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574" r:id="rId2"/>
    <p:sldId id="566" r:id="rId3"/>
    <p:sldId id="581" r:id="rId4"/>
    <p:sldId id="586" r:id="rId5"/>
    <p:sldId id="542" r:id="rId6"/>
    <p:sldId id="587" r:id="rId7"/>
    <p:sldId id="588" r:id="rId8"/>
    <p:sldId id="589" r:id="rId9"/>
    <p:sldId id="590" r:id="rId10"/>
    <p:sldId id="594" r:id="rId11"/>
    <p:sldId id="595" r:id="rId12"/>
    <p:sldId id="596" r:id="rId13"/>
    <p:sldId id="597" r:id="rId14"/>
    <p:sldId id="598" r:id="rId15"/>
    <p:sldId id="599" r:id="rId16"/>
    <p:sldId id="591" r:id="rId17"/>
    <p:sldId id="592" r:id="rId18"/>
    <p:sldId id="593" r:id="rId19"/>
    <p:sldId id="582" r:id="rId20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B50104"/>
    <a:srgbClr val="E60C12"/>
    <a:srgbClr val="0000FF"/>
    <a:srgbClr val="004386"/>
    <a:srgbClr val="5B9BD5"/>
    <a:srgbClr val="F21717"/>
    <a:srgbClr val="F22B00"/>
    <a:srgbClr val="FF00FF"/>
    <a:srgbClr val="5B9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8" y="494"/>
      </p:cViewPr>
      <p:guideLst>
        <p:guide orient="horz" pos="2069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8195" cy="5423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7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5329" y="0"/>
            <a:ext cx="2888195" cy="5423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70"/>
            </a:lvl1pPr>
          </a:lstStyle>
          <a:p>
            <a:fld id="{0F9B84EA-7D68-4D60-9CB1-D50884785D1C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67686"/>
            <a:ext cx="2888195" cy="542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7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5329" y="10267686"/>
            <a:ext cx="2888195" cy="5423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7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600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D09CD-524F-4CD8-A8B5-6C97A94FC08A}" type="datetimeFigureOut">
              <a:rPr lang="zh-CN" altLang="en-US" smtClean="0"/>
              <a:t>2022/10/15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2B66F-9356-4FE3-88B4-9DF3283AA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3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7994A-4B79-4F05-A007-19F042D74A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5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7994A-4B79-4F05-A007-19F042D74A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4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1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8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74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679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FA805AB-91C9-4340-8AAD-EE1F0FA8AA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5" r="30758"/>
          <a:stretch/>
        </p:blipFill>
        <p:spPr>
          <a:xfrm>
            <a:off x="-24558" y="0"/>
            <a:ext cx="4025348" cy="6858000"/>
          </a:xfrm>
          <a:prstGeom prst="rect">
            <a:avLst/>
          </a:prstGeom>
        </p:spPr>
      </p:pic>
      <p:sp>
        <p:nvSpPr>
          <p:cNvPr id="3" name="任意多边形: 形状 76">
            <a:extLst>
              <a:ext uri="{FF2B5EF4-FFF2-40B4-BE49-F238E27FC236}">
                <a16:creationId xmlns:a16="http://schemas.microsoft.com/office/drawing/2014/main" id="{64F081CD-765C-4A92-8C71-E631A2A03F5E}"/>
              </a:ext>
            </a:extLst>
          </p:cNvPr>
          <p:cNvSpPr/>
          <p:nvPr userDrawn="1"/>
        </p:nvSpPr>
        <p:spPr>
          <a:xfrm>
            <a:off x="0" y="3269285"/>
            <a:ext cx="5304426" cy="1437615"/>
          </a:xfrm>
          <a:custGeom>
            <a:avLst/>
            <a:gdLst>
              <a:gd name="connsiteX0" fmla="*/ 5148624 w 5999018"/>
              <a:gd name="connsiteY0" fmla="*/ 0 h 1700788"/>
              <a:gd name="connsiteX1" fmla="*/ 3953495 w 5999018"/>
              <a:gd name="connsiteY1" fmla="*/ 0 h 1700788"/>
              <a:gd name="connsiteX2" fmla="*/ 1195129 w 5999018"/>
              <a:gd name="connsiteY2" fmla="*/ 0 h 1700788"/>
              <a:gd name="connsiteX3" fmla="*/ 0 w 5999018"/>
              <a:gd name="connsiteY3" fmla="*/ 0 h 1700788"/>
              <a:gd name="connsiteX4" fmla="*/ 0 w 5999018"/>
              <a:gd name="connsiteY4" fmla="*/ 1700788 h 1700788"/>
              <a:gd name="connsiteX5" fmla="*/ 1195129 w 5999018"/>
              <a:gd name="connsiteY5" fmla="*/ 1700788 h 1700788"/>
              <a:gd name="connsiteX6" fmla="*/ 3953495 w 5999018"/>
              <a:gd name="connsiteY6" fmla="*/ 1700788 h 1700788"/>
              <a:gd name="connsiteX7" fmla="*/ 5148624 w 5999018"/>
              <a:gd name="connsiteY7" fmla="*/ 1700788 h 1700788"/>
              <a:gd name="connsiteX8" fmla="*/ 5999018 w 5999018"/>
              <a:gd name="connsiteY8" fmla="*/ 850394 h 170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9018" h="1700788">
                <a:moveTo>
                  <a:pt x="5148624" y="0"/>
                </a:moveTo>
                <a:lnTo>
                  <a:pt x="3953495" y="0"/>
                </a:lnTo>
                <a:lnTo>
                  <a:pt x="1195129" y="0"/>
                </a:lnTo>
                <a:lnTo>
                  <a:pt x="0" y="0"/>
                </a:lnTo>
                <a:lnTo>
                  <a:pt x="0" y="1700788"/>
                </a:lnTo>
                <a:lnTo>
                  <a:pt x="1195129" y="1700788"/>
                </a:lnTo>
                <a:lnTo>
                  <a:pt x="3953495" y="1700788"/>
                </a:lnTo>
                <a:lnTo>
                  <a:pt x="5148624" y="1700788"/>
                </a:lnTo>
                <a:lnTo>
                  <a:pt x="5999018" y="850394"/>
                </a:lnTo>
                <a:close/>
              </a:path>
            </a:pathLst>
          </a:custGeom>
          <a:gradFill>
            <a:gsLst>
              <a:gs pos="0">
                <a:srgbClr val="B00002"/>
              </a:gs>
              <a:gs pos="100000">
                <a:srgbClr val="E70C12"/>
              </a:gs>
            </a:gsLst>
            <a:lin ang="0" scaled="1"/>
          </a:gradFill>
          <a:ln>
            <a:noFill/>
          </a:ln>
          <a:effectLst>
            <a:outerShdw blurRad="254000" dist="12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F59A846-7838-4076-B370-3022AA8613E1}"/>
              </a:ext>
            </a:extLst>
          </p:cNvPr>
          <p:cNvGrpSpPr/>
          <p:nvPr userDrawn="1"/>
        </p:nvGrpSpPr>
        <p:grpSpPr>
          <a:xfrm>
            <a:off x="2870672" y="1030431"/>
            <a:ext cx="495306" cy="4779635"/>
            <a:chOff x="7636995" y="1679426"/>
            <a:chExt cx="421216" cy="409233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403C220-234A-4986-9DDA-406CDDC6463C}"/>
                </a:ext>
              </a:extLst>
            </p:cNvPr>
            <p:cNvPicPr preferRelativeResize="0"/>
            <p:nvPr/>
          </p:nvPicPr>
          <p:blipFill rotWithShape="1"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 flipV="1">
              <a:off x="5801436" y="3514985"/>
              <a:ext cx="4092334" cy="42121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443343-3408-4DE4-9362-7AB33A3ABD9D}"/>
                </a:ext>
              </a:extLst>
            </p:cNvPr>
            <p:cNvPicPr preferRelativeResize="0"/>
            <p:nvPr/>
          </p:nvPicPr>
          <p:blipFill rotWithShape="1"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>
              <a:fillRect/>
            </a:stretch>
          </p:blipFill>
          <p:spPr>
            <a:xfrm rot="16200000" flipV="1">
              <a:off x="5801436" y="3514985"/>
              <a:ext cx="4092334" cy="4212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任意多边形 4">
            <a:extLst>
              <a:ext uri="{FF2B5EF4-FFF2-40B4-BE49-F238E27FC236}">
                <a16:creationId xmlns:a16="http://schemas.microsoft.com/office/drawing/2014/main" id="{D4FC4C4B-18B2-4ABC-A77B-CE8302B743F8}"/>
              </a:ext>
            </a:extLst>
          </p:cNvPr>
          <p:cNvSpPr/>
          <p:nvPr userDrawn="1"/>
        </p:nvSpPr>
        <p:spPr>
          <a:xfrm>
            <a:off x="2423042" y="2319266"/>
            <a:ext cx="7643595" cy="1592519"/>
          </a:xfrm>
          <a:custGeom>
            <a:avLst/>
            <a:gdLst>
              <a:gd name="connsiteX0" fmla="*/ 0 w 5229817"/>
              <a:gd name="connsiteY0" fmla="*/ 0 h 1429030"/>
              <a:gd name="connsiteX1" fmla="*/ 4515302 w 5229817"/>
              <a:gd name="connsiteY1" fmla="*/ 0 h 1429030"/>
              <a:gd name="connsiteX2" fmla="*/ 5229817 w 5229817"/>
              <a:gd name="connsiteY2" fmla="*/ 714515 h 1429030"/>
              <a:gd name="connsiteX3" fmla="*/ 5229816 w 5229817"/>
              <a:gd name="connsiteY3" fmla="*/ 714515 h 1429030"/>
              <a:gd name="connsiteX4" fmla="*/ 4515301 w 5229817"/>
              <a:gd name="connsiteY4" fmla="*/ 1429030 h 1429030"/>
              <a:gd name="connsiteX5" fmla="*/ 0 w 5229817"/>
              <a:gd name="connsiteY5" fmla="*/ 1429029 h 142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9817" h="1429030">
                <a:moveTo>
                  <a:pt x="0" y="0"/>
                </a:moveTo>
                <a:lnTo>
                  <a:pt x="4515302" y="0"/>
                </a:lnTo>
                <a:cubicBezTo>
                  <a:pt x="4909918" y="0"/>
                  <a:pt x="5229817" y="319899"/>
                  <a:pt x="5229817" y="714515"/>
                </a:cubicBezTo>
                <a:lnTo>
                  <a:pt x="5229816" y="714515"/>
                </a:lnTo>
                <a:cubicBezTo>
                  <a:pt x="5229816" y="1109131"/>
                  <a:pt x="4909917" y="1429030"/>
                  <a:pt x="4515301" y="1429030"/>
                </a:cubicBezTo>
                <a:lnTo>
                  <a:pt x="0" y="1429029"/>
                </a:lnTo>
                <a:close/>
              </a:path>
            </a:pathLst>
          </a:custGeom>
          <a:gradFill>
            <a:gsLst>
              <a:gs pos="0">
                <a:srgbClr val="B00002"/>
              </a:gs>
              <a:gs pos="100000">
                <a:srgbClr val="E70C12"/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74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E3F8AB7-8C00-4C61-8852-BBF59C754C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99" t="430" r="20469" b="4660"/>
          <a:stretch/>
        </p:blipFill>
        <p:spPr>
          <a:xfrm>
            <a:off x="7656071" y="1907819"/>
            <a:ext cx="4535929" cy="300667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A339160-B122-4848-B90B-DC6E64FF2833}"/>
              </a:ext>
            </a:extLst>
          </p:cNvPr>
          <p:cNvSpPr/>
          <p:nvPr userDrawn="1"/>
        </p:nvSpPr>
        <p:spPr>
          <a:xfrm>
            <a:off x="435340" y="1907819"/>
            <a:ext cx="11460595" cy="30106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700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1AF638-6634-43EA-A7E2-1063A08F058C}"/>
              </a:ext>
            </a:extLst>
          </p:cNvPr>
          <p:cNvSpPr/>
          <p:nvPr userDrawn="1"/>
        </p:nvSpPr>
        <p:spPr>
          <a:xfrm>
            <a:off x="1416818" y="1601876"/>
            <a:ext cx="1433897" cy="695739"/>
          </a:xfrm>
          <a:prstGeom prst="rect">
            <a:avLst/>
          </a:prstGeom>
          <a:solidFill>
            <a:srgbClr val="A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13">
            <a:extLst>
              <a:ext uri="{FF2B5EF4-FFF2-40B4-BE49-F238E27FC236}">
                <a16:creationId xmlns:a16="http://schemas.microsoft.com/office/drawing/2014/main" id="{FD2939DF-60E9-476C-8406-D0F8A026F10A}"/>
              </a:ext>
            </a:extLst>
          </p:cNvPr>
          <p:cNvSpPr/>
          <p:nvPr userDrawn="1"/>
        </p:nvSpPr>
        <p:spPr>
          <a:xfrm>
            <a:off x="0" y="1458771"/>
            <a:ext cx="2864941" cy="981947"/>
          </a:xfrm>
          <a:custGeom>
            <a:avLst/>
            <a:gdLst>
              <a:gd name="connsiteX0" fmla="*/ 0 w 2864941"/>
              <a:gd name="connsiteY0" fmla="*/ 0 h 981947"/>
              <a:gd name="connsiteX1" fmla="*/ 2864941 w 2864941"/>
              <a:gd name="connsiteY1" fmla="*/ 0 h 981947"/>
              <a:gd name="connsiteX2" fmla="*/ 2041802 w 2864941"/>
              <a:gd name="connsiteY2" fmla="*/ 981947 h 981947"/>
              <a:gd name="connsiteX3" fmla="*/ 0 w 2864941"/>
              <a:gd name="connsiteY3" fmla="*/ 981947 h 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4941" h="981947">
                <a:moveTo>
                  <a:pt x="0" y="0"/>
                </a:moveTo>
                <a:lnTo>
                  <a:pt x="2864941" y="0"/>
                </a:lnTo>
                <a:lnTo>
                  <a:pt x="2041802" y="981947"/>
                </a:lnTo>
                <a:lnTo>
                  <a:pt x="0" y="98194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31C6ED1-993B-4160-8C36-2C84FBE1CB40}"/>
              </a:ext>
            </a:extLst>
          </p:cNvPr>
          <p:cNvGrpSpPr/>
          <p:nvPr userDrawn="1"/>
        </p:nvGrpSpPr>
        <p:grpSpPr>
          <a:xfrm>
            <a:off x="9255510" y="4503873"/>
            <a:ext cx="3038061" cy="652026"/>
            <a:chOff x="9013270" y="4438183"/>
            <a:chExt cx="3178730" cy="79513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33DB816-045F-4EB8-AD9A-FF13DCC70D8D}"/>
                </a:ext>
              </a:extLst>
            </p:cNvPr>
            <p:cNvSpPr/>
            <p:nvPr/>
          </p:nvSpPr>
          <p:spPr>
            <a:xfrm>
              <a:off x="9352722" y="4438184"/>
              <a:ext cx="2839278" cy="79513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FDDC6BBE-1F39-4ADD-A2F5-E3B7996A25BE}"/>
                </a:ext>
              </a:extLst>
            </p:cNvPr>
            <p:cNvSpPr/>
            <p:nvPr/>
          </p:nvSpPr>
          <p:spPr>
            <a:xfrm flipH="1">
              <a:off x="9013270" y="4438183"/>
              <a:ext cx="339452" cy="643598"/>
            </a:xfrm>
            <a:prstGeom prst="rtTriangle">
              <a:avLst/>
            </a:prstGeom>
            <a:solidFill>
              <a:srgbClr val="A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4EF92620-3ADE-4EB4-A3F5-1DD2626C2A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116850" y="4573828"/>
            <a:ext cx="1639810" cy="5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26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燕尾形 29">
            <a:extLst>
              <a:ext uri="{FF2B5EF4-FFF2-40B4-BE49-F238E27FC236}">
                <a16:creationId xmlns:a16="http://schemas.microsoft.com/office/drawing/2014/main" id="{A6656E65-B93A-490F-96D3-85BB408358C6}"/>
              </a:ext>
            </a:extLst>
          </p:cNvPr>
          <p:cNvSpPr/>
          <p:nvPr userDrawn="1"/>
        </p:nvSpPr>
        <p:spPr>
          <a:xfrm>
            <a:off x="599136" y="552449"/>
            <a:ext cx="333375" cy="309995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34">
            <a:extLst>
              <a:ext uri="{FF2B5EF4-FFF2-40B4-BE49-F238E27FC236}">
                <a16:creationId xmlns:a16="http://schemas.microsoft.com/office/drawing/2014/main" id="{6296888D-1F54-428C-A10F-E9D0263E3B6A}"/>
              </a:ext>
            </a:extLst>
          </p:cNvPr>
          <p:cNvSpPr/>
          <p:nvPr userDrawn="1"/>
        </p:nvSpPr>
        <p:spPr>
          <a:xfrm>
            <a:off x="318581" y="552449"/>
            <a:ext cx="337705" cy="309995"/>
          </a:xfrm>
          <a:prstGeom prst="chevron">
            <a:avLst/>
          </a:prstGeom>
          <a:solidFill>
            <a:srgbClr val="B501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E94B1E9-7291-4D1C-8E77-0A33FFD40249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1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3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9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2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4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9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E20482B-0A15-1F45-3C15-32C2133FB01D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箭头: 五边形 34">
            <a:extLst>
              <a:ext uri="{FF2B5EF4-FFF2-40B4-BE49-F238E27FC236}">
                <a16:creationId xmlns:a16="http://schemas.microsoft.com/office/drawing/2014/main" id="{1F14D312-63DE-9EC1-2784-EC0242491C29}"/>
              </a:ext>
            </a:extLst>
          </p:cNvPr>
          <p:cNvSpPr/>
          <p:nvPr userDrawn="1"/>
        </p:nvSpPr>
        <p:spPr>
          <a:xfrm>
            <a:off x="0" y="413146"/>
            <a:ext cx="942109" cy="584775"/>
          </a:xfrm>
          <a:prstGeom prst="homePlate">
            <a:avLst/>
          </a:prstGeom>
          <a:gradFill>
            <a:gsLst>
              <a:gs pos="0">
                <a:srgbClr val="B00002"/>
              </a:gs>
              <a:gs pos="100000">
                <a:srgbClr val="E70C12"/>
              </a:gs>
            </a:gsLst>
            <a:lin ang="0" scaled="1"/>
          </a:gradFill>
          <a:ln>
            <a:noFill/>
          </a:ln>
          <a:effectLst>
            <a:outerShdw blurRad="254000" dist="12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060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1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6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8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55" r:id="rId15"/>
    <p:sldLayoutId id="214748365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troy50/cmake-example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114543112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Ea411u7qH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0" t="430" r="7017" b="4660"/>
          <a:stretch/>
        </p:blipFill>
        <p:spPr>
          <a:xfrm>
            <a:off x="0" y="-22123"/>
            <a:ext cx="12192000" cy="68801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22124"/>
            <a:ext cx="12192000" cy="6880123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81206" y="3916018"/>
            <a:ext cx="4653441" cy="147498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45360" y="4170523"/>
            <a:ext cx="299703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李优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2022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月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3071191"/>
            <a:ext cx="8388626" cy="2842593"/>
            <a:chOff x="0" y="3071191"/>
            <a:chExt cx="8388626" cy="2842593"/>
          </a:xfrm>
        </p:grpSpPr>
        <p:sp>
          <p:nvSpPr>
            <p:cNvPr id="7" name="矩形 6"/>
            <p:cNvSpPr/>
            <p:nvPr/>
          </p:nvSpPr>
          <p:spPr>
            <a:xfrm>
              <a:off x="0" y="3071191"/>
              <a:ext cx="8388626" cy="2842593"/>
            </a:xfrm>
            <a:prstGeom prst="rect">
              <a:avLst/>
            </a:prstGeom>
            <a:solidFill>
              <a:srgbClr val="B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2887" y="3345524"/>
              <a:ext cx="6782934" cy="2317895"/>
              <a:chOff x="3364482" y="2466802"/>
              <a:chExt cx="6317959" cy="231789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364482" y="2466802"/>
                <a:ext cx="1326583" cy="2317895"/>
              </a:xfrm>
              <a:prstGeom prst="rect">
                <a:avLst/>
              </a:prstGeom>
              <a:noFill/>
              <a:ln w="539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027774" y="2799589"/>
                <a:ext cx="5654667" cy="768415"/>
              </a:xfrm>
              <a:prstGeom prst="rect">
                <a:avLst/>
              </a:prstGeom>
              <a:solidFill>
                <a:srgbClr val="BA0000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快速入门</a:t>
                </a:r>
                <a:r>
                  <a:rPr lang="en-US" altLang="zh-CN" sz="4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C++</a:t>
                </a:r>
                <a:endParaRPr lang="zh-CN" altLang="en-US" sz="5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3496686" y="2473022"/>
                <a:ext cx="360000" cy="511034"/>
                <a:chOff x="1088136" y="1335024"/>
                <a:chExt cx="360000" cy="511034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 flipV="1">
                  <a:off x="1088136" y="1335024"/>
                  <a:ext cx="36000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1092732" y="1486058"/>
                  <a:ext cx="0" cy="36000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8" name="直接连接符 17"/>
          <p:cNvCxnSpPr/>
          <p:nvPr/>
        </p:nvCxnSpPr>
        <p:spPr>
          <a:xfrm flipH="1" flipV="1">
            <a:off x="1094821" y="5557263"/>
            <a:ext cx="60590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DC208D-F25D-B492-DA6D-B773544C0C81}"/>
              </a:ext>
            </a:extLst>
          </p:cNvPr>
          <p:cNvSpPr txBox="1"/>
          <p:nvPr/>
        </p:nvSpPr>
        <p:spPr>
          <a:xfrm>
            <a:off x="847165" y="430307"/>
            <a:ext cx="5506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第一个程序：</a:t>
            </a:r>
            <a:r>
              <a:rPr lang="en-US" altLang="zh-CN" sz="2800" dirty="0">
                <a:solidFill>
                  <a:schemeClr val="bg1"/>
                </a:solidFill>
              </a:rPr>
              <a:t>Hello World!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D8D250-CE7A-DEF7-AC12-B1D2BA02C31E}"/>
              </a:ext>
            </a:extLst>
          </p:cNvPr>
          <p:cNvSpPr txBox="1"/>
          <p:nvPr/>
        </p:nvSpPr>
        <p:spPr>
          <a:xfrm>
            <a:off x="181535" y="1102659"/>
            <a:ext cx="118401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#include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A5D6FF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600" b="0" dirty="0" err="1">
                <a:solidFill>
                  <a:srgbClr val="A5D6FF"/>
                </a:solidFill>
                <a:effectLst/>
                <a:latin typeface="Source Code Pro" panose="020B0509030403020204" pitchFamily="49" charset="0"/>
              </a:rPr>
              <a:t>cstdio</a:t>
            </a:r>
            <a:r>
              <a:rPr lang="en-US" sz="1600" b="0">
                <a:solidFill>
                  <a:srgbClr val="A5D6FF"/>
                </a:solidFill>
                <a:effectLst/>
                <a:latin typeface="Source Code Pro" panose="020B0509030403020204" pitchFamily="49" charset="0"/>
              </a:rPr>
              <a:t>&gt;</a:t>
            </a:r>
            <a:b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</a:b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template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&lt;</a:t>
            </a:r>
            <a:r>
              <a:rPr lang="en-US" sz="1600" b="0" dirty="0" err="1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typename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600" dirty="0" err="1">
                <a:solidFill>
                  <a:srgbClr val="FFA657"/>
                </a:solidFill>
                <a:latin typeface="Source Code Pro" panose="020B0509030403020204" pitchFamily="49" charset="0"/>
              </a:rPr>
              <a:t>any_type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FFA657"/>
                </a:solidFill>
                <a:effectLst/>
                <a:latin typeface="Source Code Pro" panose="020B0509030403020204" pitchFamily="49" charset="0"/>
              </a:rPr>
              <a:t>HelloWorld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public:</a:t>
            </a:r>
            <a:endParaRPr lang="en-US" sz="1600" b="0" dirty="0">
              <a:solidFill>
                <a:srgbClr val="C9D1D9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  </a:t>
            </a:r>
            <a:r>
              <a:rPr lang="en-US" sz="1600" b="0" dirty="0">
                <a:solidFill>
                  <a:srgbClr val="D2A8FF"/>
                </a:solidFill>
                <a:effectLst/>
                <a:latin typeface="Source Code Pro" panose="020B0509030403020204" pitchFamily="49" charset="0"/>
              </a:rPr>
              <a:t>HelloWorld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  </a:t>
            </a:r>
            <a:r>
              <a:rPr lang="en-US" sz="1600" b="0" dirty="0" err="1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constexpr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D2A8FF"/>
                </a:solidFill>
                <a:effectLst/>
                <a:latin typeface="Source Code Pro" panose="020B0509030403020204" pitchFamily="49" charset="0"/>
              </a:rPr>
              <a:t>Print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  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virtual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D2A8FF"/>
                </a:solidFill>
                <a:effectLst/>
                <a:latin typeface="Source Code Pro" panose="020B0509030403020204" pitchFamily="49" charset="0"/>
              </a:rPr>
              <a:t>~HelloWorld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();</a:t>
            </a:r>
            <a:b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</a:b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 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private:</a:t>
            </a:r>
            <a:endParaRPr lang="en-US" sz="1600" b="0" dirty="0">
              <a:solidFill>
                <a:srgbClr val="C9D1D9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  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const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text_;</a:t>
            </a: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};</a:t>
            </a:r>
            <a:b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</a:b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template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&lt;</a:t>
            </a:r>
            <a:r>
              <a:rPr lang="en-US" sz="1600" b="0" dirty="0" err="1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typename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600" dirty="0" err="1">
                <a:solidFill>
                  <a:srgbClr val="FFA657"/>
                </a:solidFill>
                <a:latin typeface="Source Code Pro" panose="020B0509030403020204" pitchFamily="49" charset="0"/>
              </a:rPr>
              <a:t>any_type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FFA657"/>
                </a:solidFill>
                <a:effectLst/>
                <a:latin typeface="Source Code Pro" panose="020B0509030403020204" pitchFamily="49" charset="0"/>
              </a:rPr>
              <a:t>HelloWorld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altLang="zh-CN" sz="1600" dirty="0" err="1">
                <a:solidFill>
                  <a:srgbClr val="FFA657"/>
                </a:solidFill>
                <a:latin typeface="Source Code Pro" panose="020B0509030403020204" pitchFamily="49" charset="0"/>
              </a:rPr>
              <a:t>any_type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&gt;::</a:t>
            </a:r>
            <a:r>
              <a:rPr lang="en-US" sz="1600" b="0" dirty="0">
                <a:solidFill>
                  <a:srgbClr val="D2A8FF"/>
                </a:solidFill>
                <a:effectLst/>
                <a:latin typeface="Source Code Pro" panose="020B0509030403020204" pitchFamily="49" charset="0"/>
              </a:rPr>
              <a:t>HelloWorld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  text_ 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A5D6FF"/>
                </a:solidFill>
                <a:effectLst/>
                <a:latin typeface="Source Code Pro" panose="020B0509030403020204" pitchFamily="49" charset="0"/>
              </a:rPr>
              <a:t>"Hello World!</a:t>
            </a:r>
            <a:r>
              <a:rPr lang="en-US" sz="1600" b="0" dirty="0">
                <a:solidFill>
                  <a:srgbClr val="79C0FF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lang="en-US" sz="1600" b="0" dirty="0">
                <a:solidFill>
                  <a:srgbClr val="A5D6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template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&lt;&gt;</a:t>
            </a:r>
          </a:p>
          <a:p>
            <a:r>
              <a:rPr lang="en-US" sz="1600" b="0" dirty="0">
                <a:solidFill>
                  <a:srgbClr val="FFA657"/>
                </a:solidFill>
                <a:effectLst/>
                <a:latin typeface="Source Code Pro" panose="020B0509030403020204" pitchFamily="49" charset="0"/>
              </a:rPr>
              <a:t>HelloWorld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&gt;::</a:t>
            </a:r>
            <a:r>
              <a:rPr lang="en-US" sz="1600" b="0" dirty="0">
                <a:solidFill>
                  <a:srgbClr val="D2A8FF"/>
                </a:solidFill>
                <a:effectLst/>
                <a:latin typeface="Source Code Pro" panose="020B0509030403020204" pitchFamily="49" charset="0"/>
              </a:rPr>
              <a:t>HelloWorld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  text_ 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A5D6FF"/>
                </a:solidFill>
                <a:effectLst/>
                <a:latin typeface="Source Code Pro" panose="020B0509030403020204" pitchFamily="49" charset="0"/>
              </a:rPr>
              <a:t>"Hello Int!</a:t>
            </a:r>
            <a:r>
              <a:rPr lang="en-US" sz="1600" b="0" dirty="0">
                <a:solidFill>
                  <a:srgbClr val="79C0FF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lang="en-US" sz="1600" b="0" dirty="0">
                <a:solidFill>
                  <a:srgbClr val="A5D6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}</a:t>
            </a:r>
            <a:b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</a:b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template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&lt;&gt;</a:t>
            </a:r>
          </a:p>
          <a:p>
            <a:r>
              <a:rPr lang="en-US" sz="1600" b="0" dirty="0">
                <a:solidFill>
                  <a:srgbClr val="FFA657"/>
                </a:solidFill>
                <a:effectLst/>
                <a:latin typeface="Source Code Pro" panose="020B0509030403020204" pitchFamily="49" charset="0"/>
              </a:rPr>
              <a:t>HelloWorld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600" b="0" dirty="0">
                <a:solidFill>
                  <a:srgbClr val="FFA657"/>
                </a:solidFill>
                <a:effectLst/>
                <a:latin typeface="Source Code Pro" panose="020B0509030403020204" pitchFamily="49" charset="0"/>
              </a:rPr>
              <a:t>HelloWorld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&gt;&gt;::</a:t>
            </a:r>
            <a:r>
              <a:rPr lang="en-US" sz="1600" b="0" dirty="0">
                <a:solidFill>
                  <a:srgbClr val="D2A8FF"/>
                </a:solidFill>
                <a:effectLst/>
                <a:latin typeface="Source Code Pro" panose="020B0509030403020204" pitchFamily="49" charset="0"/>
              </a:rPr>
              <a:t>HelloWorld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  text_ 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A5D6FF"/>
                </a:solidFill>
                <a:effectLst/>
                <a:latin typeface="Source Code Pro" panose="020B0509030403020204" pitchFamily="49" charset="0"/>
              </a:rPr>
              <a:t>"Hello HelloWorld&lt;int&gt;!</a:t>
            </a:r>
            <a:r>
              <a:rPr lang="en-US" sz="1600" b="0" dirty="0">
                <a:solidFill>
                  <a:srgbClr val="79C0FF"/>
                </a:solidFill>
                <a:effectLst/>
                <a:latin typeface="Source Code Pro" panose="020B0509030403020204" pitchFamily="49" charset="0"/>
              </a:rPr>
              <a:t>\n</a:t>
            </a:r>
            <a:r>
              <a:rPr lang="en-US" sz="1600" b="0" dirty="0">
                <a:solidFill>
                  <a:srgbClr val="A5D6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14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DC208D-F25D-B492-DA6D-B773544C0C81}"/>
              </a:ext>
            </a:extLst>
          </p:cNvPr>
          <p:cNvSpPr txBox="1"/>
          <p:nvPr/>
        </p:nvSpPr>
        <p:spPr>
          <a:xfrm>
            <a:off x="988359" y="450478"/>
            <a:ext cx="5506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第一个程序：</a:t>
            </a:r>
            <a:r>
              <a:rPr lang="en-US" altLang="zh-CN" sz="2800" dirty="0">
                <a:solidFill>
                  <a:schemeClr val="bg1"/>
                </a:solidFill>
              </a:rPr>
              <a:t>Hello World!</a:t>
            </a:r>
            <a:endParaRPr 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D8D250-CE7A-DEF7-AC12-B1D2BA02C31E}"/>
              </a:ext>
            </a:extLst>
          </p:cNvPr>
          <p:cNvSpPr txBox="1"/>
          <p:nvPr/>
        </p:nvSpPr>
        <p:spPr>
          <a:xfrm>
            <a:off x="181535" y="1102659"/>
            <a:ext cx="118401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</a:b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template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&lt;</a:t>
            </a:r>
            <a:r>
              <a:rPr lang="en-US" sz="1600" b="0" dirty="0" err="1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typename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600" dirty="0" err="1">
                <a:solidFill>
                  <a:srgbClr val="FFA657"/>
                </a:solidFill>
                <a:latin typeface="Source Code Pro" panose="020B0509030403020204" pitchFamily="49" charset="0"/>
              </a:rPr>
              <a:t>any_type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600" b="0" dirty="0" err="1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constexpr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FFA657"/>
                </a:solidFill>
                <a:effectLst/>
                <a:latin typeface="Source Code Pro" panose="020B0509030403020204" pitchFamily="49" charset="0"/>
              </a:rPr>
              <a:t>HelloWorld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altLang="zh-CN" sz="1600" dirty="0" err="1">
                <a:solidFill>
                  <a:srgbClr val="FFA657"/>
                </a:solidFill>
                <a:latin typeface="Source Code Pro" panose="020B0509030403020204" pitchFamily="49" charset="0"/>
              </a:rPr>
              <a:t>any_type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&gt;::</a:t>
            </a:r>
            <a:r>
              <a:rPr lang="en-US" sz="1600" b="0" dirty="0">
                <a:solidFill>
                  <a:srgbClr val="D2A8FF"/>
                </a:solidFill>
                <a:effectLst/>
                <a:latin typeface="Source Code Pro" panose="020B0509030403020204" pitchFamily="49" charset="0"/>
              </a:rPr>
              <a:t>Print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  </a:t>
            </a:r>
            <a:r>
              <a:rPr lang="en-US" sz="1600" b="0" dirty="0">
                <a:solidFill>
                  <a:srgbClr val="FFA657"/>
                </a:solidFill>
                <a:effectLst/>
                <a:latin typeface="Source Code Pro" panose="020B0509030403020204" pitchFamily="49" charset="0"/>
              </a:rPr>
              <a:t>std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::</a:t>
            </a:r>
            <a:r>
              <a:rPr lang="en-US" sz="1600" b="0" dirty="0" err="1">
                <a:solidFill>
                  <a:srgbClr val="D2A8FF"/>
                </a:solidFill>
                <a:effectLst/>
                <a:latin typeface="Source Code Pro" panose="020B0509030403020204" pitchFamily="49" charset="0"/>
              </a:rPr>
              <a:t>printf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600" b="0" dirty="0">
                <a:solidFill>
                  <a:srgbClr val="A5D6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sz="1600" b="0" dirty="0">
                <a:solidFill>
                  <a:srgbClr val="79C0FF"/>
                </a:solidFill>
                <a:effectLst/>
                <a:latin typeface="Source Code Pro" panose="020B0509030403020204" pitchFamily="49" charset="0"/>
              </a:rPr>
              <a:t>%s</a:t>
            </a:r>
            <a:r>
              <a:rPr lang="en-US" sz="1600" b="0" dirty="0">
                <a:solidFill>
                  <a:srgbClr val="A5D6FF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, text_);</a:t>
            </a: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</a:b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template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&lt;</a:t>
            </a:r>
            <a:r>
              <a:rPr lang="en-US" sz="1600" b="0" dirty="0" err="1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typename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altLang="zh-CN" sz="1600" dirty="0" err="1">
                <a:solidFill>
                  <a:srgbClr val="FFA657"/>
                </a:solidFill>
                <a:latin typeface="Source Code Pro" panose="020B0509030403020204" pitchFamily="49" charset="0"/>
              </a:rPr>
              <a:t>any_type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FFA657"/>
                </a:solidFill>
                <a:effectLst/>
                <a:latin typeface="Source Code Pro" panose="020B0509030403020204" pitchFamily="49" charset="0"/>
              </a:rPr>
              <a:t>HelloWorld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altLang="zh-CN" sz="1600" dirty="0" err="1">
                <a:solidFill>
                  <a:srgbClr val="FFA657"/>
                </a:solidFill>
                <a:latin typeface="Source Code Pro" panose="020B0509030403020204" pitchFamily="49" charset="0"/>
              </a:rPr>
              <a:t>any_type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&gt;::</a:t>
            </a:r>
            <a:r>
              <a:rPr lang="en-US" sz="1600" b="0" dirty="0">
                <a:solidFill>
                  <a:srgbClr val="D2A8FF"/>
                </a:solidFill>
                <a:effectLst/>
                <a:latin typeface="Source Code Pro" panose="020B0509030403020204" pitchFamily="49" charset="0"/>
              </a:rPr>
              <a:t>~HelloWorld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() {}</a:t>
            </a:r>
          </a:p>
          <a:p>
            <a:b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</a:b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D2A8FF"/>
                </a:solidFill>
                <a:effectLst/>
                <a:latin typeface="Source Code Pro" panose="020B0509030403020204" pitchFamily="49" charset="0"/>
              </a:rPr>
              <a:t>main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 err="1">
                <a:solidFill>
                  <a:srgbClr val="FFA657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sz="1600" b="0" dirty="0" err="1">
                <a:solidFill>
                  <a:srgbClr val="FFA657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[]) {</a:t>
            </a: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  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auto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 err="1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hello_world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{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new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FFA657"/>
                </a:solidFill>
                <a:effectLst/>
                <a:latin typeface="Source Code Pro" panose="020B0509030403020204" pitchFamily="49" charset="0"/>
              </a:rPr>
              <a:t>HelloWorld</a:t>
            </a:r>
            <a:r>
              <a:rPr lang="en-US" sz="1600" b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&lt;</a:t>
            </a:r>
            <a:r>
              <a:rPr lang="en-US" sz="1600" b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doub</a:t>
            </a:r>
            <a:r>
              <a:rPr lang="en-US" sz="1600">
                <a:solidFill>
                  <a:srgbClr val="FF7B72"/>
                </a:solidFill>
                <a:latin typeface="Source Code Pro" panose="020B0509030403020204" pitchFamily="49" charset="0"/>
              </a:rPr>
              <a:t>le</a:t>
            </a:r>
            <a:r>
              <a:rPr lang="en-US" sz="1600" b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&gt;()};</a:t>
            </a:r>
            <a:endParaRPr lang="en-US" sz="1600" b="0" dirty="0">
              <a:solidFill>
                <a:srgbClr val="C9D1D9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  </a:t>
            </a:r>
            <a:r>
              <a:rPr lang="en-US" sz="1600" b="0" dirty="0" err="1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hello_world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-&gt;</a:t>
            </a:r>
            <a:r>
              <a:rPr lang="en-US" sz="1600" b="0" dirty="0">
                <a:solidFill>
                  <a:srgbClr val="D2A8FF"/>
                </a:solidFill>
                <a:effectLst/>
                <a:latin typeface="Source Code Pro" panose="020B0509030403020204" pitchFamily="49" charset="0"/>
              </a:rPr>
              <a:t>Print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  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delete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 err="1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hello_world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  </a:t>
            </a:r>
            <a:r>
              <a:rPr lang="en-US" sz="16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0" dirty="0">
                <a:solidFill>
                  <a:srgbClr val="79C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385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041" y="2773918"/>
            <a:ext cx="7643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优化后的</a:t>
            </a:r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Hello World</a:t>
            </a:r>
            <a:endParaRPr lang="zh-CN" altLang="en-US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423042" y="3911782"/>
            <a:ext cx="942936" cy="432309"/>
          </a:xfrm>
          <a:prstGeom prst="rtTriangl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510" y="279235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688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DC208D-F25D-B492-DA6D-B773544C0C81}"/>
              </a:ext>
            </a:extLst>
          </p:cNvPr>
          <p:cNvSpPr txBox="1"/>
          <p:nvPr/>
        </p:nvSpPr>
        <p:spPr>
          <a:xfrm>
            <a:off x="954741" y="423583"/>
            <a:ext cx="5506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真的 </a:t>
            </a:r>
            <a:r>
              <a:rPr lang="en-US" altLang="zh-CN" sz="2800" dirty="0">
                <a:solidFill>
                  <a:schemeClr val="bg1"/>
                </a:solidFill>
              </a:rPr>
              <a:t>Hello World!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D8D250-CE7A-DEF7-AC12-B1D2BA02C31E}"/>
              </a:ext>
            </a:extLst>
          </p:cNvPr>
          <p:cNvSpPr txBox="1"/>
          <p:nvPr/>
        </p:nvSpPr>
        <p:spPr>
          <a:xfrm>
            <a:off x="181535" y="1102659"/>
            <a:ext cx="11840136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9D1D9"/>
                </a:solidFill>
                <a:latin typeface="Source Code Pro" panose="020B0509030403020204" pitchFamily="49" charset="0"/>
              </a:rPr>
              <a:t>#</a:t>
            </a:r>
            <a:r>
              <a:rPr lang="en-US" altLang="zh-CN" sz="4400" dirty="0">
                <a:solidFill>
                  <a:srgbClr val="C9D1D9"/>
                </a:solidFill>
                <a:latin typeface="Source Code Pro" panose="020B0509030403020204" pitchFamily="49" charset="0"/>
              </a:rPr>
              <a:t>include &lt;</a:t>
            </a:r>
            <a:r>
              <a:rPr lang="en-US" altLang="zh-CN" sz="4400" dirty="0" err="1">
                <a:solidFill>
                  <a:srgbClr val="C9D1D9"/>
                </a:solidFill>
                <a:latin typeface="Source Code Pro" panose="020B0509030403020204" pitchFamily="49" charset="0"/>
              </a:rPr>
              <a:t>cstdio</a:t>
            </a:r>
            <a:r>
              <a:rPr lang="en-US" altLang="zh-CN" sz="4400" dirty="0">
                <a:solidFill>
                  <a:srgbClr val="C9D1D9"/>
                </a:solidFill>
                <a:latin typeface="Source Code Pro" panose="020B0509030403020204" pitchFamily="49" charset="0"/>
              </a:rPr>
              <a:t>&gt;</a:t>
            </a:r>
            <a:br>
              <a:rPr lang="en-US" sz="44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</a:br>
            <a:r>
              <a:rPr lang="en-US" sz="44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44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4400" b="0" dirty="0">
                <a:solidFill>
                  <a:srgbClr val="D2A8FF"/>
                </a:solidFill>
                <a:effectLst/>
                <a:latin typeface="Source Code Pro" panose="020B0509030403020204" pitchFamily="49" charset="0"/>
              </a:rPr>
              <a:t>main</a:t>
            </a:r>
            <a:r>
              <a:rPr lang="en-US" sz="44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44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int</a:t>
            </a:r>
            <a:r>
              <a:rPr lang="en-US" sz="44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4400" b="0" dirty="0" err="1">
                <a:solidFill>
                  <a:srgbClr val="FFA657"/>
                </a:solidFill>
                <a:effectLst/>
                <a:latin typeface="Source Code Pro" panose="020B0509030403020204" pitchFamily="49" charset="0"/>
              </a:rPr>
              <a:t>argc</a:t>
            </a:r>
            <a:r>
              <a:rPr lang="en-US" sz="44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44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char</a:t>
            </a:r>
            <a:r>
              <a:rPr lang="en-US" sz="44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44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*</a:t>
            </a:r>
            <a:r>
              <a:rPr lang="en-US" sz="4400" b="0" dirty="0" err="1">
                <a:solidFill>
                  <a:srgbClr val="FFA657"/>
                </a:solidFill>
                <a:effectLst/>
                <a:latin typeface="Source Code Pro" panose="020B0509030403020204" pitchFamily="49" charset="0"/>
              </a:rPr>
              <a:t>argv</a:t>
            </a:r>
            <a:r>
              <a:rPr lang="en-US" sz="44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[]) {</a:t>
            </a:r>
          </a:p>
          <a:p>
            <a:r>
              <a:rPr lang="en-US" sz="44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  </a:t>
            </a:r>
            <a:r>
              <a:rPr lang="en-US" sz="44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std::</a:t>
            </a:r>
            <a:r>
              <a:rPr lang="en-US" sz="4400" b="0" dirty="0" err="1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printf</a:t>
            </a:r>
            <a:r>
              <a:rPr lang="en-US" sz="44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4400" dirty="0">
                <a:solidFill>
                  <a:srgbClr val="FF7B72"/>
                </a:solidFill>
                <a:latin typeface="Source Code Pro" panose="020B0509030403020204" pitchFamily="49" charset="0"/>
              </a:rPr>
              <a:t>“Hello World!\n”);</a:t>
            </a:r>
            <a:endParaRPr lang="en-US" sz="4400" b="0" dirty="0">
              <a:solidFill>
                <a:srgbClr val="C9D1D9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n-US" sz="44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  </a:t>
            </a:r>
            <a:r>
              <a:rPr lang="en-US" sz="4400" b="0" dirty="0">
                <a:solidFill>
                  <a:srgbClr val="FF7B72"/>
                </a:solidFill>
                <a:effectLst/>
                <a:latin typeface="Source Code Pro" panose="020B0509030403020204" pitchFamily="49" charset="0"/>
              </a:rPr>
              <a:t>return</a:t>
            </a:r>
            <a:r>
              <a:rPr lang="en-US" sz="44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4400" b="0" dirty="0">
                <a:solidFill>
                  <a:srgbClr val="79C0FF"/>
                </a:solidFill>
                <a:effectLst/>
                <a:latin typeface="Source Code Pro" panose="020B0509030403020204" pitchFamily="49" charset="0"/>
              </a:rPr>
              <a:t>0</a:t>
            </a:r>
            <a:r>
              <a:rPr lang="en-US" sz="44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;</a:t>
            </a:r>
          </a:p>
          <a:p>
            <a:r>
              <a:rPr lang="en-US" sz="4400" b="0" dirty="0">
                <a:solidFill>
                  <a:srgbClr val="C9D1D9"/>
                </a:solidFill>
                <a:effectLst/>
                <a:latin typeface="Source Code Pro" panose="020B0509030403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248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5981" y="382369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83407" y="1538170"/>
            <a:ext cx="9322905" cy="1327395"/>
            <a:chOff x="1433752" y="1494527"/>
            <a:chExt cx="9322905" cy="1327395"/>
          </a:xfrm>
        </p:grpSpPr>
        <p:sp>
          <p:nvSpPr>
            <p:cNvPr id="12" name="矩形 11"/>
            <p:cNvSpPr/>
            <p:nvPr/>
          </p:nvSpPr>
          <p:spPr>
            <a:xfrm>
              <a:off x="1433752" y="1675032"/>
              <a:ext cx="9322905" cy="11468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23116" y="1494527"/>
              <a:ext cx="252150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编译器和解释器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031643" y="1932641"/>
              <a:ext cx="7666383" cy="719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200000"/>
                </a:lnSpc>
              </a:pPr>
              <a:endPara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80282" y="3254121"/>
            <a:ext cx="9322905" cy="2669303"/>
            <a:chOff x="1433752" y="1494527"/>
            <a:chExt cx="9322905" cy="2669303"/>
          </a:xfrm>
        </p:grpSpPr>
        <p:sp>
          <p:nvSpPr>
            <p:cNvPr id="27" name="矩形 26"/>
            <p:cNvSpPr/>
            <p:nvPr/>
          </p:nvSpPr>
          <p:spPr>
            <a:xfrm>
              <a:off x="1433752" y="1675031"/>
              <a:ext cx="9322905" cy="248879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923116" y="1494527"/>
              <a:ext cx="2521501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代码文本文件和可执行二进制文件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963133" y="2049880"/>
              <a:ext cx="7666383" cy="719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endPara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2A87FAE-1CCF-4BFF-6AF6-A5EF657B1A23}"/>
              </a:ext>
            </a:extLst>
          </p:cNvPr>
          <p:cNvSpPr txBox="1"/>
          <p:nvPr/>
        </p:nvSpPr>
        <p:spPr>
          <a:xfrm>
            <a:off x="1872771" y="1976284"/>
            <a:ext cx="833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解释器：直接执行用编程语言编写的指令的程序</a:t>
            </a:r>
            <a:b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</a:b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编译器：把源代码转换成（翻译）低级语言的程序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FC6070-8265-9397-F052-B9238321E84E}"/>
              </a:ext>
            </a:extLst>
          </p:cNvPr>
          <p:cNvSpPr txBox="1"/>
          <p:nvPr/>
        </p:nvSpPr>
        <p:spPr>
          <a:xfrm>
            <a:off x="1872771" y="4190316"/>
            <a:ext cx="8337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1)</a:t>
            </a:r>
            <a:r>
              <a:rPr lang="zh-CN" altLang="en-US"/>
              <a:t>文本文件：这类文件以文本的</a:t>
            </a:r>
            <a:r>
              <a:rPr lang="en-US" altLang="zh-CN"/>
              <a:t>ASCII</a:t>
            </a:r>
            <a:r>
              <a:rPr lang="zh-CN" altLang="en-US"/>
              <a:t>码形式存储在计算机中。它是以</a:t>
            </a:r>
            <a:r>
              <a:rPr lang="en-US" altLang="zh-CN"/>
              <a:t>"</a:t>
            </a:r>
            <a:r>
              <a:rPr lang="zh-CN" altLang="en-US"/>
              <a:t>行</a:t>
            </a:r>
            <a:r>
              <a:rPr lang="en-US" altLang="zh-CN"/>
              <a:t>"</a:t>
            </a:r>
            <a:r>
              <a:rPr lang="zh-CN" altLang="en-US"/>
              <a:t>为基本结构的一种信息组织和存储方式。 </a:t>
            </a:r>
          </a:p>
          <a:p>
            <a:r>
              <a:rPr lang="en-US" altLang="zh-CN"/>
              <a:t>2)</a:t>
            </a:r>
            <a:r>
              <a:rPr lang="zh-CN" altLang="en-US"/>
              <a:t>二进制文件：这类文件以文本的二进制形式存储在计算机中，用户一般不能直接读懂它们，只有通过相应的软件才能将其显示出来。二进制文件一般是可执行程序、图形、图像、声音等等。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7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5981" y="382369"/>
            <a:ext cx="4533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6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en-US" altLang="zh-CN" sz="3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3600" b="1" kern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endParaRPr lang="zh-CN" altLang="en-US" sz="3600" b="1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83407" y="1538170"/>
            <a:ext cx="9322905" cy="1327395"/>
            <a:chOff x="1433752" y="1494527"/>
            <a:chExt cx="9322905" cy="1327395"/>
          </a:xfrm>
        </p:grpSpPr>
        <p:sp>
          <p:nvSpPr>
            <p:cNvPr id="12" name="矩形 11"/>
            <p:cNvSpPr/>
            <p:nvPr/>
          </p:nvSpPr>
          <p:spPr>
            <a:xfrm>
              <a:off x="1433752" y="1675032"/>
              <a:ext cx="9322905" cy="11468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23116" y="1494527"/>
              <a:ext cx="252150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200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Makefile</a:t>
              </a:r>
              <a:endPara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31643" y="1932641"/>
              <a:ext cx="7666383" cy="719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200000"/>
                </a:lnSpc>
              </a:pPr>
              <a:endPara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80282" y="3254121"/>
            <a:ext cx="9322905" cy="1577777"/>
            <a:chOff x="1433752" y="1494527"/>
            <a:chExt cx="9322905" cy="1577777"/>
          </a:xfrm>
        </p:grpSpPr>
        <p:sp>
          <p:nvSpPr>
            <p:cNvPr id="27" name="矩形 26"/>
            <p:cNvSpPr/>
            <p:nvPr/>
          </p:nvSpPr>
          <p:spPr>
            <a:xfrm>
              <a:off x="1433752" y="1675032"/>
              <a:ext cx="9322905" cy="139727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923116" y="1494527"/>
              <a:ext cx="252150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200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CMake</a:t>
              </a:r>
              <a:endPara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963133" y="2049880"/>
              <a:ext cx="7666383" cy="719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endPara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2A87FAE-1CCF-4BFF-6AF6-A5EF657B1A23}"/>
              </a:ext>
            </a:extLst>
          </p:cNvPr>
          <p:cNvSpPr txBox="1"/>
          <p:nvPr/>
        </p:nvSpPr>
        <p:spPr>
          <a:xfrm>
            <a:off x="1872771" y="2042000"/>
            <a:ext cx="833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定义了一系列的规则来指定哪些文件需要先编译，哪些文件需要后编译，哪些文件需要重新编译，甚至于进行更复杂的功能操作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FC6070-8265-9397-F052-B9238321E84E}"/>
              </a:ext>
            </a:extLst>
          </p:cNvPr>
          <p:cNvSpPr txBox="1"/>
          <p:nvPr/>
        </p:nvSpPr>
        <p:spPr>
          <a:xfrm>
            <a:off x="1869646" y="3849437"/>
            <a:ext cx="8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跨平台的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编译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工具，可以用简单的语句来描述编译过程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B6B9FD-F302-1628-8252-75DEBB1A4CA6}"/>
              </a:ext>
            </a:extLst>
          </p:cNvPr>
          <p:cNvGrpSpPr/>
          <p:nvPr/>
        </p:nvGrpSpPr>
        <p:grpSpPr>
          <a:xfrm>
            <a:off x="1380282" y="4956364"/>
            <a:ext cx="9322905" cy="1577777"/>
            <a:chOff x="1433752" y="1494527"/>
            <a:chExt cx="9322905" cy="157777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C7C58C7-5002-929B-F24D-1A2A6E5D316E}"/>
                </a:ext>
              </a:extLst>
            </p:cNvPr>
            <p:cNvSpPr/>
            <p:nvPr/>
          </p:nvSpPr>
          <p:spPr>
            <a:xfrm>
              <a:off x="1433752" y="1675032"/>
              <a:ext cx="9322905" cy="139727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C6C2014-762A-3FC6-DD1A-A5C2E435887A}"/>
                </a:ext>
              </a:extLst>
            </p:cNvPr>
            <p:cNvSpPr/>
            <p:nvPr/>
          </p:nvSpPr>
          <p:spPr>
            <a:xfrm>
              <a:off x="1923116" y="1494527"/>
              <a:ext cx="252150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200" dirty="0" err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Cmake</a:t>
              </a:r>
              <a:r>
                <a:rPr lang="en-US" altLang="zh-CN" sz="2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教程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933F100-53DB-B7B9-B52B-43CF058D6026}"/>
                </a:ext>
              </a:extLst>
            </p:cNvPr>
            <p:cNvSpPr/>
            <p:nvPr/>
          </p:nvSpPr>
          <p:spPr>
            <a:xfrm>
              <a:off x="1963133" y="2049880"/>
              <a:ext cx="7666383" cy="719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endPara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90A8490-69EC-C864-013D-6FF8657BFB80}"/>
              </a:ext>
            </a:extLst>
          </p:cNvPr>
          <p:cNvSpPr txBox="1"/>
          <p:nvPr/>
        </p:nvSpPr>
        <p:spPr>
          <a:xfrm>
            <a:off x="1869646" y="5511717"/>
            <a:ext cx="833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ttroy50/</a:t>
            </a:r>
            <a:r>
              <a:rPr lang="en-US" dirty="0" err="1">
                <a:hlinkClick r:id="rId2"/>
              </a:rPr>
              <a:t>cmake</a:t>
            </a:r>
            <a:r>
              <a:rPr lang="en-US" dirty="0">
                <a:hlinkClick r:id="rId2"/>
              </a:rPr>
              <a:t>-examples: Useful </a:t>
            </a:r>
            <a:r>
              <a:rPr lang="en-US" dirty="0" err="1">
                <a:hlinkClick r:id="rId2"/>
              </a:rPr>
              <a:t>CMake</a:t>
            </a:r>
            <a:r>
              <a:rPr lang="en-US" dirty="0">
                <a:hlinkClick r:id="rId2"/>
              </a:rPr>
              <a:t> Examples (github.com)</a:t>
            </a:r>
            <a:endParaRPr lang="en-US" dirty="0"/>
          </a:p>
          <a:p>
            <a:r>
              <a:rPr lang="zh-CN" altLang="en-US" dirty="0"/>
              <a:t>之后的培训会学习，可以现在提前卷，学习完第一章即可，但是必须在学完</a:t>
            </a:r>
            <a:r>
              <a:rPr lang="en-US" altLang="zh-CN" dirty="0" err="1"/>
              <a:t>cpp</a:t>
            </a:r>
            <a:r>
              <a:rPr lang="zh-CN" altLang="en-US" dirty="0"/>
              <a:t>基础教程后进行，电控不必学习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11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5981" y="38236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基础教程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86566" y="987411"/>
            <a:ext cx="9322905" cy="1327395"/>
            <a:chOff x="1433752" y="1494527"/>
            <a:chExt cx="9322905" cy="1327395"/>
          </a:xfrm>
        </p:grpSpPr>
        <p:sp>
          <p:nvSpPr>
            <p:cNvPr id="12" name="矩形 11"/>
            <p:cNvSpPr/>
            <p:nvPr/>
          </p:nvSpPr>
          <p:spPr>
            <a:xfrm>
              <a:off x="1433752" y="1675032"/>
              <a:ext cx="9322905" cy="11468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23116" y="1494527"/>
              <a:ext cx="252150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网址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031643" y="1932641"/>
              <a:ext cx="7666383" cy="719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200000"/>
                </a:lnSpc>
              </a:pPr>
              <a:endPara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86565" y="2454021"/>
            <a:ext cx="9322905" cy="1577777"/>
            <a:chOff x="1433752" y="1494527"/>
            <a:chExt cx="9322905" cy="1577777"/>
          </a:xfrm>
        </p:grpSpPr>
        <p:sp>
          <p:nvSpPr>
            <p:cNvPr id="27" name="矩形 26"/>
            <p:cNvSpPr/>
            <p:nvPr/>
          </p:nvSpPr>
          <p:spPr>
            <a:xfrm>
              <a:off x="1433752" y="1675032"/>
              <a:ext cx="9322905" cy="139727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923116" y="1494527"/>
              <a:ext cx="252150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学习其中一部分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660834" y="1827922"/>
              <a:ext cx="8854888" cy="1002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从第二章的</a:t>
              </a:r>
              <a:r>
                <a:rPr lang="en-US" altLang="zh-CN" sz="16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 World</a:t>
              </a:r>
              <a:r>
                <a:rPr lang="zh-CN" altLang="en-US" sz="16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开始，到第九章结束。已经学过</a:t>
              </a:r>
              <a:r>
                <a:rPr lang="en-US" altLang="zh-CN" sz="16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6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语言基础的可以从面向对象开始</a:t>
              </a:r>
              <a:endParaRPr lang="en-US" altLang="zh-CN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电控：翁恺 </a:t>
              </a:r>
              <a:r>
                <a:rPr lang="en-US" altLang="zh-CN" sz="16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 </a:t>
              </a:r>
              <a:r>
                <a:rPr lang="zh-CN" altLang="en-US" sz="16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语言全部</a:t>
              </a:r>
              <a:endParaRPr lang="en-US" altLang="zh-CN" sz="16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86564" y="4114976"/>
            <a:ext cx="9322905" cy="2642221"/>
            <a:chOff x="1433752" y="1494527"/>
            <a:chExt cx="9322905" cy="2642221"/>
          </a:xfrm>
        </p:grpSpPr>
        <p:sp>
          <p:nvSpPr>
            <p:cNvPr id="31" name="矩形 30"/>
            <p:cNvSpPr/>
            <p:nvPr/>
          </p:nvSpPr>
          <p:spPr>
            <a:xfrm>
              <a:off x="1433752" y="1675031"/>
              <a:ext cx="9322905" cy="246171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923116" y="1494527"/>
              <a:ext cx="252150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660835" y="1932641"/>
              <a:ext cx="8727141" cy="18461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b="1" ker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下周一开始，每天</a:t>
              </a:r>
              <a:r>
                <a:rPr lang="zh-CN" altLang="en-US" sz="20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会发一道题，两周培训结束后一次性上交压缩包，文件命名名字班级（邮箱：</a:t>
              </a:r>
              <a:r>
                <a:rPr lang="en-US" altLang="zh-CN" sz="20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riyuu2197@gmail.com</a:t>
              </a:r>
              <a:r>
                <a:rPr lang="zh-CN" altLang="en-US" sz="20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电控作业使用 </a:t>
              </a:r>
              <a:r>
                <a:rPr lang="en-US" altLang="zh-CN" sz="20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 </a:t>
              </a:r>
              <a:r>
                <a:rPr lang="zh-CN" altLang="en-US" sz="20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语言，交给杜衡（</a:t>
              </a:r>
              <a:r>
                <a:rPr lang="en-US" altLang="zh-CN" sz="2000" b="1" kern="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20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2480158093</a:t>
              </a:r>
              <a:r>
                <a:rPr lang="zh-CN" altLang="en-US" sz="20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55CADFF-3B0E-7955-E0FC-B7F31FB0622D}"/>
              </a:ext>
            </a:extLst>
          </p:cNvPr>
          <p:cNvSpPr txBox="1"/>
          <p:nvPr/>
        </p:nvSpPr>
        <p:spPr>
          <a:xfrm>
            <a:off x="1915946" y="1388005"/>
            <a:ext cx="61587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https://zhuanlan.zhihu.com/p/114543112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电控：翁恺 </a:t>
            </a:r>
            <a:r>
              <a:rPr lang="en-US" altLang="zh-CN" dirty="0"/>
              <a:t>C </a:t>
            </a:r>
            <a:r>
              <a:rPr lang="zh-CN" altLang="en-US" dirty="0"/>
              <a:t>语言，</a:t>
            </a:r>
            <a:r>
              <a:rPr lang="en-US" altLang="zh-CN" dirty="0" err="1"/>
              <a:t>mooc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站上都有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6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041" y="2773918"/>
            <a:ext cx="7643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提高（留给卷王）</a:t>
            </a: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423042" y="3911782"/>
            <a:ext cx="942936" cy="432309"/>
          </a:xfrm>
          <a:prstGeom prst="rtTriangl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510" y="2792359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04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40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5981" y="38236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超级加倍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86568" y="1480138"/>
            <a:ext cx="9322905" cy="1327395"/>
            <a:chOff x="1433752" y="1494527"/>
            <a:chExt cx="9322905" cy="1327395"/>
          </a:xfrm>
        </p:grpSpPr>
        <p:sp>
          <p:nvSpPr>
            <p:cNvPr id="12" name="矩形 11"/>
            <p:cNvSpPr/>
            <p:nvPr/>
          </p:nvSpPr>
          <p:spPr>
            <a:xfrm>
              <a:off x="1433752" y="1675032"/>
              <a:ext cx="9322905" cy="11468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23116" y="1494527"/>
              <a:ext cx="252150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Modern</a:t>
              </a:r>
              <a:r>
                <a:rPr lang="zh-CN" altLang="en-US" sz="2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endPara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31643" y="1932641"/>
              <a:ext cx="7666383" cy="719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endPara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86568" y="3065142"/>
            <a:ext cx="9322905" cy="2199381"/>
            <a:chOff x="1433752" y="1494527"/>
            <a:chExt cx="9322905" cy="2199381"/>
          </a:xfrm>
        </p:grpSpPr>
        <p:sp>
          <p:nvSpPr>
            <p:cNvPr id="27" name="矩形 26"/>
            <p:cNvSpPr/>
            <p:nvPr/>
          </p:nvSpPr>
          <p:spPr>
            <a:xfrm>
              <a:off x="1433752" y="1675031"/>
              <a:ext cx="9322905" cy="201887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923116" y="1494527"/>
              <a:ext cx="252150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作业（附加分）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715636" y="1925414"/>
              <a:ext cx="8309266" cy="1458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一道题，使用学习到的 </a:t>
              </a:r>
              <a:r>
                <a:rPr lang="en-US" altLang="zh-CN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Modern C++ </a:t>
              </a:r>
              <a:r>
                <a:rPr lang="zh-CN" altLang="en-US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编写，电控不参加</a:t>
              </a:r>
              <a:endPara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已经学完</a:t>
              </a:r>
              <a:r>
                <a:rPr lang="en-US" altLang="zh-CN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面向对象和模板基础的从这开始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6065BAB-FA0B-BC80-0D19-DE9DA7266B4E}"/>
              </a:ext>
            </a:extLst>
          </p:cNvPr>
          <p:cNvSpPr txBox="1"/>
          <p:nvPr/>
        </p:nvSpPr>
        <p:spPr>
          <a:xfrm>
            <a:off x="1875931" y="1952507"/>
            <a:ext cx="61587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https://www.bilibili.com/video/BV1Ea411u7qH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Part2: </a:t>
            </a:r>
            <a:r>
              <a:rPr lang="zh-CN" altLang="en-US" dirty="0"/>
              <a:t>基本特性开始，到</a:t>
            </a:r>
            <a:r>
              <a:rPr lang="en-US" altLang="zh-CN" dirty="0"/>
              <a:t>Part10:</a:t>
            </a:r>
            <a:r>
              <a:rPr lang="zh-CN" altLang="en-US" dirty="0"/>
              <a:t>完美转发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97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0" t="430" r="7017" b="4660"/>
          <a:stretch/>
        </p:blipFill>
        <p:spPr>
          <a:xfrm>
            <a:off x="0" y="-22123"/>
            <a:ext cx="12192000" cy="68801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22124"/>
            <a:ext cx="12192000" cy="6880123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581206" y="3916018"/>
            <a:ext cx="4653441" cy="1474982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ea typeface="思源黑体 CN Normal" panose="020B0400000000000000" pitchFamily="34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45360" y="4170523"/>
            <a:ext cx="299703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李优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2022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月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3071191"/>
            <a:ext cx="8388626" cy="2842593"/>
            <a:chOff x="0" y="3071191"/>
            <a:chExt cx="8388626" cy="2842593"/>
          </a:xfrm>
        </p:grpSpPr>
        <p:sp>
          <p:nvSpPr>
            <p:cNvPr id="7" name="矩形 6"/>
            <p:cNvSpPr/>
            <p:nvPr/>
          </p:nvSpPr>
          <p:spPr>
            <a:xfrm>
              <a:off x="0" y="3071191"/>
              <a:ext cx="8388626" cy="2842593"/>
            </a:xfrm>
            <a:prstGeom prst="rect">
              <a:avLst/>
            </a:prstGeom>
            <a:solidFill>
              <a:srgbClr val="B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2887" y="3345524"/>
              <a:ext cx="5527344" cy="2317895"/>
              <a:chOff x="3364482" y="2466802"/>
              <a:chExt cx="5148441" cy="231789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364482" y="2466802"/>
                <a:ext cx="1326583" cy="2317895"/>
              </a:xfrm>
              <a:prstGeom prst="rect">
                <a:avLst/>
              </a:prstGeom>
              <a:noFill/>
              <a:ln w="539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027774" y="2949496"/>
                <a:ext cx="4485149" cy="1569660"/>
              </a:xfrm>
              <a:prstGeom prst="rect">
                <a:avLst/>
              </a:prstGeom>
              <a:solidFill>
                <a:srgbClr val="BA0000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zh-CN" altLang="en-US" sz="8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谢谢大家！</a:t>
                </a: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3496686" y="2473022"/>
                <a:ext cx="360000" cy="511034"/>
                <a:chOff x="1088136" y="1335024"/>
                <a:chExt cx="360000" cy="511034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 flipV="1">
                  <a:off x="1088136" y="1335024"/>
                  <a:ext cx="360000" cy="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1092732" y="1486058"/>
                  <a:ext cx="0" cy="360000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8" name="直接连接符 17"/>
          <p:cNvCxnSpPr/>
          <p:nvPr/>
        </p:nvCxnSpPr>
        <p:spPr>
          <a:xfrm flipH="1" flipV="1">
            <a:off x="1094821" y="5557263"/>
            <a:ext cx="605902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478031" y="1576765"/>
            <a:ext cx="3153362" cy="589473"/>
            <a:chOff x="5738920" y="1479693"/>
            <a:chExt cx="3153362" cy="58947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38920" y="1479693"/>
              <a:ext cx="679374" cy="589473"/>
              <a:chOff x="725726" y="1781746"/>
              <a:chExt cx="515267" cy="515267"/>
            </a:xfrm>
          </p:grpSpPr>
          <p:sp>
            <p:nvSpPr>
              <p:cNvPr id="63" name="椭圆 62"/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Palatino" charset="0"/>
                  <a:ea typeface="华文宋体" charset="-122"/>
                  <a:sym typeface="Palatino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759891" y="1823935"/>
                <a:ext cx="453732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tencil" panose="040409050D0802020404" pitchFamily="82" charset="0"/>
                  </a:rPr>
                  <a:t>01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tencil" panose="040409050D0802020404" pitchFamily="82" charset="0"/>
                </a:endParaRP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6481044" y="1512819"/>
              <a:ext cx="24112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spcBef>
                  <a:spcPct val="20000"/>
                </a:spcBef>
                <a:defRPr/>
              </a:pPr>
              <a:r>
                <a:rPr lang="zh-CN" altLang="en-US" sz="28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为啥要学</a:t>
              </a:r>
              <a:r>
                <a:rPr lang="en-US" altLang="zh-CN" sz="2800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endParaRPr lang="zh-CN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78031" y="3782859"/>
            <a:ext cx="2372115" cy="589473"/>
            <a:chOff x="5729886" y="3689095"/>
            <a:chExt cx="2372115" cy="589473"/>
          </a:xfrm>
        </p:grpSpPr>
        <p:grpSp>
          <p:nvGrpSpPr>
            <p:cNvPr id="69" name="组合 68"/>
            <p:cNvGrpSpPr/>
            <p:nvPr/>
          </p:nvGrpSpPr>
          <p:grpSpPr>
            <a:xfrm>
              <a:off x="5729886" y="3689095"/>
              <a:ext cx="677509" cy="589473"/>
              <a:chOff x="725726" y="1781746"/>
              <a:chExt cx="515267" cy="515267"/>
            </a:xfrm>
          </p:grpSpPr>
          <p:sp>
            <p:nvSpPr>
              <p:cNvPr id="72" name="椭圆 71"/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Palatino" charset="0"/>
                  <a:ea typeface="华文宋体" charset="-122"/>
                  <a:sym typeface="Palatino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759268" y="1823935"/>
                <a:ext cx="454981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tencil" panose="040409050D0802020404" pitchFamily="82" charset="0"/>
                  </a:rPr>
                  <a:t>03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tencil" panose="040409050D0802020404" pitchFamily="82" charset="0"/>
                </a:endParaRPr>
              </a:p>
            </p:txBody>
          </p:sp>
        </p:grpSp>
        <p:sp>
          <p:nvSpPr>
            <p:cNvPr id="70" name="矩形 69"/>
            <p:cNvSpPr/>
            <p:nvPr/>
          </p:nvSpPr>
          <p:spPr>
            <a:xfrm>
              <a:off x="6481044" y="373736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基础教程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78031" y="2679812"/>
            <a:ext cx="3808405" cy="589473"/>
            <a:chOff x="5738920" y="2637001"/>
            <a:chExt cx="3808405" cy="589473"/>
          </a:xfrm>
        </p:grpSpPr>
        <p:sp>
          <p:nvSpPr>
            <p:cNvPr id="41" name="矩形 40"/>
            <p:cNvSpPr/>
            <p:nvPr/>
          </p:nvSpPr>
          <p:spPr>
            <a:xfrm>
              <a:off x="6481044" y="2685266"/>
              <a:ext cx="306628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编程环境配置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738920" y="2637001"/>
              <a:ext cx="676565" cy="589473"/>
              <a:chOff x="725726" y="1781746"/>
              <a:chExt cx="515267" cy="515267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Palatino" charset="0"/>
                  <a:ea typeface="华文宋体" charset="-122"/>
                  <a:sym typeface="Palatino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58950" y="1823935"/>
                <a:ext cx="455616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tencil" panose="040409050D0802020404" pitchFamily="82" charset="0"/>
                  </a:rPr>
                  <a:t>02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tencil" panose="040409050D0802020404" pitchFamily="82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478031" y="4885905"/>
            <a:ext cx="3808405" cy="589473"/>
            <a:chOff x="5761907" y="4788833"/>
            <a:chExt cx="3808405" cy="589473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B7FA4EEB-803C-49BE-8FEA-63A4E74664AD}"/>
                </a:ext>
              </a:extLst>
            </p:cNvPr>
            <p:cNvGrpSpPr/>
            <p:nvPr/>
          </p:nvGrpSpPr>
          <p:grpSpPr>
            <a:xfrm>
              <a:off x="5761907" y="4788833"/>
              <a:ext cx="676565" cy="589473"/>
              <a:chOff x="725726" y="1781746"/>
              <a:chExt cx="515267" cy="515267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7B5EBCF4-6EC9-4FB6-9BB3-3C680D3D9F7F}"/>
                  </a:ext>
                </a:extLst>
              </p:cNvPr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4000" b="0" i="0" u="none" strike="noStrike" cap="none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Palatino" charset="0"/>
                  <a:ea typeface="华文宋体" charset="-122"/>
                  <a:sym typeface="Palatino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26D1B26-BBBC-401E-A00C-EFE7928E92C4}"/>
                  </a:ext>
                </a:extLst>
              </p:cNvPr>
              <p:cNvSpPr/>
              <p:nvPr/>
            </p:nvSpPr>
            <p:spPr>
              <a:xfrm>
                <a:off x="759561" y="1823935"/>
                <a:ext cx="454395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tencil" panose="040409050D0802020404" pitchFamily="82" charset="0"/>
                  </a:rPr>
                  <a:t>04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tencil" panose="040409050D0802020404" pitchFamily="82" charset="0"/>
                </a:endParaRPr>
              </a:p>
            </p:txBody>
          </p:sp>
        </p:grp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2BAFC65-3192-400E-AE42-D11865181565}"/>
                </a:ext>
              </a:extLst>
            </p:cNvPr>
            <p:cNvSpPr/>
            <p:nvPr/>
          </p:nvSpPr>
          <p:spPr>
            <a:xfrm>
              <a:off x="6481044" y="4821959"/>
              <a:ext cx="30892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提高</a:t>
              </a:r>
            </a:p>
          </p:txBody>
        </p:sp>
      </p:grpSp>
      <p:sp>
        <p:nvSpPr>
          <p:cNvPr id="66" name="文本占位符 1"/>
          <p:cNvSpPr txBox="1">
            <a:spLocks/>
          </p:cNvSpPr>
          <p:nvPr/>
        </p:nvSpPr>
        <p:spPr>
          <a:xfrm>
            <a:off x="425460" y="3724190"/>
            <a:ext cx="3330203" cy="6635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21800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041" y="2773918"/>
            <a:ext cx="7643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为啥要学 </a:t>
            </a:r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C++</a:t>
            </a:r>
            <a:endParaRPr lang="zh-CN" altLang="en-US" sz="36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423042" y="3911782"/>
            <a:ext cx="942936" cy="432309"/>
          </a:xfrm>
          <a:prstGeom prst="rtTriangl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510" y="2792359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01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60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F4B419-1797-3AC4-2616-3E0D78C34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24" y="551328"/>
            <a:ext cx="5680011" cy="55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5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5981" y="382369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86568" y="1480138"/>
            <a:ext cx="9322905" cy="1327395"/>
            <a:chOff x="1433752" y="1494527"/>
            <a:chExt cx="9322905" cy="1327395"/>
          </a:xfrm>
        </p:grpSpPr>
        <p:sp>
          <p:nvSpPr>
            <p:cNvPr id="12" name="矩形 11"/>
            <p:cNvSpPr/>
            <p:nvPr/>
          </p:nvSpPr>
          <p:spPr>
            <a:xfrm>
              <a:off x="1433752" y="1675032"/>
              <a:ext cx="9322905" cy="11468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23116" y="1494527"/>
              <a:ext cx="252150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打好编程基础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031643" y="1932641"/>
              <a:ext cx="7666383" cy="719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形成初级的编程思想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86568" y="3065142"/>
            <a:ext cx="9322905" cy="1327395"/>
            <a:chOff x="1433752" y="1494527"/>
            <a:chExt cx="9322905" cy="1327395"/>
          </a:xfrm>
        </p:grpSpPr>
        <p:sp>
          <p:nvSpPr>
            <p:cNvPr id="27" name="矩形 26"/>
            <p:cNvSpPr/>
            <p:nvPr/>
          </p:nvSpPr>
          <p:spPr>
            <a:xfrm>
              <a:off x="1433752" y="1675032"/>
              <a:ext cx="9322905" cy="11468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923116" y="1494527"/>
              <a:ext cx="252150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看懂往年代码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2031643" y="1932641"/>
              <a:ext cx="7666383" cy="719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ROS </a:t>
              </a:r>
              <a:r>
                <a:rPr lang="zh-CN" altLang="en-US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相关的往年代码有很大一部分由 </a:t>
              </a:r>
              <a:r>
                <a:rPr lang="en-US" altLang="zh-CN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86567" y="4650146"/>
            <a:ext cx="9322905" cy="1327395"/>
            <a:chOff x="1433752" y="1494527"/>
            <a:chExt cx="9322905" cy="1327395"/>
          </a:xfrm>
        </p:grpSpPr>
        <p:sp>
          <p:nvSpPr>
            <p:cNvPr id="31" name="矩形 30"/>
            <p:cNvSpPr/>
            <p:nvPr/>
          </p:nvSpPr>
          <p:spPr>
            <a:xfrm>
              <a:off x="1433752" y="1675032"/>
              <a:ext cx="9322905" cy="11468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923116" y="1494527"/>
              <a:ext cx="2521501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让自己能写出合格的代码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031643" y="1932641"/>
              <a:ext cx="7666383" cy="719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之后的培训编程都可以使用 </a:t>
              </a:r>
              <a:r>
                <a:rPr lang="en-US" altLang="zh-CN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 </a:t>
              </a:r>
              <a:r>
                <a:rPr lang="zh-CN" altLang="en-US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18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041" y="2773918"/>
            <a:ext cx="7643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编程环境配置</a:t>
            </a: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423042" y="3911782"/>
            <a:ext cx="942936" cy="432309"/>
          </a:xfrm>
          <a:prstGeom prst="rtTriangl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510" y="2792359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02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28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E5B07E-07D6-41F1-7AC3-4789090A3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89" y="1607662"/>
            <a:ext cx="7445385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9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5981" y="382369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6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编程环境配置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386568" y="1480138"/>
            <a:ext cx="9322905" cy="1327395"/>
            <a:chOff x="1433752" y="1494527"/>
            <a:chExt cx="9322905" cy="1327395"/>
          </a:xfrm>
        </p:grpSpPr>
        <p:sp>
          <p:nvSpPr>
            <p:cNvPr id="12" name="矩形 11"/>
            <p:cNvSpPr/>
            <p:nvPr/>
          </p:nvSpPr>
          <p:spPr>
            <a:xfrm>
              <a:off x="1433752" y="1675032"/>
              <a:ext cx="9322905" cy="114689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23116" y="1494527"/>
              <a:ext cx="252150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看官方教程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031643" y="1932641"/>
              <a:ext cx="7666383" cy="719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endPara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86568" y="3051818"/>
            <a:ext cx="9322905" cy="3423812"/>
            <a:chOff x="1433752" y="1481203"/>
            <a:chExt cx="9322905" cy="3188864"/>
          </a:xfrm>
        </p:grpSpPr>
        <p:sp>
          <p:nvSpPr>
            <p:cNvPr id="27" name="矩形 26"/>
            <p:cNvSpPr/>
            <p:nvPr/>
          </p:nvSpPr>
          <p:spPr>
            <a:xfrm>
              <a:off x="1433752" y="1675031"/>
              <a:ext cx="9322905" cy="29950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923115" y="1481203"/>
              <a:ext cx="252150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2031643" y="1932641"/>
              <a:ext cx="7666383" cy="7195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ubuntu </a:t>
              </a:r>
              <a:r>
                <a:rPr lang="zh-CN" altLang="en-US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上安装 </a:t>
              </a:r>
              <a:r>
                <a:rPr lang="en-US" altLang="zh-CN" sz="2400" b="1" kern="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vscode</a:t>
              </a:r>
              <a:r>
                <a:rPr lang="en-US" altLang="zh-CN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2400" b="1" kern="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cmake</a:t>
              </a:r>
              <a:r>
                <a:rPr lang="en-US" altLang="zh-CN" sz="2400" b="1" kern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2400" b="1" kern="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gcc</a:t>
              </a:r>
              <a:endPara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847C81A-9F82-FAEB-F4DA-225E6A10A225}"/>
              </a:ext>
            </a:extLst>
          </p:cNvPr>
          <p:cNvSpPr txBox="1"/>
          <p:nvPr/>
        </p:nvSpPr>
        <p:spPr>
          <a:xfrm>
            <a:off x="1984458" y="2129315"/>
            <a:ext cx="615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https://code.visualstudio.com/docs/cpp/cmake-linux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5B3EDD-0781-F390-E21D-85A942938748}"/>
              </a:ext>
            </a:extLst>
          </p:cNvPr>
          <p:cNvSpPr/>
          <p:nvPr/>
        </p:nvSpPr>
        <p:spPr>
          <a:xfrm>
            <a:off x="1984459" y="4130912"/>
            <a:ext cx="7666383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按照教程配置好编程环境，要求本次所有作业在 </a:t>
            </a: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 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上完成</a:t>
            </a: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电控组使用 </a:t>
            </a: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，环境不必按要求</a:t>
            </a: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8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23041" y="2773918"/>
            <a:ext cx="7643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基础教程</a:t>
            </a: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2423042" y="3911782"/>
            <a:ext cx="942936" cy="432309"/>
          </a:xfrm>
          <a:prstGeom prst="rtTriangl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i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4510" y="2792359"/>
            <a:ext cx="1980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 03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18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3257</TotalTime>
  <Words>811</Words>
  <Application>Microsoft Office PowerPoint</Application>
  <PresentationFormat>宽屏</PresentationFormat>
  <Paragraphs>111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-apple-system</vt:lpstr>
      <vt:lpstr>Helvetica Neue</vt:lpstr>
      <vt:lpstr>Palatino</vt:lpstr>
      <vt:lpstr>微软雅黑</vt:lpstr>
      <vt:lpstr>等线</vt:lpstr>
      <vt:lpstr>Arial</vt:lpstr>
      <vt:lpstr>Arial Black</vt:lpstr>
      <vt:lpstr>Calibri</vt:lpstr>
      <vt:lpstr>Calibri Light</vt:lpstr>
      <vt:lpstr>Source Code Pro</vt:lpstr>
      <vt:lpstr>Stencil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Ri Yuu</cp:lastModifiedBy>
  <cp:revision>1193</cp:revision>
  <cp:lastPrinted>2020-05-02T23:08:00Z</cp:lastPrinted>
  <dcterms:created xsi:type="dcterms:W3CDTF">2019-06-26T12:35:00Z</dcterms:created>
  <dcterms:modified xsi:type="dcterms:W3CDTF">2022-10-15T12:12:45Z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