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3" r:id="rId11"/>
    <p:sldId id="270" r:id="rId12"/>
    <p:sldId id="272" r:id="rId13"/>
    <p:sldId id="267" r:id="rId14"/>
    <p:sldId id="268" r:id="rId15"/>
    <p:sldId id="271" r:id="rId16"/>
    <p:sldId id="264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A5483C3-9995-42A0-9FA0-A18E52268B1E}">
  <a:tblStyle styleId="{3A5483C3-9995-42A0-9FA0-A18E52268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34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164398" y="981075"/>
            <a:ext cx="8496300" cy="1585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1148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692"/>
              <a:buFont typeface="Arial"/>
              <a:buNone/>
            </a:pPr>
            <a:r>
              <a:rPr lang="en-US" sz="6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丁丁冬冬学识字（二）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10485" y="3248025"/>
            <a:ext cx="7514590" cy="1273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带“页、耳、目” 的字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975100" y="5391200"/>
            <a:ext cx="5946000" cy="9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北京市育英学校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【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小学段课程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】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高二四班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王宇洋</a:t>
            </a:r>
            <a:endParaRPr lang="en-US" sz="2000" b="1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387283" y="1609090"/>
            <a:ext cx="7921625" cy="3097213"/>
          </a:xfrm>
          <a:prstGeom prst="cloudCallout">
            <a:avLst>
              <a:gd name="adj1" fmla="val 39356"/>
              <a:gd name="adj2" fmla="val 62454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4400" b="1" err="1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你还知道哪些带有“页”字旁的字</a:t>
            </a:r>
            <a:r>
              <a:rPr lang="en-US" sz="4400" b="1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？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Text Box 7">
            <a:extLst>
              <a:ext uri="{FF2B5EF4-FFF2-40B4-BE49-F238E27FC236}">
                <a16:creationId xmlns:a16="http://schemas.microsoft.com/office/drawing/2014/main" id="{83BF0F5C-4326-47A9-95ED-5C44F438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14788"/>
            <a:ext cx="129698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耳</a:t>
            </a:r>
          </a:p>
        </p:txBody>
      </p:sp>
      <p:pic>
        <p:nvPicPr>
          <p:cNvPr id="64515" name="Picture 13" descr="xxyw2ap45">
            <a:extLst>
              <a:ext uri="{FF2B5EF4-FFF2-40B4-BE49-F238E27FC236}">
                <a16:creationId xmlns:a16="http://schemas.microsoft.com/office/drawing/2014/main" id="{DE07D4C0-853D-456F-BD9A-78750E2C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26141" r="66063" b="61040"/>
          <a:stretch>
            <a:fillRect/>
          </a:stretch>
        </p:blipFill>
        <p:spPr bwMode="auto">
          <a:xfrm>
            <a:off x="1774825" y="908051"/>
            <a:ext cx="34877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xxyw2ap45">
            <a:extLst>
              <a:ext uri="{FF2B5EF4-FFF2-40B4-BE49-F238E27FC236}">
                <a16:creationId xmlns:a16="http://schemas.microsoft.com/office/drawing/2014/main" id="{B27B2619-6B58-4DE7-B3AA-C996CA23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38792" r="66063" b="47380"/>
          <a:stretch>
            <a:fillRect/>
          </a:stretch>
        </p:blipFill>
        <p:spPr bwMode="auto">
          <a:xfrm>
            <a:off x="6240463" y="946151"/>
            <a:ext cx="3168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6B33C912-804F-44E3-AB23-6EF01C17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9" y="4014788"/>
            <a:ext cx="1296987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目</a:t>
            </a:r>
          </a:p>
        </p:txBody>
      </p:sp>
    </p:spTree>
    <p:extLst>
      <p:ext uri="{BB962C8B-B14F-4D97-AF65-F5344CB8AC3E}">
        <p14:creationId xmlns:p14="http://schemas.microsoft.com/office/powerpoint/2010/main" val="36356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74148" y="29971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耳</a:t>
            </a:r>
            <a:r>
              <a:rPr lang="en-US" altLang="zh-CN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</a:t>
            </a:r>
            <a:br>
              <a:rPr lang="zh-CN" altLang="en-US" sz="310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</a:b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45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Shape 214" descr="http://pic120.nipic.com/file/20170109/23424380_152015082000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23" y="0"/>
            <a:ext cx="9737995" cy="7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7771217" y="2257651"/>
            <a:ext cx="3460890" cy="26468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 descr="http://i1.w.hjfile.cn/doc/201201/eyeWord8934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046" y="1719618"/>
            <a:ext cx="6741994" cy="337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3">
            <a:extLst>
              <a:ext uri="{FF2B5EF4-FFF2-40B4-BE49-F238E27FC236}">
                <a16:creationId xmlns:a16="http://schemas.microsoft.com/office/drawing/2014/main" id="{434D6F81-BC3B-42B7-ABF4-B21E8965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268414"/>
            <a:ext cx="8208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见闻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听取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聊天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聪明</a:t>
            </a:r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睁眼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瞪眼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盼望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理睬</a:t>
            </a:r>
          </a:p>
        </p:txBody>
      </p:sp>
      <p:sp>
        <p:nvSpPr>
          <p:cNvPr id="65539" name="矩形 4">
            <a:extLst>
              <a:ext uri="{FF2B5EF4-FFF2-40B4-BE49-F238E27FC236}">
                <a16:creationId xmlns:a16="http://schemas.microsoft.com/office/drawing/2014/main" id="{7FCD11D4-000D-43F1-9DD3-B85436E3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8" y="4820145"/>
            <a:ext cx="130368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“闻”为什么“闻”为什么是“耳”字旁？</a:t>
            </a:r>
            <a:endParaRPr lang="en-US" altLang="zh-CN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和“听”相关</a:t>
            </a:r>
          </a:p>
        </p:txBody>
      </p:sp>
    </p:spTree>
    <p:extLst>
      <p:ext uri="{BB962C8B-B14F-4D97-AF65-F5344CB8AC3E}">
        <p14:creationId xmlns:p14="http://schemas.microsoft.com/office/powerpoint/2010/main" val="20228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zh-CN" altLang="en-US" sz="4000" dirty="0">
                <a:solidFill>
                  <a:schemeClr val="lt1"/>
                </a:solidFill>
              </a:rPr>
              <a:t>同桌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合作学习带有“耳”“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目”的生字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Clr>
                <a:schemeClr val="lt1"/>
              </a:buClr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1、</a:t>
            </a:r>
            <a:r>
              <a:rPr lang="zh-CN" altLang="en-US" dirty="0">
                <a:solidFill>
                  <a:schemeClr val="lt1"/>
                </a:solidFill>
              </a:rPr>
              <a:t>同桌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内认读带有“耳、目”的生字、词语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2、分析字形，说说这些字为什么带有“耳、目”。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3、说说带有“耳、目”的字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（看到这些字你会想到什么？</a:t>
            </a:r>
            <a:r>
              <a:rPr lang="zh-CN" altLang="en-US" dirty="0">
                <a:solidFill>
                  <a:schemeClr val="lt1"/>
                </a:solidFill>
              </a:rPr>
              <a:t>）</a:t>
            </a:r>
            <a:endParaRPr lang="en-US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052290" y="3519055"/>
            <a:ext cx="5442837" cy="3056341"/>
          </a:xfrm>
          <a:prstGeom prst="cloud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看，眼，闻，聆，睛，泪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356BD9C1-67E9-4D62-B70A-4999EE037DF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158" y="527"/>
            <a:chExt cx="5444" cy="3583"/>
          </a:xfrm>
        </p:grpSpPr>
        <p:pic>
          <p:nvPicPr>
            <p:cNvPr id="66569" name="Picture 3" descr="未标题-39">
              <a:extLst>
                <a:ext uri="{FF2B5EF4-FFF2-40B4-BE49-F238E27FC236}">
                  <a16:creationId xmlns:a16="http://schemas.microsoft.com/office/drawing/2014/main" id="{A34A3C48-6BFD-4268-94E4-318826DA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26517" r="3125" b="7683"/>
            <a:stretch>
              <a:fillRect/>
            </a:stretch>
          </p:blipFill>
          <p:spPr bwMode="auto">
            <a:xfrm>
              <a:off x="158" y="527"/>
              <a:ext cx="544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0" name="Rectangle 4">
              <a:extLst>
                <a:ext uri="{FF2B5EF4-FFF2-40B4-BE49-F238E27FC236}">
                  <a16:creationId xmlns:a16="http://schemas.microsoft.com/office/drawing/2014/main" id="{DDE21E72-18CE-40A0-A164-8CC540EE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572"/>
              <a:ext cx="5352" cy="3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pic>
        <p:nvPicPr>
          <p:cNvPr id="66563" name="Picture 8" descr="xxyw2ap42">
            <a:extLst>
              <a:ext uri="{FF2B5EF4-FFF2-40B4-BE49-F238E27FC236}">
                <a16:creationId xmlns:a16="http://schemas.microsoft.com/office/drawing/2014/main" id="{D2C494E3-2657-47D3-B5BE-4CFCEC7F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6" t="76372" r="14406" b="10393"/>
          <a:stretch>
            <a:fillRect/>
          </a:stretch>
        </p:blipFill>
        <p:spPr bwMode="auto">
          <a:xfrm>
            <a:off x="8693150" y="701676"/>
            <a:ext cx="197485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9">
            <a:extLst>
              <a:ext uri="{FF2B5EF4-FFF2-40B4-BE49-F238E27FC236}">
                <a16:creationId xmlns:a16="http://schemas.microsoft.com/office/drawing/2014/main" id="{F6BCE536-8B5E-42C4-8FA2-C131288B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836614"/>
            <a:ext cx="2663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>
                <a:solidFill>
                  <a:schemeClr val="hlink"/>
                </a:solidFill>
                <a:ea typeface="方正综艺简体" pitchFamily="2" charset="-122"/>
              </a:rPr>
              <a:t>读一读</a:t>
            </a:r>
          </a:p>
        </p:txBody>
      </p:sp>
      <p:sp>
        <p:nvSpPr>
          <p:cNvPr id="66565" name="Text Box 11">
            <a:extLst>
              <a:ext uri="{FF2B5EF4-FFF2-40B4-BE49-F238E27FC236}">
                <a16:creationId xmlns:a16="http://schemas.microsoft.com/office/drawing/2014/main" id="{5C8296E2-72F6-4433-81FC-64270B83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2133601"/>
            <a:ext cx="86741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东躲西藏  膀大腰圆  顶天立地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耳聪目明  目瞪口呆  闻风丧胆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03FF50-08B1-4C71-AA8D-1CA929A0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292600"/>
            <a:ext cx="7740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1.</a:t>
            </a:r>
            <a:r>
              <a:rPr lang="zh-CN" altLang="en-US" sz="3200"/>
              <a:t>圈出与人体有关的字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DB6FEE-02F5-46C9-9BBD-4B7DE793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94823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</a:rPr>
              <a:t>说说这些词语的意思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1F14A-9427-4FA7-AE29-7905AE93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5516564"/>
            <a:ext cx="7777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</a:rPr>
              <a:t>你选择其中一个词语试着说一句话。</a:t>
            </a:r>
          </a:p>
        </p:txBody>
      </p:sp>
    </p:spTree>
    <p:extLst>
      <p:ext uri="{BB962C8B-B14F-4D97-AF65-F5344CB8AC3E}">
        <p14:creationId xmlns:p14="http://schemas.microsoft.com/office/powerpoint/2010/main" val="15891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86465C5A-DFCF-4442-891C-A843EF08361D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2060575"/>
            <a:ext cx="3411537" cy="3600450"/>
            <a:chOff x="1200" y="240"/>
            <a:chExt cx="3744" cy="3744"/>
          </a:xfrm>
        </p:grpSpPr>
        <p:sp>
          <p:nvSpPr>
            <p:cNvPr id="68619" name="Rectangle 3">
              <a:extLst>
                <a:ext uri="{FF2B5EF4-FFF2-40B4-BE49-F238E27FC236}">
                  <a16:creationId xmlns:a16="http://schemas.microsoft.com/office/drawing/2014/main" id="{4F239308-E7B7-4998-9003-3BF8624E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0" name="Line 4">
              <a:extLst>
                <a:ext uri="{FF2B5EF4-FFF2-40B4-BE49-F238E27FC236}">
                  <a16:creationId xmlns:a16="http://schemas.microsoft.com/office/drawing/2014/main" id="{C4DAEBEF-54CE-409A-94AF-28D7F7AA0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5">
              <a:extLst>
                <a:ext uri="{FF2B5EF4-FFF2-40B4-BE49-F238E27FC236}">
                  <a16:creationId xmlns:a16="http://schemas.microsoft.com/office/drawing/2014/main" id="{7CA2464C-9242-4BC6-9338-F404D82BB7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DC25084A-E526-4953-8165-03438151FB1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96063" y="2506664"/>
            <a:ext cx="3135312" cy="280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</a:p>
        </p:txBody>
      </p:sp>
      <p:pic>
        <p:nvPicPr>
          <p:cNvPr id="68612" name="Picture 7" descr="图3">
            <a:extLst>
              <a:ext uri="{FF2B5EF4-FFF2-40B4-BE49-F238E27FC236}">
                <a16:creationId xmlns:a16="http://schemas.microsoft.com/office/drawing/2014/main" id="{B4B0D91E-B30E-4C59-B683-E7B759C6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6" y="260350"/>
            <a:ext cx="115252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8">
            <a:extLst>
              <a:ext uri="{FF2B5EF4-FFF2-40B4-BE49-F238E27FC236}">
                <a16:creationId xmlns:a16="http://schemas.microsoft.com/office/drawing/2014/main" id="{FD1F8CCC-7C07-4F6B-BD36-681D339C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898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8B3C12F9-D821-40C1-B647-90D13D51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4" y="2060093"/>
            <a:ext cx="3600449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9F44E63B-43E2-4F4A-8053-FAF89967115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692150"/>
            <a:ext cx="5067300" cy="5486400"/>
            <a:chOff x="1200" y="240"/>
            <a:chExt cx="3744" cy="3744"/>
          </a:xfrm>
        </p:grpSpPr>
        <p:sp>
          <p:nvSpPr>
            <p:cNvPr id="69638" name="Rectangle 3">
              <a:extLst>
                <a:ext uri="{FF2B5EF4-FFF2-40B4-BE49-F238E27FC236}">
                  <a16:creationId xmlns:a16="http://schemas.microsoft.com/office/drawing/2014/main" id="{7BBBE3D6-151D-4C32-809B-D653DF54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39" name="Line 4">
              <a:extLst>
                <a:ext uri="{FF2B5EF4-FFF2-40B4-BE49-F238E27FC236}">
                  <a16:creationId xmlns:a16="http://schemas.microsoft.com/office/drawing/2014/main" id="{D2EFC841-9798-4701-81A1-FD4C57F7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0" name="Line 5">
              <a:extLst>
                <a:ext uri="{FF2B5EF4-FFF2-40B4-BE49-F238E27FC236}">
                  <a16:creationId xmlns:a16="http://schemas.microsoft.com/office/drawing/2014/main" id="{A7CC051D-4E1E-4758-9F35-584B2D9A95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F5138429-D983-4422-AFCE-390993E8DE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75276" y="1628775"/>
            <a:ext cx="4214813" cy="358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聪</a:t>
            </a:r>
          </a:p>
        </p:txBody>
      </p:sp>
      <p:pic>
        <p:nvPicPr>
          <p:cNvPr id="69636" name="Picture 7" descr="图3">
            <a:extLst>
              <a:ext uri="{FF2B5EF4-FFF2-40B4-BE49-F238E27FC236}">
                <a16:creationId xmlns:a16="http://schemas.microsoft.com/office/drawing/2014/main" id="{C89FA583-811A-4630-81F8-69DF95DF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>
            <a:extLst>
              <a:ext uri="{FF2B5EF4-FFF2-40B4-BE49-F238E27FC236}">
                <a16:creationId xmlns:a16="http://schemas.microsoft.com/office/drawing/2014/main" id="{4FD05E76-3ECC-47E1-9365-9ED128D3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</p:spTree>
    <p:extLst>
      <p:ext uri="{BB962C8B-B14F-4D97-AF65-F5344CB8AC3E}">
        <p14:creationId xmlns:p14="http://schemas.microsoft.com/office/powerpoint/2010/main" val="2754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 descr="1510491109_909170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3601" y="2391213"/>
            <a:ext cx="9334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7" descr="图3">
            <a:extLst>
              <a:ext uri="{FF2B5EF4-FFF2-40B4-BE49-F238E27FC236}">
                <a16:creationId xmlns:a16="http://schemas.microsoft.com/office/drawing/2014/main" id="{EB5853B5-B094-4E1B-9D18-3F3AB4D2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 Box 8">
            <a:extLst>
              <a:ext uri="{FF2B5EF4-FFF2-40B4-BE49-F238E27FC236}">
                <a16:creationId xmlns:a16="http://schemas.microsoft.com/office/drawing/2014/main" id="{8B8F9216-8CCA-47A0-A1AB-11A2EE74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3" name="图片 2" descr="图片包含 地图, 文字&#10;&#10;已生成极高可信度的说明">
            <a:extLst>
              <a:ext uri="{FF2B5EF4-FFF2-40B4-BE49-F238E27FC236}">
                <a16:creationId xmlns:a16="http://schemas.microsoft.com/office/drawing/2014/main" id="{85594E72-3E8A-4148-9E5E-C54093C2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49168"/>
            <a:ext cx="5159664" cy="51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xxyw2ap43"/>
          <p:cNvPicPr preferRelativeResize="0"/>
          <p:nvPr/>
        </p:nvPicPr>
        <p:blipFill rotWithShape="1">
          <a:blip r:embed="rId3">
            <a:alphaModFix/>
          </a:blip>
          <a:srcRect l="33876" t="44292" r="35493" b="31685"/>
          <a:stretch/>
        </p:blipFill>
        <p:spPr>
          <a:xfrm>
            <a:off x="3219451" y="838201"/>
            <a:ext cx="4761833" cy="420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407833" y="908051"/>
            <a:ext cx="5088467" cy="5762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latin typeface="Arial"/>
              </a:rPr>
              <a:t>看谁瞄得准 </a:t>
            </a:r>
          </a:p>
        </p:txBody>
      </p:sp>
      <p:sp>
        <p:nvSpPr>
          <p:cNvPr id="104" name="Shape 104"/>
          <p:cNvSpPr/>
          <p:nvPr/>
        </p:nvSpPr>
        <p:spPr>
          <a:xfrm>
            <a:off x="814918" y="2276476"/>
            <a:ext cx="1729316" cy="57626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腰</a:t>
            </a:r>
          </a:p>
        </p:txBody>
      </p:sp>
      <p:sp>
        <p:nvSpPr>
          <p:cNvPr id="105" name="Shape 105"/>
          <p:cNvSpPr/>
          <p:nvPr/>
        </p:nvSpPr>
        <p:spPr>
          <a:xfrm>
            <a:off x="624418" y="3284538"/>
            <a:ext cx="1729316" cy="5762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肚子</a:t>
            </a:r>
          </a:p>
        </p:txBody>
      </p:sp>
      <p:sp>
        <p:nvSpPr>
          <p:cNvPr id="106" name="Shape 106"/>
          <p:cNvSpPr/>
          <p:nvPr/>
        </p:nvSpPr>
        <p:spPr>
          <a:xfrm>
            <a:off x="624418" y="4365626"/>
            <a:ext cx="1729316" cy="57626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后背</a:t>
            </a:r>
          </a:p>
        </p:txBody>
      </p:sp>
      <p:sp>
        <p:nvSpPr>
          <p:cNvPr id="107" name="Shape 107"/>
          <p:cNvSpPr/>
          <p:nvPr/>
        </p:nvSpPr>
        <p:spPr>
          <a:xfrm>
            <a:off x="1775885" y="5229226"/>
            <a:ext cx="1729316" cy="57626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脚</a:t>
            </a:r>
          </a:p>
        </p:txBody>
      </p:sp>
      <p:sp>
        <p:nvSpPr>
          <p:cNvPr id="108" name="Shape 108"/>
          <p:cNvSpPr/>
          <p:nvPr/>
        </p:nvSpPr>
        <p:spPr>
          <a:xfrm>
            <a:off x="9169400" y="2349501"/>
            <a:ext cx="1729317" cy="576263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脖子</a:t>
            </a:r>
          </a:p>
        </p:txBody>
      </p:sp>
      <p:sp>
        <p:nvSpPr>
          <p:cNvPr id="109" name="Shape 109"/>
          <p:cNvSpPr/>
          <p:nvPr/>
        </p:nvSpPr>
        <p:spPr>
          <a:xfrm>
            <a:off x="8784167" y="3429000"/>
            <a:ext cx="1729317" cy="576263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肩膀</a:t>
            </a:r>
          </a:p>
        </p:txBody>
      </p:sp>
      <p:sp>
        <p:nvSpPr>
          <p:cNvPr id="110" name="Shape 110"/>
          <p:cNvSpPr/>
          <p:nvPr/>
        </p:nvSpPr>
        <p:spPr>
          <a:xfrm>
            <a:off x="8688917" y="4652964"/>
            <a:ext cx="1727200" cy="720725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胳膊</a:t>
            </a:r>
          </a:p>
        </p:txBody>
      </p:sp>
      <p:sp>
        <p:nvSpPr>
          <p:cNvPr id="111" name="Shape 111"/>
          <p:cNvSpPr/>
          <p:nvPr/>
        </p:nvSpPr>
        <p:spPr>
          <a:xfrm>
            <a:off x="6288618" y="5445126"/>
            <a:ext cx="1729316" cy="576263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腿</a:t>
            </a:r>
          </a:p>
        </p:txBody>
      </p:sp>
      <p:cxnSp>
        <p:nvCxnSpPr>
          <p:cNvPr id="112" name="Shape 112"/>
          <p:cNvCxnSpPr/>
          <p:nvPr/>
        </p:nvCxnSpPr>
        <p:spPr>
          <a:xfrm flipH="1">
            <a:off x="6096001" y="2636838"/>
            <a:ext cx="2976033" cy="215900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6096001" y="2997201"/>
            <a:ext cx="2495551" cy="576263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6288617" y="3141663"/>
            <a:ext cx="2497667" cy="1655762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5808133" y="4221163"/>
            <a:ext cx="1151467" cy="1079500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3119967" y="4652963"/>
            <a:ext cx="1344084" cy="576262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2639485" y="3284538"/>
            <a:ext cx="2976033" cy="1511300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8" name="Shape 118"/>
          <p:cNvCxnSpPr/>
          <p:nvPr/>
        </p:nvCxnSpPr>
        <p:spPr>
          <a:xfrm rot="10800000" flipH="1">
            <a:off x="2446867" y="3357564"/>
            <a:ext cx="2688167" cy="142875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2446867" y="2565400"/>
            <a:ext cx="2688167" cy="935038"/>
          </a:xfrm>
          <a:prstGeom prst="straightConnector1">
            <a:avLst/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xxyw2ap43"/>
          <p:cNvPicPr preferRelativeResize="0"/>
          <p:nvPr/>
        </p:nvPicPr>
        <p:blipFill rotWithShape="1">
          <a:blip r:embed="rId3">
            <a:alphaModFix/>
          </a:blip>
          <a:srcRect l="33876" t="18454" r="35493" b="53830"/>
          <a:stretch/>
        </p:blipFill>
        <p:spPr>
          <a:xfrm>
            <a:off x="3312584" y="1412875"/>
            <a:ext cx="5430087" cy="385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9169401" y="1125539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头发</a:t>
            </a:r>
          </a:p>
        </p:txBody>
      </p:sp>
      <p:sp>
        <p:nvSpPr>
          <p:cNvPr id="126" name="Shape 126"/>
          <p:cNvSpPr/>
          <p:nvPr/>
        </p:nvSpPr>
        <p:spPr>
          <a:xfrm>
            <a:off x="9169401" y="24923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面颊</a:t>
            </a:r>
          </a:p>
        </p:txBody>
      </p:sp>
      <p:sp>
        <p:nvSpPr>
          <p:cNvPr id="127" name="Shape 127"/>
          <p:cNvSpPr/>
          <p:nvPr/>
        </p:nvSpPr>
        <p:spPr>
          <a:xfrm>
            <a:off x="9359901" y="37877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耳朵</a:t>
            </a:r>
          </a:p>
        </p:txBody>
      </p:sp>
      <p:sp>
        <p:nvSpPr>
          <p:cNvPr id="128" name="Shape 128"/>
          <p:cNvSpPr/>
          <p:nvPr/>
        </p:nvSpPr>
        <p:spPr>
          <a:xfrm>
            <a:off x="9264651" y="5084764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牙齿</a:t>
            </a:r>
          </a:p>
        </p:txBody>
      </p:sp>
      <p:sp>
        <p:nvSpPr>
          <p:cNvPr id="129" name="Shape 129"/>
          <p:cNvSpPr/>
          <p:nvPr/>
        </p:nvSpPr>
        <p:spPr>
          <a:xfrm>
            <a:off x="719667" y="1125538"/>
            <a:ext cx="1824567" cy="577850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额头</a:t>
            </a:r>
          </a:p>
        </p:txBody>
      </p:sp>
      <p:sp>
        <p:nvSpPr>
          <p:cNvPr id="130" name="Shape 130"/>
          <p:cNvSpPr/>
          <p:nvPr/>
        </p:nvSpPr>
        <p:spPr>
          <a:xfrm>
            <a:off x="719667" y="2492376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眉毛</a:t>
            </a:r>
          </a:p>
        </p:txBody>
      </p:sp>
      <p:sp>
        <p:nvSpPr>
          <p:cNvPr id="131" name="Shape 131"/>
          <p:cNvSpPr/>
          <p:nvPr/>
        </p:nvSpPr>
        <p:spPr>
          <a:xfrm>
            <a:off x="719667" y="46529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眼睛</a:t>
            </a:r>
          </a:p>
        </p:txBody>
      </p:sp>
      <p:sp>
        <p:nvSpPr>
          <p:cNvPr id="132" name="Shape 132"/>
          <p:cNvSpPr/>
          <p:nvPr/>
        </p:nvSpPr>
        <p:spPr>
          <a:xfrm>
            <a:off x="719667" y="3716339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鼻子</a:t>
            </a:r>
          </a:p>
        </p:txBody>
      </p:sp>
      <p:sp>
        <p:nvSpPr>
          <p:cNvPr id="133" name="Shape 133"/>
          <p:cNvSpPr/>
          <p:nvPr/>
        </p:nvSpPr>
        <p:spPr>
          <a:xfrm>
            <a:off x="719667" y="55165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嘴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07533" y="593725"/>
            <a:ext cx="41710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12284" y="1962150"/>
            <a:ext cx="90601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méi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02784" y="3186113"/>
            <a:ext cx="54694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bí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745134" y="1916113"/>
            <a:ext cx="1246717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jiá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033000" y="4602163"/>
            <a:ext cx="1534584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chǐ</a:t>
            </a:r>
          </a:p>
        </p:txBody>
      </p:sp>
      <p:sp>
        <p:nvSpPr>
          <p:cNvPr id="139" name="Shape 139"/>
          <p:cNvSpPr/>
          <p:nvPr/>
        </p:nvSpPr>
        <p:spPr>
          <a:xfrm>
            <a:off x="2402321" y="4823431"/>
            <a:ext cx="7141699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聪明的你，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找一找这些字的共同点</a:t>
            </a:r>
          </a:p>
        </p:txBody>
      </p:sp>
      <p:sp>
        <p:nvSpPr>
          <p:cNvPr id="140" name="Shape 140"/>
          <p:cNvSpPr/>
          <p:nvPr/>
        </p:nvSpPr>
        <p:spPr>
          <a:xfrm>
            <a:off x="1214650" y="1023582"/>
            <a:ext cx="477672" cy="818865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0181230" y="2306472"/>
            <a:ext cx="464024" cy="900752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14400" y="4599296"/>
            <a:ext cx="436728" cy="65509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473958" y="4572000"/>
            <a:ext cx="395785" cy="750627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269242" y="2688609"/>
            <a:ext cx="368489" cy="450376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1952348230"/>
              </p:ext>
            </p:extLst>
          </p:nvPr>
        </p:nvGraphicFramePr>
        <p:xfrm>
          <a:off x="2018030" y="2828395"/>
          <a:ext cx="8135625" cy="1553850"/>
        </p:xfrm>
        <a:graphic>
          <a:graphicData uri="http://schemas.openxmlformats.org/drawingml/2006/table">
            <a:tbl>
              <a:tblPr>
                <a:noFill/>
                <a:tableStyleId>{3A5483C3-9995-42A0-9FA0-A18E52268B1E}</a:tableStyleId>
              </a:tblPr>
              <a:tblGrid>
                <a:gridCol w="15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3850"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页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闻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endParaRPr lang="en-US" sz="8000" b="1" u="none" strike="noStrike" cap="none" dirty="0">
                        <a:solidFill>
                          <a:srgbClr val="66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 dirty="0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睬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201803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页面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书页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67538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领导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领书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31143" y="433387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闻名</a:t>
            </a:r>
            <a:endParaRPr lang="en-US"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闻香</a:t>
            </a:r>
            <a:endParaRPr lang="en-US"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986905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7957349" y="4333874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理睬</a:t>
            </a:r>
            <a:endParaRPr lang="en-US"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018030" y="670849"/>
            <a:ext cx="7844427" cy="1690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err="1">
                <a:ln>
                  <a:noFill/>
                </a:ln>
                <a:solidFill>
                  <a:srgbClr val="800080"/>
                </a:solidFill>
                <a:latin typeface="Arial"/>
              </a:rPr>
              <a:t>认一认，查一查</a:t>
            </a:r>
            <a:endParaRPr b="1" i="0">
              <a:ln>
                <a:noFill/>
              </a:ln>
              <a:solidFill>
                <a:srgbClr val="800080"/>
              </a:solidFill>
              <a:latin typeface="Arial"/>
            </a:endParaRPr>
          </a:p>
        </p:txBody>
      </p:sp>
      <p:pic>
        <p:nvPicPr>
          <p:cNvPr id="156" name="Shape 156" descr="C:\Users\zhaolin\AppData\Local\Microsoft\Windows\INetCache\IE\YB8AD3VA\Xinhua_duogongnengzidian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2457" y="1200912"/>
            <a:ext cx="1219200" cy="171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Shape 161"/>
          <p:cNvGraphicFramePr/>
          <p:nvPr/>
        </p:nvGraphicFramePr>
        <p:xfrm>
          <a:off x="1958975" y="2894013"/>
          <a:ext cx="8135625" cy="1553850"/>
        </p:xfrm>
        <a:graphic>
          <a:graphicData uri="http://schemas.openxmlformats.org/drawingml/2006/table">
            <a:tbl>
              <a:tblPr>
                <a:noFill/>
                <a:tableStyleId>{3A5483C3-9995-42A0-9FA0-A18E52268B1E}</a:tableStyleId>
              </a:tblPr>
              <a:tblGrid>
                <a:gridCol w="15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3850"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页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闻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睬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1958975" y="2184400"/>
            <a:ext cx="1584325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yè</a:t>
            </a:r>
          </a:p>
        </p:txBody>
      </p:sp>
      <p:sp>
        <p:nvSpPr>
          <p:cNvPr id="163" name="Shape 163"/>
          <p:cNvSpPr/>
          <p:nvPr/>
        </p:nvSpPr>
        <p:spPr>
          <a:xfrm>
            <a:off x="6711950" y="2173288"/>
            <a:ext cx="1655763" cy="576262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</a:t>
            </a:r>
          </a:p>
        </p:txBody>
      </p:sp>
      <p:sp>
        <p:nvSpPr>
          <p:cNvPr id="164" name="Shape 164"/>
          <p:cNvSpPr/>
          <p:nvPr/>
        </p:nvSpPr>
        <p:spPr>
          <a:xfrm>
            <a:off x="5054600" y="2184400"/>
            <a:ext cx="165735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wén</a:t>
            </a:r>
          </a:p>
        </p:txBody>
      </p:sp>
      <p:sp>
        <p:nvSpPr>
          <p:cNvPr id="165" name="Shape 165"/>
          <p:cNvSpPr/>
          <p:nvPr/>
        </p:nvSpPr>
        <p:spPr>
          <a:xfrm>
            <a:off x="3543300" y="2184400"/>
            <a:ext cx="15113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1803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页面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书页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7538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领导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领书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31143" y="433387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闻名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闻香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986905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理发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理由</a:t>
            </a:r>
          </a:p>
        </p:txBody>
      </p:sp>
      <p:sp>
        <p:nvSpPr>
          <p:cNvPr id="170" name="Shape 170"/>
          <p:cNvSpPr/>
          <p:nvPr/>
        </p:nvSpPr>
        <p:spPr>
          <a:xfrm>
            <a:off x="8367713" y="2184400"/>
            <a:ext cx="17272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cǎi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697913" y="433895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理睬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不睬</a:t>
            </a:r>
          </a:p>
        </p:txBody>
      </p:sp>
      <p:sp>
        <p:nvSpPr>
          <p:cNvPr id="172" name="Shape 172"/>
          <p:cNvSpPr/>
          <p:nvPr/>
        </p:nvSpPr>
        <p:spPr>
          <a:xfrm>
            <a:off x="4490516" y="575315"/>
            <a:ext cx="2879725" cy="1079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800080"/>
                </a:solidFill>
                <a:latin typeface="Arial"/>
              </a:rPr>
              <a:t>念一念</a:t>
            </a:r>
          </a:p>
        </p:txBody>
      </p:sp>
      <p:sp>
        <p:nvSpPr>
          <p:cNvPr id="173" name="Shape 173"/>
          <p:cNvSpPr/>
          <p:nvPr/>
        </p:nvSpPr>
        <p:spPr>
          <a:xfrm>
            <a:off x="497626" y="729103"/>
            <a:ext cx="366318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 err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alibri"/>
                <a:sym typeface="Calibri"/>
              </a:rPr>
              <a:t>你找对了吗</a:t>
            </a:r>
            <a:endParaRPr lang="en-US" sz="5400" b="1" cap="none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97275" y="3367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659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70"/>
              <a:buFont typeface="Arial"/>
              <a:buNone/>
            </a:pPr>
            <a:r>
              <a:rPr lang="en-US" sz="30960" b="0" i="0" u="none" strike="noStrike" cap="none">
                <a:solidFill>
                  <a:schemeClr val="l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/>
                <a:sym typeface="Arial"/>
              </a:rPr>
              <a:t>页</a:t>
            </a:r>
          </a:p>
          <a:p>
            <a:pPr marL="0" marR="0" lvl="0" indent="-251459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999"/>
              <a:buFont typeface="Calibri"/>
              <a:buNone/>
            </a:pP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 descr="未命名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69676" y="1531747"/>
            <a:ext cx="2341033" cy="324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 descr="未命名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060" y="1531747"/>
            <a:ext cx="2151662" cy="337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565226" y="3260536"/>
            <a:ext cx="960967" cy="503237"/>
          </a:xfrm>
          <a:prstGeom prst="rightArrow">
            <a:avLst>
              <a:gd name="adj1" fmla="val 50000"/>
              <a:gd name="adj2" fmla="val 3579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8">
            <a:extLst>
              <a:ext uri="{FF2B5EF4-FFF2-40B4-BE49-F238E27FC236}">
                <a16:creationId xmlns:a16="http://schemas.microsoft.com/office/drawing/2014/main" id="{7D9C25B8-C481-4540-98D9-BE0FAD8C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4128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额头 头颈 山顶 领子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BD819AB1-91D2-4C12-B58C-8D2676C8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9" y="3860801"/>
            <a:ext cx="59769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</a:rPr>
              <a:t>这些词都有页字旁，都与人的头部有关，古代用      来代表人的头部，现在慢慢演变为现在的页字旁。</a:t>
            </a:r>
          </a:p>
        </p:txBody>
      </p:sp>
      <p:pic>
        <p:nvPicPr>
          <p:cNvPr id="76811" name="Picture 11" descr="xxyw2ap45">
            <a:extLst>
              <a:ext uri="{FF2B5EF4-FFF2-40B4-BE49-F238E27FC236}">
                <a16:creationId xmlns:a16="http://schemas.microsoft.com/office/drawing/2014/main" id="{9175804E-0221-43C6-A307-368E30DA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24" t="20668" r="68469" b="74657"/>
          <a:stretch>
            <a:fillRect/>
          </a:stretch>
        </p:blipFill>
        <p:spPr bwMode="auto">
          <a:xfrm>
            <a:off x="6888163" y="4340226"/>
            <a:ext cx="354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0982F0-EF1D-467E-9667-2B2B2AE6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2660650"/>
            <a:ext cx="444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72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顶（  ）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272</Words>
  <Application>Microsoft Office PowerPoint</Application>
  <PresentationFormat>宽屏</PresentationFormat>
  <Paragraphs>93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方正综艺简体</vt:lpstr>
      <vt:lpstr>黑体</vt:lpstr>
      <vt:lpstr>华文行楷</vt:lpstr>
      <vt:lpstr>华文楷体</vt:lpstr>
      <vt:lpstr>华文新魏</vt:lpstr>
      <vt:lpstr>楷体</vt:lpstr>
      <vt:lpstr>宋体</vt:lpstr>
      <vt:lpstr>Arial</vt:lpstr>
      <vt:lpstr>Calibri</vt:lpstr>
      <vt:lpstr>Comic Sans MS</vt:lpstr>
      <vt:lpstr>Times New Roman</vt:lpstr>
      <vt:lpstr>Office 主题</vt:lpstr>
      <vt:lpstr>丁丁冬冬学识字（二）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页 </vt:lpstr>
      <vt:lpstr>PowerPoint 演示文稿</vt:lpstr>
      <vt:lpstr>PowerPoint 演示文稿</vt:lpstr>
      <vt:lpstr>PowerPoint 演示文稿</vt:lpstr>
      <vt:lpstr>PowerPoint 演示文稿</vt:lpstr>
      <vt:lpstr>耳  目 </vt:lpstr>
      <vt:lpstr>PowerPoint 演示文稿</vt:lpstr>
      <vt:lpstr>PowerPoint 演示文稿</vt:lpstr>
      <vt:lpstr>PowerPoint 演示文稿</vt:lpstr>
      <vt:lpstr>同桌合作学习带有“耳”“目”的生字。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丁丁冬冬学识字（二）</dc:title>
  <cp:lastModifiedBy>Z2807</cp:lastModifiedBy>
  <cp:revision>5</cp:revision>
  <dcterms:modified xsi:type="dcterms:W3CDTF">2017-11-13T02:48:09Z</dcterms:modified>
</cp:coreProperties>
</file>