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6" r:id="rId5"/>
    <p:sldId id="262" r:id="rId6"/>
    <p:sldId id="269" r:id="rId7"/>
    <p:sldId id="263" r:id="rId8"/>
    <p:sldId id="279" r:id="rId9"/>
    <p:sldId id="286" r:id="rId10"/>
    <p:sldId id="270" r:id="rId11"/>
    <p:sldId id="272" r:id="rId12"/>
    <p:sldId id="268" r:id="rId13"/>
    <p:sldId id="271" r:id="rId14"/>
    <p:sldId id="277" r:id="rId15"/>
    <p:sldId id="281" r:id="rId16"/>
    <p:sldId id="278" r:id="rId17"/>
    <p:sldId id="283" r:id="rId18"/>
    <p:sldId id="282" r:id="rId19"/>
    <p:sldId id="280" r:id="rId20"/>
    <p:sldId id="264" r:id="rId21"/>
    <p:sldId id="273" r:id="rId22"/>
    <p:sldId id="275" r:id="rId23"/>
    <p:sldId id="276" r:id="rId24"/>
    <p:sldId id="261" r:id="rId25"/>
    <p:sldId id="284" r:id="rId26"/>
    <p:sldId id="28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A5483C3-9995-42A0-9FA0-A18E52268B1E}">
  <a:tblStyle styleId="{3A5483C3-9995-42A0-9FA0-A18E52268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03" autoAdjust="0"/>
  </p:normalViewPr>
  <p:slideViewPr>
    <p:cSldViewPr snapToGrid="0">
      <p:cViewPr varScale="1">
        <p:scale>
          <a:sx n="58" d="100"/>
          <a:sy n="58" d="100"/>
        </p:scale>
        <p:origin x="15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C%83%E4%BB%B2%E6%B7%B9" TargetMode="External"/><Relationship Id="rId7" Type="http://schemas.openxmlformats.org/officeDocument/2006/relationships/hyperlink" Target="https://baike.baidu.com/item/%E5%8F%B2%E8%AE%B0%C2%B7%E9%A1%B9%E7%BE%BD%E6%9C%AC%E7%BA%AA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F%B2%E8%AE%B0%C2%B7%E9%99%88%E6%B6%89%E4%B8%96%E5%AE%B6" TargetMode="External"/><Relationship Id="rId5" Type="http://schemas.openxmlformats.org/officeDocument/2006/relationships/hyperlink" Target="https://baike.baidu.com/item/%E9%99%88%E8%83%9C" TargetMode="External"/><Relationship Id="rId4" Type="http://schemas.openxmlformats.org/officeDocument/2006/relationships/hyperlink" Target="https://baike.baidu.com/item/%E5%B2%B3%E9%98%B3%E6%A5%BC%E8%AE%B0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同学们大家好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在学习了之前我们另一位老师的课程，大家都学会了什么啊？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那今天，咱们继续学习下面的三个汉字。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首先，我们看一下以前的内容。</a:t>
            </a: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下面我们继续看两个汉字</a:t>
            </a:r>
            <a:endParaRPr lang="en-US" altLang="zh-CN" dirty="0"/>
          </a:p>
          <a:p>
            <a:r>
              <a:rPr lang="zh-CN" altLang="en-US" dirty="0"/>
              <a:t>耳 和 目</a:t>
            </a:r>
          </a:p>
        </p:txBody>
      </p:sp>
    </p:spTree>
    <p:extLst>
      <p:ext uri="{BB962C8B-B14F-4D97-AF65-F5344CB8AC3E}">
        <p14:creationId xmlns:p14="http://schemas.microsoft.com/office/powerpoint/2010/main" val="426549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34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这是目 字的演变过程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象眼睛形</a:t>
            </a:r>
            <a:r>
              <a:rPr lang="en-US" altLang="zh-CN" dirty="0"/>
              <a:t>,</a:t>
            </a:r>
            <a:r>
              <a:rPr lang="zh-CN" altLang="en-US" dirty="0"/>
              <a:t>外边轮廓象眼眶</a:t>
            </a:r>
            <a:r>
              <a:rPr lang="en-US" altLang="zh-CN" dirty="0"/>
              <a:t>,</a:t>
            </a:r>
            <a:r>
              <a:rPr lang="zh-CN" altLang="en-US" dirty="0"/>
              <a:t>里面象瞳孔。小篆处理为线条。先秦时期多用“目”</a:t>
            </a:r>
            <a:r>
              <a:rPr lang="en-US" altLang="zh-CN" dirty="0"/>
              <a:t>,</a:t>
            </a:r>
            <a:r>
              <a:rPr lang="zh-CN" altLang="en-US" dirty="0"/>
              <a:t>两汉以后</a:t>
            </a:r>
            <a:r>
              <a:rPr lang="en-US" altLang="zh-CN" dirty="0"/>
              <a:t>,</a:t>
            </a:r>
            <a:r>
              <a:rPr lang="zh-CN" altLang="en-US" dirty="0"/>
              <a:t>用眼逐渐多起来。“目”具有书面语色彩。本义</a:t>
            </a:r>
            <a:r>
              <a:rPr lang="en-US" altLang="zh-CN" dirty="0"/>
              <a:t>:</a:t>
            </a:r>
            <a:r>
              <a:rPr lang="zh-CN" altLang="en-US" dirty="0"/>
              <a:t>眼睛。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〈</a:t>
            </a:r>
            <a:r>
              <a:rPr lang="zh-CN" altLang="en-US" b="1" dirty="0"/>
              <a:t>名</a:t>
            </a:r>
            <a:r>
              <a:rPr lang="en-US" altLang="zh-CN" b="1" dirty="0"/>
              <a:t>〉</a:t>
            </a:r>
            <a:r>
              <a:rPr lang="zh-CN" altLang="en-US" b="1" dirty="0"/>
              <a:t>眼睛，人和动物的视觉器官（多用于文言）</a:t>
            </a:r>
            <a:r>
              <a:rPr lang="en-US" altLang="zh-CN" b="1" dirty="0"/>
              <a:t>[eye]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满目萧然。</a:t>
            </a:r>
            <a:r>
              <a:rPr lang="en-US" altLang="zh-CN" dirty="0"/>
              <a:t>——</a:t>
            </a:r>
            <a:r>
              <a:rPr lang="zh-CN" altLang="en-US" dirty="0"/>
              <a:t>宋</a:t>
            </a:r>
            <a:r>
              <a:rPr lang="en-US" altLang="zh-CN" dirty="0"/>
              <a:t>·</a:t>
            </a:r>
            <a:r>
              <a:rPr lang="zh-CN" altLang="en-US" dirty="0">
                <a:hlinkClick r:id="rId3"/>
              </a:rPr>
              <a:t>范仲淹</a:t>
            </a:r>
            <a:r>
              <a:rPr lang="en-US" altLang="zh-CN" dirty="0"/>
              <a:t>《</a:t>
            </a:r>
            <a:r>
              <a:rPr lang="zh-CN" altLang="en-US" dirty="0">
                <a:hlinkClick r:id="rId4"/>
              </a:rPr>
              <a:t>岳阳楼记</a:t>
            </a:r>
            <a:r>
              <a:rPr lang="en-US" altLang="zh-CN" dirty="0"/>
              <a:t>》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满目萧然 感极而悲者矣</a:t>
            </a:r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9</a:t>
            </a:r>
            <a:r>
              <a:rPr lang="zh-CN" altLang="en-US" b="1" dirty="0"/>
              <a:t>）</a:t>
            </a:r>
            <a:r>
              <a:rPr lang="en-US" altLang="zh-CN" b="1" dirty="0"/>
              <a:t>〈</a:t>
            </a:r>
            <a:r>
              <a:rPr lang="zh-CN" altLang="en-US" b="1" dirty="0"/>
              <a:t>动</a:t>
            </a:r>
            <a:r>
              <a:rPr lang="en-US" altLang="zh-CN" b="1" dirty="0"/>
              <a:t>〉</a:t>
            </a:r>
            <a:r>
              <a:rPr lang="zh-CN" altLang="en-US" b="1" dirty="0"/>
              <a:t>观看，注视。 </a:t>
            </a:r>
            <a:r>
              <a:rPr lang="en-US" altLang="zh-CN" b="1" dirty="0"/>
              <a:t>[look</a:t>
            </a:r>
            <a:r>
              <a:rPr lang="zh-CN" altLang="en-US" b="1" dirty="0"/>
              <a:t>；</a:t>
            </a:r>
            <a:r>
              <a:rPr lang="en-US" altLang="zh-CN" b="1" dirty="0"/>
              <a:t>regard]</a:t>
            </a:r>
            <a:endParaRPr lang="zh-CN" altLang="en-US" dirty="0"/>
          </a:p>
          <a:p>
            <a:r>
              <a:rPr lang="zh-CN" altLang="en-US" dirty="0"/>
              <a:t>指目</a:t>
            </a:r>
            <a:r>
              <a:rPr lang="zh-CN" altLang="en-US" dirty="0">
                <a:hlinkClick r:id="rId5"/>
              </a:rPr>
              <a:t>陈胜</a:t>
            </a:r>
            <a:r>
              <a:rPr lang="zh-CN" altLang="en-US" dirty="0"/>
              <a:t>。</a:t>
            </a:r>
            <a:r>
              <a:rPr lang="en-US" altLang="zh-CN" dirty="0"/>
              <a:t>——《</a:t>
            </a:r>
            <a:r>
              <a:rPr lang="zh-CN" altLang="en-US" dirty="0">
                <a:hlinkClick r:id="rId6"/>
              </a:rPr>
              <a:t>史记</a:t>
            </a:r>
            <a:r>
              <a:rPr lang="en-US" altLang="zh-CN" dirty="0">
                <a:hlinkClick r:id="rId6"/>
              </a:rPr>
              <a:t>·</a:t>
            </a:r>
            <a:r>
              <a:rPr lang="zh-CN" altLang="en-US" dirty="0">
                <a:hlinkClick r:id="rId6"/>
              </a:rPr>
              <a:t>陈涉世家</a:t>
            </a:r>
            <a:r>
              <a:rPr lang="en-US" altLang="zh-CN" dirty="0"/>
              <a:t>》</a:t>
            </a:r>
          </a:p>
          <a:p>
            <a:r>
              <a:rPr lang="zh-CN" altLang="en-US" b="1" dirty="0"/>
              <a:t>旦日，卒中往往语，皆指目陈胜</a:t>
            </a:r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10</a:t>
            </a:r>
            <a:r>
              <a:rPr lang="zh-CN" altLang="en-US" b="1" dirty="0"/>
              <a:t>）</a:t>
            </a:r>
            <a:r>
              <a:rPr lang="en-US" altLang="zh-CN" b="1" dirty="0"/>
              <a:t>〈</a:t>
            </a:r>
            <a:r>
              <a:rPr lang="zh-CN" altLang="en-US" b="1" dirty="0"/>
              <a:t>动</a:t>
            </a:r>
            <a:r>
              <a:rPr lang="en-US" altLang="zh-CN" b="1" dirty="0"/>
              <a:t>〉</a:t>
            </a:r>
            <a:r>
              <a:rPr lang="zh-CN" altLang="en-US" b="1" dirty="0"/>
              <a:t>递眼色，使眼。 </a:t>
            </a:r>
            <a:r>
              <a:rPr lang="en-US" altLang="zh-CN" b="1" dirty="0"/>
              <a:t>[</a:t>
            </a:r>
            <a:r>
              <a:rPr lang="en-GB" altLang="zh-CN" b="1" dirty="0"/>
              <a:t>give a hint with the eyes]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数目项王。</a:t>
            </a:r>
            <a:r>
              <a:rPr lang="en-US" altLang="zh-CN" dirty="0"/>
              <a:t>——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b="1" dirty="0"/>
              <a:t>范曾数目项王，举所佩玉以示之者三</a:t>
            </a:r>
            <a:r>
              <a:rPr lang="en-US" altLang="zh-CN" dirty="0"/>
              <a:t>《</a:t>
            </a:r>
            <a:r>
              <a:rPr lang="zh-CN" altLang="en-US" dirty="0">
                <a:hlinkClick r:id="rId7"/>
              </a:rPr>
              <a:t>史记</a:t>
            </a:r>
            <a:r>
              <a:rPr lang="en-US" altLang="zh-CN" dirty="0">
                <a:hlinkClick r:id="rId7"/>
              </a:rPr>
              <a:t>·</a:t>
            </a:r>
            <a:r>
              <a:rPr lang="zh-CN" altLang="en-US" dirty="0">
                <a:hlinkClick r:id="rId7"/>
              </a:rPr>
              <a:t>项羽本纪</a:t>
            </a:r>
            <a:r>
              <a:rPr lang="en-US" altLang="zh-CN" dirty="0"/>
              <a:t>》</a:t>
            </a: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57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好，现在请发挥你们的想象，想一想还有什么字 带有 页 字旁呢 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首先，附近几个人合作 </a:t>
            </a:r>
            <a:r>
              <a:rPr lang="en-US" altLang="zh-CN" dirty="0"/>
              <a:t>2min </a:t>
            </a:r>
            <a:r>
              <a:rPr lang="zh-CN" altLang="en-US" dirty="0"/>
              <a:t>想一想 有什么字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我找 </a:t>
            </a:r>
            <a:r>
              <a:rPr lang="en-US" altLang="zh-CN" dirty="0"/>
              <a:t>4</a:t>
            </a:r>
            <a:r>
              <a:rPr lang="zh-CN" altLang="en-US" dirty="0"/>
              <a:t>个同学 上前面来 写一写  写出最多最对的 有奖励哦</a:t>
            </a:r>
            <a:r>
              <a:rPr lang="en-US" altLang="zh-CN" dirty="0"/>
              <a:t>~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79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好请这一排的同学读一下这行字</a:t>
            </a:r>
            <a:endParaRPr lang="en-US" altLang="zh-CN" dirty="0"/>
          </a:p>
          <a:p>
            <a:r>
              <a:rPr lang="zh-CN" altLang="en-US" dirty="0"/>
              <a:t>东躲西藏 </a:t>
            </a:r>
            <a:r>
              <a:rPr lang="en-US" altLang="zh-CN" dirty="0"/>
              <a:t>(</a:t>
            </a:r>
            <a:r>
              <a:rPr lang="en-US" altLang="zh-CN" dirty="0" err="1"/>
              <a:t>dōng</a:t>
            </a:r>
            <a:r>
              <a:rPr lang="en-US" altLang="zh-CN" dirty="0"/>
              <a:t> </a:t>
            </a:r>
            <a:r>
              <a:rPr lang="en-US" altLang="zh-CN" dirty="0" err="1"/>
              <a:t>duǒ</a:t>
            </a:r>
            <a:r>
              <a:rPr lang="en-US" altLang="zh-CN" dirty="0"/>
              <a:t> </a:t>
            </a:r>
            <a:r>
              <a:rPr lang="en-US" altLang="zh-CN" dirty="0" err="1"/>
              <a:t>xī</a:t>
            </a:r>
            <a:r>
              <a:rPr lang="en-US" altLang="zh-CN" dirty="0"/>
              <a:t> </a:t>
            </a:r>
            <a:r>
              <a:rPr lang="en-US" altLang="zh-CN" dirty="0" err="1"/>
              <a:t>cáng</a:t>
            </a:r>
            <a:r>
              <a:rPr lang="en-US" altLang="zh-CN" dirty="0"/>
              <a:t>)</a:t>
            </a:r>
            <a:r>
              <a:rPr lang="zh-CN" altLang="en-US" dirty="0"/>
              <a:t>，中国汉语成语，形容为了逃避灾祸而到处躲藏。</a:t>
            </a:r>
            <a:endParaRPr lang="en-US" altLang="zh-CN" dirty="0"/>
          </a:p>
          <a:p>
            <a:r>
              <a:rPr lang="zh-CN" altLang="en-US" sz="11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膀大腰圆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，形容魁梧粗壮的人。 </a:t>
            </a:r>
            <a:endParaRPr lang="en-US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1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顶天立地：</a:t>
            </a:r>
            <a:r>
              <a:rPr lang="en-US" altLang="zh-CN" sz="11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头顶云天，脚踏大地</a:t>
            </a:r>
            <a:r>
              <a:rPr lang="en-US" altLang="zh-CN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1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形容形象高大，气慨豪迈</a:t>
            </a:r>
            <a:r>
              <a:rPr lang="en-US" altLang="zh-CN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1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耳聪目明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 义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耳朵、眼睛反应灵敏， 形容头脑清楚，眼光敏锐 。 </a:t>
            </a:r>
            <a:endParaRPr lang="en-US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形容因吃惊或害怕而发愣的样子</a:t>
            </a:r>
            <a:r>
              <a:rPr lang="en-US" altLang="zh-CN" sz="11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1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闻风丧胆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是一个词语，拼音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wén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fēng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sàng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dǎn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1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丧胆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：吓破了胆。听到风声，就吓得丧失的勇气。形容对某种力量非常恐惧。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25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09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好 我们一起读一下这些字</a:t>
            </a: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前面几天咱们一起学习了人体的各个部位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首先，我们先复习一下。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但是，今天我们还要找一找这些字的特点。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你来读一下这些词。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大家有没有发现某些字和今天咱们要学习的，页，耳，目。有关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对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他们都有共同的偏旁部首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在古代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。“页”是汉字的一个部首。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第一个图是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逐渐演变成为，现在的页字。</a:t>
            </a:r>
            <a:endParaRPr dirty="0"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好，我们继续看 页 字</a:t>
            </a:r>
            <a:endParaRPr dirty="0"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1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好，现在请发挥你们的想象，想一想还有什么字 带有 页 字旁呢 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首先，附近几个人合作 </a:t>
            </a:r>
            <a:r>
              <a:rPr lang="en-US" altLang="zh-CN" dirty="0"/>
              <a:t>2min </a:t>
            </a:r>
            <a:r>
              <a:rPr lang="zh-CN" altLang="en-US" dirty="0"/>
              <a:t>想一想 有什么字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一会儿我找 </a:t>
            </a:r>
            <a:r>
              <a:rPr lang="en-US" altLang="zh-CN" dirty="0"/>
              <a:t>4</a:t>
            </a:r>
            <a:r>
              <a:rPr lang="zh-CN" altLang="en-US" dirty="0"/>
              <a:t>个同学 上前面来 写一写  写出最多最对的 有奖励哦</a:t>
            </a:r>
            <a:r>
              <a:rPr lang="en-US" altLang="zh-CN" dirty="0"/>
              <a:t>~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一会我们还有机会，比一比谁的词汇量最多</a:t>
            </a: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好刚才写过的同学，你能不能说一说你写的。</a:t>
            </a:r>
            <a:endParaRPr lang="en-US" altLang="zh-CN" dirty="0"/>
          </a:p>
          <a:p>
            <a:r>
              <a:rPr lang="zh-CN" altLang="en-US" dirty="0"/>
              <a:t>你能不能组个词呢</a:t>
            </a:r>
            <a:endParaRPr lang="en-US" altLang="zh-CN" dirty="0"/>
          </a:p>
          <a:p>
            <a:r>
              <a:rPr lang="zh-CN" altLang="en-US" dirty="0"/>
              <a:t>这些是补充的字，可能大家还没有学过  没有关系，将来这些你都会学到</a:t>
            </a:r>
            <a:endParaRPr lang="en-US" altLang="zh-CN" dirty="0"/>
          </a:p>
          <a:p>
            <a:r>
              <a:rPr lang="zh-CN" altLang="en-US" dirty="0"/>
              <a:t>有没有那个同学能用这些字 组个词</a:t>
            </a:r>
          </a:p>
        </p:txBody>
      </p:sp>
    </p:spTree>
    <p:extLst>
      <p:ext uri="{BB962C8B-B14F-4D97-AF65-F5344CB8AC3E}">
        <p14:creationId xmlns:p14="http://schemas.microsoft.com/office/powerpoint/2010/main" val="55826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 拿出写字本 我们先写 页 和 顶 字</a:t>
            </a:r>
            <a:endParaRPr lang="en-US" altLang="zh-CN" dirty="0"/>
          </a:p>
          <a:p>
            <a:r>
              <a:rPr lang="zh-CN" altLang="en-US" dirty="0"/>
              <a:t>记住 三个一 坐姿端正再写字</a:t>
            </a:r>
          </a:p>
        </p:txBody>
      </p:sp>
    </p:spTree>
    <p:extLst>
      <p:ext uri="{BB962C8B-B14F-4D97-AF65-F5344CB8AC3E}">
        <p14:creationId xmlns:p14="http://schemas.microsoft.com/office/powerpoint/2010/main" val="38665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yu.baidu.com/zici/s?wd=%E8%81%AA&amp;query=%E8%80%B3%20%E5%AD%97%E6%97%81%E7%9A%84%E5%AD%97&amp;srcid=28238&amp;from=kg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nyu.baidu.com/zici/s?wd=%E8%81%AA&amp;query=%E8%80%B3%20%E5%AD%97%E6%97%81%E7%9A%84%E5%AD%97&amp;srcid=28238&amp;from=kg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slide" Target="slide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90.png"/><Relationship Id="rId5" Type="http://schemas.openxmlformats.org/officeDocument/2006/relationships/image" Target="../media/image17.png"/><Relationship Id="rId10" Type="http://schemas.openxmlformats.org/officeDocument/2006/relationships/slide" Target="slide21.xml"/><Relationship Id="rId4" Type="http://schemas.openxmlformats.org/officeDocument/2006/relationships/slide" Target="slide16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slide" Target="sl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164398" y="981075"/>
            <a:ext cx="8496300" cy="1585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1148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692"/>
              <a:buFont typeface="Arial"/>
              <a:buNone/>
            </a:pPr>
            <a:r>
              <a:rPr lang="en-US" sz="64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丁丁冬冬学识字（二</a:t>
            </a:r>
            <a:r>
              <a:rPr lang="en-US" sz="6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10485" y="3248025"/>
            <a:ext cx="7514590" cy="1273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带“页、耳、目” 的字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975100" y="5391200"/>
            <a:ext cx="5946000" cy="9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北京市育英学校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【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小学段课程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】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高二四班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王宇洋</a:t>
            </a:r>
            <a:endParaRPr lang="en-US" sz="2000" b="1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B50579AF-2C16-4289-999D-AE59E5B395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3015337"/>
                  </p:ext>
                </p:extLst>
              </p:nvPr>
            </p:nvGraphicFramePr>
            <p:xfrm>
              <a:off x="235974" y="5594554"/>
              <a:ext cx="1334480" cy="750645"/>
            </p:xfrm>
            <a:graphic>
              <a:graphicData uri="http://schemas.microsoft.com/office/powerpoint/2016/slidezoom">
                <pslz:sldZm>
                  <pslz:sldZmObj sldId="257" cId="0">
                    <pslz:zmPr id="{DA6931D9-91EC-42C0-BFC0-527FE1E73B1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34480" cy="7506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50579AF-2C16-4289-999D-AE59E5B395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74" y="5594554"/>
                <a:ext cx="1334480" cy="7506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timeshape">
            <a:extLst>
              <a:ext uri="{FF2B5EF4-FFF2-40B4-BE49-F238E27FC236}">
                <a16:creationId xmlns:a16="http://schemas.microsoft.com/office/drawing/2014/main" id="{98908230-F6B3-4E30-BA53-5913DF9BAAE3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5">
        <p:fade/>
      </p:transition>
    </mc:Choice>
    <mc:Fallback xmlns="">
      <p:transition spd="med" advTm="12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Text Box 7">
            <a:extLst>
              <a:ext uri="{FF2B5EF4-FFF2-40B4-BE49-F238E27FC236}">
                <a16:creationId xmlns:a16="http://schemas.microsoft.com/office/drawing/2014/main" id="{83BF0F5C-4326-47A9-95ED-5C44F438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14788"/>
            <a:ext cx="129698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耳</a:t>
            </a:r>
          </a:p>
        </p:txBody>
      </p:sp>
      <p:pic>
        <p:nvPicPr>
          <p:cNvPr id="64515" name="Picture 13" descr="xxyw2ap45">
            <a:extLst>
              <a:ext uri="{FF2B5EF4-FFF2-40B4-BE49-F238E27FC236}">
                <a16:creationId xmlns:a16="http://schemas.microsoft.com/office/drawing/2014/main" id="{DE07D4C0-853D-456F-BD9A-78750E2C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26141" r="66063" b="61040"/>
          <a:stretch>
            <a:fillRect/>
          </a:stretch>
        </p:blipFill>
        <p:spPr bwMode="auto">
          <a:xfrm>
            <a:off x="1774825" y="908051"/>
            <a:ext cx="34877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xxyw2ap45">
            <a:extLst>
              <a:ext uri="{FF2B5EF4-FFF2-40B4-BE49-F238E27FC236}">
                <a16:creationId xmlns:a16="http://schemas.microsoft.com/office/drawing/2014/main" id="{B27B2619-6B58-4DE7-B3AA-C996CA23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38792" r="66063" b="47380"/>
          <a:stretch>
            <a:fillRect/>
          </a:stretch>
        </p:blipFill>
        <p:spPr bwMode="auto">
          <a:xfrm>
            <a:off x="6240463" y="946151"/>
            <a:ext cx="3168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6B33C912-804F-44E3-AB23-6EF01C17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9" y="4014788"/>
            <a:ext cx="1296987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目</a:t>
            </a:r>
          </a:p>
        </p:txBody>
      </p:sp>
      <p:sp>
        <p:nvSpPr>
          <p:cNvPr id="6" name="timeshape">
            <a:extLst>
              <a:ext uri="{FF2B5EF4-FFF2-40B4-BE49-F238E27FC236}">
                <a16:creationId xmlns:a16="http://schemas.microsoft.com/office/drawing/2014/main" id="{5F644C8E-865E-4821-B825-F011C483CA5C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6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0">
        <p:fade/>
      </p:transition>
    </mc:Choice>
    <mc:Fallback xmlns="">
      <p:transition spd="med" advTm="14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74148" y="29971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耳</a:t>
            </a:r>
            <a:r>
              <a:rPr lang="en-US" altLang="zh-CN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</a:t>
            </a:r>
            <a:br>
              <a:rPr lang="zh-CN" altLang="en-US" sz="310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</a:b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meshape">
            <a:extLst>
              <a:ext uri="{FF2B5EF4-FFF2-40B4-BE49-F238E27FC236}">
                <a16:creationId xmlns:a16="http://schemas.microsoft.com/office/drawing/2014/main" id="{F02002A5-5F9F-4781-BC8A-ABB37612E607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">
        <p:fade/>
      </p:transition>
    </mc:Choice>
    <mc:Fallback xmlns="">
      <p:transition spd="med" advTm="1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 descr="http://i1.w.hjfile.cn/doc/201201/eyeWord8934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meshape">
            <a:extLst>
              <a:ext uri="{FF2B5EF4-FFF2-40B4-BE49-F238E27FC236}">
                <a16:creationId xmlns:a16="http://schemas.microsoft.com/office/drawing/2014/main" id="{924AF409-CAE1-4173-B860-B1D174F42524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9">
        <p:fade/>
      </p:transition>
    </mc:Choice>
    <mc:Fallback xmlns="">
      <p:transition spd="med" advTm="42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3">
            <a:extLst>
              <a:ext uri="{FF2B5EF4-FFF2-40B4-BE49-F238E27FC236}">
                <a16:creationId xmlns:a16="http://schemas.microsoft.com/office/drawing/2014/main" id="{434D6F81-BC3B-42B7-ABF4-B21E8965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268414"/>
            <a:ext cx="8208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见闻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听取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聊天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聪明</a:t>
            </a:r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睁眼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瞪眼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盼望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理睬</a:t>
            </a:r>
          </a:p>
        </p:txBody>
      </p:sp>
      <p:sp>
        <p:nvSpPr>
          <p:cNvPr id="65539" name="矩形 4">
            <a:extLst>
              <a:ext uri="{FF2B5EF4-FFF2-40B4-BE49-F238E27FC236}">
                <a16:creationId xmlns:a16="http://schemas.microsoft.com/office/drawing/2014/main" id="{7FCD11D4-000D-43F1-9DD3-B85436E3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70" y="4711990"/>
            <a:ext cx="130368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“闻”为什么是“耳”字旁？</a:t>
            </a:r>
            <a:endParaRPr lang="en-US" altLang="zh-CN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和“听”相关</a:t>
            </a:r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0CFE0D9C-38D6-498B-8EA1-E49539A3D73E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8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5">
        <p:fade/>
      </p:transition>
    </mc:Choice>
    <mc:Fallback xmlns="">
      <p:transition spd="med" advTm="16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22A0D-DD11-4BB5-A524-FF29CBDB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</a:rPr>
              <a:t>你还能说出什么带有 “耳” “目”字旁的字呢？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17780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A38A6E-061E-4EC0-9520-02DD7DF6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顶、领、顺、颜、顾、题、颗、烦、预、颤、硕、须、额、顿、颊、项、顽、颂、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E67AAF25-6EFD-4A6C-AB1B-C277CDF050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7114305"/>
                  </p:ext>
                </p:extLst>
              </p:nvPr>
            </p:nvGraphicFramePr>
            <p:xfrm>
              <a:off x="1864894" y="3429000"/>
              <a:ext cx="3048000" cy="1714499"/>
            </p:xfrm>
            <a:graphic>
              <a:graphicData uri="http://schemas.microsoft.com/office/powerpoint/2016/slidezoom">
                <pslz:sldZm>
                  <pslz:sldZmObj sldId="281" cId="1751261836">
                    <pslz:zmPr id="{8FE2EE89-29F2-42A7-8FA7-6D8D1A40327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4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67AAF25-6EFD-4A6C-AB1B-C277CDF050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894" y="3429000"/>
                <a:ext cx="3048000" cy="17144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CCEFAC88-BC30-4410-97D3-CCFA2395D2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5194568"/>
                  </p:ext>
                </p:extLst>
              </p:nvPr>
            </p:nvGraphicFramePr>
            <p:xfrm>
              <a:off x="6966284" y="3428999"/>
              <a:ext cx="3048000" cy="1714500"/>
            </p:xfrm>
            <a:graphic>
              <a:graphicData uri="http://schemas.microsoft.com/office/powerpoint/2016/slidezoom">
                <pslz:sldZm>
                  <pslz:sldZmObj sldId="282" cId="1178119106">
                    <pslz:zmPr id="{34F4C503-9C13-4CC8-9CE7-320B8356E15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CEFAC88-BC30-4410-97D3-CCFA2395D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6284" y="34289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timeshape">
            <a:extLst>
              <a:ext uri="{FF2B5EF4-FFF2-40B4-BE49-F238E27FC236}">
                <a16:creationId xmlns:a16="http://schemas.microsoft.com/office/drawing/2014/main" id="{B1645441-EA7A-4F13-8A8E-DBA75727F654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7">
        <p:fade/>
      </p:transition>
    </mc:Choice>
    <mc:Fallback xmlns="">
      <p:transition spd="med" advTm="711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E747-63E1-4E0F-B440-DB6C7EB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7" y="553661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“耳”字旁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F949-4545-49FD-86DE-7854BD38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6806" y="1608809"/>
            <a:ext cx="10515600" cy="4351338"/>
          </a:xfrm>
        </p:spPr>
        <p:txBody>
          <a:bodyPr/>
          <a:lstStyle/>
          <a:p>
            <a:pPr marL="177800" indent="0">
              <a:buNone/>
            </a:pPr>
            <a:endParaRPr lang="en-US" altLang="zh-CN" dirty="0">
              <a:hlinkClick r:id="rId2" tooltip="聪"/>
            </a:endParaRPr>
          </a:p>
          <a:p>
            <a:pPr marL="177800" indent="0">
              <a:buNone/>
            </a:pPr>
            <a:endParaRPr lang="zh-CN" altLang="en-US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CDCDE07D-D0E0-400C-A6F2-1DBC426EF860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E747-63E1-4E0F-B440-DB6C7EB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7" y="553661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“耳”字旁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F949-4545-49FD-86DE-7854BD38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6806" y="1608809"/>
            <a:ext cx="10515600" cy="4351338"/>
          </a:xfrm>
        </p:spPr>
        <p:txBody>
          <a:bodyPr/>
          <a:lstStyle/>
          <a:p>
            <a:pPr marL="177800" indent="0">
              <a:buNone/>
            </a:pPr>
            <a:endParaRPr lang="en-US" altLang="zh-CN" dirty="0">
              <a:hlinkClick r:id="rId2" tooltip="聪"/>
            </a:endParaRPr>
          </a:p>
          <a:p>
            <a:pPr marL="177800" indent="0">
              <a:buNone/>
            </a:pPr>
            <a:endParaRPr lang="en-US" altLang="zh-CN" dirty="0">
              <a:hlinkClick r:id="rId2" tooltip="聪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聪、聚、联、聊、耻、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耷、耶、耸、职、聋、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耽、聒、耿、聂、聆、</a:t>
            </a:r>
          </a:p>
          <a:p>
            <a:endParaRPr lang="zh-CN" altLang="en-US" dirty="0"/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8A4C358D-1434-4B8A-A033-138E7EFFC805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22A0D-DD11-4BB5-A524-FF29CBDB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</a:rPr>
              <a:t>你还能说出什么带有“页” “耳” “目”字旁的字呢？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17780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A38A6E-061E-4EC0-9520-02DD7DF6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顶、领、顺、颜、顾、题、颗、烦、预、颤、硕、须、额、顿、颊、项、顽、颂、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E67AAF25-6EFD-4A6C-AB1B-C277CDF050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7283556"/>
                  </p:ext>
                </p:extLst>
              </p:nvPr>
            </p:nvGraphicFramePr>
            <p:xfrm>
              <a:off x="1273118" y="3096126"/>
              <a:ext cx="3639776" cy="2047373"/>
            </p:xfrm>
            <a:graphic>
              <a:graphicData uri="http://schemas.microsoft.com/office/powerpoint/2016/slidezoom">
                <pslz:sldZm>
                  <pslz:sldZmObj sldId="281" cId="1751261836">
                    <pslz:zmPr id="{8FE2EE89-29F2-42A7-8FA7-6D8D1A4032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9776" cy="20473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7AAF25-6EFD-4A6C-AB1B-C277CDF050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118" y="3096126"/>
                <a:ext cx="3639776" cy="20473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CCEFAC88-BC30-4410-97D3-CCFA2395D2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6703644"/>
                  </p:ext>
                </p:extLst>
              </p:nvPr>
            </p:nvGraphicFramePr>
            <p:xfrm>
              <a:off x="6966284" y="3096126"/>
              <a:ext cx="3639774" cy="2047373"/>
            </p:xfrm>
            <a:graphic>
              <a:graphicData uri="http://schemas.microsoft.com/office/powerpoint/2016/slidezoom">
                <pslz:sldZm>
                  <pslz:sldZmObj sldId="282" cId="1178119106">
                    <pslz:zmPr id="{34F4C503-9C13-4CC8-9CE7-320B8356E15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9774" cy="20473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EFAC88-BC30-4410-97D3-CCFA2395D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6284" y="3096126"/>
                <a:ext cx="3639774" cy="20473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timeshape">
            <a:extLst>
              <a:ext uri="{FF2B5EF4-FFF2-40B4-BE49-F238E27FC236}">
                <a16:creationId xmlns:a16="http://schemas.microsoft.com/office/drawing/2014/main" id="{9AEC27F5-E87E-420E-B4A2-024B90A2E2AD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9097-A6EC-4ACF-AC31-666D3E28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03" y="786353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“目”字旁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F0F0-672F-4C12-9D54-ADAE6E3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203" y="2182197"/>
            <a:ext cx="10515600" cy="4351338"/>
          </a:xfrm>
        </p:spPr>
        <p:txBody>
          <a:bodyPr/>
          <a:lstStyle/>
          <a:p>
            <a:pPr marL="177800" indent="0">
              <a:buNone/>
            </a:pPr>
            <a:endParaRPr lang="zh-CN" altLang="en-US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F5395B65-C7B6-4A45-8319-6A342950D8EA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9097-A6EC-4ACF-AC31-666D3E28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03" y="786353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“目”字旁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F0F0-672F-4C12-9D54-ADAE6E3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203" y="2182197"/>
            <a:ext cx="10515600" cy="4351338"/>
          </a:xfrm>
        </p:spPr>
        <p:txBody>
          <a:bodyPr/>
          <a:lstStyle/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看、真、着、睡、目、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睛、眠、眉、眨、盼、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眼、睁、眯、盯、瞧、</a:t>
            </a:r>
          </a:p>
          <a:p>
            <a:endParaRPr lang="zh-CN" altLang="en-US" dirty="0"/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3E260C71-FE29-4F4C-B7AF-D553C2424A1D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1510491109_909170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2447774"/>
            <a:ext cx="9334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meshape">
            <a:extLst>
              <a:ext uri="{FF2B5EF4-FFF2-40B4-BE49-F238E27FC236}">
                <a16:creationId xmlns:a16="http://schemas.microsoft.com/office/drawing/2014/main" id="{2D67B769-0B5E-4A86-8151-76F15B9428F8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9">
        <p:fade/>
      </p:transition>
    </mc:Choice>
    <mc:Fallback xmlns="">
      <p:transition spd="med" advTm="88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zh-CN" altLang="en-US" sz="4000" dirty="0">
                <a:solidFill>
                  <a:schemeClr val="lt1"/>
                </a:solidFill>
              </a:rPr>
              <a:t>同桌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合作学习带有“耳”“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目”的生字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Clr>
                <a:schemeClr val="lt1"/>
              </a:buClr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1、</a:t>
            </a:r>
            <a:r>
              <a:rPr lang="zh-CN" altLang="en-US" dirty="0">
                <a:solidFill>
                  <a:schemeClr val="lt1"/>
                </a:solidFill>
              </a:rPr>
              <a:t>同桌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内认读带有“耳、目”的生字、词语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2、分析字形，说说这些字为什么带有“耳、目”。</a:t>
            </a:r>
          </a:p>
        </p:txBody>
      </p:sp>
      <p:sp>
        <p:nvSpPr>
          <p:cNvPr id="190" name="Shape 190"/>
          <p:cNvSpPr/>
          <p:nvPr/>
        </p:nvSpPr>
        <p:spPr>
          <a:xfrm>
            <a:off x="5052290" y="3519055"/>
            <a:ext cx="5442837" cy="3056341"/>
          </a:xfrm>
          <a:prstGeom prst="cloud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看，眼，闻，聆，睛，泪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89F069F4-4A26-4508-9FE0-74AB4D8577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6407903"/>
                  </p:ext>
                </p:extLst>
              </p:nvPr>
            </p:nvGraphicFramePr>
            <p:xfrm>
              <a:off x="1" y="3429000"/>
              <a:ext cx="6096000" cy="3429000"/>
            </p:xfrm>
            <a:graphic>
              <a:graphicData uri="http://schemas.microsoft.com/office/powerpoint/2016/slidezoom">
                <pslz:sldZm>
                  <pslz:sldZmObj sldId="278" cId="2382774765">
                    <pslz:zmPr id="{0B4645EA-1F28-4B2B-9331-1B42856C9D9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F069F4-4A26-4508-9FE0-74AB4D8577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" y="3429000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6999D1B7-1624-4DA7-B6D1-1CE0D65B96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7257986"/>
                  </p:ext>
                </p:extLst>
              </p:nvPr>
            </p:nvGraphicFramePr>
            <p:xfrm>
              <a:off x="6096000" y="3429000"/>
              <a:ext cx="6096000" cy="3429000"/>
            </p:xfrm>
            <a:graphic>
              <a:graphicData uri="http://schemas.microsoft.com/office/powerpoint/2016/slidezoom">
                <pslz:sldZm>
                  <pslz:sldZmObj sldId="280" cId="697536622">
                    <pslz:zmPr id="{4819272D-F3D6-454A-A8E0-CE0EED21D82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幻灯片缩放定位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999D1B7-1624-4DA7-B6D1-1CE0D65B96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0" y="3429000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timeshape">
            <a:extLst>
              <a:ext uri="{FF2B5EF4-FFF2-40B4-BE49-F238E27FC236}">
                <a16:creationId xmlns:a16="http://schemas.microsoft.com/office/drawing/2014/main" id="{FFE782A6-3934-4E7F-A996-B41836279206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C9325FCD-D356-471A-9831-AE7E69BC14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0658703"/>
                  </p:ext>
                </p:extLst>
              </p:nvPr>
            </p:nvGraphicFramePr>
            <p:xfrm>
              <a:off x="12074012" y="-37331"/>
              <a:ext cx="117987" cy="66368"/>
            </p:xfrm>
            <a:graphic>
              <a:graphicData uri="http://schemas.microsoft.com/office/powerpoint/2016/slidezoom">
                <pslz:sldZm>
                  <pslz:sldZmObj sldId="273" cId="1589137396">
                    <pslz:zmPr id="{7B20CE42-557B-4547-9EE3-48065563BC12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987" cy="663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9325FCD-D356-471A-9831-AE7E69BC14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74012" y="-37331"/>
                <a:ext cx="117987" cy="663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356BD9C1-67E9-4D62-B70A-4999EE037DF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158" y="527"/>
            <a:chExt cx="5444" cy="3583"/>
          </a:xfrm>
        </p:grpSpPr>
        <p:pic>
          <p:nvPicPr>
            <p:cNvPr id="66569" name="Picture 3" descr="未标题-39">
              <a:extLst>
                <a:ext uri="{FF2B5EF4-FFF2-40B4-BE49-F238E27FC236}">
                  <a16:creationId xmlns:a16="http://schemas.microsoft.com/office/drawing/2014/main" id="{A34A3C48-6BFD-4268-94E4-318826DA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26517" r="3125" b="7683"/>
            <a:stretch>
              <a:fillRect/>
            </a:stretch>
          </p:blipFill>
          <p:spPr bwMode="auto">
            <a:xfrm>
              <a:off x="158" y="527"/>
              <a:ext cx="544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0" name="Rectangle 4">
              <a:extLst>
                <a:ext uri="{FF2B5EF4-FFF2-40B4-BE49-F238E27FC236}">
                  <a16:creationId xmlns:a16="http://schemas.microsoft.com/office/drawing/2014/main" id="{DDE21E72-18CE-40A0-A164-8CC540EE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572"/>
              <a:ext cx="5352" cy="3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pic>
        <p:nvPicPr>
          <p:cNvPr id="66563" name="Picture 8" descr="xxyw2ap42">
            <a:extLst>
              <a:ext uri="{FF2B5EF4-FFF2-40B4-BE49-F238E27FC236}">
                <a16:creationId xmlns:a16="http://schemas.microsoft.com/office/drawing/2014/main" id="{D2C494E3-2657-47D3-B5BE-4CFCEC7F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6" t="76372" r="14406" b="10393"/>
          <a:stretch>
            <a:fillRect/>
          </a:stretch>
        </p:blipFill>
        <p:spPr bwMode="auto">
          <a:xfrm>
            <a:off x="8693150" y="701676"/>
            <a:ext cx="197485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9">
            <a:extLst>
              <a:ext uri="{FF2B5EF4-FFF2-40B4-BE49-F238E27FC236}">
                <a16:creationId xmlns:a16="http://schemas.microsoft.com/office/drawing/2014/main" id="{F6BCE536-8B5E-42C4-8FA2-C131288B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836614"/>
            <a:ext cx="2663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>
                <a:solidFill>
                  <a:schemeClr val="hlink"/>
                </a:solidFill>
                <a:ea typeface="方正综艺简体" pitchFamily="2" charset="-122"/>
              </a:rPr>
              <a:t>读一读</a:t>
            </a:r>
          </a:p>
        </p:txBody>
      </p:sp>
      <p:sp>
        <p:nvSpPr>
          <p:cNvPr id="66565" name="Text Box 11">
            <a:extLst>
              <a:ext uri="{FF2B5EF4-FFF2-40B4-BE49-F238E27FC236}">
                <a16:creationId xmlns:a16="http://schemas.microsoft.com/office/drawing/2014/main" id="{5C8296E2-72F6-4433-81FC-64270B83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2133601"/>
            <a:ext cx="86741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东躲西藏  膀大腰圆  顶天立地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耳聪目明  目瞪口呆  闻风丧胆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03FF50-08B1-4C71-AA8D-1CA929A0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292600"/>
            <a:ext cx="7740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1.</a:t>
            </a:r>
            <a:r>
              <a:rPr lang="zh-CN" altLang="en-US" sz="3200"/>
              <a:t>圈出与人体有关的字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DB6FEE-02F5-46C9-9BBD-4B7DE793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94823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</a:rPr>
              <a:t>说说这些词语的意思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1F14A-9427-4FA7-AE29-7905AE93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5516564"/>
            <a:ext cx="7777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</a:rPr>
              <a:t>你选择其中一个词语试着说一句话。</a:t>
            </a:r>
          </a:p>
        </p:txBody>
      </p:sp>
      <p:sp>
        <p:nvSpPr>
          <p:cNvPr id="11" name="timeshape">
            <a:extLst>
              <a:ext uri="{FF2B5EF4-FFF2-40B4-BE49-F238E27FC236}">
                <a16:creationId xmlns:a16="http://schemas.microsoft.com/office/drawing/2014/main" id="{FA04770A-4469-4ADA-98CB-DDF36ED67FFC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935A4F-0EDD-4978-8CFD-77DA84EBC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368" y="3892146"/>
            <a:ext cx="4352597" cy="2750841"/>
          </a:xfrm>
          <a:prstGeom prst="rect">
            <a:avLst/>
          </a:prstGeom>
        </p:spPr>
      </p:pic>
      <p:pic>
        <p:nvPicPr>
          <p:cNvPr id="8" name="图片 7" descr="图片包含 人员, 男士&#10;&#10;已生成高可信度的说明">
            <a:extLst>
              <a:ext uri="{FF2B5EF4-FFF2-40B4-BE49-F238E27FC236}">
                <a16:creationId xmlns:a16="http://schemas.microsoft.com/office/drawing/2014/main" id="{90458C29-6BE6-4174-9866-F468CB540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725" y="452457"/>
            <a:ext cx="3571875" cy="2857500"/>
          </a:xfrm>
          <a:prstGeom prst="rect">
            <a:avLst/>
          </a:prstGeom>
        </p:spPr>
      </p:pic>
      <p:pic>
        <p:nvPicPr>
          <p:cNvPr id="10" name="图片 9" descr="图片包含 人员, 男士, 室内, 墙壁&#10;&#10;已生成极高可信度的说明">
            <a:extLst>
              <a:ext uri="{FF2B5EF4-FFF2-40B4-BE49-F238E27FC236}">
                <a16:creationId xmlns:a16="http://schemas.microsoft.com/office/drawing/2014/main" id="{2BA09CE3-A3EA-4E0E-BD41-2C0C304E0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313" y="320271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9F44E63B-43E2-4F4A-8053-FAF89967115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692150"/>
            <a:ext cx="5067300" cy="5486400"/>
            <a:chOff x="1200" y="240"/>
            <a:chExt cx="3744" cy="3744"/>
          </a:xfrm>
        </p:grpSpPr>
        <p:sp>
          <p:nvSpPr>
            <p:cNvPr id="69638" name="Rectangle 3">
              <a:extLst>
                <a:ext uri="{FF2B5EF4-FFF2-40B4-BE49-F238E27FC236}">
                  <a16:creationId xmlns:a16="http://schemas.microsoft.com/office/drawing/2014/main" id="{7BBBE3D6-151D-4C32-809B-D653DF54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39" name="Line 4">
              <a:extLst>
                <a:ext uri="{FF2B5EF4-FFF2-40B4-BE49-F238E27FC236}">
                  <a16:creationId xmlns:a16="http://schemas.microsoft.com/office/drawing/2014/main" id="{D2EFC841-9798-4701-81A1-FD4C57F7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0" name="Line 5">
              <a:extLst>
                <a:ext uri="{FF2B5EF4-FFF2-40B4-BE49-F238E27FC236}">
                  <a16:creationId xmlns:a16="http://schemas.microsoft.com/office/drawing/2014/main" id="{A7CC051D-4E1E-4758-9F35-584B2D9A95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F5138429-D983-4422-AFCE-390993E8DE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75276" y="1628775"/>
            <a:ext cx="4214813" cy="358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聪</a:t>
            </a:r>
          </a:p>
        </p:txBody>
      </p:sp>
      <p:pic>
        <p:nvPicPr>
          <p:cNvPr id="69636" name="Picture 7" descr="图3">
            <a:extLst>
              <a:ext uri="{FF2B5EF4-FFF2-40B4-BE49-F238E27FC236}">
                <a16:creationId xmlns:a16="http://schemas.microsoft.com/office/drawing/2014/main" id="{C89FA583-811A-4630-81F8-69DF95DF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>
            <a:extLst>
              <a:ext uri="{FF2B5EF4-FFF2-40B4-BE49-F238E27FC236}">
                <a16:creationId xmlns:a16="http://schemas.microsoft.com/office/drawing/2014/main" id="{4FD05E76-3ECC-47E1-9365-9ED128D3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sp>
        <p:nvSpPr>
          <p:cNvPr id="9" name="timeshape">
            <a:extLst>
              <a:ext uri="{FF2B5EF4-FFF2-40B4-BE49-F238E27FC236}">
                <a16:creationId xmlns:a16="http://schemas.microsoft.com/office/drawing/2014/main" id="{AED4AA69-F976-45E9-9B1D-D626A7FDA7B5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7" descr="图3">
            <a:extLst>
              <a:ext uri="{FF2B5EF4-FFF2-40B4-BE49-F238E27FC236}">
                <a16:creationId xmlns:a16="http://schemas.microsoft.com/office/drawing/2014/main" id="{EB5853B5-B094-4E1B-9D18-3F3AB4D2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 Box 8">
            <a:extLst>
              <a:ext uri="{FF2B5EF4-FFF2-40B4-BE49-F238E27FC236}">
                <a16:creationId xmlns:a16="http://schemas.microsoft.com/office/drawing/2014/main" id="{8B8F9216-8CCA-47A0-A1AB-11A2EE74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3" name="图片 2" descr="图片包含 地图, 文字&#10;&#10;已生成极高可信度的说明">
            <a:extLst>
              <a:ext uri="{FF2B5EF4-FFF2-40B4-BE49-F238E27FC236}">
                <a16:creationId xmlns:a16="http://schemas.microsoft.com/office/drawing/2014/main" id="{85594E72-3E8A-4148-9E5E-C54093C2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49168"/>
            <a:ext cx="5159664" cy="5159664"/>
          </a:xfrm>
          <a:prstGeom prst="rect">
            <a:avLst/>
          </a:prstGeom>
        </p:spPr>
      </p:pic>
      <p:sp>
        <p:nvSpPr>
          <p:cNvPr id="5" name="timeshape">
            <a:extLst>
              <a:ext uri="{FF2B5EF4-FFF2-40B4-BE49-F238E27FC236}">
                <a16:creationId xmlns:a16="http://schemas.microsoft.com/office/drawing/2014/main" id="{D9E807FF-FE69-455A-943C-5CB2DF362E28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Shape 161"/>
          <p:cNvGraphicFramePr/>
          <p:nvPr/>
        </p:nvGraphicFramePr>
        <p:xfrm>
          <a:off x="1958975" y="2894013"/>
          <a:ext cx="8135625" cy="1553850"/>
        </p:xfrm>
        <a:graphic>
          <a:graphicData uri="http://schemas.openxmlformats.org/drawingml/2006/table">
            <a:tbl>
              <a:tblPr>
                <a:noFill/>
                <a:tableStyleId>{3A5483C3-9995-42A0-9FA0-A18E52268B1E}</a:tableStyleId>
              </a:tblPr>
              <a:tblGrid>
                <a:gridCol w="15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3850"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页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闻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睬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1958975" y="2184400"/>
            <a:ext cx="1584325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yè</a:t>
            </a:r>
          </a:p>
        </p:txBody>
      </p:sp>
      <p:sp>
        <p:nvSpPr>
          <p:cNvPr id="163" name="Shape 163"/>
          <p:cNvSpPr/>
          <p:nvPr/>
        </p:nvSpPr>
        <p:spPr>
          <a:xfrm>
            <a:off x="6711950" y="2173288"/>
            <a:ext cx="1655763" cy="576262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</a:t>
            </a:r>
          </a:p>
        </p:txBody>
      </p:sp>
      <p:sp>
        <p:nvSpPr>
          <p:cNvPr id="164" name="Shape 164"/>
          <p:cNvSpPr/>
          <p:nvPr/>
        </p:nvSpPr>
        <p:spPr>
          <a:xfrm>
            <a:off x="5054600" y="2184400"/>
            <a:ext cx="165735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wén</a:t>
            </a:r>
          </a:p>
        </p:txBody>
      </p:sp>
      <p:sp>
        <p:nvSpPr>
          <p:cNvPr id="165" name="Shape 165"/>
          <p:cNvSpPr/>
          <p:nvPr/>
        </p:nvSpPr>
        <p:spPr>
          <a:xfrm>
            <a:off x="3543300" y="2184400"/>
            <a:ext cx="15113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1803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页面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书页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7538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领导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领书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31143" y="433387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闻名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闻香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986905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理发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理由</a:t>
            </a:r>
          </a:p>
        </p:txBody>
      </p:sp>
      <p:sp>
        <p:nvSpPr>
          <p:cNvPr id="170" name="Shape 170"/>
          <p:cNvSpPr/>
          <p:nvPr/>
        </p:nvSpPr>
        <p:spPr>
          <a:xfrm>
            <a:off x="8367713" y="2184400"/>
            <a:ext cx="17272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cǎi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697913" y="433895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理睬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不睬</a:t>
            </a:r>
          </a:p>
        </p:txBody>
      </p:sp>
      <p:sp>
        <p:nvSpPr>
          <p:cNvPr id="172" name="Shape 172"/>
          <p:cNvSpPr/>
          <p:nvPr/>
        </p:nvSpPr>
        <p:spPr>
          <a:xfrm>
            <a:off x="4490516" y="575315"/>
            <a:ext cx="2879725" cy="1079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800080"/>
                </a:solidFill>
                <a:latin typeface="Arial"/>
              </a:rPr>
              <a:t>念一念</a:t>
            </a:r>
          </a:p>
        </p:txBody>
      </p:sp>
      <p:sp>
        <p:nvSpPr>
          <p:cNvPr id="173" name="Shape 173"/>
          <p:cNvSpPr/>
          <p:nvPr/>
        </p:nvSpPr>
        <p:spPr>
          <a:xfrm>
            <a:off x="497626" y="729103"/>
            <a:ext cx="366318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 err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alibri"/>
                <a:sym typeface="Calibri"/>
              </a:rPr>
              <a:t>你找对了吗</a:t>
            </a:r>
            <a:endParaRPr lang="en-US" sz="5400" b="1" cap="none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alibri"/>
              <a:sym typeface="Calibri"/>
            </a:endParaRPr>
          </a:p>
        </p:txBody>
      </p:sp>
      <p:sp>
        <p:nvSpPr>
          <p:cNvPr id="15" name="timeshape">
            <a:extLst>
              <a:ext uri="{FF2B5EF4-FFF2-40B4-BE49-F238E27FC236}">
                <a16:creationId xmlns:a16="http://schemas.microsoft.com/office/drawing/2014/main" id="{C9A4703E-CB5E-408B-AF5A-F6B18080EBFF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CCAE-5CE7-4D6A-851F-E862818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D0F5B-B84E-4596-86A5-834D11DD3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打开语文书 </a:t>
            </a:r>
            <a:r>
              <a:rPr lang="en-US" altLang="zh-CN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P46    </a:t>
            </a:r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阅读</a:t>
            </a:r>
            <a:r>
              <a:rPr lang="en-US" altLang="zh-CN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做灯笼</a:t>
            </a:r>
            <a:r>
              <a:rPr lang="en-US" altLang="zh-CN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</a:p>
          <a:p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查字典  标注音节、页码。</a:t>
            </a:r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1B297ADA-AF20-45A4-B5E6-1AD799F6BDFA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1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F5BA-5B32-43B2-B6B1-AC8B2FC8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F9E04-36B9-4B23-A91E-D0D370977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altLang="zh-CN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8min </a:t>
            </a:r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同桌互查 背诵部分和汉字部分。</a:t>
            </a:r>
            <a:endParaRPr lang="en-US" altLang="zh-CN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7800" indent="0">
              <a:buNone/>
            </a:pPr>
            <a:endParaRPr lang="zh-CN" altLang="en-US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7ED9FDF6-EB9F-44F6-943A-1840C6351609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xxyw2ap43"/>
          <p:cNvPicPr preferRelativeResize="0"/>
          <p:nvPr/>
        </p:nvPicPr>
        <p:blipFill rotWithShape="1">
          <a:blip r:embed="rId4">
            <a:alphaModFix/>
          </a:blip>
          <a:srcRect l="33876" t="18454" r="35493" b="53830"/>
          <a:stretch/>
        </p:blipFill>
        <p:spPr>
          <a:xfrm>
            <a:off x="3312584" y="1412875"/>
            <a:ext cx="5430087" cy="385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9169401" y="1125539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头发</a:t>
            </a:r>
          </a:p>
        </p:txBody>
      </p:sp>
      <p:sp>
        <p:nvSpPr>
          <p:cNvPr id="126" name="Shape 126"/>
          <p:cNvSpPr/>
          <p:nvPr/>
        </p:nvSpPr>
        <p:spPr>
          <a:xfrm>
            <a:off x="9169401" y="24923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面颊</a:t>
            </a:r>
          </a:p>
        </p:txBody>
      </p:sp>
      <p:sp>
        <p:nvSpPr>
          <p:cNvPr id="127" name="Shape 127"/>
          <p:cNvSpPr/>
          <p:nvPr/>
        </p:nvSpPr>
        <p:spPr>
          <a:xfrm>
            <a:off x="9359901" y="37877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耳朵</a:t>
            </a:r>
          </a:p>
        </p:txBody>
      </p:sp>
      <p:sp>
        <p:nvSpPr>
          <p:cNvPr id="128" name="Shape 128"/>
          <p:cNvSpPr/>
          <p:nvPr/>
        </p:nvSpPr>
        <p:spPr>
          <a:xfrm>
            <a:off x="9264651" y="5084764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牙齿</a:t>
            </a:r>
          </a:p>
        </p:txBody>
      </p:sp>
      <p:sp>
        <p:nvSpPr>
          <p:cNvPr id="129" name="Shape 129"/>
          <p:cNvSpPr/>
          <p:nvPr/>
        </p:nvSpPr>
        <p:spPr>
          <a:xfrm>
            <a:off x="719667" y="1125538"/>
            <a:ext cx="1824567" cy="577850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额头</a:t>
            </a:r>
          </a:p>
        </p:txBody>
      </p:sp>
      <p:sp>
        <p:nvSpPr>
          <p:cNvPr id="130" name="Shape 130"/>
          <p:cNvSpPr/>
          <p:nvPr/>
        </p:nvSpPr>
        <p:spPr>
          <a:xfrm>
            <a:off x="719667" y="2492376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眉毛</a:t>
            </a:r>
          </a:p>
        </p:txBody>
      </p:sp>
      <p:sp>
        <p:nvSpPr>
          <p:cNvPr id="131" name="Shape 131"/>
          <p:cNvSpPr/>
          <p:nvPr/>
        </p:nvSpPr>
        <p:spPr>
          <a:xfrm>
            <a:off x="719667" y="46529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眼睛</a:t>
            </a:r>
          </a:p>
        </p:txBody>
      </p:sp>
      <p:sp>
        <p:nvSpPr>
          <p:cNvPr id="132" name="Shape 132"/>
          <p:cNvSpPr/>
          <p:nvPr/>
        </p:nvSpPr>
        <p:spPr>
          <a:xfrm>
            <a:off x="719667" y="3716339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鼻子</a:t>
            </a:r>
          </a:p>
        </p:txBody>
      </p:sp>
      <p:sp>
        <p:nvSpPr>
          <p:cNvPr id="133" name="Shape 133"/>
          <p:cNvSpPr/>
          <p:nvPr/>
        </p:nvSpPr>
        <p:spPr>
          <a:xfrm>
            <a:off x="719667" y="55165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嘴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07533" y="593725"/>
            <a:ext cx="41710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12284" y="1962150"/>
            <a:ext cx="90601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méi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02784" y="3186113"/>
            <a:ext cx="54694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bí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745134" y="1916113"/>
            <a:ext cx="1246717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jiá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033000" y="4602163"/>
            <a:ext cx="1534584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chǐ</a:t>
            </a:r>
          </a:p>
        </p:txBody>
      </p:sp>
      <p:sp>
        <p:nvSpPr>
          <p:cNvPr id="139" name="Shape 139"/>
          <p:cNvSpPr/>
          <p:nvPr/>
        </p:nvSpPr>
        <p:spPr>
          <a:xfrm>
            <a:off x="2402321" y="4823431"/>
            <a:ext cx="7141699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聪明的你，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找一找这些字的共同点</a:t>
            </a:r>
          </a:p>
        </p:txBody>
      </p:sp>
      <p:sp>
        <p:nvSpPr>
          <p:cNvPr id="140" name="Shape 140"/>
          <p:cNvSpPr/>
          <p:nvPr/>
        </p:nvSpPr>
        <p:spPr>
          <a:xfrm>
            <a:off x="1214650" y="1023582"/>
            <a:ext cx="477672" cy="818865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0181230" y="2306472"/>
            <a:ext cx="464024" cy="900752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14400" y="4599296"/>
            <a:ext cx="436728" cy="65509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473958" y="4572000"/>
            <a:ext cx="395785" cy="750627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269242" y="2688609"/>
            <a:ext cx="368489" cy="450376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imeshape">
            <a:extLst>
              <a:ext uri="{FF2B5EF4-FFF2-40B4-BE49-F238E27FC236}">
                <a16:creationId xmlns:a16="http://schemas.microsoft.com/office/drawing/2014/main" id="{5094B79C-BD64-4FB2-A00B-CFDEB2B2D131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FE6EA132-E4E9-4AE5-9974-4A235EB97D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9760671"/>
                  </p:ext>
                </p:extLst>
              </p:nvPr>
            </p:nvGraphicFramePr>
            <p:xfrm>
              <a:off x="11936361" y="6671691"/>
              <a:ext cx="213228" cy="119941"/>
            </p:xfrm>
            <a:graphic>
              <a:graphicData uri="http://schemas.microsoft.com/office/powerpoint/2016/slidezoom">
                <pslz:sldZm>
                  <pslz:sldZmObj sldId="266" cId="0">
                    <pslz:zmPr id="{FFA0A246-3380-46E4-BCF0-F99A71C914F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228" cy="1199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E6EA132-E4E9-4AE5-9974-4A235EB97D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36361" y="6671691"/>
                <a:ext cx="213228" cy="1199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18">
        <p:fade/>
      </p:transition>
    </mc:Choice>
    <mc:Fallback xmlns="">
      <p:transition spd="med" advTm="92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 descr="未命名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60" y="1531747"/>
            <a:ext cx="2151662" cy="337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565226" y="3260536"/>
            <a:ext cx="960967" cy="503237"/>
          </a:xfrm>
          <a:prstGeom prst="rightArrow">
            <a:avLst>
              <a:gd name="adj1" fmla="val 50000"/>
              <a:gd name="adj2" fmla="val 3579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meshape">
            <a:extLst>
              <a:ext uri="{FF2B5EF4-FFF2-40B4-BE49-F238E27FC236}">
                <a16:creationId xmlns:a16="http://schemas.microsoft.com/office/drawing/2014/main" id="{078E4467-8450-431F-BE07-C5F93023B969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CC683-56A1-4952-8764-46829BB6E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34" y="1479066"/>
            <a:ext cx="3611062" cy="3611062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14F47-39D7-438A-B862-DC9575CF38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7">
        <p:fade/>
      </p:transition>
    </mc:Choice>
    <mc:Fallback xmlns="">
      <p:transition spd="med" advTm="111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97275" y="3367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659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70"/>
              <a:buFont typeface="Arial"/>
              <a:buNone/>
            </a:pPr>
            <a:r>
              <a:rPr lang="en-US" sz="30960" b="0" i="0" u="none" strike="noStrike" cap="none" dirty="0">
                <a:solidFill>
                  <a:schemeClr val="l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/>
                <a:sym typeface="Arial"/>
              </a:rPr>
              <a:t>页</a:t>
            </a:r>
          </a:p>
          <a:p>
            <a:pPr marL="0" marR="0" lvl="0" indent="-251459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999"/>
              <a:buFont typeface="Calibri"/>
              <a:buNone/>
            </a:pP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meshape">
            <a:extLst>
              <a:ext uri="{FF2B5EF4-FFF2-40B4-BE49-F238E27FC236}">
                <a16:creationId xmlns:a16="http://schemas.microsoft.com/office/drawing/2014/main" id="{629C5676-46B7-472A-9333-97EAD91B74EB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12">
        <p:fade/>
      </p:transition>
    </mc:Choice>
    <mc:Fallback xmlns="">
      <p:transition spd="med" advTm="491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8">
            <a:extLst>
              <a:ext uri="{FF2B5EF4-FFF2-40B4-BE49-F238E27FC236}">
                <a16:creationId xmlns:a16="http://schemas.microsoft.com/office/drawing/2014/main" id="{7D9C25B8-C481-4540-98D9-BE0FAD8C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4128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额头 头颈 山顶 领子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BD819AB1-91D2-4C12-B58C-8D2676C8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9" y="3860801"/>
            <a:ext cx="59769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</a:rPr>
              <a:t>这些词都有页字旁，都与人的头部有关，古代用      来代表人的头部，现在慢慢演变为现在的页字旁。</a:t>
            </a:r>
          </a:p>
        </p:txBody>
      </p:sp>
      <p:pic>
        <p:nvPicPr>
          <p:cNvPr id="76811" name="Picture 11" descr="xxyw2ap45">
            <a:extLst>
              <a:ext uri="{FF2B5EF4-FFF2-40B4-BE49-F238E27FC236}">
                <a16:creationId xmlns:a16="http://schemas.microsoft.com/office/drawing/2014/main" id="{9175804E-0221-43C6-A307-368E30DA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24" t="20668" r="68469" b="74657"/>
          <a:stretch>
            <a:fillRect/>
          </a:stretch>
        </p:blipFill>
        <p:spPr bwMode="auto">
          <a:xfrm>
            <a:off x="6888163" y="4340226"/>
            <a:ext cx="354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meshape">
            <a:extLst>
              <a:ext uri="{FF2B5EF4-FFF2-40B4-BE49-F238E27FC236}">
                <a16:creationId xmlns:a16="http://schemas.microsoft.com/office/drawing/2014/main" id="{1475D781-57B3-4E2C-B1C2-169F8B36FEDB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5">
        <p:fade/>
      </p:transition>
    </mc:Choice>
    <mc:Fallback xmlns="">
      <p:transition spd="med" advTm="12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387283" y="1609090"/>
            <a:ext cx="7921625" cy="3097213"/>
          </a:xfrm>
          <a:prstGeom prst="cloudCallout">
            <a:avLst>
              <a:gd name="adj1" fmla="val 39356"/>
              <a:gd name="adj2" fmla="val 62454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4400" b="1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你还知道哪些带有“页”字旁的字？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7B4F3387-89E8-4E30-B63C-8BC43EEF89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837626"/>
                  </p:ext>
                </p:extLst>
              </p:nvPr>
            </p:nvGraphicFramePr>
            <p:xfrm>
              <a:off x="0" y="6689558"/>
              <a:ext cx="299453" cy="168442"/>
            </p:xfrm>
            <a:graphic>
              <a:graphicData uri="http://schemas.microsoft.com/office/powerpoint/2016/slidezoom">
                <pslz:sldZm>
                  <pslz:sldZmObj sldId="279" cId="1081162841">
                    <pslz:zmPr id="{58020D9C-5072-46FC-8472-95411A60AE9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9453" cy="1684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4F3387-89E8-4E30-B63C-8BC43EEF8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689558"/>
                <a:ext cx="299453" cy="1684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imeshape">
            <a:extLst>
              <a:ext uri="{FF2B5EF4-FFF2-40B4-BE49-F238E27FC236}">
                <a16:creationId xmlns:a16="http://schemas.microsoft.com/office/drawing/2014/main" id="{238B1FFC-8A2B-4498-BAD7-FD3A7334E8FA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8">
        <p:fade/>
      </p:transition>
    </mc:Choice>
    <mc:Fallback xmlns="">
      <p:transition spd="med" advTm="24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70C7-839F-4EB6-9E92-D926F528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234" y="445367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“页”字旁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4A3EE-BEA2-4757-81F7-771C27CB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1391" y="2061295"/>
            <a:ext cx="10515600" cy="4351338"/>
          </a:xfrm>
        </p:spPr>
        <p:txBody>
          <a:bodyPr/>
          <a:lstStyle/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顶、领、顺、颜、顾、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题、颗、烦、预、颤、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硕、须、额、顿、颊、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项、顽、颂</a:t>
            </a:r>
            <a:r>
              <a:rPr lang="en-US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4" name="timeshape">
            <a:extLst>
              <a:ext uri="{FF2B5EF4-FFF2-40B4-BE49-F238E27FC236}">
                <a16:creationId xmlns:a16="http://schemas.microsoft.com/office/drawing/2014/main" id="{D8DE8F60-89EB-48F4-9AD3-A5A45C07D1AA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1">
        <p:fade/>
      </p:transition>
    </mc:Choice>
    <mc:Fallback xmlns="">
      <p:transition spd="med" advTm="24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86465C5A-DFCF-4442-891C-A843EF08361D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2060575"/>
            <a:ext cx="3411537" cy="3600450"/>
            <a:chOff x="1200" y="240"/>
            <a:chExt cx="3744" cy="3744"/>
          </a:xfrm>
        </p:grpSpPr>
        <p:sp>
          <p:nvSpPr>
            <p:cNvPr id="68619" name="Rectangle 3">
              <a:extLst>
                <a:ext uri="{FF2B5EF4-FFF2-40B4-BE49-F238E27FC236}">
                  <a16:creationId xmlns:a16="http://schemas.microsoft.com/office/drawing/2014/main" id="{4F239308-E7B7-4998-9003-3BF8624E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0" name="Line 4">
              <a:extLst>
                <a:ext uri="{FF2B5EF4-FFF2-40B4-BE49-F238E27FC236}">
                  <a16:creationId xmlns:a16="http://schemas.microsoft.com/office/drawing/2014/main" id="{C4DAEBEF-54CE-409A-94AF-28D7F7AA0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5">
              <a:extLst>
                <a:ext uri="{FF2B5EF4-FFF2-40B4-BE49-F238E27FC236}">
                  <a16:creationId xmlns:a16="http://schemas.microsoft.com/office/drawing/2014/main" id="{7CA2464C-9242-4BC6-9338-F404D82BB7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DC25084A-E526-4953-8165-03438151FB1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96063" y="2506664"/>
            <a:ext cx="3135312" cy="280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</a:p>
        </p:txBody>
      </p:sp>
      <p:pic>
        <p:nvPicPr>
          <p:cNvPr id="68612" name="Picture 7" descr="图3">
            <a:extLst>
              <a:ext uri="{FF2B5EF4-FFF2-40B4-BE49-F238E27FC236}">
                <a16:creationId xmlns:a16="http://schemas.microsoft.com/office/drawing/2014/main" id="{B4B0D91E-B30E-4C59-B683-E7B759C6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6" y="260350"/>
            <a:ext cx="115252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8">
            <a:extLst>
              <a:ext uri="{FF2B5EF4-FFF2-40B4-BE49-F238E27FC236}">
                <a16:creationId xmlns:a16="http://schemas.microsoft.com/office/drawing/2014/main" id="{FD1F8CCC-7C07-4F6B-BD36-681D339C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898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8B3C12F9-D821-40C1-B647-90D13D51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84" y="2060093"/>
            <a:ext cx="3600449" cy="3600449"/>
          </a:xfrm>
          <a:prstGeom prst="rect">
            <a:avLst/>
          </a:prstGeom>
        </p:spPr>
      </p:pic>
      <p:sp>
        <p:nvSpPr>
          <p:cNvPr id="10" name="timeshape">
            <a:extLst>
              <a:ext uri="{FF2B5EF4-FFF2-40B4-BE49-F238E27FC236}">
                <a16:creationId xmlns:a16="http://schemas.microsoft.com/office/drawing/2014/main" id="{6B2178CE-E5EC-4332-A860-B8A29135A499}"/>
              </a:ext>
            </a:extLst>
          </p:cNvPr>
          <p:cNvSpPr txBox="1"/>
          <p:nvPr/>
        </p:nvSpPr>
        <p:spPr>
          <a:xfrm>
            <a:off x="2117725" y="5675313"/>
            <a:ext cx="2343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5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1">
        <p:fade/>
      </p:transition>
    </mc:Choice>
    <mc:Fallback xmlns="">
      <p:transition spd="med" advTm="6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4.3|0.9|0.1|0.2|0.1|0.4|0.2|0.7|0.2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8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877</TotalTime>
  <Words>1089</Words>
  <Application>Microsoft Office PowerPoint</Application>
  <PresentationFormat>宽屏</PresentationFormat>
  <Paragraphs>177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 Unicode MS</vt:lpstr>
      <vt:lpstr>华文中宋</vt:lpstr>
      <vt:lpstr>华文仿宋</vt:lpstr>
      <vt:lpstr>华文新魏</vt:lpstr>
      <vt:lpstr>华文楷体</vt:lpstr>
      <vt:lpstr>华文行楷</vt:lpstr>
      <vt:lpstr>宋体</vt:lpstr>
      <vt:lpstr>方正综艺简体</vt:lpstr>
      <vt:lpstr>楷体</vt:lpstr>
      <vt:lpstr>黑体</vt:lpstr>
      <vt:lpstr>Arial</vt:lpstr>
      <vt:lpstr>Calibri</vt:lpstr>
      <vt:lpstr>Comic Sans MS</vt:lpstr>
      <vt:lpstr>Times New Roman</vt:lpstr>
      <vt:lpstr>Office 主题</vt:lpstr>
      <vt:lpstr>丁丁冬冬学识字（二）</vt:lpstr>
      <vt:lpstr>PowerPoint 演示文稿</vt:lpstr>
      <vt:lpstr>PowerPoint 演示文稿</vt:lpstr>
      <vt:lpstr>PowerPoint 演示文稿</vt:lpstr>
      <vt:lpstr>页 </vt:lpstr>
      <vt:lpstr>PowerPoint 演示文稿</vt:lpstr>
      <vt:lpstr>PowerPoint 演示文稿</vt:lpstr>
      <vt:lpstr>“页”字旁</vt:lpstr>
      <vt:lpstr>PowerPoint 演示文稿</vt:lpstr>
      <vt:lpstr>PowerPoint 演示文稿</vt:lpstr>
      <vt:lpstr>耳  目 </vt:lpstr>
      <vt:lpstr>PowerPoint 演示文稿</vt:lpstr>
      <vt:lpstr>PowerPoint 演示文稿</vt:lpstr>
      <vt:lpstr>PowerPoint 演示文稿</vt:lpstr>
      <vt:lpstr>“耳”字旁</vt:lpstr>
      <vt:lpstr>“耳”字旁</vt:lpstr>
      <vt:lpstr>PowerPoint 演示文稿</vt:lpstr>
      <vt:lpstr>“目”字旁</vt:lpstr>
      <vt:lpstr>“目”字旁</vt:lpstr>
      <vt:lpstr>同桌合作学习带有“耳”“目”的生字。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丁丁冬冬学识字（二）</dc:title>
  <cp:lastModifiedBy>Yuyang Wang</cp:lastModifiedBy>
  <cp:revision>24</cp:revision>
  <dcterms:modified xsi:type="dcterms:W3CDTF">2017-11-15T01:20:43Z</dcterms:modified>
</cp:coreProperties>
</file>