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24" r:id="rId50"/>
    <p:sldId id="325" r:id="rId51"/>
    <p:sldId id="304" r:id="rId52"/>
    <p:sldId id="323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644" y="-78"/>
      </p:cViewPr>
      <p:guideLst>
        <p:guide orient="horz" pos="2205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DEA2E-29AB-4AB8-A0EE-4D3987E3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A1FC-C2A1-448A-B0F7-1F227B622D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D8518-A2B9-4C2C-92AE-401BEB60F04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zh-CN" altLang="en-US" smtClean="0"/>
              <a:t>利用具有相对性状的个体杂交后，可以对其后代的遗传表现进行对比分析和研究，分析其遗传规律。 </a:t>
            </a: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6997E-BF5E-4808-8F96-F39CE54414AD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01978"/>
            <a:ext cx="6858000" cy="1455821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85800" y="685800"/>
            <a:ext cx="7772400" cy="5543550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defTabSz="683895" rtl="0" fontAlgn="base">
              <a:defRPr/>
            </a:pPr>
            <a:fld id="{20812D11-995E-4B34-968E-7A53DC69F914}" type="datetimeFigureOut">
              <a:rPr lang="zh-CN" altLang="en-US" sz="1350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defTabSz="683895" rtl="0" fontAlgn="base">
              <a:defRPr/>
            </a:pPr>
            <a:endParaRPr lang="zh-CN" altLang="en-US" strike="noStrike" noProof="1" smtClean="0"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defTabSz="683895" rtl="0" fontAlgn="base">
              <a:defRPr/>
            </a:pPr>
            <a:fld id="{A1F3E730-C9CC-4521-9DCE-E95C8FCF1A9D}" type="slidenum">
              <a:rPr lang="zh-CN" altLang="en-US" sz="1350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6925" y="1713600"/>
            <a:ext cx="4681270" cy="1180800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6925" y="2894400"/>
            <a:ext cx="6690150" cy="2707200"/>
          </a:xfrm>
        </p:spPr>
        <p:txBody>
          <a:bodyPr>
            <a:normAutofit/>
          </a:bodyPr>
          <a:lstStyle>
            <a:lvl1pPr marL="342900" indent="-342900" algn="just">
              <a:buFont typeface="Arial" panose="020B0604020202020204" pitchFamily="34" charset="0"/>
              <a:buChar char="•"/>
              <a:defRPr sz="2400"/>
            </a:lvl1pPr>
            <a:lvl2pPr marL="685800" indent="-342900" algn="just">
              <a:buFont typeface="Arial" panose="020B0604020202020204" pitchFamily="34" charset="0"/>
              <a:buChar char="•"/>
              <a:defRPr sz="2000"/>
            </a:lvl2pPr>
            <a:lvl3pPr marL="1028700" indent="-342900" algn="just">
              <a:buFont typeface="Arial" panose="020B0604020202020204" pitchFamily="34" charset="0"/>
              <a:buChar char="•"/>
              <a:defRPr sz="1800"/>
            </a:lvl3pPr>
            <a:lvl4pPr marL="1371600" indent="-342900" algn="just">
              <a:buFont typeface="Arial" panose="020B0604020202020204" pitchFamily="34" charset="0"/>
              <a:buChar char="•"/>
              <a:defRPr sz="1800"/>
            </a:lvl4pPr>
            <a:lvl5pPr marL="1714500" indent="-342900" algn="just">
              <a:buFont typeface="Arial" panose="020B0604020202020204" pitchFamily="34" charset="0"/>
              <a:buChar char="•"/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84808" y="4132800"/>
            <a:ext cx="6374384" cy="1337558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pPr fontAlgn="auto"/>
            <a:r>
              <a:rPr lang="zh-CN" altLang="en-US" strike="noStrike" noProof="1" dirty="0" smtClean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808" y="2632614"/>
            <a:ext cx="6374384" cy="150018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362" y="1007752"/>
            <a:ext cx="4485533" cy="1180800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1862" y="2188551"/>
            <a:ext cx="3642962" cy="382723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1800"/>
            </a:lvl3pPr>
            <a:lvl4pPr marL="1314450" indent="-285750">
              <a:buFont typeface="Arial" panose="020B0604020202020204" pitchFamily="34" charset="0"/>
              <a:buChar char="•"/>
              <a:defRPr sz="1800"/>
            </a:lvl4pPr>
            <a:lvl5pPr marL="16573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9362" y="2188551"/>
            <a:ext cx="3642962" cy="382723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1800"/>
            </a:lvl3pPr>
            <a:lvl4pPr marL="1314450" indent="-285750">
              <a:buFont typeface="Arial" panose="020B0604020202020204" pitchFamily="34" charset="0"/>
              <a:buChar char="•"/>
              <a:defRPr sz="1800"/>
            </a:lvl4pPr>
            <a:lvl5pPr marL="16573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686200"/>
            <a:ext cx="7886700" cy="893446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707844" cy="82391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707844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08250" y="1681163"/>
            <a:ext cx="3707100" cy="82391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8250" y="2505075"/>
            <a:ext cx="370710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123200"/>
            <a:ext cx="6858000" cy="2791074"/>
          </a:xfrm>
        </p:spPr>
        <p:txBody>
          <a:bodyPr anchor="b" anchorCtr="0">
            <a:normAutofit/>
          </a:bodyPr>
          <a:lstStyle>
            <a:lvl1pPr algn="ctr">
              <a:defRPr sz="88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4516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4516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4516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17219"/>
            <a:ext cx="1971675" cy="5559744"/>
          </a:xfrm>
        </p:spPr>
        <p:txBody>
          <a:bodyPr vert="eaVert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17220"/>
            <a:ext cx="5800725" cy="5559743"/>
          </a:xfrm>
        </p:spPr>
        <p:txBody>
          <a:bodyPr vert="eaVert"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2400"/>
            </a:lvl1pPr>
            <a:lvl2pPr marL="600075" indent="-257175">
              <a:buFont typeface="Arial" panose="020B0604020202020204" pitchFamily="34" charset="0"/>
              <a:buChar char="•"/>
              <a:defRPr sz="2000"/>
            </a:lvl2pPr>
            <a:lvl3pPr marL="942975" indent="-257175">
              <a:buFont typeface="Arial" panose="020B0604020202020204" pitchFamily="34" charset="0"/>
              <a:buChar char="•"/>
              <a:defRPr sz="1800"/>
            </a:lvl3pPr>
            <a:lvl4pPr marL="1285875" indent="-257175">
              <a:buFont typeface="Arial" panose="020B0604020202020204" pitchFamily="34" charset="0"/>
              <a:buChar char="•"/>
              <a:defRPr sz="1800"/>
            </a:lvl4pPr>
            <a:lvl5pPr marL="1628775" indent="-257175">
              <a:buFont typeface="Arial" panose="020B0604020202020204" pitchFamily="34" charset="0"/>
              <a:buChar char="•"/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2" Type="http://schemas.openxmlformats.org/officeDocument/2006/relationships/theme" Target="../theme/theme1.xml"/><Relationship Id="rId61" Type="http://schemas.openxmlformats.org/officeDocument/2006/relationships/tags" Target="../tags/tag2.xml"/><Relationship Id="rId60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9" Type="http://schemas.openxmlformats.org/officeDocument/2006/relationships/image" Target="../media/image2.jpeg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60"/>
            </p:custDataLst>
          </p:nvPr>
        </p:nvSpPr>
        <p:spPr>
          <a:xfrm>
            <a:off x="628650" y="657225"/>
            <a:ext cx="7886700" cy="10334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61"/>
            </p:custDataLst>
          </p:nvPr>
        </p:nvSpPr>
        <p:spPr>
          <a:xfrm>
            <a:off x="628650" y="1866900"/>
            <a:ext cx="7886700" cy="43100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571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561138"/>
            <a:ext cx="2057400" cy="255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5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561138"/>
            <a:ext cx="3086100" cy="255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5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561138"/>
            <a:ext cx="2057400" cy="255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5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10000"/>
        </a:lnSpc>
        <a:spcBef>
          <a:spcPts val="45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00075" indent="-257175" algn="l" defTabSz="685800" rtl="0" eaLnBrk="1" latinLnBrk="0" hangingPunct="1">
        <a:lnSpc>
          <a:spcPct val="110000"/>
        </a:lnSpc>
        <a:spcBef>
          <a:spcPts val="45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11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243330" indent="-214630" algn="l" defTabSz="685800" rtl="0" eaLnBrk="1" latinLnBrk="0" hangingPunct="1">
        <a:lnSpc>
          <a:spcPct val="11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586230" indent="-214630" algn="l" defTabSz="685800" rtl="0" eaLnBrk="1" latinLnBrk="0" hangingPunct="1">
        <a:lnSpc>
          <a:spcPct val="11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hyperlink" Target="http://www.pep.com.cn/200406/ca456990.htm" TargetMode="External"/><Relationship Id="rId2" Type="http://schemas.openxmlformats.org/officeDocument/2006/relationships/image" Target="../media/image6.jpeg"/><Relationship Id="rId1" Type="http://schemas.openxmlformats.org/officeDocument/2006/relationships/hyperlink" Target="http://sky.scnu.edu.cn/jingpin/ycx/class/chapter2.ht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7.xml"/><Relationship Id="rId4" Type="http://schemas.openxmlformats.org/officeDocument/2006/relationships/image" Target="/http/::jpkc.zju.edu.cn:k:531:image:fuhao:HongJTXia.jpg" TargetMode="External"/><Relationship Id="rId3" Type="http://schemas.openxmlformats.org/officeDocument/2006/relationships/image" Target="../media/image31.jpeg"/><Relationship Id="rId2" Type="http://schemas.openxmlformats.org/officeDocument/2006/relationships/image" Target="/http/::jpkc.zju.edu.cn:k:531:d03z:image:04-4-2.jpg" TargetMode="External"/><Relationship Id="rId1" Type="http://schemas.openxmlformats.org/officeDocument/2006/relationships/image" Target="../media/image30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3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njnews.cn/njbyw/yypd/ybz/images/2009121852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6070" y="353060"/>
            <a:ext cx="4337685" cy="298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4" descr="http://consumer.gucheng.com/UploadFiles_6578/201202/201202011519163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5025" y="3286125"/>
            <a:ext cx="4081145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4716780" y="1196975"/>
            <a:ext cx="398907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子代与亲代之间的相似性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</a:t>
            </a:r>
            <a:endParaRPr lang="zh-CN" altLang="en-US" sz="3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3-18"/>
          <p:cNvPicPr>
            <a:picLocks noChangeAspect="1" noChangeArrowheads="1"/>
          </p:cNvPicPr>
          <p:nvPr/>
        </p:nvPicPr>
        <p:blipFill>
          <a:blip r:embed="rId1"/>
          <a:srcRect r="45026"/>
          <a:stretch>
            <a:fillRect/>
          </a:stretch>
        </p:blipFill>
        <p:spPr bwMode="auto">
          <a:xfrm>
            <a:off x="481965" y="519430"/>
            <a:ext cx="3610610" cy="277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3-18"/>
          <p:cNvPicPr>
            <a:picLocks noChangeAspect="1" noChangeArrowheads="1"/>
          </p:cNvPicPr>
          <p:nvPr/>
        </p:nvPicPr>
        <p:blipFill>
          <a:blip r:embed="rId1"/>
          <a:srcRect r="45026"/>
          <a:stretch>
            <a:fillRect/>
          </a:stretch>
        </p:blipFill>
        <p:spPr bwMode="auto">
          <a:xfrm>
            <a:off x="5066030" y="628650"/>
            <a:ext cx="3627120" cy="256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3176905" y="835025"/>
            <a:ext cx="2856230" cy="22225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264025" y="906463"/>
            <a:ext cx="641350" cy="2289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  <a:t>异</a:t>
            </a:r>
            <a:b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</a:br>
            <a: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  <a:t>花</a:t>
            </a:r>
            <a:b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</a:br>
            <a: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  <a:t>传</a:t>
            </a:r>
            <a:b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</a:br>
            <a: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  <a:t>粉</a:t>
            </a:r>
            <a:endParaRPr lang="zh-CN" altLang="en-US" sz="3600" b="1">
              <a:solidFill>
                <a:srgbClr val="090911"/>
              </a:solidFill>
              <a:ea typeface="华文中宋" panose="02010600040101010101" pitchFamily="2" charset="-122"/>
            </a:endParaRPr>
          </a:p>
        </p:txBody>
      </p:sp>
      <p:pic>
        <p:nvPicPr>
          <p:cNvPr id="29702" name="Picture 6" descr="end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6030" y="3412490"/>
            <a:ext cx="3645535" cy="288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284345" y="3646805"/>
            <a:ext cx="641350" cy="2289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  <a:t>自</a:t>
            </a:r>
            <a:b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</a:br>
            <a: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  <a:t>花</a:t>
            </a:r>
            <a:b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</a:br>
            <a: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  <a:t>传</a:t>
            </a:r>
            <a:b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</a:br>
            <a:r>
              <a:rPr lang="zh-CN" altLang="en-US" sz="3600" b="1">
                <a:solidFill>
                  <a:srgbClr val="090911"/>
                </a:solidFill>
                <a:ea typeface="华文中宋" panose="02010600040101010101" pitchFamily="2" charset="-122"/>
              </a:rPr>
              <a:t>粉</a:t>
            </a:r>
            <a:endParaRPr lang="zh-CN" altLang="en-US" sz="3600" b="1">
              <a:solidFill>
                <a:srgbClr val="090911"/>
              </a:solidFill>
              <a:ea typeface="华文中宋" panose="02010600040101010101" pitchFamily="2" charset="-122"/>
            </a:endParaRPr>
          </a:p>
        </p:txBody>
      </p:sp>
      <p:pic>
        <p:nvPicPr>
          <p:cNvPr id="29704" name="Picture 8" descr="3-18"/>
          <p:cNvPicPr>
            <a:picLocks noChangeAspect="1" noChangeArrowheads="1"/>
          </p:cNvPicPr>
          <p:nvPr/>
        </p:nvPicPr>
        <p:blipFill>
          <a:blip r:embed="rId1"/>
          <a:srcRect r="45026"/>
          <a:stretch>
            <a:fillRect/>
          </a:stretch>
        </p:blipFill>
        <p:spPr bwMode="auto">
          <a:xfrm>
            <a:off x="482600" y="3412490"/>
            <a:ext cx="360997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804988" y="4176713"/>
            <a:ext cx="96361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3725" y="1339215"/>
            <a:ext cx="7708900" cy="3372485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性状</a:t>
            </a:r>
            <a:r>
              <a:rPr lang="en-US" altLang="zh-CN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生物体所表现的形态特征和生理特征</a:t>
            </a:r>
            <a:endParaRPr lang="zh-CN" altLang="en-US" sz="32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3200" b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sz="3200" b="1" smtClea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相对性状</a:t>
            </a:r>
            <a:r>
              <a:rPr lang="en-US" altLang="zh-CN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32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同一种</a:t>
            </a:r>
            <a:r>
              <a:rPr lang="zh-CN" alt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生物的</a:t>
            </a:r>
            <a:r>
              <a:rPr lang="zh-CN" altLang="en-US" sz="3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同一种性状</a:t>
            </a:r>
            <a:r>
              <a:rPr lang="zh-CN" alt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不同表现</a:t>
            </a:r>
            <a:r>
              <a:rPr lang="zh-CN" alt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endParaRPr lang="zh-CN" altLang="en-US" sz="3200" b="1" i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188" y="2349500"/>
            <a:ext cx="7777162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0" name="Rectangle 8"/>
          <p:cNvSpPr>
            <a:spLocks noGrp="1" noRot="1" noChangeArrowheads="1"/>
          </p:cNvSpPr>
          <p:nvPr>
            <p:ph idx="4294967295"/>
          </p:nvPr>
        </p:nvSpPr>
        <p:spPr>
          <a:xfrm>
            <a:off x="611505" y="830580"/>
            <a:ext cx="7967980" cy="5197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3600" b="1" smtClean="0">
                <a:solidFill>
                  <a:srgbClr val="FF0000"/>
                </a:solidFill>
                <a:ea typeface="黑体" panose="02010609060101010101" pitchFamily="49" charset="-122"/>
              </a:rPr>
              <a:t>相对性状</a:t>
            </a:r>
            <a:endParaRPr kumimoji="0" lang="zh-CN" altLang="en-US" sz="3600" b="1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en-US" altLang="zh-CN" b="1" smtClean="0">
                <a:solidFill>
                  <a:schemeClr val="tx1"/>
                </a:solidFill>
              </a:rPr>
              <a:t>——</a:t>
            </a:r>
            <a:r>
              <a:rPr kumimoji="0" lang="zh-CN" altLang="en-US" b="1" smtClean="0">
                <a:solidFill>
                  <a:srgbClr val="FF0000"/>
                </a:solidFill>
              </a:rPr>
              <a:t>一种</a:t>
            </a:r>
            <a:r>
              <a:rPr kumimoji="0" lang="zh-CN" altLang="en-US" b="1" smtClean="0">
                <a:solidFill>
                  <a:schemeClr val="tx1"/>
                </a:solidFill>
              </a:rPr>
              <a:t>生物的</a:t>
            </a:r>
            <a:r>
              <a:rPr kumimoji="0" lang="zh-CN" altLang="en-US" b="1" smtClean="0">
                <a:solidFill>
                  <a:srgbClr val="FF0000"/>
                </a:solidFill>
              </a:rPr>
              <a:t>同一种</a:t>
            </a:r>
            <a:r>
              <a:rPr kumimoji="0" lang="zh-CN" altLang="en-US" b="1" smtClean="0">
                <a:solidFill>
                  <a:schemeClr val="tx1"/>
                </a:solidFill>
              </a:rPr>
              <a:t>性状的不同表现形式</a:t>
            </a:r>
            <a:endParaRPr kumimoji="0"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635" y="485775"/>
            <a:ext cx="3848100" cy="712470"/>
          </a:xfrm>
        </p:spPr>
        <p:txBody>
          <a:bodyPr anchor="b"/>
          <a:lstStyle/>
          <a:p>
            <a:pPr>
              <a:defRPr/>
            </a:pPr>
            <a:r>
              <a:rPr 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1" charset="-122"/>
              </a:rPr>
              <a:t>相对性状的概念</a:t>
            </a:r>
            <a:endParaRPr lang="zh-CN" sz="36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1" charset="-122"/>
            </a:endParaRPr>
          </a:p>
        </p:txBody>
      </p:sp>
      <p:pic>
        <p:nvPicPr>
          <p:cNvPr id="35843" name="Picture 3" descr="book8-08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1865" y="1054735"/>
            <a:ext cx="295402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00748" y="3082925"/>
            <a:ext cx="2879725" cy="646113"/>
          </a:xfrm>
          <a:prstGeom prst="rect">
            <a:avLst/>
          </a:prstGeom>
          <a:gradFill rotWithShape="0">
            <a:gsLst>
              <a:gs pos="0">
                <a:srgbClr val="632828"/>
              </a:gs>
              <a:gs pos="50000">
                <a:schemeClr val="accent2"/>
              </a:gs>
              <a:gs pos="100000">
                <a:srgbClr val="632828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图</a:t>
            </a:r>
            <a:r>
              <a:rPr lang="en-US" b="1" dirty="0"/>
              <a:t>1</a:t>
            </a:r>
            <a:r>
              <a:rPr lang="zh-CN" altLang="en-US" b="1" dirty="0"/>
              <a:t>耳垂的位置</a:t>
            </a:r>
            <a:endParaRPr lang="zh-CN" altLang="en-US" b="1" dirty="0"/>
          </a:p>
          <a:p>
            <a:pPr>
              <a:defRPr/>
            </a:pPr>
            <a:r>
              <a:rPr lang="en-US" b="1" dirty="0"/>
              <a:t>1</a:t>
            </a:r>
            <a:r>
              <a:rPr lang="zh-CN" altLang="en-US" b="1" dirty="0"/>
              <a:t>、有耳垂     </a:t>
            </a:r>
            <a:r>
              <a:rPr lang="en-US" b="1" dirty="0"/>
              <a:t>2</a:t>
            </a:r>
            <a:r>
              <a:rPr lang="zh-CN" altLang="en-US" b="1" dirty="0"/>
              <a:t>、无耳垂</a:t>
            </a:r>
            <a:endParaRPr lang="zh-CN" altLang="en-US" b="1" dirty="0"/>
          </a:p>
        </p:txBody>
      </p:sp>
      <p:pic>
        <p:nvPicPr>
          <p:cNvPr id="35845" name="Picture 5" descr="book8-09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8875" y="1054100"/>
            <a:ext cx="309181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862830" y="3070225"/>
            <a:ext cx="3197860" cy="645160"/>
          </a:xfrm>
          <a:prstGeom prst="rect">
            <a:avLst/>
          </a:prstGeom>
          <a:gradFill rotWithShape="0">
            <a:gsLst>
              <a:gs pos="0">
                <a:srgbClr val="632828"/>
              </a:gs>
              <a:gs pos="50000">
                <a:schemeClr val="accent2"/>
              </a:gs>
              <a:gs pos="100000">
                <a:srgbClr val="632828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/>
              <a:t>图</a:t>
            </a:r>
            <a:r>
              <a:rPr lang="en-US" b="1" dirty="0"/>
              <a:t>2     </a:t>
            </a:r>
            <a:r>
              <a:rPr lang="zh-CN" altLang="en-US" b="1" dirty="0"/>
              <a:t>卷    舌</a:t>
            </a:r>
            <a:endParaRPr lang="zh-CN" altLang="en-US" b="1" dirty="0"/>
          </a:p>
          <a:p>
            <a:pPr>
              <a:defRPr/>
            </a:pPr>
            <a:r>
              <a:rPr lang="en-US" b="1" dirty="0"/>
              <a:t>1</a:t>
            </a:r>
            <a:r>
              <a:rPr lang="zh-CN" altLang="en-US" b="1" dirty="0"/>
              <a:t>、有卷舌    </a:t>
            </a:r>
            <a:r>
              <a:rPr lang="en-US" b="1" dirty="0"/>
              <a:t>2</a:t>
            </a:r>
            <a:r>
              <a:rPr lang="zh-CN" altLang="en-US" b="1" dirty="0"/>
              <a:t>、无卷舌</a:t>
            </a:r>
            <a:endParaRPr lang="zh-CN" altLang="en-US" b="1" dirty="0"/>
          </a:p>
        </p:txBody>
      </p:sp>
      <p:pic>
        <p:nvPicPr>
          <p:cNvPr id="35847" name="Picture 7" descr="book8-10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140" y="3706495"/>
            <a:ext cx="3040380" cy="17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770255" y="5305425"/>
            <a:ext cx="3010535" cy="922020"/>
          </a:xfrm>
          <a:prstGeom prst="rect">
            <a:avLst/>
          </a:prstGeom>
          <a:gradFill rotWithShape="0">
            <a:gsLst>
              <a:gs pos="0">
                <a:srgbClr val="632828"/>
              </a:gs>
              <a:gs pos="50000">
                <a:schemeClr val="accent2"/>
              </a:gs>
              <a:gs pos="100000">
                <a:srgbClr val="632828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/>
              <a:t>图</a:t>
            </a:r>
            <a:r>
              <a:rPr lang="en-US" b="1" dirty="0"/>
              <a:t>3</a:t>
            </a:r>
            <a:r>
              <a:rPr lang="zh-CN" altLang="en-US" b="1" dirty="0"/>
              <a:t>前额中央发际有一三角形突出称美人尖</a:t>
            </a:r>
            <a:endParaRPr lang="zh-CN" altLang="en-US" b="1" dirty="0"/>
          </a:p>
          <a:p>
            <a:pPr>
              <a:defRPr/>
            </a:pPr>
            <a:r>
              <a:rPr lang="en-US" b="1" dirty="0"/>
              <a:t>1</a:t>
            </a:r>
            <a:r>
              <a:rPr lang="zh-CN" altLang="en-US" b="1" dirty="0"/>
              <a:t>、有美人尖    </a:t>
            </a:r>
            <a:r>
              <a:rPr lang="en-US" b="1" dirty="0"/>
              <a:t>2</a:t>
            </a:r>
            <a:r>
              <a:rPr lang="zh-CN" altLang="en-US" b="1" dirty="0"/>
              <a:t>、无美人尖</a:t>
            </a:r>
            <a:endParaRPr lang="zh-CN" altLang="en-US" b="1" dirty="0"/>
          </a:p>
        </p:txBody>
      </p:sp>
      <p:pic>
        <p:nvPicPr>
          <p:cNvPr id="35849" name="Picture 9" descr="book8-1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7415" y="3862705"/>
            <a:ext cx="3455035" cy="17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717415" y="5302250"/>
            <a:ext cx="3343275" cy="645160"/>
          </a:xfrm>
          <a:prstGeom prst="rect">
            <a:avLst/>
          </a:prstGeom>
          <a:gradFill rotWithShape="0">
            <a:gsLst>
              <a:gs pos="0">
                <a:srgbClr val="632828"/>
              </a:gs>
              <a:gs pos="50000">
                <a:schemeClr val="accent2"/>
              </a:gs>
              <a:gs pos="100000">
                <a:srgbClr val="632828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/>
              <a:t>图</a:t>
            </a:r>
            <a:r>
              <a:rPr lang="en-US" b="1" dirty="0"/>
              <a:t>4 </a:t>
            </a:r>
            <a:r>
              <a:rPr lang="zh-CN" altLang="en-US" b="1" dirty="0"/>
              <a:t>拇指竖起时弯曲情形</a:t>
            </a:r>
            <a:endParaRPr lang="zh-CN" altLang="en-US" b="1" dirty="0"/>
          </a:p>
          <a:p>
            <a:pPr>
              <a:defRPr/>
            </a:pPr>
            <a:r>
              <a:rPr lang="en-US" b="1" dirty="0"/>
              <a:t>1</a:t>
            </a:r>
            <a:r>
              <a:rPr lang="zh-CN" altLang="en-US" b="1" dirty="0"/>
              <a:t>、挺直  </a:t>
            </a:r>
            <a:r>
              <a:rPr lang="en-US" b="1" dirty="0"/>
              <a:t>2</a:t>
            </a:r>
            <a:r>
              <a:rPr lang="zh-CN" altLang="en-US" b="1" dirty="0"/>
              <a:t>、拇指向指背面弯曲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 animBg="1" autoUpdateAnimBg="0"/>
      <p:bldP spid="35846" grpId="0" bldLvl="0" animBg="1" autoUpdateAnimBg="0"/>
      <p:bldP spid="35848" grpId="0" bldLvl="0" animBg="1" autoUpdateAnimBg="0"/>
      <p:bldP spid="35850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28955" y="786765"/>
            <a:ext cx="3962400" cy="2623820"/>
            <a:chOff x="0" y="39"/>
            <a:chExt cx="2496" cy="1548"/>
          </a:xfrm>
        </p:grpSpPr>
        <p:pic>
          <p:nvPicPr>
            <p:cNvPr id="33804" name="Picture 3" descr="book8-14s"/>
            <p:cNvPicPr>
              <a:picLocks noChangeAspect="1" noChangeArrowheads="1"/>
            </p:cNvPicPr>
            <p:nvPr/>
          </p:nvPicPr>
          <p:blipFill>
            <a:blip r:embed="rId1">
              <a:lum bright="30000"/>
            </a:blip>
            <a:srcRect/>
            <a:stretch>
              <a:fillRect/>
            </a:stretch>
          </p:blipFill>
          <p:spPr bwMode="auto">
            <a:xfrm>
              <a:off x="168" y="39"/>
              <a:ext cx="2160" cy="1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0" y="1180"/>
              <a:ext cx="2496" cy="381"/>
            </a:xfrm>
            <a:prstGeom prst="rect">
              <a:avLst/>
            </a:prstGeom>
            <a:gradFill rotWithShape="0">
              <a:gsLst>
                <a:gs pos="0">
                  <a:srgbClr val="632828"/>
                </a:gs>
                <a:gs pos="50000">
                  <a:schemeClr val="accent2"/>
                </a:gs>
                <a:gs pos="100000">
                  <a:srgbClr val="632828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dirty="0"/>
                <a:t>图</a:t>
              </a:r>
              <a:r>
                <a:rPr lang="en-US" b="1" dirty="0"/>
                <a:t>5</a:t>
              </a:r>
              <a:r>
                <a:rPr lang="zh-CN" altLang="en-US" b="1" dirty="0"/>
                <a:t>上眼脸有无褶皱</a:t>
              </a:r>
              <a:endParaRPr lang="zh-CN" altLang="en-US" b="1" dirty="0"/>
            </a:p>
            <a:p>
              <a:pPr>
                <a:defRPr/>
              </a:pPr>
              <a:r>
                <a:rPr lang="en-US" b="1" dirty="0"/>
                <a:t>1</a:t>
              </a:r>
              <a:r>
                <a:rPr lang="zh-CN" altLang="en-US" b="1" dirty="0"/>
                <a:t>、双眼皮    </a:t>
              </a:r>
              <a:r>
                <a:rPr lang="en-US" b="1" dirty="0"/>
                <a:t>2</a:t>
              </a:r>
              <a:r>
                <a:rPr lang="zh-CN" altLang="en-US" b="1" dirty="0"/>
                <a:t>、单眼皮</a:t>
              </a:r>
              <a:endParaRPr lang="zh-CN" altLang="en-US" b="1" dirty="0"/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4501515" y="522605"/>
            <a:ext cx="4133215" cy="2933700"/>
            <a:chOff x="0" y="0"/>
            <a:chExt cx="3004" cy="1848"/>
          </a:xfrm>
        </p:grpSpPr>
        <p:pic>
          <p:nvPicPr>
            <p:cNvPr id="33802" name="Picture 6" descr="book8-12s"/>
            <p:cNvPicPr>
              <a:picLocks noChangeAspect="1" noChangeArrowheads="1"/>
            </p:cNvPicPr>
            <p:nvPr/>
          </p:nvPicPr>
          <p:blipFill>
            <a:blip r:embed="rId2">
              <a:lum bright="24000"/>
            </a:blip>
            <a:srcRect/>
            <a:stretch>
              <a:fillRect/>
            </a:stretch>
          </p:blipFill>
          <p:spPr bwMode="auto">
            <a:xfrm>
              <a:off x="288" y="0"/>
              <a:ext cx="2160" cy="1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0" y="1248"/>
              <a:ext cx="3004" cy="600"/>
            </a:xfrm>
            <a:prstGeom prst="rect">
              <a:avLst/>
            </a:prstGeom>
            <a:gradFill rotWithShape="0">
              <a:gsLst>
                <a:gs pos="0">
                  <a:srgbClr val="632828"/>
                </a:gs>
                <a:gs pos="50000">
                  <a:schemeClr val="accent2"/>
                </a:gs>
                <a:gs pos="100000">
                  <a:srgbClr val="632828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/>
                <a:t>图</a:t>
              </a:r>
              <a:r>
                <a:rPr lang="en-US" sz="2000" b="1" dirty="0"/>
                <a:t>6 </a:t>
              </a:r>
              <a:r>
                <a:rPr lang="zh-CN" altLang="en-US" sz="2000" b="1" dirty="0"/>
                <a:t>食指长短</a:t>
              </a:r>
              <a:endParaRPr lang="zh-CN" altLang="en-US" sz="2000" b="1" dirty="0"/>
            </a:p>
            <a:p>
              <a:pPr>
                <a:defRPr/>
              </a:pPr>
              <a:r>
                <a:rPr lang="en-US" b="1" dirty="0"/>
                <a:t>1</a:t>
              </a:r>
              <a:r>
                <a:rPr lang="zh-CN" altLang="en-US" b="1" dirty="0"/>
                <a:t>、食指比无名指长 </a:t>
              </a:r>
              <a:r>
                <a:rPr lang="en-US" b="1" dirty="0"/>
                <a:t>2</a:t>
              </a:r>
              <a:r>
                <a:rPr lang="zh-CN" altLang="en-US" b="1" dirty="0"/>
                <a:t>、食指比无名指短</a:t>
              </a:r>
              <a:endParaRPr lang="zh-CN" altLang="en-US" b="1" dirty="0"/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425119" y="3458210"/>
            <a:ext cx="3904946" cy="2657475"/>
            <a:chOff x="-85" y="0"/>
            <a:chExt cx="2581" cy="1674"/>
          </a:xfrm>
        </p:grpSpPr>
        <p:pic>
          <p:nvPicPr>
            <p:cNvPr id="33800" name="Picture 9" descr="book8-15s"/>
            <p:cNvPicPr>
              <a:picLocks noChangeAspect="1" noChangeArrowheads="1"/>
            </p:cNvPicPr>
            <p:nvPr/>
          </p:nvPicPr>
          <p:blipFill>
            <a:blip r:embed="rId3">
              <a:lum bright="18000"/>
            </a:blip>
            <a:srcRect/>
            <a:stretch>
              <a:fillRect/>
            </a:stretch>
          </p:blipFill>
          <p:spPr bwMode="auto">
            <a:xfrm>
              <a:off x="-85" y="0"/>
              <a:ext cx="2428" cy="1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0" y="1248"/>
              <a:ext cx="2496" cy="426"/>
            </a:xfrm>
            <a:prstGeom prst="rect">
              <a:avLst/>
            </a:prstGeom>
            <a:gradFill rotWithShape="0">
              <a:gsLst>
                <a:gs pos="0">
                  <a:srgbClr val="632828"/>
                </a:gs>
                <a:gs pos="50000">
                  <a:schemeClr val="accent2"/>
                </a:gs>
                <a:gs pos="100000">
                  <a:srgbClr val="632828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/>
                <a:t>图 </a:t>
              </a:r>
              <a:r>
                <a:rPr lang="en-US" sz="2000" b="1" dirty="0"/>
                <a:t>7   </a:t>
              </a:r>
              <a:r>
                <a:rPr lang="zh-CN" altLang="en-US" sz="2000" b="1" dirty="0"/>
                <a:t>脸颊有无酒窝</a:t>
              </a:r>
              <a:endParaRPr lang="zh-CN" altLang="en-US" sz="2000" b="1" dirty="0"/>
            </a:p>
            <a:p>
              <a:pPr>
                <a:defRPr/>
              </a:pPr>
              <a:r>
                <a:rPr lang="en-US" b="1" dirty="0"/>
                <a:t>1</a:t>
              </a:r>
              <a:r>
                <a:rPr lang="zh-CN" altLang="en-US" b="1" dirty="0"/>
                <a:t>、有酒窝    </a:t>
              </a:r>
              <a:r>
                <a:rPr lang="en-US" b="1" dirty="0"/>
                <a:t>2</a:t>
              </a:r>
              <a:r>
                <a:rPr lang="zh-CN" altLang="en-US" b="1" dirty="0"/>
                <a:t>、无酒窝</a:t>
              </a:r>
              <a:endParaRPr lang="zh-CN" altLang="en-US" b="1" dirty="0"/>
            </a:p>
          </p:txBody>
        </p:sp>
      </p:grpSp>
      <p:grpSp>
        <p:nvGrpSpPr>
          <p:cNvPr id="5" name="Group 11"/>
          <p:cNvGrpSpPr/>
          <p:nvPr/>
        </p:nvGrpSpPr>
        <p:grpSpPr bwMode="auto">
          <a:xfrm>
            <a:off x="4505008" y="3577590"/>
            <a:ext cx="3962400" cy="2611438"/>
            <a:chOff x="0" y="0"/>
            <a:chExt cx="2496" cy="1645"/>
          </a:xfrm>
        </p:grpSpPr>
        <p:pic>
          <p:nvPicPr>
            <p:cNvPr id="33798" name="Picture 12" descr="book8-13s"/>
            <p:cNvPicPr>
              <a:picLocks noChangeAspect="1" noChangeArrowheads="1"/>
            </p:cNvPicPr>
            <p:nvPr/>
          </p:nvPicPr>
          <p:blipFill>
            <a:blip r:embed="rId4">
              <a:lum bright="24000"/>
            </a:blip>
            <a:srcRect/>
            <a:stretch>
              <a:fillRect/>
            </a:stretch>
          </p:blipFill>
          <p:spPr bwMode="auto">
            <a:xfrm>
              <a:off x="144" y="0"/>
              <a:ext cx="2160" cy="1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0" y="1218"/>
              <a:ext cx="2496" cy="427"/>
            </a:xfrm>
            <a:prstGeom prst="rect">
              <a:avLst/>
            </a:prstGeom>
            <a:gradFill rotWithShape="0">
              <a:gsLst>
                <a:gs pos="0">
                  <a:srgbClr val="632828"/>
                </a:gs>
                <a:gs pos="50000">
                  <a:schemeClr val="accent2"/>
                </a:gs>
                <a:gs pos="100000">
                  <a:srgbClr val="632828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/>
                <a:t>图</a:t>
              </a:r>
              <a:r>
                <a:rPr lang="en-US" sz="2000" b="1" dirty="0"/>
                <a:t>8  </a:t>
              </a:r>
              <a:r>
                <a:rPr lang="zh-CN" altLang="en-US" sz="2000" b="1" dirty="0"/>
                <a:t>双手手指嵌合</a:t>
              </a:r>
              <a:endParaRPr lang="zh-CN" altLang="en-US" sz="2000" b="1" dirty="0"/>
            </a:p>
            <a:p>
              <a:pPr>
                <a:defRPr/>
              </a:pPr>
              <a:r>
                <a:rPr lang="en-US" b="1" dirty="0"/>
                <a:t>1</a:t>
              </a:r>
              <a:r>
                <a:rPr lang="zh-CN" altLang="en-US" b="1" dirty="0"/>
                <a:t>、右手拇指在上    </a:t>
              </a:r>
              <a:r>
                <a:rPr lang="en-US" b="1" dirty="0"/>
                <a:t>2</a:t>
              </a:r>
              <a:r>
                <a:rPr lang="zh-CN" altLang="en-US" b="1" dirty="0"/>
                <a:t>、左手拇指在上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/>
          <p:cNvSpPr>
            <a:spLocks noGrp="1"/>
          </p:cNvSpPr>
          <p:nvPr>
            <p:ph idx="4294967295"/>
          </p:nvPr>
        </p:nvSpPr>
        <p:spPr>
          <a:xfrm>
            <a:off x="957580" y="1143000"/>
            <a:ext cx="6628130" cy="264350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chemeClr val="tx1"/>
                </a:solidFill>
              </a:rPr>
              <a:t>下列选项中，属于相对性状的是（         ）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A.</a:t>
            </a:r>
            <a:r>
              <a:rPr kumimoji="0" lang="zh-CN" altLang="en-US" b="1" smtClean="0">
                <a:solidFill>
                  <a:schemeClr val="tx1"/>
                </a:solidFill>
              </a:rPr>
              <a:t>狗的长毛和卷毛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B.</a:t>
            </a:r>
            <a:r>
              <a:rPr kumimoji="0" lang="zh-CN" altLang="en-US" b="1" smtClean="0">
                <a:solidFill>
                  <a:schemeClr val="tx1"/>
                </a:solidFill>
              </a:rPr>
              <a:t>人的单眼皮和双眼皮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C.</a:t>
            </a:r>
            <a:r>
              <a:rPr kumimoji="0" lang="zh-CN" altLang="en-US" b="1" smtClean="0">
                <a:solidFill>
                  <a:schemeClr val="tx1"/>
                </a:solidFill>
              </a:rPr>
              <a:t>玉米的黄粒和圆粒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D.</a:t>
            </a:r>
            <a:r>
              <a:rPr kumimoji="0" lang="zh-CN" altLang="en-US" b="1" smtClean="0">
                <a:solidFill>
                  <a:schemeClr val="tx1"/>
                </a:solidFill>
              </a:rPr>
              <a:t>豌豆的高茎和豆荚的绿色</a:t>
            </a:r>
            <a:endParaRPr kumimoji="0"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72468" y="1057593"/>
            <a:ext cx="85725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</a:rPr>
              <a:t>B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648653" y="1268413"/>
            <a:ext cx="83534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提问：自然状态下，两株豌豆是否能受粉？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682308" y="2205038"/>
            <a:ext cx="7632700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不能，因为豌豆是自花传粉，故自然状态下不能受粉，就是不能杂交。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755333" y="3502025"/>
            <a:ext cx="7632700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提问：孟德尔做的豌豆杂交试验，那怎么样让两株豌豆杂交呢？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404813"/>
            <a:ext cx="91440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95420" y="643255"/>
            <a:ext cx="4738370" cy="54883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选择杂交亲本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去雄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除去未成熟花的全  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部雄蕊；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套袋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给去雄的花朵套上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纸袋，以防外来花粉授粉；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授粉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采集另一株的花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粉，授在去雄花的柱头上。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收集种子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—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统计子代性状。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6868" name="Picture 4" descr="2007072710275671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8950" y="1339215"/>
            <a:ext cx="3507105" cy="500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74040" y="645795"/>
            <a:ext cx="3633470" cy="6076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人工异花传粉的步骤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0125" y="1266825"/>
            <a:ext cx="7073900" cy="2238375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亲本：（父本和母本）</a:t>
            </a:r>
            <a:endParaRPr lang="zh-CN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sz="2800" b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父本</a:t>
            </a:r>
            <a:r>
              <a:rPr 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）：指异花传粉时供应花粉的植株</a:t>
            </a:r>
            <a:endParaRPr lang="zh-CN" sz="28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sz="2800" b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母本</a:t>
            </a:r>
            <a:r>
              <a:rPr 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）：指异花传粉时接受花粉的植株</a:t>
            </a:r>
            <a:endParaRPr lang="zh-CN" sz="28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遗传图谱中的符号：</a:t>
            </a:r>
            <a:endParaRPr lang="zh-CN" sz="28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AutoShape 4"/>
          <p:cNvSpPr/>
          <p:nvPr/>
        </p:nvSpPr>
        <p:spPr bwMode="auto">
          <a:xfrm>
            <a:off x="786130" y="1872298"/>
            <a:ext cx="215900" cy="576262"/>
          </a:xfrm>
          <a:prstGeom prst="leftBrace">
            <a:avLst>
              <a:gd name="adj1" fmla="val 33549"/>
              <a:gd name="adj2" fmla="val 51181"/>
            </a:avLst>
          </a:prstGeom>
          <a:noFill/>
          <a:ln w="5715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37892" name="Text Box 10"/>
          <p:cNvSpPr txBox="1">
            <a:spLocks noChangeArrowheads="1"/>
          </p:cNvSpPr>
          <p:nvPr/>
        </p:nvSpPr>
        <p:spPr bwMode="auto">
          <a:xfrm>
            <a:off x="643573" y="3000058"/>
            <a:ext cx="762000" cy="2678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en-US" altLang="zh-CN" sz="2800" b="1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800" b="1" baseline="-30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en-US" altLang="zh-CN" sz="2800" b="1" baseline="-30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b="1" baseline="-30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3" name="Line 11"/>
          <p:cNvSpPr>
            <a:spLocks noChangeShapeType="1"/>
          </p:cNvSpPr>
          <p:nvPr/>
        </p:nvSpPr>
        <p:spPr bwMode="auto">
          <a:xfrm>
            <a:off x="1219200" y="37163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Line 12"/>
          <p:cNvSpPr>
            <a:spLocks noChangeShapeType="1"/>
          </p:cNvSpPr>
          <p:nvPr/>
        </p:nvSpPr>
        <p:spPr bwMode="auto">
          <a:xfrm>
            <a:off x="1214438" y="428625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13"/>
          <p:cNvSpPr>
            <a:spLocks noChangeShapeType="1"/>
          </p:cNvSpPr>
          <p:nvPr/>
        </p:nvSpPr>
        <p:spPr bwMode="auto">
          <a:xfrm>
            <a:off x="1228725" y="49291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6" name="Line 16"/>
          <p:cNvSpPr>
            <a:spLocks noChangeShapeType="1"/>
          </p:cNvSpPr>
          <p:nvPr/>
        </p:nvSpPr>
        <p:spPr bwMode="auto">
          <a:xfrm>
            <a:off x="5572125" y="428625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5" name="Text Box 17"/>
          <p:cNvSpPr txBox="1">
            <a:spLocks noChangeArrowheads="1"/>
          </p:cNvSpPr>
          <p:nvPr/>
        </p:nvSpPr>
        <p:spPr bwMode="auto">
          <a:xfrm>
            <a:off x="2133600" y="4071938"/>
            <a:ext cx="20018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子一代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144078" y="5499735"/>
            <a:ext cx="3097212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产生下一代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9" name="Text Box 19"/>
          <p:cNvSpPr txBox="1">
            <a:spLocks noChangeArrowheads="1"/>
          </p:cNvSpPr>
          <p:nvPr/>
        </p:nvSpPr>
        <p:spPr bwMode="auto">
          <a:xfrm>
            <a:off x="4899025" y="3000375"/>
            <a:ext cx="614363" cy="2400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ea typeface="黑体" panose="02010609060101010101" pitchFamily="49" charset="-122"/>
            </a:endParaRPr>
          </a:p>
        </p:txBody>
      </p:sp>
      <p:sp>
        <p:nvSpPr>
          <p:cNvPr id="37900" name="Line 20"/>
          <p:cNvSpPr>
            <a:spLocks noChangeShapeType="1"/>
          </p:cNvSpPr>
          <p:nvPr/>
        </p:nvSpPr>
        <p:spPr bwMode="auto">
          <a:xfrm>
            <a:off x="5572125" y="5357813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9" name="Text Box 21"/>
          <p:cNvSpPr txBox="1">
            <a:spLocks noChangeArrowheads="1"/>
          </p:cNvSpPr>
          <p:nvPr/>
        </p:nvSpPr>
        <p:spPr bwMode="auto">
          <a:xfrm>
            <a:off x="2209800" y="3429000"/>
            <a:ext cx="1498600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亲本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02" name="Text Box 24"/>
          <p:cNvSpPr txBox="1">
            <a:spLocks noChangeArrowheads="1"/>
          </p:cNvSpPr>
          <p:nvPr/>
        </p:nvSpPr>
        <p:spPr bwMode="auto">
          <a:xfrm>
            <a:off x="6635750" y="4000500"/>
            <a:ext cx="1595438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杂交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03" name="Text Box 25"/>
          <p:cNvSpPr txBox="1">
            <a:spLocks noChangeArrowheads="1"/>
          </p:cNvSpPr>
          <p:nvPr/>
        </p:nvSpPr>
        <p:spPr bwMode="auto">
          <a:xfrm>
            <a:off x="6615113" y="5121275"/>
            <a:ext cx="1704975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自交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4" name="下箭头 14"/>
          <p:cNvSpPr>
            <a:spLocks noChangeArrowheads="1"/>
          </p:cNvSpPr>
          <p:nvPr/>
        </p:nvSpPr>
        <p:spPr bwMode="auto">
          <a:xfrm>
            <a:off x="853758" y="5286375"/>
            <a:ext cx="198437" cy="930275"/>
          </a:xfrm>
          <a:prstGeom prst="downArrow">
            <a:avLst>
              <a:gd name="adj1" fmla="val 50000"/>
              <a:gd name="adj2" fmla="val 50071"/>
            </a:avLst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7905" name="Line 11"/>
          <p:cNvSpPr>
            <a:spLocks noChangeShapeType="1"/>
          </p:cNvSpPr>
          <p:nvPr/>
        </p:nvSpPr>
        <p:spPr bwMode="auto">
          <a:xfrm>
            <a:off x="1215390" y="5785803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9" name="Text Box 18"/>
          <p:cNvSpPr txBox="1">
            <a:spLocks noChangeArrowheads="1"/>
          </p:cNvSpPr>
          <p:nvPr/>
        </p:nvSpPr>
        <p:spPr bwMode="auto">
          <a:xfrm>
            <a:off x="2209800" y="4691063"/>
            <a:ext cx="21383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子二代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7" name="Text Box 2"/>
          <p:cNvSpPr txBox="1">
            <a:spLocks noChangeArrowheads="1"/>
          </p:cNvSpPr>
          <p:nvPr/>
        </p:nvSpPr>
        <p:spPr bwMode="auto">
          <a:xfrm>
            <a:off x="2000885" y="601980"/>
            <a:ext cx="550291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一对相对性状的研究</a:t>
            </a:r>
            <a:r>
              <a:rPr lang="zh-CN" altLang="en-US" sz="40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4000" b="1">
              <a:solidFill>
                <a:srgbClr val="00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2191068" y="1643698"/>
            <a:ext cx="381000" cy="457200"/>
            <a:chOff x="4032" y="1248"/>
            <a:chExt cx="240" cy="288"/>
          </a:xfrm>
        </p:grpSpPr>
        <p:sp>
          <p:nvSpPr>
            <p:cNvPr id="37911" name="Oval 18"/>
            <p:cNvSpPr>
              <a:spLocks noChangeArrowheads="1"/>
            </p:cNvSpPr>
            <p:nvPr/>
          </p:nvSpPr>
          <p:spPr bwMode="auto">
            <a:xfrm>
              <a:off x="4032" y="1392"/>
              <a:ext cx="144" cy="14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Line 19"/>
            <p:cNvSpPr>
              <a:spLocks noChangeShapeType="1"/>
            </p:cNvSpPr>
            <p:nvPr/>
          </p:nvSpPr>
          <p:spPr bwMode="auto">
            <a:xfrm flipV="1">
              <a:off x="4128" y="1248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929130" y="2000885"/>
            <a:ext cx="1033463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FF0000"/>
                </a:solidFill>
                <a:latin typeface="+mj-ea"/>
                <a:ea typeface="+mj-ea"/>
              </a:rPr>
              <a:t>♀ </a:t>
            </a:r>
            <a:endParaRPr lang="en-US" altLang="zh-CN" sz="4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7910" name="图片 37" descr="QQ截图20151112121258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29188" y="5143500"/>
            <a:ext cx="571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 autoUpdateAnimBg="0"/>
      <p:bldP spid="41996" grpId="0" autoUpdateAnimBg="0"/>
      <p:bldP spid="41999" grpId="0" autoUpdateAnimBg="0"/>
      <p:bldP spid="42002" grpId="0" autoUpdateAnimBg="0"/>
      <p:bldP spid="42003" grpId="0" autoUpdateAnimBg="0"/>
      <p:bldP spid="42009" grpId="0" autoUpdateAnimBg="0"/>
      <p:bldP spid="3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01650" y="1644650"/>
            <a:ext cx="8201660" cy="3353435"/>
          </a:xfrm>
          <a:prstGeom prst="rect">
            <a:avLst/>
          </a:prstGeom>
          <a:solidFill>
            <a:schemeClr val="bg1"/>
          </a:solidFill>
          <a:ln w="762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自交</a:t>
            </a:r>
            <a:r>
              <a:rPr lang="zh-CN" altLang="en-US" sz="3600">
                <a:solidFill>
                  <a:srgbClr val="FF0000"/>
                </a:solidFill>
              </a:rPr>
              <a:t>：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基因型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的生物体间相互交配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杂交：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基因型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生物间相互交配</a:t>
            </a:r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测交：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杂种第一代与隐性纯合个体相交</a:t>
            </a:r>
            <a:endParaRPr lang="zh-CN" altLang="en-US" sz="36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3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986405" y="690880"/>
            <a:ext cx="2616200" cy="762000"/>
          </a:xfrm>
          <a:prstGeom prst="rect">
            <a:avLst/>
          </a:prstGeom>
          <a:solidFill>
            <a:schemeClr val="hlink"/>
          </a:solidFill>
          <a:ln w="76200">
            <a:solidFill>
              <a:srgbClr val="FFFF00"/>
            </a:solidFill>
            <a:miter lim="800000"/>
          </a:ln>
        </p:spPr>
        <p:txBody>
          <a:bodyPr anchor="ctr"/>
          <a:lstStyle/>
          <a:p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4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 descr="http://pic12.nipic.com/20110105/5342071_023854303166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835" y="541020"/>
            <a:ext cx="415861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4" descr="http://consumer.gucheng.com/UploadFiles_6578/201202/201202011519163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6450" y="541020"/>
            <a:ext cx="4090035" cy="302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1064260" y="4091305"/>
            <a:ext cx="7465695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亲代与子代之间或者子代个体间的差异性</a:t>
            </a:r>
            <a:r>
              <a:rPr lang="en-US" altLang="zh-CN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变异</a:t>
            </a:r>
            <a:endParaRPr lang="zh-CN" altLang="en-US" sz="3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878840" y="501650"/>
            <a:ext cx="7886700" cy="1033463"/>
          </a:xfrm>
        </p:spPr>
        <p:txBody>
          <a:bodyPr/>
          <a:lstStyle/>
          <a:p>
            <a:r>
              <a:rPr kumimoji="0" lang="zh-CN" altLang="en-US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>一对相对性状的杂交实验</a:t>
            </a:r>
            <a:endParaRPr kumimoji="0" lang="zh-CN" altLang="en-US" sz="4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9285" y="1440815"/>
            <a:ext cx="8049895" cy="44291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kumimoji="0" lang="zh-CN" altLang="en-US" b="1" dirty="0" smtClean="0">
                <a:solidFill>
                  <a:schemeClr val="tx1"/>
                </a:solidFill>
              </a:rPr>
              <a:t>相同基因：同源染色体相同位置上控制同一性状的基因。</a:t>
            </a:r>
            <a:endParaRPr kumimoji="0" lang="zh-CN" altLang="en-US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kumimoji="0" lang="zh-CN" altLang="en-US" b="1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b="1" dirty="0" smtClean="0">
                <a:solidFill>
                  <a:schemeClr val="tx1"/>
                </a:solidFill>
              </a:rPr>
              <a:t>等位基因：生物杂合子中在一对同源染色体的相同位置上 </a:t>
            </a:r>
            <a:endParaRPr kumimoji="0" lang="zh-CN" alt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b="1" dirty="0" smtClean="0">
                <a:solidFill>
                  <a:schemeClr val="tx1"/>
                </a:solidFill>
              </a:rPr>
              <a:t>控制着相对性状的基因。</a:t>
            </a:r>
            <a:endParaRPr kumimoji="0" lang="zh-CN" altLang="en-US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kumimoji="0" lang="zh-CN" altLang="en-US" b="1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dirty="0" smtClean="0">
                <a:solidFill>
                  <a:schemeClr val="tx1"/>
                </a:solidFill>
              </a:rPr>
              <a:t>非等位基因：有两种</a:t>
            </a:r>
            <a:endParaRPr kumimoji="0" lang="zh-CN" altLang="en-US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dirty="0" smtClean="0">
                <a:solidFill>
                  <a:schemeClr val="tx1"/>
                </a:solidFill>
              </a:rPr>
              <a:t>①：位于非同源染色体上的基因，符合自由组合定律。</a:t>
            </a:r>
            <a:endParaRPr kumimoji="0" lang="zh-CN" altLang="en-US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dirty="0" smtClean="0">
                <a:solidFill>
                  <a:schemeClr val="tx1"/>
                </a:solidFill>
              </a:rPr>
              <a:t>②：位于同源染色体上的非等位基因</a:t>
            </a:r>
            <a:endParaRPr kumimoji="0" lang="zh-CN" altLang="en-US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kumimoji="0" lang="en-US" altLang="zh-CN" dirty="0" smtClean="0"/>
          </a:p>
          <a:p>
            <a:pPr>
              <a:buFont typeface="Arial" panose="020B0604020202020204" pitchFamily="34" charset="0"/>
              <a:buNone/>
            </a:pPr>
            <a:endParaRPr kumimoji="0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68313" y="620395"/>
            <a:ext cx="1597025" cy="3001963"/>
            <a:chOff x="1237" y="1207"/>
            <a:chExt cx="1006" cy="1891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370" y="1207"/>
              <a:ext cx="700" cy="1891"/>
              <a:chOff x="1370" y="1225"/>
              <a:chExt cx="700" cy="1891"/>
            </a:xfrm>
          </p:grpSpPr>
          <p:sp>
            <p:nvSpPr>
              <p:cNvPr id="40993" name="Line 4"/>
              <p:cNvSpPr>
                <a:spLocks noChangeShapeType="1"/>
              </p:cNvSpPr>
              <p:nvPr/>
            </p:nvSpPr>
            <p:spPr bwMode="auto">
              <a:xfrm>
                <a:off x="1519" y="1225"/>
                <a:ext cx="0" cy="149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994" name="Line 5"/>
              <p:cNvSpPr>
                <a:spLocks noChangeShapeType="1"/>
              </p:cNvSpPr>
              <p:nvPr/>
            </p:nvSpPr>
            <p:spPr bwMode="auto">
              <a:xfrm>
                <a:off x="1927" y="1225"/>
                <a:ext cx="0" cy="149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995" name="Text Box 6"/>
              <p:cNvSpPr txBox="1">
                <a:spLocks noChangeArrowheads="1"/>
              </p:cNvSpPr>
              <p:nvPr/>
            </p:nvSpPr>
            <p:spPr bwMode="auto">
              <a:xfrm>
                <a:off x="1370" y="2825"/>
                <a:ext cx="700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1      2</a:t>
                </a:r>
                <a:endParaRPr kumimoji="1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987" name="Line 7"/>
            <p:cNvSpPr>
              <a:spLocks noChangeShapeType="1"/>
            </p:cNvSpPr>
            <p:nvPr/>
          </p:nvSpPr>
          <p:spPr bwMode="auto">
            <a:xfrm>
              <a:off x="1474" y="1389"/>
              <a:ext cx="1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8" name="Line 8"/>
            <p:cNvSpPr>
              <a:spLocks noChangeShapeType="1"/>
            </p:cNvSpPr>
            <p:nvPr/>
          </p:nvSpPr>
          <p:spPr bwMode="auto">
            <a:xfrm>
              <a:off x="1837" y="1389"/>
              <a:ext cx="1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9" name="Line 9"/>
            <p:cNvSpPr>
              <a:spLocks noChangeShapeType="1"/>
            </p:cNvSpPr>
            <p:nvPr/>
          </p:nvSpPr>
          <p:spPr bwMode="auto">
            <a:xfrm>
              <a:off x="1474" y="2387"/>
              <a:ext cx="1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0" name="Line 10"/>
            <p:cNvSpPr>
              <a:spLocks noChangeShapeType="1"/>
            </p:cNvSpPr>
            <p:nvPr/>
          </p:nvSpPr>
          <p:spPr bwMode="auto">
            <a:xfrm>
              <a:off x="1837" y="2387"/>
              <a:ext cx="1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1" name="Text Box 11"/>
            <p:cNvSpPr txBox="1">
              <a:spLocks noChangeArrowheads="1"/>
            </p:cNvSpPr>
            <p:nvPr/>
          </p:nvSpPr>
          <p:spPr bwMode="auto">
            <a:xfrm>
              <a:off x="1270" y="1219"/>
              <a:ext cx="973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/>
                <a:t>A       A</a:t>
              </a:r>
              <a:endParaRPr kumimoji="1" lang="en-US" altLang="zh-CN" sz="3200" b="1"/>
            </a:p>
          </p:txBody>
        </p:sp>
        <p:sp>
          <p:nvSpPr>
            <p:cNvPr id="40992" name="Text Box 12"/>
            <p:cNvSpPr txBox="1">
              <a:spLocks noChangeArrowheads="1"/>
            </p:cNvSpPr>
            <p:nvPr/>
          </p:nvSpPr>
          <p:spPr bwMode="auto">
            <a:xfrm>
              <a:off x="1237" y="2217"/>
              <a:ext cx="1003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       b</a:t>
              </a:r>
              <a:endParaRPr kumimoji="1"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2267903" y="906780"/>
            <a:ext cx="1531937" cy="2454275"/>
            <a:chOff x="3117" y="1570"/>
            <a:chExt cx="965" cy="1546"/>
          </a:xfrm>
        </p:grpSpPr>
        <p:grpSp>
          <p:nvGrpSpPr>
            <p:cNvPr id="5" name="Group 14"/>
            <p:cNvGrpSpPr/>
            <p:nvPr/>
          </p:nvGrpSpPr>
          <p:grpSpPr bwMode="auto">
            <a:xfrm>
              <a:off x="3283" y="1570"/>
              <a:ext cx="642" cy="1546"/>
              <a:chOff x="3283" y="1570"/>
              <a:chExt cx="642" cy="1546"/>
            </a:xfrm>
          </p:grpSpPr>
          <p:sp>
            <p:nvSpPr>
              <p:cNvPr id="40983" name="Line 15"/>
              <p:cNvSpPr>
                <a:spLocks noChangeShapeType="1"/>
              </p:cNvSpPr>
              <p:nvPr/>
            </p:nvSpPr>
            <p:spPr bwMode="auto">
              <a:xfrm>
                <a:off x="3379" y="1570"/>
                <a:ext cx="0" cy="11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984" name="Line 16"/>
              <p:cNvSpPr>
                <a:spLocks noChangeShapeType="1"/>
              </p:cNvSpPr>
              <p:nvPr/>
            </p:nvSpPr>
            <p:spPr bwMode="auto">
              <a:xfrm>
                <a:off x="3787" y="1570"/>
                <a:ext cx="0" cy="11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985" name="Text Box 17"/>
              <p:cNvSpPr txBox="1">
                <a:spLocks noChangeArrowheads="1"/>
              </p:cNvSpPr>
              <p:nvPr/>
            </p:nvSpPr>
            <p:spPr bwMode="auto">
              <a:xfrm>
                <a:off x="3283" y="2825"/>
                <a:ext cx="642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3     4</a:t>
                </a:r>
                <a:endParaRPr kumimoji="1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977" name="Line 18"/>
            <p:cNvSpPr>
              <a:spLocks noChangeShapeType="1"/>
            </p:cNvSpPr>
            <p:nvPr/>
          </p:nvSpPr>
          <p:spPr bwMode="auto">
            <a:xfrm>
              <a:off x="3334" y="1797"/>
              <a:ext cx="13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8" name="Line 19"/>
            <p:cNvSpPr>
              <a:spLocks noChangeShapeType="1"/>
            </p:cNvSpPr>
            <p:nvPr/>
          </p:nvSpPr>
          <p:spPr bwMode="auto">
            <a:xfrm>
              <a:off x="3697" y="1797"/>
              <a:ext cx="13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9" name="Line 20"/>
            <p:cNvSpPr>
              <a:spLocks noChangeShapeType="1"/>
            </p:cNvSpPr>
            <p:nvPr/>
          </p:nvSpPr>
          <p:spPr bwMode="auto">
            <a:xfrm>
              <a:off x="3334" y="2432"/>
              <a:ext cx="13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0" name="Line 21"/>
            <p:cNvSpPr>
              <a:spLocks noChangeShapeType="1"/>
            </p:cNvSpPr>
            <p:nvPr/>
          </p:nvSpPr>
          <p:spPr bwMode="auto">
            <a:xfrm>
              <a:off x="3697" y="2432"/>
              <a:ext cx="13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1" name="Text Box 22"/>
            <p:cNvSpPr txBox="1">
              <a:spLocks noChangeArrowheads="1"/>
            </p:cNvSpPr>
            <p:nvPr/>
          </p:nvSpPr>
          <p:spPr bwMode="auto">
            <a:xfrm>
              <a:off x="3122" y="1661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       c</a:t>
              </a:r>
              <a:endParaRPr kumimoji="1"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82" name="Text Box 23"/>
            <p:cNvSpPr txBox="1">
              <a:spLocks noChangeArrowheads="1"/>
            </p:cNvSpPr>
            <p:nvPr/>
          </p:nvSpPr>
          <p:spPr bwMode="auto">
            <a:xfrm>
              <a:off x="3117" y="2280"/>
              <a:ext cx="953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      d</a:t>
              </a:r>
              <a:endParaRPr kumimoji="1"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57"/>
          <p:cNvGrpSpPr/>
          <p:nvPr/>
        </p:nvGrpSpPr>
        <p:grpSpPr bwMode="auto">
          <a:xfrm>
            <a:off x="4284663" y="906463"/>
            <a:ext cx="2317750" cy="1465263"/>
            <a:chOff x="2699" y="571"/>
            <a:chExt cx="1460" cy="923"/>
          </a:xfrm>
        </p:grpSpPr>
        <p:sp>
          <p:nvSpPr>
            <p:cNvPr id="40974" name="Text Box 48"/>
            <p:cNvSpPr txBox="1">
              <a:spLocks noChangeArrowheads="1"/>
            </p:cNvSpPr>
            <p:nvPr/>
          </p:nvSpPr>
          <p:spPr bwMode="auto">
            <a:xfrm>
              <a:off x="2744" y="571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同源染色体：</a:t>
              </a:r>
              <a:endPara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75" name="Text Box 49"/>
            <p:cNvSpPr txBox="1">
              <a:spLocks noChangeArrowheads="1"/>
            </p:cNvSpPr>
            <p:nvPr/>
          </p:nvSpPr>
          <p:spPr bwMode="auto">
            <a:xfrm>
              <a:off x="2699" y="1206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非同源染色体：</a:t>
              </a:r>
              <a:endPara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9618" name="Text Box 50"/>
          <p:cNvSpPr txBox="1">
            <a:spLocks noChangeArrowheads="1"/>
          </p:cNvSpPr>
          <p:nvPr/>
        </p:nvSpPr>
        <p:spPr bwMode="auto">
          <a:xfrm>
            <a:off x="6443663" y="907415"/>
            <a:ext cx="18653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619" name="Text Box 51"/>
          <p:cNvSpPr txBox="1">
            <a:spLocks noChangeArrowheads="1"/>
          </p:cNvSpPr>
          <p:nvPr/>
        </p:nvSpPr>
        <p:spPr bwMode="auto">
          <a:xfrm>
            <a:off x="6515418" y="1914843"/>
            <a:ext cx="1865312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620" name="Text Box 52"/>
          <p:cNvSpPr txBox="1">
            <a:spLocks noChangeArrowheads="1"/>
          </p:cNvSpPr>
          <p:nvPr/>
        </p:nvSpPr>
        <p:spPr bwMode="auto">
          <a:xfrm>
            <a:off x="3345498" y="3789363"/>
            <a:ext cx="37957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58"/>
          <p:cNvGrpSpPr/>
          <p:nvPr/>
        </p:nvGrpSpPr>
        <p:grpSpPr bwMode="auto">
          <a:xfrm>
            <a:off x="760412" y="3789363"/>
            <a:ext cx="2411413" cy="2108200"/>
            <a:chOff x="479" y="2387"/>
            <a:chExt cx="1519" cy="1328"/>
          </a:xfrm>
        </p:grpSpPr>
        <p:sp>
          <p:nvSpPr>
            <p:cNvPr id="40971" name="Text Box 46"/>
            <p:cNvSpPr txBox="1">
              <a:spLocks noChangeArrowheads="1"/>
            </p:cNvSpPr>
            <p:nvPr/>
          </p:nvSpPr>
          <p:spPr bwMode="auto">
            <a:xfrm>
              <a:off x="668" y="2387"/>
              <a:ext cx="1330" cy="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等位基因：</a:t>
              </a:r>
              <a:endPara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72" name="Text Box 47"/>
            <p:cNvSpPr txBox="1">
              <a:spLocks noChangeArrowheads="1"/>
            </p:cNvSpPr>
            <p:nvPr/>
          </p:nvSpPr>
          <p:spPr bwMode="auto">
            <a:xfrm>
              <a:off x="668" y="2840"/>
              <a:ext cx="1264" cy="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相同基因</a:t>
              </a:r>
              <a:r>
                <a:rPr lang="zh-CN" altLang="en-US" sz="2800" b="1">
                  <a:solidFill>
                    <a:srgbClr val="FF0000"/>
                  </a:solidFill>
                  <a:ea typeface="华文中宋" panose="02010600040101010101" pitchFamily="2" charset="-122"/>
                </a:rPr>
                <a:t>：</a:t>
              </a:r>
              <a:endParaRPr lang="zh-CN" altLang="en-US" sz="2800" b="1">
                <a:solidFill>
                  <a:srgbClr val="FF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40973" name="Text Box 53"/>
            <p:cNvSpPr txBox="1">
              <a:spLocks noChangeArrowheads="1"/>
            </p:cNvSpPr>
            <p:nvPr/>
          </p:nvSpPr>
          <p:spPr bwMode="auto">
            <a:xfrm>
              <a:off x="479" y="3385"/>
              <a:ext cx="1473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非等位基因：</a:t>
              </a:r>
              <a:endPara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9622" name="Text Box 54"/>
          <p:cNvSpPr txBox="1">
            <a:spLocks noChangeArrowheads="1"/>
          </p:cNvSpPr>
          <p:nvPr/>
        </p:nvSpPr>
        <p:spPr bwMode="auto">
          <a:xfrm>
            <a:off x="3347085" y="4548188"/>
            <a:ext cx="24368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624" name="Text Box 56"/>
          <p:cNvSpPr txBox="1">
            <a:spLocks noChangeArrowheads="1"/>
          </p:cNvSpPr>
          <p:nvPr/>
        </p:nvSpPr>
        <p:spPr bwMode="auto">
          <a:xfrm>
            <a:off x="3301365" y="5373688"/>
            <a:ext cx="5054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8" grpId="0"/>
      <p:bldP spid="109619" grpId="0"/>
      <p:bldP spid="109620" grpId="0"/>
      <p:bldP spid="109622" grpId="0"/>
      <p:bldP spid="1096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858645" y="439420"/>
            <a:ext cx="532130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/>
              <a:t> </a:t>
            </a:r>
            <a:r>
              <a:rPr lang="zh-CN" altLang="en-US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一对相对性状的研究</a:t>
            </a:r>
            <a:r>
              <a:rPr lang="zh-CN" altLang="en-US" sz="40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4000" b="1">
              <a:solidFill>
                <a:srgbClr val="00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187450" y="2492375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高茎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132138" y="2492375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矮茎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54063" y="2420938"/>
            <a:ext cx="7620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FF3300"/>
                </a:solidFill>
              </a:rPr>
              <a:t>P</a:t>
            </a:r>
            <a:endParaRPr lang="en-US" altLang="zh-CN" sz="4000">
              <a:solidFill>
                <a:srgbClr val="FF3300"/>
              </a:solidFill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484438" y="2349500"/>
            <a:ext cx="68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3300"/>
                </a:solidFill>
                <a:ea typeface="黑体" panose="02010609060101010101" pitchFamily="49" charset="-122"/>
              </a:rPr>
              <a:t>×</a:t>
            </a:r>
            <a:endParaRPr lang="en-US" altLang="zh-CN" sz="3200" b="1">
              <a:solidFill>
                <a:srgbClr val="003300"/>
              </a:solidFill>
              <a:ea typeface="黑体" panose="02010609060101010101" pitchFamily="49" charset="-122"/>
            </a:endParaRPr>
          </a:p>
        </p:txBody>
      </p:sp>
      <p:pic>
        <p:nvPicPr>
          <p:cNvPr id="44039" name="Picture 9" descr="6-16"/>
          <p:cNvPicPr>
            <a:picLocks noChangeAspect="1" noChangeArrowheads="1"/>
          </p:cNvPicPr>
          <p:nvPr/>
        </p:nvPicPr>
        <p:blipFill>
          <a:blip r:embed="rId1"/>
          <a:srcRect l="68028" t="-578" r="9436" b="71201"/>
          <a:stretch>
            <a:fillRect/>
          </a:stretch>
        </p:blipFill>
        <p:spPr bwMode="auto">
          <a:xfrm>
            <a:off x="3203575" y="1052513"/>
            <a:ext cx="76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10" descr="6-16"/>
          <p:cNvPicPr>
            <a:picLocks noChangeAspect="1" noChangeArrowheads="1"/>
          </p:cNvPicPr>
          <p:nvPr/>
        </p:nvPicPr>
        <p:blipFill>
          <a:blip r:embed="rId1"/>
          <a:srcRect l="20705" r="59013" b="69568"/>
          <a:stretch>
            <a:fillRect/>
          </a:stretch>
        </p:blipFill>
        <p:spPr bwMode="auto">
          <a:xfrm>
            <a:off x="1331913" y="1125538"/>
            <a:ext cx="6858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1" name="Text Box 15"/>
          <p:cNvSpPr txBox="1">
            <a:spLocks noChangeArrowheads="1"/>
          </p:cNvSpPr>
          <p:nvPr/>
        </p:nvSpPr>
        <p:spPr bwMode="auto">
          <a:xfrm>
            <a:off x="572770" y="3000375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亲本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42" name="Text Box 16"/>
          <p:cNvSpPr txBox="1">
            <a:spLocks noChangeArrowheads="1"/>
          </p:cNvSpPr>
          <p:nvPr/>
        </p:nvSpPr>
        <p:spPr bwMode="auto">
          <a:xfrm>
            <a:off x="5580063" y="2563813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矮茎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43" name="Text Box 17"/>
          <p:cNvSpPr txBox="1">
            <a:spLocks noChangeArrowheads="1"/>
          </p:cNvSpPr>
          <p:nvPr/>
        </p:nvSpPr>
        <p:spPr bwMode="auto">
          <a:xfrm>
            <a:off x="7524750" y="2563813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高茎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44" name="Text Box 18"/>
          <p:cNvSpPr txBox="1">
            <a:spLocks noChangeArrowheads="1"/>
          </p:cNvSpPr>
          <p:nvPr/>
        </p:nvSpPr>
        <p:spPr bwMode="auto">
          <a:xfrm>
            <a:off x="4787900" y="2492375"/>
            <a:ext cx="7620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FF3300"/>
                </a:solidFill>
              </a:rPr>
              <a:t>P</a:t>
            </a:r>
            <a:endParaRPr lang="en-US" altLang="zh-CN" sz="4000">
              <a:solidFill>
                <a:srgbClr val="FF3300"/>
              </a:solidFill>
            </a:endParaRPr>
          </a:p>
        </p:txBody>
      </p:sp>
      <p:sp>
        <p:nvSpPr>
          <p:cNvPr id="44045" name="Text Box 19"/>
          <p:cNvSpPr txBox="1">
            <a:spLocks noChangeArrowheads="1"/>
          </p:cNvSpPr>
          <p:nvPr/>
        </p:nvSpPr>
        <p:spPr bwMode="auto">
          <a:xfrm>
            <a:off x="6877050" y="2420938"/>
            <a:ext cx="68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3300"/>
                </a:solidFill>
                <a:ea typeface="黑体" panose="02010609060101010101" pitchFamily="49" charset="-122"/>
              </a:rPr>
              <a:t>×</a:t>
            </a:r>
            <a:endParaRPr lang="en-US" altLang="zh-CN" sz="3200">
              <a:solidFill>
                <a:srgbClr val="003300"/>
              </a:solidFill>
              <a:ea typeface="黑体" panose="02010609060101010101" pitchFamily="49" charset="-122"/>
            </a:endParaRPr>
          </a:p>
        </p:txBody>
      </p:sp>
      <p:pic>
        <p:nvPicPr>
          <p:cNvPr id="44046" name="Picture 25" descr="6-16"/>
          <p:cNvPicPr>
            <a:picLocks noChangeAspect="1" noChangeArrowheads="1"/>
          </p:cNvPicPr>
          <p:nvPr/>
        </p:nvPicPr>
        <p:blipFill>
          <a:blip r:embed="rId1"/>
          <a:srcRect l="68028" t="-578" r="9436" b="71201"/>
          <a:stretch>
            <a:fillRect/>
          </a:stretch>
        </p:blipFill>
        <p:spPr bwMode="auto">
          <a:xfrm>
            <a:off x="5580063" y="1125538"/>
            <a:ext cx="76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7" name="Picture 26" descr="6-16"/>
          <p:cNvPicPr>
            <a:picLocks noChangeAspect="1" noChangeArrowheads="1"/>
          </p:cNvPicPr>
          <p:nvPr/>
        </p:nvPicPr>
        <p:blipFill>
          <a:blip r:embed="rId1"/>
          <a:srcRect l="20705" r="59013" b="69568"/>
          <a:stretch>
            <a:fillRect/>
          </a:stretch>
        </p:blipFill>
        <p:spPr bwMode="auto">
          <a:xfrm>
            <a:off x="7524750" y="1052513"/>
            <a:ext cx="6858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8" name="Text Box 27"/>
          <p:cNvSpPr txBox="1">
            <a:spLocks noChangeArrowheads="1"/>
          </p:cNvSpPr>
          <p:nvPr/>
        </p:nvSpPr>
        <p:spPr bwMode="auto">
          <a:xfrm>
            <a:off x="4500245" y="3068638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亲本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1908175" y="2565400"/>
            <a:ext cx="319088" cy="334963"/>
            <a:chOff x="0" y="0"/>
            <a:chExt cx="288" cy="288"/>
          </a:xfrm>
        </p:grpSpPr>
        <p:sp>
          <p:nvSpPr>
            <p:cNvPr id="42019" name="Oval 30"/>
            <p:cNvSpPr>
              <a:spLocks noChangeArrowheads="1"/>
            </p:cNvSpPr>
            <p:nvPr/>
          </p:nvSpPr>
          <p:spPr bwMode="auto">
            <a:xfrm>
              <a:off x="0" y="144"/>
              <a:ext cx="144" cy="144"/>
            </a:xfrm>
            <a:prstGeom prst="ellipse">
              <a:avLst/>
            </a:prstGeom>
            <a:noFill/>
            <a:ln w="28575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Freeform 31"/>
            <p:cNvSpPr/>
            <p:nvPr/>
          </p:nvSpPr>
          <p:spPr bwMode="auto">
            <a:xfrm>
              <a:off x="122" y="0"/>
              <a:ext cx="166" cy="167"/>
            </a:xfrm>
            <a:custGeom>
              <a:avLst/>
              <a:gdLst>
                <a:gd name="T0" fmla="*/ 0 w 214"/>
                <a:gd name="T1" fmla="*/ 215 h 215"/>
                <a:gd name="T2" fmla="*/ 214 w 214"/>
                <a:gd name="T3" fmla="*/ 0 h 215"/>
                <a:gd name="T4" fmla="*/ 0 60000 65536"/>
                <a:gd name="T5" fmla="*/ 0 60000 65536"/>
                <a:gd name="T6" fmla="*/ 0 w 214"/>
                <a:gd name="T7" fmla="*/ 0 h 215"/>
                <a:gd name="T8" fmla="*/ 214 w 214"/>
                <a:gd name="T9" fmla="*/ 215 h 2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4" h="215">
                  <a:moveTo>
                    <a:pt x="0" y="215"/>
                  </a:moveTo>
                  <a:lnTo>
                    <a:pt x="214" y="0"/>
                  </a:lnTo>
                </a:path>
              </a:pathLst>
            </a:custGeom>
            <a:noFill/>
            <a:ln w="28575">
              <a:solidFill>
                <a:srgbClr val="00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/>
          <p:nvPr/>
        </p:nvGrpSpPr>
        <p:grpSpPr bwMode="auto">
          <a:xfrm>
            <a:off x="6300788" y="2636838"/>
            <a:ext cx="319087" cy="334962"/>
            <a:chOff x="0" y="0"/>
            <a:chExt cx="288" cy="288"/>
          </a:xfrm>
        </p:grpSpPr>
        <p:sp>
          <p:nvSpPr>
            <p:cNvPr id="42017" name="Oval 33"/>
            <p:cNvSpPr>
              <a:spLocks noChangeArrowheads="1"/>
            </p:cNvSpPr>
            <p:nvPr/>
          </p:nvSpPr>
          <p:spPr bwMode="auto">
            <a:xfrm>
              <a:off x="0" y="144"/>
              <a:ext cx="144" cy="144"/>
            </a:xfrm>
            <a:prstGeom prst="ellipse">
              <a:avLst/>
            </a:prstGeom>
            <a:noFill/>
            <a:ln w="28575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Freeform 34"/>
            <p:cNvSpPr/>
            <p:nvPr/>
          </p:nvSpPr>
          <p:spPr bwMode="auto">
            <a:xfrm>
              <a:off x="122" y="0"/>
              <a:ext cx="166" cy="167"/>
            </a:xfrm>
            <a:custGeom>
              <a:avLst/>
              <a:gdLst>
                <a:gd name="T0" fmla="*/ 0 w 214"/>
                <a:gd name="T1" fmla="*/ 215 h 215"/>
                <a:gd name="T2" fmla="*/ 214 w 214"/>
                <a:gd name="T3" fmla="*/ 0 h 215"/>
                <a:gd name="T4" fmla="*/ 0 60000 65536"/>
                <a:gd name="T5" fmla="*/ 0 60000 65536"/>
                <a:gd name="T6" fmla="*/ 0 w 214"/>
                <a:gd name="T7" fmla="*/ 0 h 215"/>
                <a:gd name="T8" fmla="*/ 214 w 214"/>
                <a:gd name="T9" fmla="*/ 215 h 2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4" h="215">
                  <a:moveTo>
                    <a:pt x="0" y="215"/>
                  </a:moveTo>
                  <a:lnTo>
                    <a:pt x="214" y="0"/>
                  </a:lnTo>
                </a:path>
              </a:pathLst>
            </a:custGeom>
            <a:noFill/>
            <a:ln w="28575">
              <a:solidFill>
                <a:srgbClr val="00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/>
          <p:nvPr/>
        </p:nvGrpSpPr>
        <p:grpSpPr bwMode="auto">
          <a:xfrm>
            <a:off x="3851275" y="2565400"/>
            <a:ext cx="211138" cy="406400"/>
            <a:chOff x="0" y="0"/>
            <a:chExt cx="192" cy="336"/>
          </a:xfrm>
        </p:grpSpPr>
        <p:sp>
          <p:nvSpPr>
            <p:cNvPr id="42013" name="Oval 36"/>
            <p:cNvSpPr>
              <a:spLocks noChangeArrowheads="1"/>
            </p:cNvSpPr>
            <p:nvPr/>
          </p:nvSpPr>
          <p:spPr bwMode="auto">
            <a:xfrm>
              <a:off x="24" y="0"/>
              <a:ext cx="144" cy="144"/>
            </a:xfrm>
            <a:prstGeom prst="ellipse">
              <a:avLst/>
            </a:prstGeom>
            <a:noFill/>
            <a:ln w="28575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37"/>
            <p:cNvGrpSpPr/>
            <p:nvPr/>
          </p:nvGrpSpPr>
          <p:grpSpPr bwMode="auto">
            <a:xfrm>
              <a:off x="0" y="144"/>
              <a:ext cx="192" cy="192"/>
              <a:chOff x="0" y="0"/>
              <a:chExt cx="192" cy="192"/>
            </a:xfrm>
          </p:grpSpPr>
          <p:sp>
            <p:nvSpPr>
              <p:cNvPr id="42015" name="Line 38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16" name="Line 39"/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40"/>
          <p:cNvGrpSpPr/>
          <p:nvPr/>
        </p:nvGrpSpPr>
        <p:grpSpPr bwMode="auto">
          <a:xfrm>
            <a:off x="8243888" y="2636838"/>
            <a:ext cx="211137" cy="406400"/>
            <a:chOff x="0" y="0"/>
            <a:chExt cx="192" cy="336"/>
          </a:xfrm>
        </p:grpSpPr>
        <p:sp>
          <p:nvSpPr>
            <p:cNvPr id="42009" name="Oval 41"/>
            <p:cNvSpPr>
              <a:spLocks noChangeArrowheads="1"/>
            </p:cNvSpPr>
            <p:nvPr/>
          </p:nvSpPr>
          <p:spPr bwMode="auto">
            <a:xfrm>
              <a:off x="24" y="0"/>
              <a:ext cx="144" cy="144"/>
            </a:xfrm>
            <a:prstGeom prst="ellipse">
              <a:avLst/>
            </a:prstGeom>
            <a:noFill/>
            <a:ln w="28575">
              <a:solidFill>
                <a:srgbClr val="00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42"/>
            <p:cNvGrpSpPr/>
            <p:nvPr/>
          </p:nvGrpSpPr>
          <p:grpSpPr bwMode="auto">
            <a:xfrm>
              <a:off x="0" y="144"/>
              <a:ext cx="192" cy="192"/>
              <a:chOff x="0" y="0"/>
              <a:chExt cx="192" cy="192"/>
            </a:xfrm>
          </p:grpSpPr>
          <p:sp>
            <p:nvSpPr>
              <p:cNvPr id="42011" name="Line 43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12" name="Line 44"/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4065" name="Text Box 45"/>
          <p:cNvSpPr txBox="1">
            <a:spLocks noChangeArrowheads="1"/>
          </p:cNvSpPr>
          <p:nvPr/>
        </p:nvSpPr>
        <p:spPr bwMode="auto">
          <a:xfrm>
            <a:off x="2119313" y="4076700"/>
            <a:ext cx="137318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正交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6" name="Text Box 46"/>
          <p:cNvSpPr txBox="1">
            <a:spLocks noChangeArrowheads="1"/>
          </p:cNvSpPr>
          <p:nvPr/>
        </p:nvSpPr>
        <p:spPr bwMode="auto">
          <a:xfrm>
            <a:off x="6376988" y="4078288"/>
            <a:ext cx="10795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反交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7" name="Text Box 45"/>
          <p:cNvSpPr txBox="1">
            <a:spLocks noChangeArrowheads="1"/>
          </p:cNvSpPr>
          <p:nvPr/>
        </p:nvSpPr>
        <p:spPr bwMode="auto">
          <a:xfrm>
            <a:off x="6407150" y="4705350"/>
            <a:ext cx="13747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</a:t>
            </a:r>
            <a:endParaRPr lang="zh-CN" altLang="en-US" sz="3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8" name="Text Box 46"/>
          <p:cNvSpPr txBox="1">
            <a:spLocks noChangeArrowheads="1"/>
          </p:cNvSpPr>
          <p:nvPr/>
        </p:nvSpPr>
        <p:spPr bwMode="auto">
          <a:xfrm>
            <a:off x="2127250" y="4635500"/>
            <a:ext cx="10795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反交</a:t>
            </a:r>
            <a:endParaRPr lang="zh-CN" altLang="en-US" sz="3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autoUpdateAnimBg="0"/>
      <p:bldP spid="44037" grpId="0" autoUpdateAnimBg="0"/>
      <p:bldP spid="44038" grpId="0" autoUpdateAnimBg="0"/>
      <p:bldP spid="44041" grpId="0" autoUpdateAnimBg="0"/>
      <p:bldP spid="44042" grpId="0" autoUpdateAnimBg="0"/>
      <p:bldP spid="44043" grpId="0" autoUpdateAnimBg="0"/>
      <p:bldP spid="44044" grpId="0" autoUpdateAnimBg="0"/>
      <p:bldP spid="44045" grpId="0" autoUpdateAnimBg="0"/>
      <p:bldP spid="4404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928813" y="501015"/>
            <a:ext cx="5214937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en-US" altLang="zh-CN" sz="400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lang="zh-CN" altLang="en-US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一对相对性状的研究</a:t>
            </a:r>
            <a:r>
              <a:rPr lang="zh-CN" altLang="en-US" sz="40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4000" b="1">
              <a:solidFill>
                <a:srgbClr val="00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09800" y="2514600"/>
            <a:ext cx="11430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高茎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562600" y="2514600"/>
            <a:ext cx="1066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矮茎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371600" y="2362200"/>
            <a:ext cx="762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P</a:t>
            </a:r>
            <a:endParaRPr lang="en-US" altLang="zh-CN" sz="5400">
              <a:solidFill>
                <a:srgbClr val="FF3300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962400" y="2514600"/>
            <a:ext cx="6858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003300"/>
                </a:solidFill>
                <a:ea typeface="黑体" panose="02010609060101010101" pitchFamily="49" charset="-122"/>
              </a:rPr>
              <a:t>×</a:t>
            </a:r>
            <a:endParaRPr lang="en-US" altLang="zh-CN" sz="4000">
              <a:solidFill>
                <a:srgbClr val="003300"/>
              </a:solidFill>
              <a:ea typeface="黑体" panose="02010609060101010101" pitchFamily="49" charset="-122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733800" y="312420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杂交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343400" y="3581400"/>
            <a:ext cx="0" cy="609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43017" name="Picture 9" descr="6-16"/>
          <p:cNvPicPr>
            <a:picLocks noChangeAspect="1" noChangeArrowheads="1"/>
          </p:cNvPicPr>
          <p:nvPr/>
        </p:nvPicPr>
        <p:blipFill>
          <a:blip r:embed="rId1"/>
          <a:srcRect l="68028" t="-578" r="9436" b="71201"/>
          <a:stretch>
            <a:fillRect/>
          </a:stretch>
        </p:blipFill>
        <p:spPr bwMode="auto">
          <a:xfrm>
            <a:off x="5562600" y="1143000"/>
            <a:ext cx="76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8" name="Picture 10" descr="6-16"/>
          <p:cNvPicPr>
            <a:picLocks noChangeAspect="1" noChangeArrowheads="1"/>
          </p:cNvPicPr>
          <p:nvPr/>
        </p:nvPicPr>
        <p:blipFill>
          <a:blip r:embed="rId1"/>
          <a:srcRect l="20705" r="59013" b="69568"/>
          <a:stretch>
            <a:fillRect/>
          </a:stretch>
        </p:blipFill>
        <p:spPr bwMode="auto">
          <a:xfrm>
            <a:off x="2286000" y="1143000"/>
            <a:ext cx="6858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9" name="Picture 11" descr="6-16"/>
          <p:cNvPicPr>
            <a:picLocks noChangeAspect="1" noChangeArrowheads="1"/>
          </p:cNvPicPr>
          <p:nvPr/>
        </p:nvPicPr>
        <p:blipFill>
          <a:blip r:embed="rId1"/>
          <a:srcRect l="20705" r="59013" b="69568"/>
          <a:stretch>
            <a:fillRect/>
          </a:stretch>
        </p:blipFill>
        <p:spPr bwMode="auto">
          <a:xfrm>
            <a:off x="4038600" y="4267200"/>
            <a:ext cx="6858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886200" y="5562600"/>
            <a:ext cx="11430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高茎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1331913" y="4725988"/>
            <a:ext cx="990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F</a:t>
            </a:r>
            <a:r>
              <a:rPr lang="en-US" altLang="zh-CN" sz="5400" baseline="-25000">
                <a:solidFill>
                  <a:srgbClr val="FF3300"/>
                </a:solidFill>
              </a:rPr>
              <a:t>1</a:t>
            </a:r>
            <a:endParaRPr lang="en-US" altLang="zh-CN" sz="5400" baseline="-25000">
              <a:solidFill>
                <a:srgbClr val="FF3300"/>
              </a:solidFill>
            </a:endParaRP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900113" y="5589588"/>
            <a:ext cx="22431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子一代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990600" y="3124200"/>
            <a:ext cx="16525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亲本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auto">
          <a:xfrm>
            <a:off x="5486400" y="3133725"/>
            <a:ext cx="3157538" cy="2971800"/>
          </a:xfrm>
          <a:prstGeom prst="wedgeRectCallout">
            <a:avLst>
              <a:gd name="adj1" fmla="val -70921"/>
              <a:gd name="adj2" fmla="val 22917"/>
            </a:avLst>
          </a:prstGeom>
          <a:noFill/>
          <a:ln w="9525">
            <a:solidFill>
              <a:srgbClr val="FF3300"/>
            </a:solidFill>
            <a:miter lim="800000"/>
          </a:ln>
        </p:spPr>
        <p:txBody>
          <a:bodyPr/>
          <a:lstStyle/>
          <a:p>
            <a:r>
              <a:rPr lang="zh-CN" altLang="en-US" sz="32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为什么子一代中只表现一个亲本的性状（</a:t>
            </a:r>
            <a:r>
              <a:rPr lang="zh-CN" altLang="en-US" sz="28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高茎</a:t>
            </a:r>
            <a:r>
              <a:rPr lang="zh-CN" altLang="en-US" sz="32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），而不表现另一个亲本的性状或</a:t>
            </a:r>
            <a:r>
              <a:rPr lang="zh-CN" altLang="en-US" sz="32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不高不矮</a:t>
            </a:r>
            <a:r>
              <a:rPr lang="zh-CN" altLang="en-US" sz="28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6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 bwMode="auto">
          <a:xfrm>
            <a:off x="827088" y="3716338"/>
            <a:ext cx="2668587" cy="1296987"/>
            <a:chOff x="521" y="2341"/>
            <a:chExt cx="1681" cy="817"/>
          </a:xfrm>
        </p:grpSpPr>
        <p:pic>
          <p:nvPicPr>
            <p:cNvPr id="44063" name="Picture 7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383" y="2341"/>
              <a:ext cx="489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4" name="Picture 8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975" y="2341"/>
              <a:ext cx="489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5" name="Picture 9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21" y="2341"/>
              <a:ext cx="489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6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91" y="2523"/>
              <a:ext cx="411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2268538" y="3141663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41"/>
          <p:cNvGrpSpPr/>
          <p:nvPr/>
        </p:nvGrpSpPr>
        <p:grpSpPr bwMode="auto">
          <a:xfrm>
            <a:off x="1261745" y="3141980"/>
            <a:ext cx="1436688" cy="523875"/>
            <a:chOff x="795" y="1934"/>
            <a:chExt cx="905" cy="330"/>
          </a:xfrm>
        </p:grpSpPr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795" y="1934"/>
              <a:ext cx="571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自交</a:t>
              </a:r>
              <a:endPara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Group 26"/>
            <p:cNvGrpSpPr/>
            <p:nvPr/>
          </p:nvGrpSpPr>
          <p:grpSpPr bwMode="auto">
            <a:xfrm>
              <a:off x="1474" y="2024"/>
              <a:ext cx="226" cy="227"/>
              <a:chOff x="3606" y="1570"/>
              <a:chExt cx="272" cy="272"/>
            </a:xfrm>
          </p:grpSpPr>
          <p:grpSp>
            <p:nvGrpSpPr>
              <p:cNvPr id="5" name="Group 27"/>
              <p:cNvGrpSpPr/>
              <p:nvPr/>
            </p:nvGrpSpPr>
            <p:grpSpPr bwMode="auto">
              <a:xfrm>
                <a:off x="3651" y="1616"/>
                <a:ext cx="182" cy="182"/>
                <a:chOff x="3833" y="1298"/>
                <a:chExt cx="771" cy="817"/>
              </a:xfrm>
            </p:grpSpPr>
            <p:sp>
              <p:nvSpPr>
                <p:cNvPr id="44061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878" y="1298"/>
                  <a:ext cx="635" cy="817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62" name="Line 29"/>
                <p:cNvSpPr>
                  <a:spLocks noChangeShapeType="1"/>
                </p:cNvSpPr>
                <p:nvPr/>
              </p:nvSpPr>
              <p:spPr bwMode="auto">
                <a:xfrm>
                  <a:off x="3833" y="1344"/>
                  <a:ext cx="771" cy="77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060" name="Oval 30"/>
              <p:cNvSpPr>
                <a:spLocks noChangeArrowheads="1"/>
              </p:cNvSpPr>
              <p:nvPr/>
            </p:nvSpPr>
            <p:spPr bwMode="auto">
              <a:xfrm>
                <a:off x="3606" y="1570"/>
                <a:ext cx="272" cy="27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40"/>
          <p:cNvGrpSpPr/>
          <p:nvPr/>
        </p:nvGrpSpPr>
        <p:grpSpPr bwMode="auto">
          <a:xfrm>
            <a:off x="501650" y="477838"/>
            <a:ext cx="2706688" cy="2736850"/>
            <a:chOff x="316" y="301"/>
            <a:chExt cx="1705" cy="1724"/>
          </a:xfrm>
        </p:grpSpPr>
        <p:pic>
          <p:nvPicPr>
            <p:cNvPr id="44047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2" y="301"/>
              <a:ext cx="489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8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10" y="482"/>
              <a:ext cx="411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9" name="Picture 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57" y="1208"/>
              <a:ext cx="489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19"/>
            <p:cNvGrpSpPr/>
            <p:nvPr/>
          </p:nvGrpSpPr>
          <p:grpSpPr bwMode="auto">
            <a:xfrm>
              <a:off x="1247" y="709"/>
              <a:ext cx="182" cy="182"/>
              <a:chOff x="3833" y="1298"/>
              <a:chExt cx="771" cy="817"/>
            </a:xfrm>
          </p:grpSpPr>
          <p:sp>
            <p:nvSpPr>
              <p:cNvPr id="44055" name="Line 20"/>
              <p:cNvSpPr>
                <a:spLocks noChangeShapeType="1"/>
              </p:cNvSpPr>
              <p:nvPr/>
            </p:nvSpPr>
            <p:spPr bwMode="auto">
              <a:xfrm flipH="1">
                <a:off x="3878" y="1298"/>
                <a:ext cx="635" cy="81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6" name="Line 21"/>
              <p:cNvSpPr>
                <a:spLocks noChangeShapeType="1"/>
              </p:cNvSpPr>
              <p:nvPr/>
            </p:nvSpPr>
            <p:spPr bwMode="auto">
              <a:xfrm>
                <a:off x="3833" y="1344"/>
                <a:ext cx="771" cy="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51" name="Text Box 22"/>
            <p:cNvSpPr txBox="1">
              <a:spLocks noChangeArrowheads="1"/>
            </p:cNvSpPr>
            <p:nvPr/>
          </p:nvSpPr>
          <p:spPr bwMode="auto">
            <a:xfrm>
              <a:off x="1111" y="346"/>
              <a:ext cx="56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杂交</a:t>
              </a:r>
              <a:endPara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52" name="Line 23"/>
            <p:cNvSpPr>
              <a:spLocks noChangeShapeType="1"/>
            </p:cNvSpPr>
            <p:nvPr/>
          </p:nvSpPr>
          <p:spPr bwMode="auto">
            <a:xfrm>
              <a:off x="1338" y="89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Text Box 32"/>
            <p:cNvSpPr txBox="1">
              <a:spLocks noChangeArrowheads="1"/>
            </p:cNvSpPr>
            <p:nvPr/>
          </p:nvSpPr>
          <p:spPr bwMode="auto">
            <a:xfrm>
              <a:off x="361" y="573"/>
              <a:ext cx="372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/>
                <a:t>P</a:t>
              </a:r>
              <a:r>
                <a:rPr lang="en-US" altLang="zh-CN">
                  <a:solidFill>
                    <a:srgbClr val="FF3300"/>
                  </a:solidFill>
                </a:rPr>
                <a:t> 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4054" name="Text Box 33"/>
            <p:cNvSpPr txBox="1">
              <a:spLocks noChangeArrowheads="1"/>
            </p:cNvSpPr>
            <p:nvPr/>
          </p:nvSpPr>
          <p:spPr bwMode="auto">
            <a:xfrm>
              <a:off x="316" y="1480"/>
              <a:ext cx="433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/>
                <a:t>F</a:t>
              </a:r>
              <a:r>
                <a:rPr lang="en-US" altLang="zh-CN" sz="4000" b="1" baseline="-25000"/>
                <a:t>1</a:t>
              </a:r>
              <a:endParaRPr lang="en-US" altLang="zh-CN" sz="4000" b="1" baseline="-25000"/>
            </a:p>
          </p:txBody>
        </p:sp>
      </p:grp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67360" y="4005263"/>
            <a:ext cx="68738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4000" b="1"/>
              <a:t>F</a:t>
            </a:r>
            <a:r>
              <a:rPr lang="en-US" altLang="zh-CN" sz="4000" b="1" baseline="-25000"/>
              <a:t>2</a:t>
            </a:r>
            <a:endParaRPr lang="en-US" altLang="zh-CN" sz="4000" b="1" baseline="-25000"/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17035" y="765175"/>
            <a:ext cx="17240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显性性状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4171315" y="2362200"/>
            <a:ext cx="18272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隐性性状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4171315" y="4267200"/>
            <a:ext cx="17478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性状分离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4175760" y="1600200"/>
            <a:ext cx="42116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把在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中显现出来的性状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4175760" y="2971800"/>
            <a:ext cx="4211638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把在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中没有显现出来的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性状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4171315" y="4876800"/>
            <a:ext cx="4494213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在杂种后代中，同时出现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显性性状和隐性性状的现象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0" grpId="0" animBg="1"/>
      <p:bldP spid="9250" grpId="0" autoUpdateAnimBg="0"/>
      <p:bldP spid="9272" grpId="0" autoUpdateAnimBg="0"/>
      <p:bldP spid="9273" grpId="0" autoUpdateAnimBg="0"/>
      <p:bldP spid="9274" grpId="0" autoUpdateAnimBg="0"/>
      <p:bldP spid="9275" grpId="0" autoUpdateAnimBg="0"/>
      <p:bldP spid="9276" grpId="0" autoUpdateAnimBg="0"/>
      <p:bldP spid="92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026" descr="6-16[1]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lum contrast="40000"/>
          </a:blip>
          <a:srcRect/>
          <a:stretch>
            <a:fillRect/>
          </a:stretch>
        </p:blipFill>
        <p:spPr bwMode="auto">
          <a:xfrm>
            <a:off x="34925" y="490538"/>
            <a:ext cx="3600450" cy="53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WordArt 1036"/>
          <p:cNvSpPr>
            <a:spLocks noChangeArrowheads="1" noChangeShapeType="1" noTextEdit="1"/>
          </p:cNvSpPr>
          <p:nvPr/>
        </p:nvSpPr>
        <p:spPr bwMode="auto">
          <a:xfrm>
            <a:off x="395288" y="44450"/>
            <a:ext cx="576262" cy="12684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0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>
              <a:defRPr/>
            </a:pPr>
            <a:endParaRPr lang="zh-CN" altLang="en-US" sz="3600">
              <a:ln w="9525" cmpd="sng">
                <a:rou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3348038" y="1009650"/>
            <a:ext cx="5400675" cy="4278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注意问题：</a:t>
            </a:r>
            <a:endParaRPr 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孟德尔怎么知道，他用的高茎豌豆和矮茎豌豆是纯种？</a:t>
            </a:r>
            <a:endParaRPr 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自然状态下豌豆能否杂交，怎样让豌豆杂交？</a:t>
            </a:r>
            <a:endParaRPr 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3.F1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的种子结在哪儿？</a:t>
            </a:r>
            <a:endParaRPr 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93720" y="1411605"/>
            <a:ext cx="5520055" cy="138493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孟德尔发现在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1064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株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b="1" baseline="-20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中，高的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787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株，矮的为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277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株。高茎与矮茎的数量比接近于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3" name="Picture 5" descr="6-1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5770" y="560705"/>
            <a:ext cx="264795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94355" y="3733800"/>
            <a:ext cx="5565140" cy="954405"/>
          </a:xfrm>
          <a:prstGeom prst="rect">
            <a:avLst/>
          </a:prstGeom>
          <a:solidFill>
            <a:srgbClr val="FF66CC"/>
          </a:solidFill>
          <a:ln w="9525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为什么会出现这种现象呢？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b="1" baseline="-20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的性状分离比是偶然的吗？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86438" y="1428750"/>
            <a:ext cx="11017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7151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nimBg="1" autoUpdateAnimBg="0"/>
      <p:bldP spid="10246" grpId="0" bldLvl="0" animBg="1" autoUpdateAnimBg="0"/>
      <p:bldP spid="1024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7106" name="Text Box 1026"/>
          <p:cNvSpPr txBox="1">
            <a:spLocks noChangeArrowheads="1"/>
          </p:cNvSpPr>
          <p:nvPr/>
        </p:nvSpPr>
        <p:spPr bwMode="auto">
          <a:xfrm>
            <a:off x="250825" y="321945"/>
            <a:ext cx="8618220" cy="95440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孟德尔对豌豆的其它相对性状进行杂交实验，其结果也与茎的高度相类似。如下表：</a:t>
            </a:r>
            <a:endParaRPr lang="zh-CN" altLang="en-US" sz="2800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12340" name="Group 1076"/>
          <p:cNvGraphicFramePr>
            <a:graphicFrameLocks noGrp="1"/>
          </p:cNvGraphicFramePr>
          <p:nvPr/>
        </p:nvGraphicFramePr>
        <p:xfrm>
          <a:off x="251460" y="1268730"/>
          <a:ext cx="8546465" cy="3984625"/>
        </p:xfrm>
        <a:graphic>
          <a:graphicData uri="http://schemas.openxmlformats.org/drawingml/2006/table">
            <a:tbl>
              <a:tblPr/>
              <a:tblGrid>
                <a:gridCol w="2137410"/>
                <a:gridCol w="1995805"/>
                <a:gridCol w="2381885"/>
                <a:gridCol w="2031365"/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性状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显性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隐性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Ｆ</a:t>
                      </a:r>
                      <a:r>
                        <a:rPr kumimoji="0" lang="zh-CN" altLang="en-US" sz="2600" b="1" i="0" u="none" strike="noStrike" cap="none" normalizeH="0" baseline="-2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２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之比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茎的高度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高：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787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矮：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277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2·84 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种子形状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圆：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5474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皱：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1850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2·96 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子叶颜色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黄：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6022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绿：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2001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3·01 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花的位置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叶腋：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651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顶端：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207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3·14 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种皮颜色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灰：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705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白：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224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3·15 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豆荚形状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饱满：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882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不饱满：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299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2·95 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幼果颜色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绿：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428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黄：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152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2·82 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：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楷体_GB2312" pitchFamily="1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33"/>
                    </a:solidFill>
                  </a:tcPr>
                </a:tc>
              </a:tr>
            </a:tbl>
          </a:graphicData>
        </a:graphic>
      </p:graphicFrame>
      <p:sp>
        <p:nvSpPr>
          <p:cNvPr id="12338" name="Text Box 1074"/>
          <p:cNvSpPr txBox="1">
            <a:spLocks noChangeArrowheads="1"/>
          </p:cNvSpPr>
          <p:nvPr/>
        </p:nvSpPr>
        <p:spPr bwMode="auto">
          <a:xfrm>
            <a:off x="250825" y="5253355"/>
            <a:ext cx="8547100" cy="1169670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中出现的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的性状分离比不是偶然的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什么原因导致遗传性状在杂种后代中按一定比例分离？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71500" y="1071563"/>
            <a:ext cx="74009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生物的性状是由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________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决定的。 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143375" y="1071563"/>
            <a:ext cx="18161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遗传因子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55650" y="1989138"/>
            <a:ext cx="8138160" cy="1832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决定显性性状的遗传因子是  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用 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英文字母表示，如高茎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867718" y="2059305"/>
            <a:ext cx="23164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显性遗传因子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438910" y="2759393"/>
            <a:ext cx="894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大写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726113" y="3716338"/>
            <a:ext cx="23164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隐性遗传因子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258888" y="4143375"/>
            <a:ext cx="894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755333" y="3689985"/>
            <a:ext cx="8361362" cy="107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决定隐性性状的遗传因子是 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</a:t>
            </a:r>
            <a:r>
              <a:rPr lang="zh-CN" altLang="en-US"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3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英文字母表示，如矮茎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-d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29260" y="501333"/>
            <a:ext cx="56896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（二）对分离现象的解释：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  <p:bldP spid="14342" grpId="0" autoUpdateAnimBg="0"/>
      <p:bldP spid="14343" grpId="0" autoUpdateAnimBg="0"/>
      <p:bldP spid="14344" grpId="0" autoUpdateAnimBg="0"/>
      <p:bldP spid="14345" grpId="0" autoUpdateAnimBg="0"/>
      <p:bldP spid="14346" grpId="0" autoUpdateAnimBg="0"/>
      <p:bldP spid="14347" grpId="0" autoUpdateAnimBg="0"/>
      <p:bldP spid="143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381000" y="725170"/>
            <a:ext cx="4091305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体细胞中遗传因子是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存在的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1234758" y="1223645"/>
            <a:ext cx="10001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成对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24510" y="2362200"/>
            <a:ext cx="3856038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遗传因子组成相同的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个体叫做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2235835" y="2849563"/>
            <a:ext cx="140811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纯合子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5781675" y="3962400"/>
            <a:ext cx="2668588" cy="1296988"/>
            <a:chOff x="521" y="2341"/>
            <a:chExt cx="1681" cy="817"/>
          </a:xfrm>
        </p:grpSpPr>
        <p:pic>
          <p:nvPicPr>
            <p:cNvPr id="49187" name="Picture 35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383" y="2341"/>
              <a:ext cx="489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88" name="Picture 3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975" y="2341"/>
              <a:ext cx="489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89" name="Picture 37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21" y="2341"/>
              <a:ext cx="489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90" name="Picture 3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91" y="2523"/>
              <a:ext cx="411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160" name="Line 39"/>
          <p:cNvSpPr>
            <a:spLocks noChangeShapeType="1"/>
          </p:cNvSpPr>
          <p:nvPr/>
        </p:nvSpPr>
        <p:spPr bwMode="auto">
          <a:xfrm>
            <a:off x="7223125" y="338772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40"/>
          <p:cNvGrpSpPr/>
          <p:nvPr/>
        </p:nvGrpSpPr>
        <p:grpSpPr bwMode="auto">
          <a:xfrm>
            <a:off x="7366000" y="3459163"/>
            <a:ext cx="358775" cy="360362"/>
            <a:chOff x="3606" y="1570"/>
            <a:chExt cx="272" cy="272"/>
          </a:xfrm>
        </p:grpSpPr>
        <p:grpSp>
          <p:nvGrpSpPr>
            <p:cNvPr id="4" name="Group 41"/>
            <p:cNvGrpSpPr/>
            <p:nvPr/>
          </p:nvGrpSpPr>
          <p:grpSpPr bwMode="auto">
            <a:xfrm>
              <a:off x="3651" y="1616"/>
              <a:ext cx="182" cy="182"/>
              <a:chOff x="3833" y="1298"/>
              <a:chExt cx="771" cy="817"/>
            </a:xfrm>
          </p:grpSpPr>
          <p:sp>
            <p:nvSpPr>
              <p:cNvPr id="49185" name="Line 42"/>
              <p:cNvSpPr>
                <a:spLocks noChangeShapeType="1"/>
              </p:cNvSpPr>
              <p:nvPr/>
            </p:nvSpPr>
            <p:spPr bwMode="auto">
              <a:xfrm flipH="1">
                <a:off x="3878" y="1298"/>
                <a:ext cx="635" cy="81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6" name="Line 43"/>
              <p:cNvSpPr>
                <a:spLocks noChangeShapeType="1"/>
              </p:cNvSpPr>
              <p:nvPr/>
            </p:nvSpPr>
            <p:spPr bwMode="auto">
              <a:xfrm>
                <a:off x="3833" y="1344"/>
                <a:ext cx="771" cy="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84" name="Oval 44"/>
            <p:cNvSpPr>
              <a:spLocks noChangeArrowheads="1"/>
            </p:cNvSpPr>
            <p:nvPr/>
          </p:nvSpPr>
          <p:spPr bwMode="auto">
            <a:xfrm>
              <a:off x="3606" y="1570"/>
              <a:ext cx="272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9162" name="Picture 4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26138" y="723900"/>
            <a:ext cx="7762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3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0463" y="1011238"/>
            <a:ext cx="652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4" name="Picture 4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91325" y="2163763"/>
            <a:ext cx="776288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8"/>
          <p:cNvGrpSpPr/>
          <p:nvPr/>
        </p:nvGrpSpPr>
        <p:grpSpPr bwMode="auto">
          <a:xfrm>
            <a:off x="6934200" y="1371600"/>
            <a:ext cx="288925" cy="288925"/>
            <a:chOff x="3833" y="1298"/>
            <a:chExt cx="771" cy="817"/>
          </a:xfrm>
        </p:grpSpPr>
        <p:sp>
          <p:nvSpPr>
            <p:cNvPr id="49181" name="Line 49"/>
            <p:cNvSpPr>
              <a:spLocks noChangeShapeType="1"/>
            </p:cNvSpPr>
            <p:nvPr/>
          </p:nvSpPr>
          <p:spPr bwMode="auto">
            <a:xfrm flipH="1">
              <a:off x="3878" y="1298"/>
              <a:ext cx="635" cy="8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50"/>
            <p:cNvSpPr>
              <a:spLocks noChangeShapeType="1"/>
            </p:cNvSpPr>
            <p:nvPr/>
          </p:nvSpPr>
          <p:spPr bwMode="auto">
            <a:xfrm>
              <a:off x="3833" y="1344"/>
              <a:ext cx="771" cy="7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66" name="Line 51"/>
          <p:cNvSpPr>
            <a:spLocks noChangeShapeType="1"/>
          </p:cNvSpPr>
          <p:nvPr/>
        </p:nvSpPr>
        <p:spPr bwMode="auto">
          <a:xfrm>
            <a:off x="7078663" y="165893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7" name="Text Box 52"/>
          <p:cNvSpPr txBox="1">
            <a:spLocks noChangeArrowheads="1"/>
          </p:cNvSpPr>
          <p:nvPr/>
        </p:nvSpPr>
        <p:spPr bwMode="auto">
          <a:xfrm>
            <a:off x="4954588" y="1160463"/>
            <a:ext cx="5191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P 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9168" name="Text Box 53"/>
          <p:cNvSpPr txBox="1">
            <a:spLocks noChangeArrowheads="1"/>
          </p:cNvSpPr>
          <p:nvPr/>
        </p:nvSpPr>
        <p:spPr bwMode="auto">
          <a:xfrm>
            <a:off x="4954588" y="2608263"/>
            <a:ext cx="5365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F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endParaRPr lang="en-US" altLang="zh-CN" baseline="-25000">
              <a:solidFill>
                <a:schemeClr val="accent2"/>
              </a:solidFill>
            </a:endParaRPr>
          </a:p>
        </p:txBody>
      </p:sp>
      <p:sp>
        <p:nvSpPr>
          <p:cNvPr id="49169" name="Text Box 54"/>
          <p:cNvSpPr txBox="1">
            <a:spLocks noChangeArrowheads="1"/>
          </p:cNvSpPr>
          <p:nvPr/>
        </p:nvSpPr>
        <p:spPr bwMode="auto">
          <a:xfrm>
            <a:off x="5106988" y="4284663"/>
            <a:ext cx="5365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F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endParaRPr lang="en-US" altLang="zh-CN" baseline="-25000">
              <a:solidFill>
                <a:schemeClr val="accent2"/>
              </a:solidFill>
            </a:endParaRPr>
          </a:p>
        </p:txBody>
      </p:sp>
      <p:sp>
        <p:nvSpPr>
          <p:cNvPr id="49170" name="Text Box 55"/>
          <p:cNvSpPr txBox="1">
            <a:spLocks noChangeArrowheads="1"/>
          </p:cNvSpPr>
          <p:nvPr/>
        </p:nvSpPr>
        <p:spPr bwMode="auto">
          <a:xfrm>
            <a:off x="5410200" y="1143000"/>
            <a:ext cx="7000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纯高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71" name="Text Box 56"/>
          <p:cNvSpPr txBox="1">
            <a:spLocks noChangeArrowheads="1"/>
          </p:cNvSpPr>
          <p:nvPr/>
        </p:nvSpPr>
        <p:spPr bwMode="auto">
          <a:xfrm>
            <a:off x="8077200" y="1143000"/>
            <a:ext cx="7000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纯矮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49" name="Text Box 57"/>
          <p:cNvSpPr txBox="1">
            <a:spLocks noChangeArrowheads="1"/>
          </p:cNvSpPr>
          <p:nvPr/>
        </p:nvSpPr>
        <p:spPr bwMode="auto">
          <a:xfrm>
            <a:off x="443865" y="4047490"/>
            <a:ext cx="3856038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遗传因子组成不同的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个体叫做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50" name="Text Box 58"/>
          <p:cNvSpPr txBox="1">
            <a:spLocks noChangeArrowheads="1"/>
          </p:cNvSpPr>
          <p:nvPr/>
        </p:nvSpPr>
        <p:spPr bwMode="auto">
          <a:xfrm>
            <a:off x="2144078" y="4504690"/>
            <a:ext cx="140811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杂合子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51" name="Text Box 59"/>
          <p:cNvSpPr txBox="1">
            <a:spLocks noChangeArrowheads="1"/>
          </p:cNvSpPr>
          <p:nvPr/>
        </p:nvSpPr>
        <p:spPr bwMode="auto">
          <a:xfrm>
            <a:off x="5410200" y="1600200"/>
            <a:ext cx="3508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3508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33853" name="Text Box 61"/>
          <p:cNvSpPr txBox="1">
            <a:spLocks noChangeArrowheads="1"/>
          </p:cNvSpPr>
          <p:nvPr/>
        </p:nvSpPr>
        <p:spPr bwMode="auto">
          <a:xfrm>
            <a:off x="8153400" y="1600200"/>
            <a:ext cx="3254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33854" name="Text Box 62"/>
          <p:cNvSpPr txBox="1">
            <a:spLocks noChangeArrowheads="1"/>
          </p:cNvSpPr>
          <p:nvPr/>
        </p:nvSpPr>
        <p:spPr bwMode="auto">
          <a:xfrm>
            <a:off x="8458200" y="1600200"/>
            <a:ext cx="3254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33855" name="Text Box 63"/>
          <p:cNvSpPr txBox="1">
            <a:spLocks noChangeArrowheads="1"/>
          </p:cNvSpPr>
          <p:nvPr/>
        </p:nvSpPr>
        <p:spPr bwMode="auto">
          <a:xfrm>
            <a:off x="6553200" y="2667000"/>
            <a:ext cx="3254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6096000" y="2667000"/>
            <a:ext cx="3508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/>
              <a:t>D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9" grpId="0" autoUpdateAnimBg="0"/>
      <p:bldP spid="33820" grpId="0" autoUpdateAnimBg="0"/>
      <p:bldP spid="33823" grpId="0" autoUpdateAnimBg="0"/>
      <p:bldP spid="33824" grpId="0" autoUpdateAnimBg="0"/>
      <p:bldP spid="33849" grpId="0" autoUpdateAnimBg="0"/>
      <p:bldP spid="33850" grpId="0" autoUpdateAnimBg="0"/>
      <p:bldP spid="33851" grpId="0" autoUpdateAnimBg="0"/>
      <p:bldP spid="33852" grpId="0" autoUpdateAnimBg="0"/>
      <p:bldP spid="33853" grpId="0" autoUpdateAnimBg="0"/>
      <p:bldP spid="33854" grpId="0" autoUpdateAnimBg="0"/>
      <p:bldP spid="33855" grpId="0" autoUpdateAnimBg="0"/>
      <p:bldP spid="3385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393190" y="2159635"/>
            <a:ext cx="6190615" cy="1033780"/>
          </a:xfrm>
        </p:spPr>
        <p:txBody>
          <a:bodyPr/>
          <a:lstStyle/>
          <a:p>
            <a:pPr algn="ctr" eaLnBrk="1" hangingPunct="1"/>
            <a:r>
              <a:rPr kumimoji="0" lang="zh-CN" altLang="en-US" sz="4800" b="1" smtClean="0">
                <a:solidFill>
                  <a:schemeClr val="tx1"/>
                </a:solidFill>
              </a:rPr>
              <a:t>基因的分离定律</a:t>
            </a:r>
            <a:endParaRPr kumimoji="0" lang="zh-CN" altLang="en-US" sz="4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08000" y="398145"/>
            <a:ext cx="8173720" cy="954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生物体在形成生殖细胞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配子时，成对的遗传因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子彼此分离，分别进入不同的配子中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348990" y="1196340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成单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6588125" y="5105400"/>
            <a:ext cx="719138" cy="504825"/>
          </a:xfrm>
          <a:prstGeom prst="ellipse">
            <a:avLst/>
          </a:prstGeom>
          <a:solidFill>
            <a:srgbClr val="FF0066">
              <a:alpha val="50195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7451725" y="5105400"/>
            <a:ext cx="719138" cy="504825"/>
          </a:xfrm>
          <a:prstGeom prst="ellipse">
            <a:avLst/>
          </a:prstGeom>
          <a:solidFill>
            <a:srgbClr val="FF0066">
              <a:alpha val="50195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2627313" y="3881438"/>
            <a:ext cx="431800" cy="431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grpSp>
        <p:nvGrpSpPr>
          <p:cNvPr id="2" name="Group 75"/>
          <p:cNvGrpSpPr/>
          <p:nvPr/>
        </p:nvGrpSpPr>
        <p:grpSpPr bwMode="auto">
          <a:xfrm>
            <a:off x="1187450" y="4313238"/>
            <a:ext cx="1584325" cy="863600"/>
            <a:chOff x="748" y="2717"/>
            <a:chExt cx="998" cy="544"/>
          </a:xfrm>
        </p:grpSpPr>
        <p:sp>
          <p:nvSpPr>
            <p:cNvPr id="50262" name="Line 25"/>
            <p:cNvSpPr>
              <a:spLocks noChangeShapeType="1"/>
            </p:cNvSpPr>
            <p:nvPr/>
          </p:nvSpPr>
          <p:spPr bwMode="auto">
            <a:xfrm>
              <a:off x="748" y="2717"/>
              <a:ext cx="454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3" name="Line 26"/>
            <p:cNvSpPr>
              <a:spLocks noChangeShapeType="1"/>
            </p:cNvSpPr>
            <p:nvPr/>
          </p:nvSpPr>
          <p:spPr bwMode="auto">
            <a:xfrm flipH="1">
              <a:off x="1338" y="2717"/>
              <a:ext cx="408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6372225" y="3665538"/>
            <a:ext cx="431800" cy="431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8243888" y="5105400"/>
            <a:ext cx="719137" cy="504825"/>
          </a:xfrm>
          <a:prstGeom prst="ellipse">
            <a:avLst/>
          </a:prstGeom>
          <a:solidFill>
            <a:srgbClr val="33CCCC">
              <a:alpha val="50195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 flipH="1">
            <a:off x="5867400" y="3160713"/>
            <a:ext cx="217488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6372225" y="3160713"/>
            <a:ext cx="2159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9"/>
          <p:cNvGrpSpPr/>
          <p:nvPr/>
        </p:nvGrpSpPr>
        <p:grpSpPr bwMode="auto">
          <a:xfrm>
            <a:off x="7667625" y="3160713"/>
            <a:ext cx="1008063" cy="863600"/>
            <a:chOff x="4830" y="1991"/>
            <a:chExt cx="635" cy="544"/>
          </a:xfrm>
        </p:grpSpPr>
        <p:sp>
          <p:nvSpPr>
            <p:cNvPr id="50258" name="Oval 28"/>
            <p:cNvSpPr>
              <a:spLocks noChangeArrowheads="1"/>
            </p:cNvSpPr>
            <p:nvPr/>
          </p:nvSpPr>
          <p:spPr bwMode="auto">
            <a:xfrm>
              <a:off x="5193" y="2263"/>
              <a:ext cx="272" cy="27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  <a:endParaRPr lang="en-US" altLang="zh-CN" b="1"/>
            </a:p>
          </p:txBody>
        </p:sp>
        <p:sp>
          <p:nvSpPr>
            <p:cNvPr id="50259" name="Oval 29"/>
            <p:cNvSpPr>
              <a:spLocks noChangeArrowheads="1"/>
            </p:cNvSpPr>
            <p:nvPr/>
          </p:nvSpPr>
          <p:spPr bwMode="auto">
            <a:xfrm>
              <a:off x="4830" y="2263"/>
              <a:ext cx="272" cy="27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  <a:endParaRPr lang="en-US" altLang="zh-CN" b="1"/>
            </a:p>
          </p:txBody>
        </p:sp>
        <p:sp>
          <p:nvSpPr>
            <p:cNvPr id="50260" name="Line 34"/>
            <p:cNvSpPr>
              <a:spLocks noChangeShapeType="1"/>
            </p:cNvSpPr>
            <p:nvPr/>
          </p:nvSpPr>
          <p:spPr bwMode="auto">
            <a:xfrm flipH="1">
              <a:off x="4967" y="1991"/>
              <a:ext cx="9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1" name="Line 35"/>
            <p:cNvSpPr>
              <a:spLocks noChangeShapeType="1"/>
            </p:cNvSpPr>
            <p:nvPr/>
          </p:nvSpPr>
          <p:spPr bwMode="auto">
            <a:xfrm>
              <a:off x="5193" y="1991"/>
              <a:ext cx="91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8"/>
          <p:cNvGrpSpPr/>
          <p:nvPr/>
        </p:nvGrpSpPr>
        <p:grpSpPr bwMode="auto">
          <a:xfrm>
            <a:off x="5867400" y="4076700"/>
            <a:ext cx="1873250" cy="936625"/>
            <a:chOff x="3696" y="2387"/>
            <a:chExt cx="1180" cy="590"/>
          </a:xfrm>
        </p:grpSpPr>
        <p:sp>
          <p:nvSpPr>
            <p:cNvPr id="50256" name="Line 36"/>
            <p:cNvSpPr>
              <a:spLocks noChangeShapeType="1"/>
            </p:cNvSpPr>
            <p:nvPr/>
          </p:nvSpPr>
          <p:spPr bwMode="auto">
            <a:xfrm>
              <a:off x="3696" y="243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7" name="Line 37"/>
            <p:cNvSpPr>
              <a:spLocks noChangeShapeType="1"/>
            </p:cNvSpPr>
            <p:nvPr/>
          </p:nvSpPr>
          <p:spPr bwMode="auto">
            <a:xfrm flipH="1">
              <a:off x="3742" y="2387"/>
              <a:ext cx="1134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1"/>
          <p:cNvGrpSpPr/>
          <p:nvPr/>
        </p:nvGrpSpPr>
        <p:grpSpPr bwMode="auto">
          <a:xfrm>
            <a:off x="5940425" y="4024313"/>
            <a:ext cx="2519363" cy="1008062"/>
            <a:chOff x="3742" y="2341"/>
            <a:chExt cx="1587" cy="635"/>
          </a:xfrm>
        </p:grpSpPr>
        <p:sp>
          <p:nvSpPr>
            <p:cNvPr id="50254" name="Line 39"/>
            <p:cNvSpPr>
              <a:spLocks noChangeShapeType="1"/>
            </p:cNvSpPr>
            <p:nvPr/>
          </p:nvSpPr>
          <p:spPr bwMode="auto">
            <a:xfrm>
              <a:off x="3742" y="2387"/>
              <a:ext cx="544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5" name="Line 40"/>
            <p:cNvSpPr>
              <a:spLocks noChangeShapeType="1"/>
            </p:cNvSpPr>
            <p:nvPr/>
          </p:nvSpPr>
          <p:spPr bwMode="auto">
            <a:xfrm flipH="1">
              <a:off x="4286" y="2341"/>
              <a:ext cx="1043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5"/>
          <p:cNvGrpSpPr/>
          <p:nvPr/>
        </p:nvGrpSpPr>
        <p:grpSpPr bwMode="auto">
          <a:xfrm>
            <a:off x="6659563" y="4024313"/>
            <a:ext cx="1225550" cy="1008062"/>
            <a:chOff x="4195" y="2341"/>
            <a:chExt cx="772" cy="635"/>
          </a:xfrm>
        </p:grpSpPr>
        <p:sp>
          <p:nvSpPr>
            <p:cNvPr id="50252" name="Line 42"/>
            <p:cNvSpPr>
              <a:spLocks noChangeShapeType="1"/>
            </p:cNvSpPr>
            <p:nvPr/>
          </p:nvSpPr>
          <p:spPr bwMode="auto">
            <a:xfrm>
              <a:off x="4195" y="2387"/>
              <a:ext cx="635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3" name="Line 43"/>
            <p:cNvSpPr>
              <a:spLocks noChangeShapeType="1"/>
            </p:cNvSpPr>
            <p:nvPr/>
          </p:nvSpPr>
          <p:spPr bwMode="auto">
            <a:xfrm flipH="1">
              <a:off x="4830" y="2341"/>
              <a:ext cx="137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9"/>
          <p:cNvGrpSpPr/>
          <p:nvPr/>
        </p:nvGrpSpPr>
        <p:grpSpPr bwMode="auto">
          <a:xfrm>
            <a:off x="6804025" y="4024313"/>
            <a:ext cx="1728788" cy="1079500"/>
            <a:chOff x="4286" y="2341"/>
            <a:chExt cx="1089" cy="680"/>
          </a:xfrm>
        </p:grpSpPr>
        <p:sp>
          <p:nvSpPr>
            <p:cNvPr id="50250" name="Line 47"/>
            <p:cNvSpPr>
              <a:spLocks noChangeShapeType="1"/>
            </p:cNvSpPr>
            <p:nvPr/>
          </p:nvSpPr>
          <p:spPr bwMode="auto">
            <a:xfrm>
              <a:off x="4286" y="2341"/>
              <a:ext cx="1089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1" name="Line 48"/>
            <p:cNvSpPr>
              <a:spLocks noChangeShapeType="1"/>
            </p:cNvSpPr>
            <p:nvPr/>
          </p:nvSpPr>
          <p:spPr bwMode="auto">
            <a:xfrm flipH="1">
              <a:off x="5375" y="2341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76"/>
          <p:cNvGrpSpPr/>
          <p:nvPr/>
        </p:nvGrpSpPr>
        <p:grpSpPr bwMode="auto">
          <a:xfrm>
            <a:off x="152400" y="5181600"/>
            <a:ext cx="2244725" cy="585788"/>
            <a:chOff x="249" y="3307"/>
            <a:chExt cx="1270" cy="369"/>
          </a:xfrm>
        </p:grpSpPr>
        <p:sp>
          <p:nvSpPr>
            <p:cNvPr id="50248" name="Oval 8"/>
            <p:cNvSpPr>
              <a:spLocks noChangeArrowheads="1"/>
            </p:cNvSpPr>
            <p:nvPr/>
          </p:nvSpPr>
          <p:spPr bwMode="auto">
            <a:xfrm>
              <a:off x="1066" y="3307"/>
              <a:ext cx="453" cy="318"/>
            </a:xfrm>
            <a:prstGeom prst="ellipse">
              <a:avLst/>
            </a:prstGeom>
            <a:solidFill>
              <a:srgbClr val="FF0066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Dd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49" name="Text Box 51"/>
            <p:cNvSpPr txBox="1">
              <a:spLocks noChangeArrowheads="1"/>
            </p:cNvSpPr>
            <p:nvPr/>
          </p:nvSpPr>
          <p:spPr bwMode="auto">
            <a:xfrm>
              <a:off x="249" y="3385"/>
              <a:ext cx="309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F1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74"/>
          <p:cNvGrpSpPr/>
          <p:nvPr/>
        </p:nvGrpSpPr>
        <p:grpSpPr bwMode="auto">
          <a:xfrm>
            <a:off x="0" y="3860800"/>
            <a:ext cx="1403350" cy="457200"/>
            <a:chOff x="0" y="2432"/>
            <a:chExt cx="884" cy="288"/>
          </a:xfrm>
        </p:grpSpPr>
        <p:sp>
          <p:nvSpPr>
            <p:cNvPr id="50246" name="Oval 16"/>
            <p:cNvSpPr>
              <a:spLocks noChangeArrowheads="1"/>
            </p:cNvSpPr>
            <p:nvPr/>
          </p:nvSpPr>
          <p:spPr bwMode="auto">
            <a:xfrm>
              <a:off x="612" y="2445"/>
              <a:ext cx="272" cy="27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  <a:endParaRPr lang="en-US" altLang="zh-CN" b="1"/>
            </a:p>
          </p:txBody>
        </p:sp>
        <p:sp>
          <p:nvSpPr>
            <p:cNvPr id="50247" name="Text Box 52"/>
            <p:cNvSpPr txBox="1">
              <a:spLocks noChangeArrowheads="1"/>
            </p:cNvSpPr>
            <p:nvPr/>
          </p:nvSpPr>
          <p:spPr bwMode="auto">
            <a:xfrm>
              <a:off x="0" y="243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配子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1524000" y="5715000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高茎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8347075" y="5753100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矮茎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80"/>
          <p:cNvGrpSpPr/>
          <p:nvPr/>
        </p:nvGrpSpPr>
        <p:grpSpPr bwMode="auto">
          <a:xfrm>
            <a:off x="5003800" y="5105400"/>
            <a:ext cx="1366838" cy="509588"/>
            <a:chOff x="3152" y="3216"/>
            <a:chExt cx="861" cy="321"/>
          </a:xfrm>
        </p:grpSpPr>
        <p:sp>
          <p:nvSpPr>
            <p:cNvPr id="50244" name="Oval 13"/>
            <p:cNvSpPr>
              <a:spLocks noChangeArrowheads="1"/>
            </p:cNvSpPr>
            <p:nvPr/>
          </p:nvSpPr>
          <p:spPr bwMode="auto">
            <a:xfrm>
              <a:off x="3560" y="3216"/>
              <a:ext cx="453" cy="318"/>
            </a:xfrm>
            <a:prstGeom prst="ellipse">
              <a:avLst/>
            </a:prstGeom>
            <a:solidFill>
              <a:srgbClr val="FF0066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DD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45" name="Text Box 56"/>
            <p:cNvSpPr txBox="1">
              <a:spLocks noChangeArrowheads="1"/>
            </p:cNvSpPr>
            <p:nvPr/>
          </p:nvSpPr>
          <p:spPr bwMode="auto">
            <a:xfrm>
              <a:off x="3152" y="3249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F2</a:t>
              </a:r>
              <a:endParaRPr lang="en-US" altLang="zh-CN" sz="2400" b="1"/>
            </a:p>
          </p:txBody>
        </p:sp>
      </p:grpSp>
      <p:grpSp>
        <p:nvGrpSpPr>
          <p:cNvPr id="11" name="Group 77"/>
          <p:cNvGrpSpPr/>
          <p:nvPr/>
        </p:nvGrpSpPr>
        <p:grpSpPr bwMode="auto">
          <a:xfrm>
            <a:off x="4859338" y="2152650"/>
            <a:ext cx="3605212" cy="1009650"/>
            <a:chOff x="3061" y="1356"/>
            <a:chExt cx="2271" cy="636"/>
          </a:xfrm>
        </p:grpSpPr>
        <p:sp>
          <p:nvSpPr>
            <p:cNvPr id="50236" name="Oval 11"/>
            <p:cNvSpPr>
              <a:spLocks noChangeArrowheads="1"/>
            </p:cNvSpPr>
            <p:nvPr/>
          </p:nvSpPr>
          <p:spPr bwMode="auto">
            <a:xfrm>
              <a:off x="4876" y="1674"/>
              <a:ext cx="453" cy="318"/>
            </a:xfrm>
            <a:prstGeom prst="ellipse">
              <a:avLst/>
            </a:prstGeom>
            <a:solidFill>
              <a:srgbClr val="FF0066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Dd</a:t>
              </a:r>
              <a:endParaRPr lang="en-US" altLang="zh-CN" b="1"/>
            </a:p>
          </p:txBody>
        </p:sp>
        <p:sp>
          <p:nvSpPr>
            <p:cNvPr id="50237" name="Oval 12"/>
            <p:cNvSpPr>
              <a:spLocks noChangeArrowheads="1"/>
            </p:cNvSpPr>
            <p:nvPr/>
          </p:nvSpPr>
          <p:spPr bwMode="auto">
            <a:xfrm>
              <a:off x="3696" y="1674"/>
              <a:ext cx="453" cy="318"/>
            </a:xfrm>
            <a:prstGeom prst="ellipse">
              <a:avLst/>
            </a:prstGeom>
            <a:solidFill>
              <a:srgbClr val="FF0066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Dd</a:t>
              </a:r>
              <a:endParaRPr lang="en-US" altLang="zh-CN" b="1"/>
            </a:p>
          </p:txBody>
        </p:sp>
        <p:grpSp>
          <p:nvGrpSpPr>
            <p:cNvPr id="12" name="Group 20"/>
            <p:cNvGrpSpPr/>
            <p:nvPr/>
          </p:nvGrpSpPr>
          <p:grpSpPr bwMode="auto">
            <a:xfrm>
              <a:off x="4468" y="1719"/>
              <a:ext cx="182" cy="182"/>
              <a:chOff x="3833" y="1298"/>
              <a:chExt cx="771" cy="817"/>
            </a:xfrm>
          </p:grpSpPr>
          <p:sp>
            <p:nvSpPr>
              <p:cNvPr id="50242" name="Line 21"/>
              <p:cNvSpPr>
                <a:spLocks noChangeShapeType="1"/>
              </p:cNvSpPr>
              <p:nvPr/>
            </p:nvSpPr>
            <p:spPr bwMode="auto">
              <a:xfrm flipH="1">
                <a:off x="3878" y="1298"/>
                <a:ext cx="635" cy="8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3" name="Line 22"/>
              <p:cNvSpPr>
                <a:spLocks noChangeShapeType="1"/>
              </p:cNvSpPr>
              <p:nvPr/>
            </p:nvSpPr>
            <p:spPr bwMode="auto">
              <a:xfrm>
                <a:off x="3833" y="1344"/>
                <a:ext cx="771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39" name="Text Box 55"/>
            <p:cNvSpPr txBox="1">
              <a:spLocks noChangeArrowheads="1"/>
            </p:cNvSpPr>
            <p:nvPr/>
          </p:nvSpPr>
          <p:spPr bwMode="auto">
            <a:xfrm>
              <a:off x="3061" y="161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F1</a:t>
              </a:r>
              <a:endParaRPr lang="en-US" altLang="zh-CN" sz="2400" b="1"/>
            </a:p>
          </p:txBody>
        </p:sp>
        <p:sp>
          <p:nvSpPr>
            <p:cNvPr id="50240" name="Text Box 57"/>
            <p:cNvSpPr txBox="1">
              <a:spLocks noChangeArrowheads="1"/>
            </p:cNvSpPr>
            <p:nvPr/>
          </p:nvSpPr>
          <p:spPr bwMode="auto">
            <a:xfrm>
              <a:off x="4830" y="135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高茎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41" name="Text Box 58"/>
            <p:cNvSpPr txBox="1">
              <a:spLocks noChangeArrowheads="1"/>
            </p:cNvSpPr>
            <p:nvPr/>
          </p:nvSpPr>
          <p:spPr bwMode="auto">
            <a:xfrm>
              <a:off x="3651" y="135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高茎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78"/>
          <p:cNvGrpSpPr/>
          <p:nvPr/>
        </p:nvGrpSpPr>
        <p:grpSpPr bwMode="auto">
          <a:xfrm>
            <a:off x="4716463" y="3644900"/>
            <a:ext cx="1366837" cy="457200"/>
            <a:chOff x="2971" y="2296"/>
            <a:chExt cx="861" cy="288"/>
          </a:xfrm>
        </p:grpSpPr>
        <p:sp>
          <p:nvSpPr>
            <p:cNvPr id="50234" name="Oval 27"/>
            <p:cNvSpPr>
              <a:spLocks noChangeArrowheads="1"/>
            </p:cNvSpPr>
            <p:nvPr/>
          </p:nvSpPr>
          <p:spPr bwMode="auto">
            <a:xfrm>
              <a:off x="3560" y="2309"/>
              <a:ext cx="272" cy="27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  <a:endParaRPr lang="en-US" altLang="zh-CN" b="1"/>
            </a:p>
          </p:txBody>
        </p:sp>
        <p:sp>
          <p:nvSpPr>
            <p:cNvPr id="50235" name="Text Box 59"/>
            <p:cNvSpPr txBox="1">
              <a:spLocks noChangeArrowheads="1"/>
            </p:cNvSpPr>
            <p:nvPr/>
          </p:nvSpPr>
          <p:spPr bwMode="auto">
            <a:xfrm>
              <a:off x="2971" y="229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配子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7524750" y="5753100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高茎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6659563" y="5753100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高茎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47" name="Text Box 63"/>
          <p:cNvSpPr txBox="1">
            <a:spLocks noChangeArrowheads="1"/>
          </p:cNvSpPr>
          <p:nvPr/>
        </p:nvSpPr>
        <p:spPr bwMode="auto">
          <a:xfrm>
            <a:off x="5651500" y="5753100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高茎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5867400" y="6400800"/>
            <a:ext cx="3540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8604250" y="6400800"/>
            <a:ext cx="3540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8101013" y="6400800"/>
            <a:ext cx="4905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：</a:t>
            </a:r>
            <a:endParaRPr lang="zh-CN" altLang="en-US" sz="2400" b="1"/>
          </a:p>
        </p:txBody>
      </p: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6659563" y="6329363"/>
            <a:ext cx="4905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：</a:t>
            </a:r>
            <a:endParaRPr lang="zh-CN" altLang="en-US" sz="2400" b="1"/>
          </a:p>
        </p:txBody>
      </p:sp>
      <p:grpSp>
        <p:nvGrpSpPr>
          <p:cNvPr id="14" name="Group 73"/>
          <p:cNvGrpSpPr/>
          <p:nvPr/>
        </p:nvGrpSpPr>
        <p:grpSpPr bwMode="auto">
          <a:xfrm>
            <a:off x="179388" y="2205038"/>
            <a:ext cx="3028950" cy="1028700"/>
            <a:chOff x="113" y="1389"/>
            <a:chExt cx="1908" cy="648"/>
          </a:xfrm>
        </p:grpSpPr>
        <p:sp>
          <p:nvSpPr>
            <p:cNvPr id="50226" name="Oval 7"/>
            <p:cNvSpPr>
              <a:spLocks noChangeArrowheads="1"/>
            </p:cNvSpPr>
            <p:nvPr/>
          </p:nvSpPr>
          <p:spPr bwMode="auto">
            <a:xfrm>
              <a:off x="521" y="1719"/>
              <a:ext cx="453" cy="318"/>
            </a:xfrm>
            <a:prstGeom prst="ellipse">
              <a:avLst/>
            </a:prstGeom>
            <a:solidFill>
              <a:srgbClr val="FF0066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DD</a:t>
              </a:r>
              <a:endParaRPr lang="en-US" altLang="zh-CN" b="1"/>
            </a:p>
          </p:txBody>
        </p:sp>
        <p:sp>
          <p:nvSpPr>
            <p:cNvPr id="50227" name="Oval 14"/>
            <p:cNvSpPr>
              <a:spLocks noChangeArrowheads="1"/>
            </p:cNvSpPr>
            <p:nvPr/>
          </p:nvSpPr>
          <p:spPr bwMode="auto">
            <a:xfrm>
              <a:off x="1519" y="1719"/>
              <a:ext cx="453" cy="318"/>
            </a:xfrm>
            <a:prstGeom prst="ellipse">
              <a:avLst/>
            </a:prstGeom>
            <a:solidFill>
              <a:srgbClr val="33CCCC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dd</a:t>
              </a:r>
              <a:endParaRPr lang="en-US" altLang="zh-CN" b="1"/>
            </a:p>
          </p:txBody>
        </p:sp>
        <p:grpSp>
          <p:nvGrpSpPr>
            <p:cNvPr id="15" name="Group 17"/>
            <p:cNvGrpSpPr/>
            <p:nvPr/>
          </p:nvGrpSpPr>
          <p:grpSpPr bwMode="auto">
            <a:xfrm>
              <a:off x="1202" y="1810"/>
              <a:ext cx="182" cy="182"/>
              <a:chOff x="3833" y="1298"/>
              <a:chExt cx="771" cy="817"/>
            </a:xfrm>
          </p:grpSpPr>
          <p:sp>
            <p:nvSpPr>
              <p:cNvPr id="50232" name="Line 18"/>
              <p:cNvSpPr>
                <a:spLocks noChangeShapeType="1"/>
              </p:cNvSpPr>
              <p:nvPr/>
            </p:nvSpPr>
            <p:spPr bwMode="auto">
              <a:xfrm flipH="1">
                <a:off x="3878" y="1298"/>
                <a:ext cx="635" cy="8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3" name="Line 19"/>
              <p:cNvSpPr>
                <a:spLocks noChangeShapeType="1"/>
              </p:cNvSpPr>
              <p:nvPr/>
            </p:nvSpPr>
            <p:spPr bwMode="auto">
              <a:xfrm>
                <a:off x="3833" y="1344"/>
                <a:ext cx="771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29" name="Text Box 50"/>
            <p:cNvSpPr txBox="1">
              <a:spLocks noChangeArrowheads="1"/>
            </p:cNvSpPr>
            <p:nvPr/>
          </p:nvSpPr>
          <p:spPr bwMode="auto">
            <a:xfrm>
              <a:off x="113" y="167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30" name="Text Box 69"/>
            <p:cNvSpPr txBox="1">
              <a:spLocks noChangeArrowheads="1"/>
            </p:cNvSpPr>
            <p:nvPr/>
          </p:nvSpPr>
          <p:spPr bwMode="auto">
            <a:xfrm>
              <a:off x="1519" y="1401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矮茎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31" name="Text Box 70"/>
            <p:cNvSpPr txBox="1">
              <a:spLocks noChangeArrowheads="1"/>
            </p:cNvSpPr>
            <p:nvPr/>
          </p:nvSpPr>
          <p:spPr bwMode="auto">
            <a:xfrm>
              <a:off x="476" y="1389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高茎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Group 81"/>
          <p:cNvGrpSpPr/>
          <p:nvPr/>
        </p:nvGrpSpPr>
        <p:grpSpPr bwMode="auto">
          <a:xfrm>
            <a:off x="6880540" y="6171565"/>
            <a:ext cx="1149350" cy="676629"/>
            <a:chOff x="4331" y="3888"/>
            <a:chExt cx="725" cy="414"/>
          </a:xfrm>
        </p:grpSpPr>
        <p:sp>
          <p:nvSpPr>
            <p:cNvPr id="50224" name="Text Box 65"/>
            <p:cNvSpPr txBox="1">
              <a:spLocks noChangeArrowheads="1"/>
            </p:cNvSpPr>
            <p:nvPr/>
          </p:nvSpPr>
          <p:spPr bwMode="auto">
            <a:xfrm>
              <a:off x="4558" y="4020"/>
              <a:ext cx="223" cy="2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b="1"/>
                <a:t>2</a:t>
              </a:r>
              <a:endParaRPr lang="en-US" altLang="zh-CN" sz="2400" b="1"/>
            </a:p>
          </p:txBody>
        </p:sp>
        <p:sp>
          <p:nvSpPr>
            <p:cNvPr id="50225" name="AutoShape 71"/>
            <p:cNvSpPr/>
            <p:nvPr/>
          </p:nvSpPr>
          <p:spPr bwMode="auto">
            <a:xfrm rot="-5601890">
              <a:off x="4598" y="3620"/>
              <a:ext cx="190" cy="725"/>
            </a:xfrm>
            <a:prstGeom prst="leftBrace">
              <a:avLst>
                <a:gd name="adj1" fmla="val 3179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56" name="Text Box 72"/>
          <p:cNvSpPr txBox="1">
            <a:spLocks noChangeArrowheads="1"/>
          </p:cNvSpPr>
          <p:nvPr/>
        </p:nvSpPr>
        <p:spPr bwMode="auto">
          <a:xfrm>
            <a:off x="574040" y="1667510"/>
            <a:ext cx="6295390" cy="523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受精时，雌雄配子的结合是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84"/>
          <p:cNvGrpSpPr/>
          <p:nvPr/>
        </p:nvGrpSpPr>
        <p:grpSpPr bwMode="auto">
          <a:xfrm>
            <a:off x="539750" y="3232150"/>
            <a:ext cx="1168400" cy="576263"/>
            <a:chOff x="340" y="2036"/>
            <a:chExt cx="736" cy="363"/>
          </a:xfrm>
        </p:grpSpPr>
        <p:sp>
          <p:nvSpPr>
            <p:cNvPr id="50222" name="Line 23"/>
            <p:cNvSpPr>
              <a:spLocks noChangeShapeType="1"/>
            </p:cNvSpPr>
            <p:nvPr/>
          </p:nvSpPr>
          <p:spPr bwMode="auto">
            <a:xfrm>
              <a:off x="703" y="2036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3" name="Text Box 82"/>
            <p:cNvSpPr txBox="1">
              <a:spLocks noChangeArrowheads="1"/>
            </p:cNvSpPr>
            <p:nvPr/>
          </p:nvSpPr>
          <p:spPr bwMode="auto">
            <a:xfrm>
              <a:off x="340" y="2069"/>
              <a:ext cx="73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减数 分裂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85"/>
          <p:cNvGrpSpPr/>
          <p:nvPr/>
        </p:nvGrpSpPr>
        <p:grpSpPr bwMode="auto">
          <a:xfrm>
            <a:off x="2195513" y="3232150"/>
            <a:ext cx="1168400" cy="701675"/>
            <a:chOff x="1383" y="2036"/>
            <a:chExt cx="736" cy="442"/>
          </a:xfrm>
        </p:grpSpPr>
        <p:sp>
          <p:nvSpPr>
            <p:cNvPr id="50220" name="Line 24"/>
            <p:cNvSpPr>
              <a:spLocks noChangeShapeType="1"/>
            </p:cNvSpPr>
            <p:nvPr/>
          </p:nvSpPr>
          <p:spPr bwMode="auto">
            <a:xfrm>
              <a:off x="1746" y="2036"/>
              <a:ext cx="0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1" name="Text Box 83"/>
            <p:cNvSpPr txBox="1">
              <a:spLocks noChangeArrowheads="1"/>
            </p:cNvSpPr>
            <p:nvPr/>
          </p:nvSpPr>
          <p:spPr bwMode="auto">
            <a:xfrm>
              <a:off x="1383" y="2115"/>
              <a:ext cx="73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减数 分裂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470" name="Text Box 86"/>
          <p:cNvSpPr txBox="1">
            <a:spLocks noChangeArrowheads="1"/>
          </p:cNvSpPr>
          <p:nvPr/>
        </p:nvSpPr>
        <p:spPr bwMode="auto">
          <a:xfrm>
            <a:off x="1476375" y="4437063"/>
            <a:ext cx="11049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受精作用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71" name="Text Box 87"/>
          <p:cNvSpPr txBox="1">
            <a:spLocks noChangeArrowheads="1"/>
          </p:cNvSpPr>
          <p:nvPr/>
        </p:nvSpPr>
        <p:spPr bwMode="auto">
          <a:xfrm>
            <a:off x="1979295" y="6396038"/>
            <a:ext cx="38115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遗传因子组合比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基因型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72" name="Text Box 88"/>
          <p:cNvSpPr txBox="1">
            <a:spLocks noChangeArrowheads="1"/>
          </p:cNvSpPr>
          <p:nvPr/>
        </p:nvSpPr>
        <p:spPr bwMode="auto">
          <a:xfrm>
            <a:off x="2913063" y="5183188"/>
            <a:ext cx="23018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性状类型比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73" name="Text Box 89"/>
          <p:cNvSpPr txBox="1">
            <a:spLocks noChangeArrowheads="1"/>
          </p:cNvSpPr>
          <p:nvPr/>
        </p:nvSpPr>
        <p:spPr bwMode="auto">
          <a:xfrm>
            <a:off x="2382838" y="5753100"/>
            <a:ext cx="33321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高（显）：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矮（隐）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75" name="Text Box 91"/>
          <p:cNvSpPr txBox="1">
            <a:spLocks noChangeArrowheads="1"/>
          </p:cNvSpPr>
          <p:nvPr/>
        </p:nvSpPr>
        <p:spPr bwMode="auto">
          <a:xfrm>
            <a:off x="685800" y="5181600"/>
            <a:ext cx="6492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合子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76" name="Text Box 92"/>
          <p:cNvSpPr txBox="1">
            <a:spLocks noChangeArrowheads="1"/>
          </p:cNvSpPr>
          <p:nvPr/>
        </p:nvSpPr>
        <p:spPr bwMode="auto">
          <a:xfrm>
            <a:off x="523875" y="1215708"/>
            <a:ext cx="7262813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在配子中遗传因子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77" name="Text Box 93"/>
          <p:cNvSpPr txBox="1">
            <a:spLocks noChangeArrowheads="1"/>
          </p:cNvSpPr>
          <p:nvPr/>
        </p:nvSpPr>
        <p:spPr bwMode="auto">
          <a:xfrm>
            <a:off x="6569075" y="1215708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成对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78" name="Text Box 94"/>
          <p:cNvSpPr txBox="1">
            <a:spLocks noChangeArrowheads="1"/>
          </p:cNvSpPr>
          <p:nvPr/>
        </p:nvSpPr>
        <p:spPr bwMode="auto">
          <a:xfrm>
            <a:off x="5069523" y="1215708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合子重新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  <p:bldP spid="16393" grpId="0" animBg="1" autoUpdateAnimBg="0"/>
      <p:bldP spid="16394" grpId="0" animBg="1" autoUpdateAnimBg="0"/>
      <p:bldP spid="16399" grpId="0" animBg="1" autoUpdateAnimBg="0"/>
      <p:bldP spid="16414" grpId="0" animBg="1" autoUpdateAnimBg="0"/>
      <p:bldP spid="16415" grpId="0" animBg="1" autoUpdateAnimBg="0"/>
      <p:bldP spid="16416" grpId="0" animBg="1"/>
      <p:bldP spid="16417" grpId="0" animBg="1"/>
      <p:bldP spid="16437" grpId="0" autoUpdateAnimBg="0"/>
      <p:bldP spid="16438" grpId="0" autoUpdateAnimBg="0"/>
      <p:bldP spid="16445" grpId="0" autoUpdateAnimBg="0"/>
      <p:bldP spid="16446" grpId="0" autoUpdateAnimBg="0"/>
      <p:bldP spid="16447" grpId="0" autoUpdateAnimBg="0"/>
      <p:bldP spid="16448" grpId="0" autoUpdateAnimBg="0"/>
      <p:bldP spid="16450" grpId="0" autoUpdateAnimBg="0"/>
      <p:bldP spid="16451" grpId="0" autoUpdateAnimBg="0"/>
      <p:bldP spid="16452" grpId="0" autoUpdateAnimBg="0"/>
      <p:bldP spid="16456" grpId="0" autoUpdateAnimBg="0"/>
      <p:bldP spid="16470" grpId="0" autoUpdateAnimBg="0"/>
      <p:bldP spid="16471" grpId="0" autoUpdateAnimBg="0"/>
      <p:bldP spid="16472" grpId="0" autoUpdateAnimBg="0"/>
      <p:bldP spid="16473" grpId="0" autoUpdateAnimBg="0"/>
      <p:bldP spid="16475" grpId="0" autoUpdateAnimBg="0"/>
      <p:bldP spid="16476" grpId="0" autoUpdateAnimBg="0"/>
      <p:bldP spid="16477" grpId="0" autoUpdateAnimBg="0"/>
      <p:bldP spid="1647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9"/>
          <p:cNvSpPr txBox="1">
            <a:spLocks noChangeArrowheads="1"/>
          </p:cNvSpPr>
          <p:nvPr/>
        </p:nvSpPr>
        <p:spPr bwMode="auto">
          <a:xfrm>
            <a:off x="785495" y="940118"/>
            <a:ext cx="7572375" cy="426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产生的配子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雄配子种类及比例是</a:t>
            </a:r>
            <a:r>
              <a:rPr lang="en-US" altLang="zh-CN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雌配子种类及比例是</a:t>
            </a:r>
            <a:r>
              <a:rPr lang="en-US" altLang="zh-CN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雌、雄配子数相等吗？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30395" y="1856740"/>
            <a:ext cx="2928938" cy="719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D∶d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1∶1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358640" y="2714625"/>
            <a:ext cx="2928938" cy="71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D∶d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1∶1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43000" y="4643438"/>
            <a:ext cx="451643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雄配子数量远远多于雌配子数量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4"/>
          <p:cNvSpPr txBox="1">
            <a:spLocks noChangeArrowheads="1"/>
          </p:cNvSpPr>
          <p:nvPr/>
        </p:nvSpPr>
        <p:spPr bwMode="auto">
          <a:xfrm>
            <a:off x="500698" y="928688"/>
            <a:ext cx="8786812" cy="4615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配子的结合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在受精时，雌雄配子的结合是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结合方式有</a:t>
            </a:r>
            <a:r>
              <a:rPr lang="en-US" altLang="zh-CN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种。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的两种表现型和三种基因型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高茎：</a:t>
            </a:r>
            <a:r>
              <a:rPr lang="en-US" altLang="zh-CN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矮茎：</a:t>
            </a:r>
            <a:r>
              <a:rPr lang="en-US" altLang="zh-CN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(3)F</a:t>
            </a:r>
            <a:r>
              <a:rPr lang="en-US" altLang="zh-CN" sz="28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的基因型及比例是</a:t>
            </a:r>
            <a:r>
              <a:rPr lang="en-US" altLang="zh-CN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858193" y="1786255"/>
            <a:ext cx="111283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随机的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929890" y="2429193"/>
            <a:ext cx="3730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287270" y="3715068"/>
            <a:ext cx="14287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287270" y="4358005"/>
            <a:ext cx="5953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316413" y="4895850"/>
            <a:ext cx="34702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DD∶Dd∶dd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1∶2∶1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z="3600" b="1" smtClean="0"/>
              <a:t>基因型与表现型</a:t>
            </a:r>
            <a:endParaRPr kumimoji="0" lang="zh-CN" altLang="en-US" sz="3600" b="1" smtClean="0"/>
          </a:p>
        </p:txBody>
      </p:sp>
      <p:sp>
        <p:nvSpPr>
          <p:cNvPr id="189443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717550" y="1866900"/>
            <a:ext cx="7886700" cy="43103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2800" b="1" smtClean="0">
                <a:solidFill>
                  <a:schemeClr val="tx1"/>
                </a:solidFill>
              </a:rPr>
              <a:t>基因型：</a:t>
            </a:r>
            <a:endParaRPr kumimoji="0" lang="zh-CN" altLang="en-US" sz="2800" b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smtClean="0">
                <a:solidFill>
                  <a:schemeClr val="tx1"/>
                </a:solidFill>
              </a:rPr>
              <a:t>——</a:t>
            </a:r>
            <a:r>
              <a:rPr kumimoji="0" lang="zh-CN" altLang="en-US" sz="2800" b="1" smtClean="0">
                <a:solidFill>
                  <a:schemeClr val="tx1"/>
                </a:solidFill>
              </a:rPr>
              <a:t>控制性状的基因组合类型；如花色基因型 </a:t>
            </a:r>
            <a:r>
              <a:rPr kumimoji="0" lang="en-US" altLang="zh-CN" sz="2800" b="1" smtClean="0">
                <a:solidFill>
                  <a:schemeClr val="tx1"/>
                </a:solidFill>
              </a:rPr>
              <a:t>CC</a:t>
            </a:r>
            <a:r>
              <a:rPr kumimoji="0" lang="zh-CN" altLang="en-US" sz="2800" b="1" smtClean="0">
                <a:solidFill>
                  <a:schemeClr val="tx1"/>
                </a:solidFill>
              </a:rPr>
              <a:t>、</a:t>
            </a:r>
            <a:r>
              <a:rPr kumimoji="0" lang="en-US" altLang="zh-CN" sz="2800" b="1" smtClean="0">
                <a:solidFill>
                  <a:schemeClr val="tx1"/>
                </a:solidFill>
              </a:rPr>
              <a:t>Cc</a:t>
            </a:r>
            <a:r>
              <a:rPr kumimoji="0" lang="zh-CN" altLang="en-US" sz="2800" b="1" smtClean="0">
                <a:solidFill>
                  <a:schemeClr val="tx1"/>
                </a:solidFill>
              </a:rPr>
              <a:t>、</a:t>
            </a:r>
            <a:r>
              <a:rPr kumimoji="0" lang="en-US" altLang="zh-CN" sz="2800" b="1" smtClean="0">
                <a:solidFill>
                  <a:schemeClr val="tx1"/>
                </a:solidFill>
              </a:rPr>
              <a:t>cc</a:t>
            </a:r>
            <a:r>
              <a:rPr kumimoji="0" lang="zh-CN" altLang="en-US" sz="2800" b="1" smtClean="0">
                <a:solidFill>
                  <a:schemeClr val="tx1"/>
                </a:solidFill>
              </a:rPr>
              <a:t>　</a:t>
            </a:r>
            <a:endParaRPr kumimoji="0" lang="zh-CN" altLang="en-US" sz="2800" b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b="1" smtClean="0">
                <a:solidFill>
                  <a:schemeClr val="tx1"/>
                </a:solidFill>
              </a:rPr>
              <a:t>表现型 ：</a:t>
            </a:r>
            <a:endParaRPr kumimoji="0" lang="zh-CN" altLang="en-US" sz="2800" b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smtClean="0">
                <a:solidFill>
                  <a:schemeClr val="tx1"/>
                </a:solidFill>
              </a:rPr>
              <a:t>——</a:t>
            </a:r>
            <a:r>
              <a:rPr kumimoji="0" lang="zh-CN" altLang="en-US" sz="2800" b="1" smtClean="0">
                <a:solidFill>
                  <a:schemeClr val="tx1"/>
                </a:solidFill>
              </a:rPr>
              <a:t>具有特定基因型的个体所表现出来的性状。如红花，白花　</a:t>
            </a:r>
            <a:br>
              <a:rPr kumimoji="0" lang="zh-CN" altLang="en-US" b="1" smtClean="0"/>
            </a:br>
            <a:br>
              <a:rPr kumimoji="0" lang="zh-CN" altLang="en-US" b="1" smtClean="0"/>
            </a:br>
            <a:endParaRPr kumimoji="0"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657225"/>
            <a:ext cx="7886700" cy="1033463"/>
          </a:xfrm>
        </p:spPr>
        <p:txBody>
          <a:bodyPr/>
          <a:lstStyle/>
          <a:p>
            <a:pPr eaLnBrk="1" hangingPunct="1"/>
            <a:r>
              <a:rPr kumimoji="0" lang="zh-CN" alt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纯合子与杂合子</a:t>
            </a:r>
            <a:endParaRPr kumimoji="0" lang="zh-CN" altLang="en-US" sz="3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85347" name="Group 3"/>
          <p:cNvGraphicFramePr>
            <a:graphicFrameLocks noGrp="1"/>
          </p:cNvGraphicFramePr>
          <p:nvPr>
            <p:ph idx="4294967295"/>
          </p:nvPr>
        </p:nvGraphicFramePr>
        <p:xfrm>
          <a:off x="502285" y="1600200"/>
          <a:ext cx="8146415" cy="3989705"/>
        </p:xfrm>
        <a:graphic>
          <a:graphicData uri="http://schemas.openxmlformats.org/drawingml/2006/table">
            <a:tbl>
              <a:tblPr/>
              <a:tblGrid>
                <a:gridCol w="1363980"/>
                <a:gridCol w="3334385"/>
                <a:gridCol w="34480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8454" marR="884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概念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88454" marR="884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特点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88454" marR="884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纯合子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88454" marR="884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8454" marR="884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8454" marR="884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杂合子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88454" marR="884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8454" marR="884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8454" marR="884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365" name="Text Box 21"/>
          <p:cNvSpPr txBox="1">
            <a:spLocks noChangeArrowheads="1"/>
          </p:cNvSpPr>
          <p:nvPr/>
        </p:nvSpPr>
        <p:spPr bwMode="auto">
          <a:xfrm>
            <a:off x="1857693" y="2420938"/>
            <a:ext cx="3663950" cy="1373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由两个基因型相同的配子结合而成的个体如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:C+C→CC;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366" name="Text Box 22"/>
          <p:cNvSpPr txBox="1">
            <a:spLocks noChangeArrowheads="1"/>
          </p:cNvSpPr>
          <p:nvPr/>
        </p:nvSpPr>
        <p:spPr bwMode="auto">
          <a:xfrm>
            <a:off x="1857693" y="4071938"/>
            <a:ext cx="3673475" cy="1373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由两个基因型不同的配子结合而成的个体如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:C+c→Cc;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367" name="Text Box 23"/>
          <p:cNvSpPr txBox="1">
            <a:spLocks noChangeArrowheads="1"/>
          </p:cNvSpPr>
          <p:nvPr/>
        </p:nvSpPr>
        <p:spPr bwMode="auto">
          <a:xfrm>
            <a:off x="5508625" y="2276475"/>
            <a:ext cx="3314700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基因型中成对的基因相同→自交后代不出现性状分离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368" name="Text Box 24"/>
          <p:cNvSpPr txBox="1">
            <a:spLocks noChangeArrowheads="1"/>
          </p:cNvSpPr>
          <p:nvPr/>
        </p:nvSpPr>
        <p:spPr bwMode="auto">
          <a:xfrm>
            <a:off x="5435600" y="4005263"/>
            <a:ext cx="3314700" cy="1373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基因型中成对的基因不同→自交后代出现性状分离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5" grpId="0"/>
      <p:bldP spid="185366" grpId="0"/>
      <p:bldP spid="185367" grpId="0"/>
      <p:bldP spid="1853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/>
          <p:cNvSpPr txBox="1">
            <a:spLocks noChangeArrowheads="1"/>
          </p:cNvSpPr>
          <p:nvPr/>
        </p:nvSpPr>
        <p:spPr bwMode="auto">
          <a:xfrm>
            <a:off x="5257800" y="990600"/>
            <a:ext cx="3733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746625" y="1201420"/>
            <a:ext cx="3733800" cy="437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9900"/>
                </a:solidFill>
                <a:ea typeface="楷体_GB2312" pitchFamily="1" charset="-122"/>
              </a:rPr>
              <a:t> </a:t>
            </a:r>
            <a:endParaRPr lang="zh-CN" altLang="en-US" sz="3600">
              <a:solidFill>
                <a:srgbClr val="FF9900"/>
              </a:solidFill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测交：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4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代与隐性纯合子杂交。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440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490913" y="2852738"/>
            <a:ext cx="431800" cy="431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1906588" y="2224088"/>
            <a:ext cx="144462" cy="557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706813" y="222408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1"/>
          <p:cNvGrpSpPr/>
          <p:nvPr/>
        </p:nvGrpSpPr>
        <p:grpSpPr bwMode="auto">
          <a:xfrm>
            <a:off x="2554288" y="3213100"/>
            <a:ext cx="1152525" cy="1009650"/>
            <a:chOff x="1020" y="2659"/>
            <a:chExt cx="726" cy="636"/>
          </a:xfrm>
        </p:grpSpPr>
        <p:sp>
          <p:nvSpPr>
            <p:cNvPr id="55332" name="Line 9"/>
            <p:cNvSpPr>
              <a:spLocks noChangeShapeType="1"/>
            </p:cNvSpPr>
            <p:nvPr/>
          </p:nvSpPr>
          <p:spPr bwMode="auto">
            <a:xfrm>
              <a:off x="1020" y="2659"/>
              <a:ext cx="681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3" name="Line 10"/>
            <p:cNvSpPr>
              <a:spLocks noChangeShapeType="1"/>
            </p:cNvSpPr>
            <p:nvPr/>
          </p:nvSpPr>
          <p:spPr bwMode="auto">
            <a:xfrm>
              <a:off x="1746" y="2750"/>
              <a:ext cx="0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2266950" y="2781300"/>
            <a:ext cx="431800" cy="431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690688" y="4797425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高茎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0"/>
          <p:cNvGrpSpPr/>
          <p:nvPr/>
        </p:nvGrpSpPr>
        <p:grpSpPr bwMode="auto">
          <a:xfrm>
            <a:off x="684213" y="2708275"/>
            <a:ext cx="1438275" cy="504825"/>
            <a:chOff x="431" y="1706"/>
            <a:chExt cx="906" cy="318"/>
          </a:xfrm>
        </p:grpSpPr>
        <p:sp>
          <p:nvSpPr>
            <p:cNvPr id="55330" name="Text Box 16"/>
            <p:cNvSpPr txBox="1">
              <a:spLocks noChangeArrowheads="1"/>
            </p:cNvSpPr>
            <p:nvPr/>
          </p:nvSpPr>
          <p:spPr bwMode="auto">
            <a:xfrm>
              <a:off x="431" y="170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配子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31" name="Oval 27"/>
            <p:cNvSpPr>
              <a:spLocks noChangeArrowheads="1"/>
            </p:cNvSpPr>
            <p:nvPr/>
          </p:nvSpPr>
          <p:spPr bwMode="auto">
            <a:xfrm>
              <a:off x="1065" y="1752"/>
              <a:ext cx="272" cy="27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2266950" y="2205038"/>
            <a:ext cx="21590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3346450" y="4221163"/>
            <a:ext cx="719138" cy="504825"/>
          </a:xfrm>
          <a:prstGeom prst="ellipse">
            <a:avLst/>
          </a:prstGeom>
          <a:solidFill>
            <a:srgbClr val="33CCCC">
              <a:alpha val="50195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3"/>
          <p:cNvGrpSpPr/>
          <p:nvPr/>
        </p:nvGrpSpPr>
        <p:grpSpPr bwMode="auto">
          <a:xfrm>
            <a:off x="1906588" y="3213100"/>
            <a:ext cx="1728787" cy="936625"/>
            <a:chOff x="612" y="2659"/>
            <a:chExt cx="1089" cy="590"/>
          </a:xfrm>
        </p:grpSpPr>
        <p:sp>
          <p:nvSpPr>
            <p:cNvPr id="55328" name="Line 30"/>
            <p:cNvSpPr>
              <a:spLocks noChangeShapeType="1"/>
            </p:cNvSpPr>
            <p:nvPr/>
          </p:nvSpPr>
          <p:spPr bwMode="auto">
            <a:xfrm>
              <a:off x="612" y="2659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9" name="Line 32"/>
            <p:cNvSpPr>
              <a:spLocks noChangeShapeType="1"/>
            </p:cNvSpPr>
            <p:nvPr/>
          </p:nvSpPr>
          <p:spPr bwMode="auto">
            <a:xfrm flipH="1">
              <a:off x="657" y="2704"/>
              <a:ext cx="1044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3419475" y="4786313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矮茎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39"/>
          <p:cNvGrpSpPr/>
          <p:nvPr/>
        </p:nvGrpSpPr>
        <p:grpSpPr bwMode="auto">
          <a:xfrm>
            <a:off x="682625" y="765175"/>
            <a:ext cx="4019550" cy="1460500"/>
            <a:chOff x="430" y="482"/>
            <a:chExt cx="2532" cy="920"/>
          </a:xfrm>
        </p:grpSpPr>
        <p:sp>
          <p:nvSpPr>
            <p:cNvPr id="55318" name="Oval 19"/>
            <p:cNvSpPr>
              <a:spLocks noChangeArrowheads="1"/>
            </p:cNvSpPr>
            <p:nvPr/>
          </p:nvSpPr>
          <p:spPr bwMode="auto">
            <a:xfrm>
              <a:off x="1110" y="1084"/>
              <a:ext cx="453" cy="318"/>
            </a:xfrm>
            <a:prstGeom prst="ellipse">
              <a:avLst/>
            </a:prstGeom>
            <a:solidFill>
              <a:srgbClr val="FF0066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Dd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9" name="Oval 20"/>
            <p:cNvSpPr>
              <a:spLocks noChangeArrowheads="1"/>
            </p:cNvSpPr>
            <p:nvPr/>
          </p:nvSpPr>
          <p:spPr bwMode="auto">
            <a:xfrm>
              <a:off x="2108" y="1084"/>
              <a:ext cx="453" cy="318"/>
            </a:xfrm>
            <a:prstGeom prst="ellipse">
              <a:avLst/>
            </a:prstGeom>
            <a:solidFill>
              <a:srgbClr val="33CCCC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dd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1791" y="1175"/>
              <a:ext cx="182" cy="182"/>
              <a:chOff x="3833" y="1298"/>
              <a:chExt cx="771" cy="817"/>
            </a:xfrm>
          </p:grpSpPr>
          <p:sp>
            <p:nvSpPr>
              <p:cNvPr id="55326" name="Line 22"/>
              <p:cNvSpPr>
                <a:spLocks noChangeShapeType="1"/>
              </p:cNvSpPr>
              <p:nvPr/>
            </p:nvSpPr>
            <p:spPr bwMode="auto">
              <a:xfrm flipH="1">
                <a:off x="3878" y="1298"/>
                <a:ext cx="635" cy="8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7" name="Line 23"/>
              <p:cNvSpPr>
                <a:spLocks noChangeShapeType="1"/>
              </p:cNvSpPr>
              <p:nvPr/>
            </p:nvSpPr>
            <p:spPr bwMode="auto">
              <a:xfrm>
                <a:off x="3833" y="1344"/>
                <a:ext cx="771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1" name="Text Box 24"/>
            <p:cNvSpPr txBox="1">
              <a:spLocks noChangeArrowheads="1"/>
            </p:cNvSpPr>
            <p:nvPr/>
          </p:nvSpPr>
          <p:spPr bwMode="auto">
            <a:xfrm>
              <a:off x="430" y="1072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测交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2" name="Text Box 25"/>
            <p:cNvSpPr txBox="1">
              <a:spLocks noChangeArrowheads="1"/>
            </p:cNvSpPr>
            <p:nvPr/>
          </p:nvSpPr>
          <p:spPr bwMode="auto">
            <a:xfrm>
              <a:off x="2108" y="76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矮茎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3" name="Text Box 26"/>
            <p:cNvSpPr txBox="1">
              <a:spLocks noChangeArrowheads="1"/>
            </p:cNvSpPr>
            <p:nvPr/>
          </p:nvSpPr>
          <p:spPr bwMode="auto">
            <a:xfrm>
              <a:off x="1065" y="75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高茎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4" name="Text Box 35"/>
            <p:cNvSpPr txBox="1">
              <a:spLocks noChangeArrowheads="1"/>
            </p:cNvSpPr>
            <p:nvPr/>
          </p:nvSpPr>
          <p:spPr bwMode="auto">
            <a:xfrm>
              <a:off x="793" y="482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杂种子一代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5" name="Text Box 36"/>
            <p:cNvSpPr txBox="1">
              <a:spLocks noChangeArrowheads="1"/>
            </p:cNvSpPr>
            <p:nvPr/>
          </p:nvSpPr>
          <p:spPr bwMode="auto">
            <a:xfrm>
              <a:off x="1881" y="482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隐性纯合子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41"/>
          <p:cNvGrpSpPr/>
          <p:nvPr/>
        </p:nvGrpSpPr>
        <p:grpSpPr bwMode="auto">
          <a:xfrm>
            <a:off x="323850" y="4149725"/>
            <a:ext cx="2085975" cy="504825"/>
            <a:chOff x="204" y="2614"/>
            <a:chExt cx="1314" cy="318"/>
          </a:xfrm>
        </p:grpSpPr>
        <p:sp>
          <p:nvSpPr>
            <p:cNvPr id="55316" name="Oval 12"/>
            <p:cNvSpPr>
              <a:spLocks noChangeArrowheads="1"/>
            </p:cNvSpPr>
            <p:nvPr/>
          </p:nvSpPr>
          <p:spPr bwMode="auto">
            <a:xfrm>
              <a:off x="1065" y="2614"/>
              <a:ext cx="453" cy="318"/>
            </a:xfrm>
            <a:prstGeom prst="ellipse">
              <a:avLst/>
            </a:prstGeom>
            <a:solidFill>
              <a:srgbClr val="FF0066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Dd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7" name="Text Box 37"/>
            <p:cNvSpPr txBox="1">
              <a:spLocks noChangeArrowheads="1"/>
            </p:cNvSpPr>
            <p:nvPr/>
          </p:nvSpPr>
          <p:spPr bwMode="auto">
            <a:xfrm>
              <a:off x="204" y="2614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测交后代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1785938" y="5357813"/>
            <a:ext cx="23320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       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       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4" name="Text Box 42"/>
          <p:cNvSpPr txBox="1">
            <a:spLocks noChangeArrowheads="1"/>
          </p:cNvSpPr>
          <p:nvPr/>
        </p:nvSpPr>
        <p:spPr bwMode="auto">
          <a:xfrm>
            <a:off x="2392363" y="6099175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15" name="TextBox 36"/>
          <p:cNvSpPr txBox="1">
            <a:spLocks noChangeArrowheads="1"/>
          </p:cNvSpPr>
          <p:nvPr/>
        </p:nvSpPr>
        <p:spPr bwMode="auto">
          <a:xfrm>
            <a:off x="4702810" y="765175"/>
            <a:ext cx="428879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对分离现象解释的验证：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 animBg="1"/>
      <p:bldP spid="23558" grpId="0" animBg="1"/>
      <p:bldP spid="23559" grpId="0" animBg="1"/>
      <p:bldP spid="23567" grpId="0" animBg="1"/>
      <p:bldP spid="23569" grpId="0"/>
      <p:bldP spid="23580" grpId="0" animBg="1"/>
      <p:bldP spid="23581" grpId="0" animBg="1"/>
      <p:bldP spid="23586" grpId="0"/>
      <p:bldP spid="2359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3733" name="Rectangle 69"/>
          <p:cNvSpPr>
            <a:spLocks noGrp="1" noRot="1" noChangeArrowheads="1"/>
          </p:cNvSpPr>
          <p:nvPr>
            <p:ph sz="quarter" idx="4294967295"/>
          </p:nvPr>
        </p:nvSpPr>
        <p:spPr>
          <a:xfrm>
            <a:off x="645795" y="5414010"/>
            <a:ext cx="7880985" cy="433705"/>
          </a:xfrm>
        </p:spPr>
        <p:txBody>
          <a:bodyPr/>
          <a:lstStyle/>
          <a:p>
            <a:pPr eaLnBrk="1" hangingPunct="1"/>
            <a:r>
              <a:rPr kumimoji="0" lang="zh-CN" altLang="en-US" sz="3200" b="1" smtClean="0">
                <a:solidFill>
                  <a:srgbClr val="FF0000"/>
                </a:solidFill>
              </a:rPr>
              <a:t>实质</a:t>
            </a:r>
            <a:r>
              <a:rPr kumimoji="0" lang="en-US" altLang="zh-CN" sz="3200" b="1" smtClean="0"/>
              <a:t>——F</a:t>
            </a:r>
            <a:r>
              <a:rPr kumimoji="0" lang="en-US" altLang="zh-CN" sz="3200" b="1" baseline="-25000" smtClean="0"/>
              <a:t>1</a:t>
            </a:r>
            <a:r>
              <a:rPr kumimoji="0" lang="zh-CN" altLang="en-US" sz="3200" b="1" smtClean="0"/>
              <a:t>生成配子时</a:t>
            </a:r>
            <a:r>
              <a:rPr kumimoji="0" lang="zh-CN" altLang="en-US" sz="3200" b="1" smtClean="0">
                <a:solidFill>
                  <a:srgbClr val="0000FF"/>
                </a:solidFill>
              </a:rPr>
              <a:t>等位基因分离</a:t>
            </a:r>
            <a:endParaRPr kumimoji="0" lang="zh-CN" altLang="en-US" sz="3200" b="1" smtClean="0">
              <a:solidFill>
                <a:srgbClr val="0000FF"/>
              </a:solidFill>
            </a:endParaRPr>
          </a:p>
        </p:txBody>
      </p:sp>
      <p:graphicFrame>
        <p:nvGraphicFramePr>
          <p:cNvPr id="113751" name="Group 87"/>
          <p:cNvGraphicFramePr>
            <a:graphicFrameLocks noGrp="1"/>
          </p:cNvGraphicFramePr>
          <p:nvPr/>
        </p:nvGraphicFramePr>
        <p:xfrm>
          <a:off x="573405" y="927100"/>
          <a:ext cx="8094345" cy="4184650"/>
        </p:xfrm>
        <a:graphic>
          <a:graphicData uri="http://schemas.openxmlformats.org/drawingml/2006/table">
            <a:tbl>
              <a:tblPr/>
              <a:tblGrid>
                <a:gridCol w="467360"/>
                <a:gridCol w="2044065"/>
                <a:gridCol w="3489960"/>
                <a:gridCol w="2092960"/>
              </a:tblGrid>
              <a:tr h="5892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基因行为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基本论点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解释问题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⑴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等位基因之间相互作用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为什么全部表现显性性状？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⑵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等位基因的遗传行为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为什么出现一定的分离比？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0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⑶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113735" name="Text Box 71"/>
          <p:cNvSpPr txBox="1">
            <a:spLocks noChangeArrowheads="1"/>
          </p:cNvSpPr>
          <p:nvPr/>
        </p:nvSpPr>
        <p:spPr bwMode="auto">
          <a:xfrm>
            <a:off x="3000375" y="1497648"/>
            <a:ext cx="3455988" cy="1373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互不融合或混杂，显性基因对隐性基因有显性作用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746" name="Text Box 82"/>
          <p:cNvSpPr txBox="1">
            <a:spLocks noChangeArrowheads="1"/>
          </p:cNvSpPr>
          <p:nvPr/>
        </p:nvSpPr>
        <p:spPr bwMode="auto">
          <a:xfrm>
            <a:off x="3216275" y="3052445"/>
            <a:ext cx="342836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产生配子时等位基因分离，各进入不同配子中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747" name="Text Box 83"/>
          <p:cNvSpPr txBox="1">
            <a:spLocks noChangeArrowheads="1"/>
          </p:cNvSpPr>
          <p:nvPr/>
        </p:nvSpPr>
        <p:spPr bwMode="auto">
          <a:xfrm>
            <a:off x="3143885" y="4051935"/>
            <a:ext cx="3529013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受精时等位基因独立地随配子传递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33" grpId="0" build="p"/>
      <p:bldP spid="113735" grpId="0"/>
      <p:bldP spid="113746" grpId="0"/>
      <p:bldP spid="1137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870" y="833120"/>
            <a:ext cx="4729480" cy="1033780"/>
          </a:xfrm>
          <a:noFill/>
        </p:spPr>
        <p:txBody>
          <a:bodyPr/>
          <a:lstStyle/>
          <a:p>
            <a:pPr eaLnBrk="1" hangingPunct="1"/>
            <a:r>
              <a:rPr kumimoji="0" lang="zh-CN" altLang="en-US" b="1" smtClean="0">
                <a:solidFill>
                  <a:srgbClr val="FF3300"/>
                </a:solidFill>
              </a:rPr>
              <a:t>分离定律</a:t>
            </a:r>
            <a:endParaRPr kumimoji="0" lang="zh-CN" altLang="en-US" b="1" smtClean="0">
              <a:solidFill>
                <a:srgbClr val="FF33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0220" y="1866900"/>
            <a:ext cx="8147685" cy="239141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800" smtClean="0"/>
              <a:t> </a:t>
            </a:r>
            <a:r>
              <a:rPr kumimoji="0" lang="zh-CN" altLang="en-US" sz="2800" b="1" smtClean="0">
                <a:solidFill>
                  <a:schemeClr val="tx1"/>
                </a:solidFill>
              </a:rPr>
              <a:t>在生物的体细胞中，控制同一性状的遗传因子成对存在，不相融合；在形成配子时，成对的遗传因子发生分离，分离后的遗传因子分别进入不同的配子中，随配子遗传给后代。 </a:t>
            </a:r>
            <a:endParaRPr kumimoji="0" lang="zh-CN" altLang="en-US" sz="2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79388" y="1052513"/>
            <a:ext cx="3392487" cy="215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</a:ln>
        </p:spPr>
        <p:txBody>
          <a:bodyPr/>
          <a:lstStyle/>
          <a:p>
            <a:pPr algn="just"/>
            <a:r>
              <a:rPr lang="en-US" altLang="zh-CN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①F</a:t>
            </a:r>
            <a:r>
              <a:rPr lang="en-US" altLang="zh-CN" sz="2800" b="1" baseline="-2500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代全部显现紫花</a:t>
            </a:r>
            <a:endParaRPr lang="zh-CN" altLang="en-US" sz="2800" b="1">
              <a:solidFill>
                <a:srgbClr val="0000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b="1" baseline="-2500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代既有紫花又有白花，分离比接近</a:t>
            </a:r>
            <a:endParaRPr lang="en-US" altLang="zh-CN" sz="2800" b="1">
              <a:solidFill>
                <a:srgbClr val="0000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（科学事实）</a:t>
            </a:r>
            <a:endParaRPr lang="zh-CN" altLang="en-US" sz="28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787900" y="908050"/>
            <a:ext cx="4176713" cy="2376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</a:ln>
        </p:spPr>
        <p:txBody>
          <a:bodyPr/>
          <a:lstStyle/>
          <a:p>
            <a:pPr algn="just"/>
            <a:r>
              <a:rPr lang="en-US" altLang="zh-CN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遗传因子决定生物性状</a:t>
            </a:r>
            <a:endParaRPr lang="zh-CN" altLang="en-US" sz="2800" b="1">
              <a:solidFill>
                <a:srgbClr val="0000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②产生配子时，成对的基因分离</a:t>
            </a:r>
            <a:endParaRPr lang="zh-CN" altLang="en-US" sz="2800" b="1">
              <a:solidFill>
                <a:srgbClr val="0000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③受精时，雌雄配子随机结合     </a:t>
            </a:r>
            <a:r>
              <a:rPr lang="zh-CN" altLang="en-US" sz="28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（作出假设）</a:t>
            </a:r>
            <a:endParaRPr lang="zh-CN" altLang="en-US" sz="28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4787900" y="4076700"/>
            <a:ext cx="4356100" cy="2232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</a:ln>
        </p:spPr>
        <p:txBody>
          <a:bodyPr/>
          <a:lstStyle/>
          <a:p>
            <a:pPr algn="just"/>
            <a:r>
              <a:rPr lang="zh-CN" altLang="en-US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假若</a:t>
            </a:r>
            <a:r>
              <a:rPr lang="en-US" altLang="zh-CN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b="1" baseline="-25000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）产生配子</a:t>
            </a:r>
            <a:r>
              <a:rPr lang="zh-CN" altLang="en-US" sz="2800" b="1" dirty="0" smtClean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时等位基因</a:t>
            </a:r>
            <a:r>
              <a:rPr lang="zh-CN" altLang="en-US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分离具有</a:t>
            </a:r>
            <a:r>
              <a:rPr lang="zh-CN" altLang="en-US" sz="2800" b="1" dirty="0" smtClean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真实性则</a:t>
            </a:r>
            <a:r>
              <a:rPr lang="zh-CN" altLang="en-US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能产生数量相等的两种配子。</a:t>
            </a:r>
            <a:endParaRPr lang="zh-CN" altLang="en-US" sz="2800" b="1" dirty="0">
              <a:solidFill>
                <a:srgbClr val="0000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r>
              <a:rPr lang="zh-CN" altLang="en-US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（推论）</a:t>
            </a:r>
            <a:endParaRPr lang="zh-CN" altLang="en-US" sz="2800" b="1" dirty="0">
              <a:solidFill>
                <a:srgbClr val="0000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0" y="4005263"/>
            <a:ext cx="3851275" cy="2160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</a:ln>
        </p:spPr>
        <p:txBody>
          <a:bodyPr/>
          <a:lstStyle/>
          <a:p>
            <a:pPr algn="just"/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b="1" baseline="-25000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与隐性纯合子测交时，能产生数量相等的两种表现型的豌豆植株</a:t>
            </a:r>
            <a:endParaRPr lang="zh-CN" altLang="en-US" sz="2800" b="1">
              <a:solidFill>
                <a:srgbClr val="0000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（紫花：白花＝</a:t>
            </a:r>
            <a:r>
              <a:rPr lang="en-US" altLang="zh-CN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>
              <a:solidFill>
                <a:srgbClr val="0000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800" b="1">
                <a:solidFill>
                  <a:srgbClr val="0000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（测交实验）</a:t>
            </a:r>
            <a:endParaRPr lang="zh-CN" altLang="en-US" sz="28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3635375" y="1628775"/>
            <a:ext cx="1081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3635375" y="2060575"/>
            <a:ext cx="1081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6804025" y="328453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 flipH="1">
            <a:off x="3851275" y="4581525"/>
            <a:ext cx="1008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>
            <a:off x="3851275" y="4868863"/>
            <a:ext cx="1008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3708400" y="1052513"/>
            <a:ext cx="10810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方正舒体" panose="02010601030101010101" pitchFamily="2" charset="-122"/>
              </a:rPr>
              <a:t>构思</a:t>
            </a:r>
            <a:endParaRPr lang="zh-CN" altLang="en-US" sz="2800" b="1">
              <a:solidFill>
                <a:srgbClr val="FF0000"/>
              </a:solidFill>
              <a:ea typeface="方正舒体" panose="02010601030101010101" pitchFamily="2" charset="-122"/>
            </a:endParaRP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3708400" y="2205038"/>
            <a:ext cx="10810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方正舒体" panose="02010601030101010101" pitchFamily="2" charset="-122"/>
              </a:rPr>
              <a:t>解释</a:t>
            </a:r>
            <a:endParaRPr lang="zh-CN" altLang="en-US" sz="2800" b="1">
              <a:solidFill>
                <a:srgbClr val="FF0000"/>
              </a:solidFill>
              <a:ea typeface="方正舒体" panose="02010601030101010101" pitchFamily="2" charset="-122"/>
            </a:endParaRP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5724525" y="3284538"/>
            <a:ext cx="20161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演绎    推理</a:t>
            </a:r>
            <a:endParaRPr lang="zh-CN" altLang="en-US" sz="2800" b="1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3851275" y="4076700"/>
            <a:ext cx="10810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方正舒体" panose="02010601030101010101" pitchFamily="2" charset="-122"/>
              </a:rPr>
              <a:t>预期</a:t>
            </a:r>
            <a:endParaRPr lang="zh-CN" altLang="en-US" sz="2800" b="1">
              <a:solidFill>
                <a:srgbClr val="FF0000"/>
              </a:solidFill>
              <a:ea typeface="方正舒体" panose="02010601030101010101" pitchFamily="2" charset="-122"/>
            </a:endParaRP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3851275" y="4941888"/>
            <a:ext cx="10810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方正舒体" panose="02010601030101010101" pitchFamily="2" charset="-122"/>
              </a:rPr>
              <a:t>证明</a:t>
            </a:r>
            <a:endParaRPr lang="zh-CN" altLang="en-US" sz="2800" b="1">
              <a:solidFill>
                <a:srgbClr val="FF0000"/>
              </a:solidFill>
              <a:ea typeface="方正舒体" panose="02010601030101010101" pitchFamily="2" charset="-122"/>
            </a:endParaRPr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683895" y="475615"/>
            <a:ext cx="65532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科学方法：“假说</a:t>
            </a:r>
            <a:r>
              <a:rPr lang="en-US" altLang="zh-CN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演绎”</a:t>
            </a:r>
            <a:endParaRPr lang="zh-CN" altLang="en-US" sz="2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 flipV="1">
            <a:off x="7956550" y="328422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nimBg="1"/>
      <p:bldP spid="119812" grpId="0" animBg="1"/>
      <p:bldP spid="119813" grpId="0" animBg="1"/>
      <p:bldP spid="119814" grpId="0" animBg="1"/>
      <p:bldP spid="119815" grpId="0" animBg="1"/>
      <p:bldP spid="119816" grpId="0" animBg="1"/>
      <p:bldP spid="119817" grpId="0" animBg="1"/>
      <p:bldP spid="119818" grpId="0" animBg="1"/>
      <p:bldP spid="119819" grpId="0" animBg="1"/>
      <p:bldP spid="119820" grpId="0"/>
      <p:bldP spid="119821" grpId="0"/>
      <p:bldP spid="119822" grpId="0"/>
      <p:bldP spid="119823" grpId="0"/>
      <p:bldP spid="119824" grpId="0"/>
      <p:bldP spid="119826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86435" y="1600200"/>
            <a:ext cx="676275" cy="255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假说演绎法</a:t>
            </a:r>
            <a:endParaRPr lang="zh-CN" altLang="en-US" sz="32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19200" y="676910"/>
            <a:ext cx="2057400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实验现象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0574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90600" y="1748155"/>
            <a:ext cx="20574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假说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0574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447800" y="2819400"/>
            <a:ext cx="12954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推理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0574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524000" y="388620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0574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524000" y="5105400"/>
            <a:ext cx="1295400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/>
              <a:t>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推理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2800" u="sng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3124200" y="9144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3048000" y="52578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3048000" y="39624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3048000" y="19050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2971800" y="2819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038600" y="685800"/>
            <a:ext cx="4343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一对相对性状的杂交实验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410200" y="2362200"/>
            <a:ext cx="20574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u="sng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3962400" y="1752600"/>
            <a:ext cx="4343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对性状分离现象的解释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200525" y="2667000"/>
            <a:ext cx="3657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设计测交实验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462463" y="3810000"/>
            <a:ext cx="1752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测交实验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438650" y="5105400"/>
            <a:ext cx="3276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分离定律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53340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5334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52578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51816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 animBg="1"/>
      <p:bldP spid="6149" grpId="0"/>
      <p:bldP spid="6150" grpId="0" animBg="1"/>
      <p:bldP spid="6151" grpId="0"/>
      <p:bldP spid="6152" grpId="0" animBg="1"/>
      <p:bldP spid="6153" grpId="0"/>
      <p:bldP spid="6154" grpId="0" animBg="1"/>
      <p:bldP spid="6155" grpId="0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/>
      <p:bldP spid="6163" grpId="0"/>
      <p:bldP spid="6164" grpId="0"/>
      <p:bldP spid="6165" grpId="0"/>
      <p:bldP spid="6166" grpId="0"/>
      <p:bldP spid="6167" grpId="0" animBg="1"/>
      <p:bldP spid="6168" grpId="0" animBg="1"/>
      <p:bldP spid="6169" grpId="0" animBg="1"/>
      <p:bldP spid="61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2-1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1230" y="1288415"/>
            <a:ext cx="395414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5" descr="pic_61717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135" y="1288415"/>
            <a:ext cx="4406900" cy="503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5296535" y="5193665"/>
            <a:ext cx="28835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奥地利：孟德尔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5296218" y="5686108"/>
            <a:ext cx="3313112" cy="862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现代遗传学之父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23558" name="Text Box 15"/>
          <p:cNvSpPr txBox="1">
            <a:spLocks noChangeArrowheads="1"/>
          </p:cNvSpPr>
          <p:nvPr/>
        </p:nvSpPr>
        <p:spPr bwMode="auto">
          <a:xfrm>
            <a:off x="313055" y="518795"/>
            <a:ext cx="43402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（一）豌豆杂交试验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717550" y="1357630"/>
            <a:ext cx="5786120" cy="47688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F</a:t>
            </a:r>
            <a:r>
              <a:rPr kumimoji="0" lang="en-US" altLang="zh-CN" b="1" baseline="-25000" smtClean="0">
                <a:solidFill>
                  <a:schemeClr val="tx1"/>
                </a:solidFill>
              </a:rPr>
              <a:t>2</a:t>
            </a:r>
            <a:r>
              <a:rPr kumimoji="0" lang="zh-CN" altLang="en-US" b="1" smtClean="0">
                <a:solidFill>
                  <a:schemeClr val="tx1"/>
                </a:solidFill>
              </a:rPr>
              <a:t>出现</a:t>
            </a:r>
            <a:r>
              <a:rPr kumimoji="0" lang="en-US" altLang="zh-CN" b="1" smtClean="0">
                <a:solidFill>
                  <a:schemeClr val="tx1"/>
                </a:solidFill>
              </a:rPr>
              <a:t>3</a:t>
            </a:r>
            <a:r>
              <a:rPr kumimoji="0" lang="zh-CN" altLang="en-US" b="1" smtClean="0">
                <a:solidFill>
                  <a:schemeClr val="tx1"/>
                </a:solidFill>
              </a:rPr>
              <a:t>：</a:t>
            </a:r>
            <a:r>
              <a:rPr kumimoji="0" lang="en-US" altLang="zh-CN" b="1" smtClean="0">
                <a:solidFill>
                  <a:schemeClr val="tx1"/>
                </a:solidFill>
              </a:rPr>
              <a:t>1</a:t>
            </a:r>
            <a:r>
              <a:rPr kumimoji="0" lang="zh-CN" altLang="en-US" b="1" smtClean="0">
                <a:solidFill>
                  <a:schemeClr val="tx1"/>
                </a:solidFill>
              </a:rPr>
              <a:t>分离比的条件有哪些？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1. </a:t>
            </a:r>
            <a:r>
              <a:rPr kumimoji="0" lang="zh-CN" altLang="en-US" b="1" smtClean="0">
                <a:solidFill>
                  <a:schemeClr val="tx1"/>
                </a:solidFill>
              </a:rPr>
              <a:t>减数分裂正常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2.</a:t>
            </a:r>
            <a:r>
              <a:rPr kumimoji="0" lang="zh-CN" altLang="en-US" b="1" smtClean="0">
                <a:solidFill>
                  <a:schemeClr val="tx1"/>
                </a:solidFill>
              </a:rPr>
              <a:t>形成的配子存活率相等 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3.</a:t>
            </a:r>
            <a:r>
              <a:rPr kumimoji="0" lang="zh-CN" altLang="en-US" b="1" smtClean="0">
                <a:solidFill>
                  <a:schemeClr val="tx1"/>
                </a:solidFill>
              </a:rPr>
              <a:t>各配子受精概率相等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4.</a:t>
            </a:r>
            <a:r>
              <a:rPr kumimoji="0" lang="zh-CN" altLang="en-US" b="1" smtClean="0">
                <a:solidFill>
                  <a:schemeClr val="tx1"/>
                </a:solidFill>
              </a:rPr>
              <a:t>后代个体存活率相等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5.</a:t>
            </a:r>
            <a:r>
              <a:rPr kumimoji="0" lang="zh-CN" altLang="en-US" b="1" smtClean="0">
                <a:solidFill>
                  <a:schemeClr val="tx1"/>
                </a:solidFill>
              </a:rPr>
              <a:t>后代完全显性</a:t>
            </a:r>
            <a:endParaRPr kumimoji="0"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59070" y="1340168"/>
            <a:ext cx="338455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8"/>
          <p:cNvPicPr>
            <a:picLocks noChangeAspect="1" noChangeArrowheads="1"/>
          </p:cNvPicPr>
          <p:nvPr/>
        </p:nvPicPr>
        <p:blipFill>
          <a:blip r:embed="rId1"/>
          <a:srcRect l="10971"/>
          <a:stretch>
            <a:fillRect/>
          </a:stretch>
        </p:blipFill>
        <p:spPr bwMode="auto">
          <a:xfrm>
            <a:off x="4584065" y="582295"/>
            <a:ext cx="4103370" cy="515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895668" y="962343"/>
            <a:ext cx="3384550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方正舒体" panose="02010601030101010101" pitchFamily="2" charset="-122"/>
              </a:rPr>
              <a:t>思考：</a:t>
            </a:r>
            <a:endParaRPr lang="zh-CN" altLang="en-US" sz="3200" b="1">
              <a:solidFill>
                <a:srgbClr val="FF0000"/>
              </a:solidFill>
              <a:ea typeface="方正舒体" panose="02010601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是否遵循孟德尔分离定律？ 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5803583" y="5734050"/>
            <a:ext cx="23050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隶书" panose="02010509060101010101" pitchFamily="49" charset="-122"/>
              </a:rPr>
              <a:t>不完全显性</a:t>
            </a:r>
            <a:endParaRPr lang="zh-CN" altLang="en-US" sz="2800" b="1">
              <a:ea typeface="隶书" panose="020105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8160" y="3206750"/>
            <a:ext cx="4066540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在生物性状的遗传中，如果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的性状表现介于显性和隐性的亲本之间，这种显性表现叫做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不完全显性。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/>
      <p:bldP spid="74762" grpId="0"/>
      <p:bldP spid="5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76861" name="Group 61"/>
          <p:cNvGraphicFramePr>
            <a:graphicFrameLocks noGrp="1"/>
          </p:cNvGraphicFramePr>
          <p:nvPr>
            <p:ph idx="4294967295"/>
          </p:nvPr>
        </p:nvGraphicFramePr>
        <p:xfrm>
          <a:off x="430530" y="1600200"/>
          <a:ext cx="8229600" cy="4545330"/>
        </p:xfrm>
        <a:graphic>
          <a:graphicData uri="http://schemas.openxmlformats.org/drawingml/2006/table">
            <a:tbl>
              <a:tblPr/>
              <a:tblGrid>
                <a:gridCol w="1019175"/>
                <a:gridCol w="1943100"/>
                <a:gridCol w="3209925"/>
                <a:gridCol w="2057400"/>
              </a:tblGrid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血型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基因型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红细胞上的抗原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显隐性关系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ii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58" name="Text Box 58"/>
          <p:cNvSpPr txBox="1">
            <a:spLocks noChangeArrowheads="1"/>
          </p:cNvSpPr>
          <p:nvPr/>
        </p:nvSpPr>
        <p:spPr bwMode="auto">
          <a:xfrm>
            <a:off x="6786563" y="2482850"/>
            <a:ext cx="1728787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为完全显性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60" name="Text Box 60"/>
          <p:cNvSpPr txBox="1">
            <a:spLocks noChangeArrowheads="1"/>
          </p:cNvSpPr>
          <p:nvPr/>
        </p:nvSpPr>
        <p:spPr bwMode="auto">
          <a:xfrm>
            <a:off x="6772275" y="3429000"/>
            <a:ext cx="1871663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为完全显性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62" name="Text Box 62"/>
          <p:cNvSpPr txBox="1">
            <a:spLocks noChangeArrowheads="1"/>
          </p:cNvSpPr>
          <p:nvPr/>
        </p:nvSpPr>
        <p:spPr bwMode="auto">
          <a:xfrm>
            <a:off x="6786563" y="4357688"/>
            <a:ext cx="17272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共显性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501" name="TextBox 7"/>
          <p:cNvSpPr txBox="1">
            <a:spLocks noChangeArrowheads="1"/>
          </p:cNvSpPr>
          <p:nvPr/>
        </p:nvSpPr>
        <p:spPr bwMode="auto">
          <a:xfrm>
            <a:off x="630555" y="575310"/>
            <a:ext cx="8027035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共显性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在生物性状的遗传中，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两个亲本的性状，同时在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的个体上显现出来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62"/>
          <p:cNvSpPr txBox="1">
            <a:spLocks noChangeArrowheads="1"/>
          </p:cNvSpPr>
          <p:nvPr/>
        </p:nvSpPr>
        <p:spPr bwMode="auto">
          <a:xfrm>
            <a:off x="6972300" y="5396230"/>
            <a:ext cx="113347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隐性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58" grpId="0"/>
      <p:bldP spid="76860" grpId="0"/>
      <p:bldP spid="76862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 descr="http://jpkc.zju.edu.cn/k/531/d03z/image/04-4-2.jpg"/>
          <p:cNvPicPr>
            <a:picLocks noChangeAspect="1" noChangeArrowheads="1"/>
          </p:cNvPicPr>
          <p:nvPr/>
        </p:nvPicPr>
        <p:blipFill>
          <a:blip r:embed="rId1" r:link="rId2"/>
          <a:srcRect/>
          <a:stretch>
            <a:fillRect/>
          </a:stretch>
        </p:blipFill>
        <p:spPr bwMode="auto">
          <a:xfrm>
            <a:off x="1619250" y="549275"/>
            <a:ext cx="6408738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4" descr="http://jpkc.zju.edu.cn/k/531/image/fuhao/HongJTXia.jp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828800" y="2481263"/>
            <a:ext cx="1714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1979613" y="2205038"/>
            <a:ext cx="54864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3" name="Rectangle 9"/>
          <p:cNvSpPr>
            <a:spLocks noChangeArrowheads="1"/>
          </p:cNvSpPr>
          <p:nvPr/>
        </p:nvSpPr>
        <p:spPr bwMode="auto">
          <a:xfrm>
            <a:off x="1692275" y="3141663"/>
            <a:ext cx="6415088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kumimoji="1"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红细胞镰刀形 </a:t>
            </a:r>
            <a:r>
              <a:rPr kumimoji="1"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　红细胞碟形</a:t>
            </a:r>
            <a:endParaRPr kumimoji="1"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kumimoji="1"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　               </a:t>
            </a:r>
            <a:r>
              <a:rPr kumimoji="1"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SS                        </a:t>
            </a:r>
            <a:r>
              <a:rPr kumimoji="1" lang="zh-CN" altLang="en-US" sz="3200" b="1">
                <a:latin typeface="ˎ̥" charset="0"/>
              </a:rPr>
              <a:t>　　　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pic>
        <p:nvPicPr>
          <p:cNvPr id="63494" name="Picture 32" descr="HongJTXia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4787900" y="3860800"/>
            <a:ext cx="36988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Rectangle 33"/>
          <p:cNvSpPr>
            <a:spLocks noChangeArrowheads="1"/>
          </p:cNvSpPr>
          <p:nvPr/>
        </p:nvSpPr>
        <p:spPr bwMode="auto">
          <a:xfrm>
            <a:off x="4572000" y="4652963"/>
            <a:ext cx="1200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kumimoji="1"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kumimoji="1" lang="zh-CN" altLang="en-US" sz="3200"/>
              <a:t>　 </a:t>
            </a:r>
            <a:endParaRPr kumimoji="1" lang="zh-CN" altLang="en-US" sz="3200"/>
          </a:p>
        </p:txBody>
      </p:sp>
      <p:sp>
        <p:nvSpPr>
          <p:cNvPr id="63496" name="Rectangle 34"/>
          <p:cNvSpPr>
            <a:spLocks noChangeArrowheads="1"/>
          </p:cNvSpPr>
          <p:nvPr/>
        </p:nvSpPr>
        <p:spPr bwMode="auto">
          <a:xfrm>
            <a:off x="2124075" y="5157788"/>
            <a:ext cx="64166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kumimoji="1"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红血球细胞中即有碟形也有镰刀形 </a:t>
            </a:r>
            <a:endParaRPr kumimoji="1"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523" name="Text Box 35"/>
          <p:cNvSpPr txBox="1">
            <a:spLocks noChangeArrowheads="1"/>
          </p:cNvSpPr>
          <p:nvPr/>
        </p:nvSpPr>
        <p:spPr bwMode="auto">
          <a:xfrm>
            <a:off x="4284663" y="5734050"/>
            <a:ext cx="23050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共显性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z="360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显性的表现形式</a:t>
            </a:r>
            <a:endParaRPr kumimoji="0" lang="zh-CN" altLang="en-US" sz="3600" smtClean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952" name="Group 88"/>
          <p:cNvGraphicFramePr>
            <a:graphicFrameLocks noGrp="1"/>
          </p:cNvGraphicFramePr>
          <p:nvPr/>
        </p:nvGraphicFramePr>
        <p:xfrm>
          <a:off x="457200" y="1676400"/>
          <a:ext cx="7543800" cy="2971800"/>
        </p:xfrm>
        <a:graphic>
          <a:graphicData uri="http://schemas.openxmlformats.org/drawingml/2006/table">
            <a:tbl>
              <a:tblPr/>
              <a:tblGrid>
                <a:gridCol w="2098675"/>
                <a:gridCol w="3082925"/>
                <a:gridCol w="23622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类别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表现型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表现型比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完全显性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不完全显性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共 显 性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48" name="Text Box 84"/>
          <p:cNvSpPr txBox="1">
            <a:spLocks noChangeArrowheads="1"/>
          </p:cNvSpPr>
          <p:nvPr/>
        </p:nvSpPr>
        <p:spPr bwMode="auto">
          <a:xfrm>
            <a:off x="2627313" y="2565400"/>
            <a:ext cx="31686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表现显性亲本性状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49" name="Text Box 85"/>
          <p:cNvSpPr txBox="1">
            <a:spLocks noChangeArrowheads="1"/>
          </p:cNvSpPr>
          <p:nvPr/>
        </p:nvSpPr>
        <p:spPr bwMode="auto">
          <a:xfrm>
            <a:off x="2555875" y="3357563"/>
            <a:ext cx="31670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介于双亲性状之间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50" name="Text Box 86"/>
          <p:cNvSpPr txBox="1">
            <a:spLocks noChangeArrowheads="1"/>
          </p:cNvSpPr>
          <p:nvPr/>
        </p:nvSpPr>
        <p:spPr bwMode="auto">
          <a:xfrm>
            <a:off x="2627313" y="4076700"/>
            <a:ext cx="31686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双亲性状同时出现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53" name="Text Box 89"/>
          <p:cNvSpPr txBox="1">
            <a:spLocks noChangeArrowheads="1"/>
          </p:cNvSpPr>
          <p:nvPr/>
        </p:nvSpPr>
        <p:spPr bwMode="auto">
          <a:xfrm>
            <a:off x="5867400" y="2636838"/>
            <a:ext cx="15843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954" name="Text Box 90"/>
          <p:cNvSpPr txBox="1">
            <a:spLocks noChangeArrowheads="1"/>
          </p:cNvSpPr>
          <p:nvPr/>
        </p:nvSpPr>
        <p:spPr bwMode="auto">
          <a:xfrm>
            <a:off x="5795963" y="2636838"/>
            <a:ext cx="2089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/>
              <a:t>3:1</a:t>
            </a:r>
            <a:endParaRPr lang="en-US" altLang="zh-CN" sz="2800"/>
          </a:p>
        </p:txBody>
      </p:sp>
      <p:sp>
        <p:nvSpPr>
          <p:cNvPr id="36955" name="Text Box 91"/>
          <p:cNvSpPr txBox="1">
            <a:spLocks noChangeArrowheads="1"/>
          </p:cNvSpPr>
          <p:nvPr/>
        </p:nvSpPr>
        <p:spPr bwMode="auto">
          <a:xfrm>
            <a:off x="5724525" y="3357563"/>
            <a:ext cx="22320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/>
              <a:t>1:2:1</a:t>
            </a:r>
            <a:endParaRPr lang="en-US" altLang="zh-CN" sz="2800"/>
          </a:p>
        </p:txBody>
      </p:sp>
      <p:sp>
        <p:nvSpPr>
          <p:cNvPr id="36956" name="Text Box 92"/>
          <p:cNvSpPr txBox="1">
            <a:spLocks noChangeArrowheads="1"/>
          </p:cNvSpPr>
          <p:nvPr/>
        </p:nvSpPr>
        <p:spPr bwMode="auto">
          <a:xfrm>
            <a:off x="5651500" y="4076700"/>
            <a:ext cx="22320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/>
              <a:t>1:2:1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 build="p"/>
      <p:bldP spid="36948" grpId="0"/>
      <p:bldP spid="36949" grpId="0"/>
      <p:bldP spid="36950" grpId="0"/>
      <p:bldP spid="36953" grpId="0"/>
      <p:bldP spid="36954" grpId="0"/>
      <p:bldP spid="36955" grpId="0"/>
      <p:bldP spid="369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38" name="Group 2"/>
          <p:cNvGraphicFramePr>
            <a:graphicFrameLocks noGrp="1"/>
          </p:cNvGraphicFramePr>
          <p:nvPr/>
        </p:nvGraphicFramePr>
        <p:xfrm>
          <a:off x="539750" y="2205038"/>
          <a:ext cx="4321175" cy="2447926"/>
        </p:xfrm>
        <a:graphic>
          <a:graphicData uri="http://schemas.openxmlformats.org/drawingml/2006/table">
            <a:tbl>
              <a:tblPr/>
              <a:tblGrid>
                <a:gridCol w="647700"/>
                <a:gridCol w="727075"/>
                <a:gridCol w="1433513"/>
                <a:gridCol w="1512887"/>
              </a:tblGrid>
              <a:tr h="6477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20~25℃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30℃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红花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红花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白花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白花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白花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5562" name="Picture 2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80063" y="692150"/>
            <a:ext cx="3024187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63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3141663"/>
            <a:ext cx="3024187" cy="225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724525" y="5589588"/>
            <a:ext cx="30956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臧报春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0" descr="pic_61447"/>
          <p:cNvPicPr>
            <a:picLocks noChangeAspect="1" noChangeArrowheads="1"/>
          </p:cNvPicPr>
          <p:nvPr/>
        </p:nvPicPr>
        <p:blipFill>
          <a:blip r:embed="rId1"/>
          <a:srcRect r="2113" b="2756"/>
          <a:stretch>
            <a:fillRect/>
          </a:stretch>
        </p:blipFill>
        <p:spPr bwMode="auto">
          <a:xfrm>
            <a:off x="484188" y="538798"/>
            <a:ext cx="4013200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43890" y="4214813"/>
            <a:ext cx="66436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观察水毛茛水下叶和水上叶的形态区别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3573" y="4857750"/>
            <a:ext cx="66436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说明环境因素对生物的表现型也有影响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403350" y="4076700"/>
            <a:ext cx="6481763" cy="7747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4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表现型＝基因型＋环境</a:t>
            </a:r>
            <a:endParaRPr kumimoji="1" lang="zh-CN" altLang="en-US" sz="44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187450" y="1700213"/>
            <a:ext cx="6696075" cy="2063750"/>
          </a:xfrm>
          <a:prstGeom prst="rect">
            <a:avLst/>
          </a:prstGeom>
          <a:noFill/>
          <a:ln w="762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buClr>
                <a:schemeClr val="tx1"/>
              </a:buClr>
              <a:buFontTx/>
              <a:buChar char="•"/>
            </a:pPr>
            <a:r>
              <a:rPr kumimoji="1" lang="en-US" altLang="zh-CN" sz="3200" b="1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3200" b="1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基因型是决定表现型的主要因素 </a:t>
            </a:r>
            <a:endParaRPr kumimoji="1" lang="zh-CN" altLang="en-US" sz="3200" b="1">
              <a:solidFill>
                <a:srgbClr val="00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5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3200" b="1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基因型相同，表现型不一定相同</a:t>
            </a:r>
            <a:endParaRPr kumimoji="1" lang="zh-CN" altLang="en-US" sz="3200" b="1">
              <a:solidFill>
                <a:srgbClr val="00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5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3200" b="1">
                <a:solidFill>
                  <a:srgbClr val="00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表现型相同，基因型不一定相同</a:t>
            </a:r>
            <a:endParaRPr kumimoji="1" lang="zh-CN" altLang="en-US" sz="3200" b="1">
              <a:solidFill>
                <a:srgbClr val="00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000" b="1" smtClean="0">
                <a:ea typeface="华文中宋" panose="02010600040101010101" pitchFamily="2" charset="-122"/>
              </a:rPr>
              <a:t>表现型和基因型</a:t>
            </a:r>
            <a:endParaRPr kumimoji="0" lang="zh-CN" altLang="en-US" sz="4000" b="1" smtClean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 autoUpdateAnimBg="0"/>
      <p:bldP spid="66563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403668" y="739458"/>
            <a:ext cx="61277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关于基因、性状的概念及关系</a:t>
            </a:r>
            <a:endParaRPr kumimoji="1" lang="zh-CN" altLang="en-US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362200" y="1468438"/>
            <a:ext cx="4724400" cy="512762"/>
            <a:chOff x="1488" y="925"/>
            <a:chExt cx="2976" cy="323"/>
          </a:xfrm>
        </p:grpSpPr>
        <p:sp>
          <p:nvSpPr>
            <p:cNvPr id="68647" name="Line 5"/>
            <p:cNvSpPr>
              <a:spLocks noChangeShapeType="1"/>
            </p:cNvSpPr>
            <p:nvPr/>
          </p:nvSpPr>
          <p:spPr bwMode="auto">
            <a:xfrm>
              <a:off x="1488" y="1248"/>
              <a:ext cx="2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8" name="Text Box 6"/>
            <p:cNvSpPr txBox="1">
              <a:spLocks noChangeArrowheads="1"/>
            </p:cNvSpPr>
            <p:nvPr/>
          </p:nvSpPr>
          <p:spPr bwMode="auto">
            <a:xfrm>
              <a:off x="2664" y="925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  <a:ea typeface="华文中宋" panose="02010600040101010101" pitchFamily="2" charset="-122"/>
                </a:rPr>
                <a:t>控制</a:t>
              </a:r>
              <a:endParaRPr kumimoji="1" lang="zh-CN" altLang="en-US" b="1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3" name="Group 40"/>
          <p:cNvGrpSpPr/>
          <p:nvPr/>
        </p:nvGrpSpPr>
        <p:grpSpPr bwMode="auto">
          <a:xfrm>
            <a:off x="1447800" y="1676400"/>
            <a:ext cx="7011988" cy="563563"/>
            <a:chOff x="912" y="1056"/>
            <a:chExt cx="4417" cy="355"/>
          </a:xfrm>
        </p:grpSpPr>
        <p:sp>
          <p:nvSpPr>
            <p:cNvPr id="68645" name="Text Box 3"/>
            <p:cNvSpPr txBox="1">
              <a:spLocks noChangeArrowheads="1"/>
            </p:cNvSpPr>
            <p:nvPr/>
          </p:nvSpPr>
          <p:spPr bwMode="auto">
            <a:xfrm>
              <a:off x="912" y="1084"/>
              <a:ext cx="74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基因</a:t>
              </a:r>
              <a:endPara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68646" name="Text Box 7"/>
            <p:cNvSpPr txBox="1">
              <a:spLocks noChangeArrowheads="1"/>
            </p:cNvSpPr>
            <p:nvPr/>
          </p:nvSpPr>
          <p:spPr bwMode="auto">
            <a:xfrm>
              <a:off x="4568" y="1056"/>
              <a:ext cx="76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性状</a:t>
              </a:r>
              <a:endPara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1066800" y="3421063"/>
            <a:ext cx="1606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等位基因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7049" name="AutoShape 9"/>
          <p:cNvSpPr/>
          <p:nvPr/>
        </p:nvSpPr>
        <p:spPr bwMode="auto">
          <a:xfrm>
            <a:off x="2686050" y="2952750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2971800" y="2763838"/>
            <a:ext cx="16716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显性基因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971800" y="3983038"/>
            <a:ext cx="15287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隐性基因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4495800" y="2457450"/>
            <a:ext cx="914400" cy="514350"/>
            <a:chOff x="2832" y="1548"/>
            <a:chExt cx="576" cy="324"/>
          </a:xfrm>
        </p:grpSpPr>
        <p:sp>
          <p:nvSpPr>
            <p:cNvPr id="68643" name="Line 13"/>
            <p:cNvSpPr>
              <a:spLocks noChangeShapeType="1"/>
            </p:cNvSpPr>
            <p:nvPr/>
          </p:nvSpPr>
          <p:spPr bwMode="auto">
            <a:xfrm>
              <a:off x="2832" y="187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4" name="Text Box 14"/>
            <p:cNvSpPr txBox="1">
              <a:spLocks noChangeArrowheads="1"/>
            </p:cNvSpPr>
            <p:nvPr/>
          </p:nvSpPr>
          <p:spPr bwMode="auto">
            <a:xfrm>
              <a:off x="2860" y="1548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  <a:ea typeface="华文中宋" panose="02010600040101010101" pitchFamily="2" charset="-122"/>
                </a:rPr>
                <a:t>控制</a:t>
              </a:r>
              <a:endParaRPr kumimoji="1" lang="zh-CN" altLang="en-US" b="1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5365750" y="2763838"/>
            <a:ext cx="1582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显性性状</a:t>
            </a:r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4419600" y="3676650"/>
            <a:ext cx="914400" cy="514350"/>
            <a:chOff x="2784" y="2316"/>
            <a:chExt cx="576" cy="324"/>
          </a:xfrm>
        </p:grpSpPr>
        <p:sp>
          <p:nvSpPr>
            <p:cNvPr id="68641" name="Line 17"/>
            <p:cNvSpPr>
              <a:spLocks noChangeShapeType="1"/>
            </p:cNvSpPr>
            <p:nvPr/>
          </p:nvSpPr>
          <p:spPr bwMode="auto">
            <a:xfrm>
              <a:off x="2784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2" name="Text Box 18"/>
            <p:cNvSpPr txBox="1">
              <a:spLocks noChangeArrowheads="1"/>
            </p:cNvSpPr>
            <p:nvPr/>
          </p:nvSpPr>
          <p:spPr bwMode="auto">
            <a:xfrm>
              <a:off x="2784" y="2316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  <a:ea typeface="华文中宋" panose="02010600040101010101" pitchFamily="2" charset="-122"/>
                </a:rPr>
                <a:t>控制</a:t>
              </a:r>
              <a:endParaRPr kumimoji="1" lang="zh-CN" altLang="en-US" b="1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5365750" y="3906838"/>
            <a:ext cx="172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隐性性状</a:t>
            </a:r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7060" name="AutoShape 20"/>
          <p:cNvSpPr/>
          <p:nvPr/>
        </p:nvSpPr>
        <p:spPr bwMode="auto">
          <a:xfrm rot="10792066">
            <a:off x="6705600" y="2894013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6915150" y="3321050"/>
            <a:ext cx="18335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相对性状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3657600" y="441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3124200" y="4745038"/>
            <a:ext cx="13033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基因型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5445125" y="4724400"/>
            <a:ext cx="1574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表现型</a:t>
            </a:r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7065" name="Line 25"/>
          <p:cNvSpPr>
            <a:spLocks noChangeShapeType="1"/>
          </p:cNvSpPr>
          <p:nvPr/>
        </p:nvSpPr>
        <p:spPr bwMode="auto">
          <a:xfrm>
            <a:off x="60198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7066" name="Line 26"/>
          <p:cNvSpPr>
            <a:spLocks noChangeShapeType="1"/>
          </p:cNvSpPr>
          <p:nvPr/>
        </p:nvSpPr>
        <p:spPr bwMode="auto">
          <a:xfrm>
            <a:off x="4419600" y="4953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7067" name="Line 27"/>
          <p:cNvSpPr>
            <a:spLocks noChangeShapeType="1"/>
          </p:cNvSpPr>
          <p:nvPr/>
        </p:nvSpPr>
        <p:spPr bwMode="auto">
          <a:xfrm>
            <a:off x="1905000" y="2209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7068" name="Line 28"/>
          <p:cNvSpPr>
            <a:spLocks noChangeShapeType="1"/>
          </p:cNvSpPr>
          <p:nvPr/>
        </p:nvSpPr>
        <p:spPr bwMode="auto">
          <a:xfrm>
            <a:off x="7696200" y="2209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7069" name="Line 29"/>
          <p:cNvSpPr>
            <a:spLocks noChangeShapeType="1"/>
          </p:cNvSpPr>
          <p:nvPr/>
        </p:nvSpPr>
        <p:spPr bwMode="auto">
          <a:xfrm>
            <a:off x="1905000" y="3962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7734300" y="3886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7071" name="Text Box 31"/>
          <p:cNvSpPr txBox="1">
            <a:spLocks noChangeArrowheads="1"/>
          </p:cNvSpPr>
          <p:nvPr/>
        </p:nvSpPr>
        <p:spPr bwMode="auto">
          <a:xfrm>
            <a:off x="914400" y="5454650"/>
            <a:ext cx="25781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等位基因分离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6" name="Group 32"/>
          <p:cNvGrpSpPr/>
          <p:nvPr/>
        </p:nvGrpSpPr>
        <p:grpSpPr bwMode="auto">
          <a:xfrm>
            <a:off x="3276600" y="5375275"/>
            <a:ext cx="3657600" cy="457200"/>
            <a:chOff x="2064" y="3386"/>
            <a:chExt cx="2304" cy="288"/>
          </a:xfrm>
        </p:grpSpPr>
        <p:sp>
          <p:nvSpPr>
            <p:cNvPr id="68639" name="Line 33"/>
            <p:cNvSpPr>
              <a:spLocks noChangeShapeType="1"/>
            </p:cNvSpPr>
            <p:nvPr/>
          </p:nvSpPr>
          <p:spPr bwMode="auto">
            <a:xfrm>
              <a:off x="2064" y="3648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40" name="Text Box 34"/>
            <p:cNvSpPr txBox="1">
              <a:spLocks noChangeArrowheads="1"/>
            </p:cNvSpPr>
            <p:nvPr/>
          </p:nvSpPr>
          <p:spPr bwMode="auto">
            <a:xfrm>
              <a:off x="2822" y="3386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anose="02020603050405020304" pitchFamily="18" charset="0"/>
                  <a:ea typeface="华文中宋" panose="02010600040101010101" pitchFamily="2" charset="-122"/>
                </a:rPr>
                <a:t>导致</a:t>
              </a:r>
              <a:endParaRPr kumimoji="1" lang="zh-CN" altLang="en-US" b="1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7042150" y="5507038"/>
            <a:ext cx="16335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性状分离</a:t>
            </a:r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3065463" y="2819400"/>
            <a:ext cx="1219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5410200" y="2743200"/>
            <a:ext cx="1322388" cy="162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9" name="Text Box 39"/>
          <p:cNvSpPr txBox="1">
            <a:spLocks noChangeArrowheads="1"/>
          </p:cNvSpPr>
          <p:nvPr/>
        </p:nvSpPr>
        <p:spPr bwMode="auto">
          <a:xfrm>
            <a:off x="4427538" y="4508500"/>
            <a:ext cx="11795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006600"/>
                </a:solidFill>
                <a:latin typeface="Rockwell Extra Bold" pitchFamily="-84" charset="0"/>
                <a:ea typeface="华文中宋" panose="02010600040101010101" pitchFamily="2" charset="-122"/>
              </a:rPr>
              <a:t>+</a:t>
            </a:r>
            <a:r>
              <a:rPr kumimoji="1" lang="zh-CN" altLang="en-US" b="1">
                <a:solidFill>
                  <a:srgbClr val="0066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环境</a:t>
            </a:r>
            <a:endParaRPr kumimoji="1" lang="zh-CN" altLang="en-US" b="1">
              <a:solidFill>
                <a:srgbClr val="0066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utoUpdateAnimBg="0"/>
      <p:bldP spid="87049" grpId="0" animBg="1"/>
      <p:bldP spid="87050" grpId="0" autoUpdateAnimBg="0"/>
      <p:bldP spid="87051" grpId="0" autoUpdateAnimBg="0"/>
      <p:bldP spid="87055" grpId="0" autoUpdateAnimBg="0"/>
      <p:bldP spid="87059" grpId="0" autoUpdateAnimBg="0"/>
      <p:bldP spid="87060" grpId="0" animBg="1"/>
      <p:bldP spid="87061" grpId="0" autoUpdateAnimBg="0"/>
      <p:bldP spid="87062" grpId="0" animBg="1"/>
      <p:bldP spid="87063" grpId="0" autoUpdateAnimBg="0"/>
      <p:bldP spid="87064" grpId="0" autoUpdateAnimBg="0"/>
      <p:bldP spid="87065" grpId="0" animBg="1"/>
      <p:bldP spid="87066" grpId="0" animBg="1"/>
      <p:bldP spid="87067" grpId="0" animBg="1"/>
      <p:bldP spid="87068" grpId="0" animBg="1"/>
      <p:bldP spid="87069" grpId="0" animBg="1"/>
      <p:bldP spid="87070" grpId="0" animBg="1"/>
      <p:bldP spid="87071" grpId="0" autoUpdateAnimBg="0"/>
      <p:bldP spid="87075" grpId="0" autoUpdateAnimBg="0"/>
      <p:bldP spid="87076" grpId="0" animBg="1"/>
      <p:bldP spid="87077" grpId="0" animBg="1"/>
      <p:bldP spid="8707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628650" y="441960"/>
            <a:ext cx="7886700" cy="1033463"/>
          </a:xfrm>
        </p:spPr>
        <p:txBody>
          <a:bodyPr/>
          <a:lstStyle/>
          <a:p>
            <a:r>
              <a:rPr kumimoji="0" lang="zh-CN" altLang="en-US" sz="3200" b="1" smtClean="0"/>
              <a:t>一对相对性状的杂交实验</a:t>
            </a:r>
            <a:endParaRPr kumimoji="0"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2285" y="1143635"/>
            <a:ext cx="8329295" cy="50546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chemeClr val="tx1"/>
                </a:solidFill>
              </a:rPr>
              <a:t>杂交：基因型不同的个体相互交配的过程。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chemeClr val="tx1"/>
                </a:solidFill>
              </a:rPr>
              <a:t>应用：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1.</a:t>
            </a:r>
            <a:r>
              <a:rPr kumimoji="0" lang="zh-CN" altLang="en-US" b="1" smtClean="0">
                <a:solidFill>
                  <a:schemeClr val="tx1"/>
                </a:solidFill>
              </a:rPr>
              <a:t>将不同的优良性状集中到一起，得到新品种。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2.</a:t>
            </a:r>
            <a:r>
              <a:rPr kumimoji="0" lang="zh-CN" altLang="en-US" b="1" smtClean="0">
                <a:solidFill>
                  <a:schemeClr val="tx1"/>
                </a:solidFill>
              </a:rPr>
              <a:t>用于显隐性的判断。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kumimoji="0" lang="zh-CN" altLang="en-US" b="1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chemeClr val="tx1"/>
                </a:solidFill>
              </a:rPr>
              <a:t>自交：一般用于植物的自花传粉，有时也指基因型相同的个体相交。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chemeClr val="tx1"/>
                </a:solidFill>
              </a:rPr>
              <a:t>应用：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1.</a:t>
            </a:r>
            <a:r>
              <a:rPr kumimoji="0" lang="zh-CN" altLang="en-US" b="1" smtClean="0">
                <a:solidFill>
                  <a:schemeClr val="tx1"/>
                </a:solidFill>
              </a:rPr>
              <a:t>连续自交并筛选，可以不断提高种群中纯合子比例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</a:rPr>
              <a:t>2.</a:t>
            </a:r>
            <a:r>
              <a:rPr kumimoji="0" lang="zh-CN" altLang="en-US" b="1" smtClean="0">
                <a:solidFill>
                  <a:schemeClr val="tx1"/>
                </a:solidFill>
              </a:rPr>
              <a:t>可用于植物纯合子、杂合子的鉴定。</a:t>
            </a:r>
            <a:endParaRPr kumimoji="0" lang="zh-CN" altLang="en-U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2-2-m孟得尔杂交实验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390" y="607060"/>
            <a:ext cx="3401695" cy="4679950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359593" y="756920"/>
            <a:ext cx="3816350" cy="2678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孟德尔（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1822—1884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），现代遗传学之父。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岁起做修道士，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岁起进修自然科学和数学。主要贡献：经过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年的杂交试验</a:t>
            </a:r>
            <a:endParaRPr 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359910" y="3572510"/>
            <a:ext cx="413639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</a:rPr>
              <a:t>发现了两大遗传规律：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基因的分离定律</a:t>
            </a:r>
            <a:endParaRPr lang="en-US" altLang="zh-CN" sz="3200" b="1">
              <a:solidFill>
                <a:srgbClr val="000000"/>
              </a:solidFill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基因的自由组合定律</a:t>
            </a: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2285" y="786130"/>
            <a:ext cx="8329295" cy="5340350"/>
          </a:xfrm>
        </p:spPr>
        <p:txBody>
          <a:bodyPr/>
          <a:lstStyle/>
          <a:p>
            <a:r>
              <a:rPr kumimoji="0"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杂合子</a:t>
            </a:r>
            <a:r>
              <a:rPr kumimoji="0"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(Aa)</a:t>
            </a:r>
            <a:r>
              <a:rPr kumimoji="0"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自交</a:t>
            </a:r>
            <a:r>
              <a:rPr kumimoji="0" lang="en-US" altLang="zh-CN" sz="380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kumimoji="0"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代，求后代中是杂合子的概率。</a:t>
            </a:r>
            <a:endParaRPr kumimoji="0" lang="zh-CN" altLang="en-US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500563" y="1412875"/>
            <a:ext cx="1152525" cy="1414463"/>
            <a:chOff x="1659" y="1906"/>
            <a:chExt cx="726" cy="891"/>
          </a:xfrm>
        </p:grpSpPr>
        <p:sp>
          <p:nvSpPr>
            <p:cNvPr id="81945" name="Text Box 5"/>
            <p:cNvSpPr txBox="1">
              <a:spLocks noChangeArrowheads="1"/>
            </p:cNvSpPr>
            <p:nvPr/>
          </p:nvSpPr>
          <p:spPr bwMode="auto">
            <a:xfrm>
              <a:off x="1743" y="2393"/>
              <a:ext cx="436" cy="404"/>
            </a:xfrm>
            <a:prstGeom prst="rect">
              <a:avLst/>
            </a:prstGeom>
            <a:noFill/>
            <a:ln w="7938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zh-CN" sz="3600" b="1">
                  <a:solidFill>
                    <a:srgbClr val="FF3300"/>
                  </a:solidFill>
                  <a:latin typeface="Arial Black" panose="020B0A04020102020204" pitchFamily="34" charset="0"/>
                </a:rPr>
                <a:t>2</a:t>
              </a:r>
              <a:r>
                <a:rPr kumimoji="1" lang="en-US" altLang="zh-CN" sz="3600" b="1" baseline="30000">
                  <a:solidFill>
                    <a:srgbClr val="FF3300"/>
                  </a:solidFill>
                  <a:latin typeface="Arial Black" panose="020B0A04020102020204" pitchFamily="34" charset="0"/>
                </a:rPr>
                <a:t>n</a:t>
              </a:r>
              <a:endParaRPr kumimoji="1" lang="en-US" altLang="zh-CN" sz="3600" b="1" baseline="30000">
                <a:solidFill>
                  <a:srgbClr val="FF33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1946" name="Line 6"/>
            <p:cNvSpPr>
              <a:spLocks noChangeShapeType="1"/>
            </p:cNvSpPr>
            <p:nvPr/>
          </p:nvSpPr>
          <p:spPr bwMode="auto">
            <a:xfrm>
              <a:off x="1659" y="2341"/>
              <a:ext cx="726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Text Box 7"/>
            <p:cNvSpPr txBox="1">
              <a:spLocks noChangeArrowheads="1"/>
            </p:cNvSpPr>
            <p:nvPr/>
          </p:nvSpPr>
          <p:spPr bwMode="auto">
            <a:xfrm>
              <a:off x="1831" y="1906"/>
              <a:ext cx="308" cy="404"/>
            </a:xfrm>
            <a:prstGeom prst="rect">
              <a:avLst/>
            </a:prstGeom>
            <a:noFill/>
            <a:ln w="7938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zh-CN" sz="3600" b="1">
                  <a:solidFill>
                    <a:srgbClr val="FF3300"/>
                  </a:solidFill>
                  <a:latin typeface="Arial Black" panose="020B0A04020102020204" pitchFamily="34" charset="0"/>
                  <a:ea typeface="Gulim" pitchFamily="2" charset="-127"/>
                </a:rPr>
                <a:t>1</a:t>
              </a:r>
              <a:endParaRPr kumimoji="1" lang="en-US" altLang="zh-CN" sz="3600" b="1">
                <a:solidFill>
                  <a:srgbClr val="FF3300"/>
                </a:solidFill>
                <a:latin typeface="Arial Black" panose="020B0A04020102020204" pitchFamily="34" charset="0"/>
                <a:ea typeface="Gulim" pitchFamily="2" charset="-127"/>
              </a:endParaRPr>
            </a:p>
          </p:txBody>
        </p:sp>
      </p:grp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827088" y="1866900"/>
            <a:ext cx="3508375" cy="579438"/>
          </a:xfrm>
          <a:prstGeom prst="rect">
            <a:avLst/>
          </a:prstGeom>
          <a:noFill/>
          <a:ln w="7938">
            <a:noFill/>
            <a:miter lim="800000"/>
          </a:ln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kumimoji="1" lang="zh-CN" altLang="en-US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杂合子</a:t>
            </a:r>
            <a:r>
              <a:rPr kumimoji="1" lang="en-US" altLang="zh-CN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(Aa)</a:t>
            </a:r>
            <a:r>
              <a:rPr kumimoji="1" lang="zh-CN" altLang="en-US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的概率</a:t>
            </a:r>
            <a:r>
              <a:rPr kumimoji="1" lang="en-US" altLang="zh-CN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kumimoji="1" lang="en-US" altLang="zh-CN" sz="3200" b="1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395288" y="3141663"/>
            <a:ext cx="4784725" cy="579437"/>
          </a:xfrm>
          <a:prstGeom prst="rect">
            <a:avLst/>
          </a:prstGeom>
          <a:noFill/>
          <a:ln w="7938">
            <a:noFill/>
            <a:miter lim="800000"/>
          </a:ln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zh-CN" altLang="en-US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纯合</a:t>
            </a:r>
            <a:r>
              <a:rPr kumimoji="1" lang="zh-CN" altLang="en-US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子（</a:t>
            </a:r>
            <a:r>
              <a:rPr kumimoji="1" lang="en-US" altLang="zh-CN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AA+aa</a:t>
            </a:r>
            <a:r>
              <a:rPr kumimoji="1" lang="zh-CN" altLang="en-US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）的概率</a:t>
            </a:r>
            <a:r>
              <a:rPr kumimoji="1" lang="en-US" altLang="zh-CN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kumimoji="1" lang="en-US" altLang="zh-CN" sz="3200" b="1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5292725" y="2709863"/>
            <a:ext cx="2449513" cy="1414462"/>
            <a:chOff x="2562" y="2808"/>
            <a:chExt cx="1543" cy="891"/>
          </a:xfrm>
        </p:grpSpPr>
        <p:grpSp>
          <p:nvGrpSpPr>
            <p:cNvPr id="4" name="Group 11"/>
            <p:cNvGrpSpPr/>
            <p:nvPr/>
          </p:nvGrpSpPr>
          <p:grpSpPr bwMode="auto">
            <a:xfrm>
              <a:off x="3379" y="2808"/>
              <a:ext cx="726" cy="891"/>
              <a:chOff x="1659" y="1906"/>
              <a:chExt cx="726" cy="891"/>
            </a:xfrm>
          </p:grpSpPr>
          <p:sp>
            <p:nvSpPr>
              <p:cNvPr id="81942" name="Text Box 12"/>
              <p:cNvSpPr txBox="1">
                <a:spLocks noChangeArrowheads="1"/>
              </p:cNvSpPr>
              <p:nvPr/>
            </p:nvSpPr>
            <p:spPr bwMode="auto">
              <a:xfrm>
                <a:off x="1743" y="2393"/>
                <a:ext cx="436" cy="404"/>
              </a:xfrm>
              <a:prstGeom prst="rect">
                <a:avLst/>
              </a:prstGeom>
              <a:noFill/>
              <a:ln w="7938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latinLnBrk="1"/>
                <a:r>
                  <a:rPr kumimoji="1" lang="en-US" altLang="zh-CN" sz="3600" b="1">
                    <a:solidFill>
                      <a:srgbClr val="FF330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kumimoji="1" lang="en-US" altLang="zh-CN" sz="3600" b="1" baseline="30000">
                    <a:solidFill>
                      <a:srgbClr val="FF3300"/>
                    </a:solidFill>
                    <a:latin typeface="Arial Black" panose="020B0A04020102020204" pitchFamily="34" charset="0"/>
                  </a:rPr>
                  <a:t>n</a:t>
                </a:r>
                <a:endParaRPr kumimoji="1" lang="en-US" altLang="zh-CN" sz="3600" b="1" baseline="30000">
                  <a:solidFill>
                    <a:srgbClr val="FF33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1943" name="Line 13"/>
              <p:cNvSpPr>
                <a:spLocks noChangeShapeType="1"/>
              </p:cNvSpPr>
              <p:nvPr/>
            </p:nvSpPr>
            <p:spPr bwMode="auto">
              <a:xfrm>
                <a:off x="1659" y="2341"/>
                <a:ext cx="7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4" name="Text Box 14"/>
              <p:cNvSpPr txBox="1">
                <a:spLocks noChangeArrowheads="1"/>
              </p:cNvSpPr>
              <p:nvPr/>
            </p:nvSpPr>
            <p:spPr bwMode="auto">
              <a:xfrm>
                <a:off x="1831" y="1906"/>
                <a:ext cx="308" cy="404"/>
              </a:xfrm>
              <a:prstGeom prst="rect">
                <a:avLst/>
              </a:prstGeom>
              <a:noFill/>
              <a:ln w="7938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latinLnBrk="1"/>
                <a:r>
                  <a:rPr kumimoji="1" lang="en-US" altLang="zh-CN" sz="3600" b="1">
                    <a:solidFill>
                      <a:srgbClr val="FF3300"/>
                    </a:solidFill>
                    <a:latin typeface="Arial Black" panose="020B0A04020102020204" pitchFamily="34" charset="0"/>
                    <a:ea typeface="Gulim" pitchFamily="2" charset="-127"/>
                  </a:rPr>
                  <a:t>1</a:t>
                </a:r>
                <a:endParaRPr kumimoji="1" lang="en-US" altLang="zh-CN" sz="3600" b="1">
                  <a:solidFill>
                    <a:srgbClr val="FF3300"/>
                  </a:solidFill>
                  <a:latin typeface="Arial Black" panose="020B0A04020102020204" pitchFamily="34" charset="0"/>
                  <a:ea typeface="Gulim" pitchFamily="2" charset="-127"/>
                </a:endParaRPr>
              </a:p>
            </p:txBody>
          </p:sp>
        </p:grpSp>
        <p:sp>
          <p:nvSpPr>
            <p:cNvPr id="81941" name="Text Box 15"/>
            <p:cNvSpPr txBox="1">
              <a:spLocks noChangeArrowheads="1"/>
            </p:cNvSpPr>
            <p:nvPr/>
          </p:nvSpPr>
          <p:spPr bwMode="auto">
            <a:xfrm>
              <a:off x="2562" y="3051"/>
              <a:ext cx="596" cy="404"/>
            </a:xfrm>
            <a:prstGeom prst="rect">
              <a:avLst/>
            </a:prstGeom>
            <a:noFill/>
            <a:ln w="7938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zh-CN" sz="3600" b="1">
                  <a:solidFill>
                    <a:srgbClr val="FF3300"/>
                  </a:solidFill>
                  <a:latin typeface="Arial Black" panose="020B0A04020102020204" pitchFamily="34" charset="0"/>
                </a:rPr>
                <a:t>1</a:t>
              </a:r>
              <a:r>
                <a:rPr kumimoji="1" lang="en-US" altLang="zh-CN" sz="3600" b="1">
                  <a:solidFill>
                    <a:srgbClr val="FF0000"/>
                  </a:solidFill>
                  <a:latin typeface="Arial Black" panose="020B0A04020102020204" pitchFamily="34" charset="0"/>
                </a:rPr>
                <a:t>—</a:t>
              </a:r>
              <a:endParaRPr kumimoji="1" lang="en-US" altLang="zh-CN" sz="3600" b="1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627380" y="4243705"/>
            <a:ext cx="8099425" cy="1076325"/>
          </a:xfrm>
          <a:prstGeom prst="rect">
            <a:avLst/>
          </a:prstGeom>
          <a:noFill/>
          <a:ln w="7938">
            <a:noFill/>
            <a:miter lim="800000"/>
          </a:ln>
        </p:spPr>
        <p:txBody>
          <a:bodyPr wrap="squar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zh-CN" altLang="en-US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显性纯合</a:t>
            </a:r>
            <a:r>
              <a:rPr kumimoji="1" lang="zh-CN" altLang="en-US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</a:t>
            </a:r>
            <a:r>
              <a:rPr kumimoji="1" lang="en-US" altLang="zh-CN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(AA)</a:t>
            </a:r>
            <a:r>
              <a:rPr kumimoji="1" lang="zh-CN" altLang="en-US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的概率</a:t>
            </a:r>
            <a:r>
              <a:rPr kumimoji="1" lang="en-US" altLang="zh-CN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隐性纯合</a:t>
            </a:r>
            <a:r>
              <a:rPr kumimoji="1" lang="zh-CN" altLang="en-US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</a:t>
            </a:r>
            <a:r>
              <a:rPr kumimoji="1" lang="en-US" altLang="zh-CN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(aa)</a:t>
            </a:r>
            <a:r>
              <a:rPr kumimoji="1" lang="zh-CN" altLang="en-US" sz="3200" b="1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的概率</a:t>
            </a:r>
            <a:endParaRPr kumimoji="1" lang="zh-CN" altLang="en-US" sz="3200" b="1">
              <a:solidFill>
                <a:srgbClr val="0066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" name="Group 17"/>
          <p:cNvGrpSpPr/>
          <p:nvPr/>
        </p:nvGrpSpPr>
        <p:grpSpPr bwMode="auto">
          <a:xfrm>
            <a:off x="2843213" y="4725988"/>
            <a:ext cx="3873500" cy="1260475"/>
            <a:chOff x="1791" y="3617"/>
            <a:chExt cx="2440" cy="794"/>
          </a:xfrm>
        </p:grpSpPr>
        <p:grpSp>
          <p:nvGrpSpPr>
            <p:cNvPr id="6" name="Group 18"/>
            <p:cNvGrpSpPr/>
            <p:nvPr/>
          </p:nvGrpSpPr>
          <p:grpSpPr bwMode="auto">
            <a:xfrm>
              <a:off x="3334" y="3617"/>
              <a:ext cx="726" cy="793"/>
              <a:chOff x="3334" y="3578"/>
              <a:chExt cx="726" cy="793"/>
            </a:xfrm>
          </p:grpSpPr>
          <p:sp>
            <p:nvSpPr>
              <p:cNvPr id="81937" name="Text Box 19"/>
              <p:cNvSpPr txBox="1">
                <a:spLocks noChangeArrowheads="1"/>
              </p:cNvSpPr>
              <p:nvPr/>
            </p:nvSpPr>
            <p:spPr bwMode="auto">
              <a:xfrm>
                <a:off x="3460" y="3929"/>
                <a:ext cx="474" cy="442"/>
              </a:xfrm>
              <a:prstGeom prst="rect">
                <a:avLst/>
              </a:prstGeom>
              <a:noFill/>
              <a:ln w="7938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latinLnBrk="1"/>
                <a:r>
                  <a:rPr kumimoji="1" lang="en-US" altLang="zh-CN" sz="4000" b="1">
                    <a:solidFill>
                      <a:srgbClr val="FF330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kumimoji="1" lang="en-US" altLang="zh-CN" sz="4000" b="1" baseline="30000">
                    <a:solidFill>
                      <a:srgbClr val="FF3300"/>
                    </a:solidFill>
                    <a:latin typeface="Arial Black" panose="020B0A04020102020204" pitchFamily="34" charset="0"/>
                  </a:rPr>
                  <a:t>n</a:t>
                </a:r>
                <a:endParaRPr kumimoji="1" lang="en-US" altLang="zh-CN" sz="4000" b="1" baseline="30000">
                  <a:solidFill>
                    <a:srgbClr val="FF33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1938" name="Line 20"/>
              <p:cNvSpPr>
                <a:spLocks noChangeShapeType="1"/>
              </p:cNvSpPr>
              <p:nvPr/>
            </p:nvSpPr>
            <p:spPr bwMode="auto">
              <a:xfrm>
                <a:off x="3334" y="3964"/>
                <a:ext cx="7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9" name="Text Box 21"/>
              <p:cNvSpPr txBox="1">
                <a:spLocks noChangeArrowheads="1"/>
              </p:cNvSpPr>
              <p:nvPr/>
            </p:nvSpPr>
            <p:spPr bwMode="auto">
              <a:xfrm>
                <a:off x="3532" y="3578"/>
                <a:ext cx="330" cy="442"/>
              </a:xfrm>
              <a:prstGeom prst="rect">
                <a:avLst/>
              </a:prstGeom>
              <a:noFill/>
              <a:ln w="7938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latinLnBrk="1"/>
                <a:r>
                  <a:rPr kumimoji="1" lang="en-US" altLang="zh-CN" sz="4000" b="1">
                    <a:solidFill>
                      <a:srgbClr val="FF3300"/>
                    </a:solidFill>
                    <a:latin typeface="Arial Black" panose="020B0A04020102020204" pitchFamily="34" charset="0"/>
                    <a:ea typeface="Gulim" pitchFamily="2" charset="-127"/>
                  </a:rPr>
                  <a:t>1</a:t>
                </a:r>
                <a:endParaRPr kumimoji="1" lang="en-US" altLang="zh-CN" sz="4000" b="1">
                  <a:solidFill>
                    <a:srgbClr val="FF3300"/>
                  </a:solidFill>
                  <a:latin typeface="Arial Black" panose="020B0A04020102020204" pitchFamily="34" charset="0"/>
                  <a:ea typeface="Gulim" pitchFamily="2" charset="-127"/>
                </a:endParaRPr>
              </a:p>
            </p:txBody>
          </p:sp>
        </p:grpSp>
        <p:sp>
          <p:nvSpPr>
            <p:cNvPr id="81930" name="Text Box 22"/>
            <p:cNvSpPr txBox="1">
              <a:spLocks noChangeArrowheads="1"/>
            </p:cNvSpPr>
            <p:nvPr/>
          </p:nvSpPr>
          <p:spPr bwMode="auto">
            <a:xfrm>
              <a:off x="2638" y="3793"/>
              <a:ext cx="650" cy="442"/>
            </a:xfrm>
            <a:prstGeom prst="rect">
              <a:avLst/>
            </a:prstGeom>
            <a:noFill/>
            <a:ln w="7938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latinLnBrk="1"/>
              <a:r>
                <a:rPr kumimoji="1" lang="en-US" altLang="zh-CN" sz="4000" b="1">
                  <a:solidFill>
                    <a:srgbClr val="FF3300"/>
                  </a:solidFill>
                  <a:latin typeface="Arial Black" panose="020B0A04020102020204" pitchFamily="34" charset="0"/>
                </a:rPr>
                <a:t>1</a:t>
              </a:r>
              <a:r>
                <a:rPr kumimoji="1" lang="en-US" altLang="zh-CN" sz="4000" b="1">
                  <a:solidFill>
                    <a:srgbClr val="FF0000"/>
                  </a:solidFill>
                  <a:latin typeface="Arial Black" panose="020B0A04020102020204" pitchFamily="34" charset="0"/>
                </a:rPr>
                <a:t>—</a:t>
              </a:r>
              <a:endParaRPr kumimoji="1" lang="en-US" altLang="zh-CN" sz="4000" b="1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" name="Group 23"/>
            <p:cNvGrpSpPr/>
            <p:nvPr/>
          </p:nvGrpSpPr>
          <p:grpSpPr bwMode="auto">
            <a:xfrm>
              <a:off x="1791" y="3618"/>
              <a:ext cx="726" cy="793"/>
              <a:chOff x="1565" y="3527"/>
              <a:chExt cx="726" cy="793"/>
            </a:xfrm>
          </p:grpSpPr>
          <p:sp>
            <p:nvSpPr>
              <p:cNvPr id="81934" name="Text Box 24"/>
              <p:cNvSpPr txBox="1">
                <a:spLocks noChangeArrowheads="1"/>
              </p:cNvSpPr>
              <p:nvPr/>
            </p:nvSpPr>
            <p:spPr bwMode="auto">
              <a:xfrm>
                <a:off x="1763" y="3878"/>
                <a:ext cx="330" cy="442"/>
              </a:xfrm>
              <a:prstGeom prst="rect">
                <a:avLst/>
              </a:prstGeom>
              <a:noFill/>
              <a:ln w="7938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latinLnBrk="1"/>
                <a:r>
                  <a:rPr kumimoji="1" lang="en-US" altLang="zh-CN" sz="4000" b="1">
                    <a:solidFill>
                      <a:srgbClr val="FF3300"/>
                    </a:solidFill>
                    <a:latin typeface="Arial Black" panose="020B0A04020102020204" pitchFamily="34" charset="0"/>
                  </a:rPr>
                  <a:t>2</a:t>
                </a:r>
                <a:endParaRPr kumimoji="1" lang="en-US" altLang="zh-CN" sz="4000" b="1" baseline="30000">
                  <a:solidFill>
                    <a:srgbClr val="FF33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1935" name="Line 25"/>
              <p:cNvSpPr>
                <a:spLocks noChangeShapeType="1"/>
              </p:cNvSpPr>
              <p:nvPr/>
            </p:nvSpPr>
            <p:spPr bwMode="auto">
              <a:xfrm>
                <a:off x="1565" y="3913"/>
                <a:ext cx="7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6" name="Text Box 26"/>
              <p:cNvSpPr txBox="1">
                <a:spLocks noChangeArrowheads="1"/>
              </p:cNvSpPr>
              <p:nvPr/>
            </p:nvSpPr>
            <p:spPr bwMode="auto">
              <a:xfrm>
                <a:off x="1763" y="3527"/>
                <a:ext cx="330" cy="442"/>
              </a:xfrm>
              <a:prstGeom prst="rect">
                <a:avLst/>
              </a:prstGeom>
              <a:noFill/>
              <a:ln w="7938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latinLnBrk="1"/>
                <a:r>
                  <a:rPr kumimoji="1" lang="en-US" altLang="zh-CN" sz="4000" b="1">
                    <a:solidFill>
                      <a:srgbClr val="FF3300"/>
                    </a:solidFill>
                    <a:latin typeface="Arial Black" panose="020B0A04020102020204" pitchFamily="34" charset="0"/>
                    <a:ea typeface="Gulim" pitchFamily="2" charset="-127"/>
                  </a:rPr>
                  <a:t>1</a:t>
                </a:r>
                <a:endParaRPr kumimoji="1" lang="en-US" altLang="zh-CN" sz="4000" b="1">
                  <a:solidFill>
                    <a:srgbClr val="FF3300"/>
                  </a:solidFill>
                  <a:latin typeface="Arial Black" panose="020B0A04020102020204" pitchFamily="34" charset="0"/>
                  <a:ea typeface="Gulim" pitchFamily="2" charset="-127"/>
                </a:endParaRPr>
              </a:p>
            </p:txBody>
          </p:sp>
        </p:grpSp>
        <p:sp>
          <p:nvSpPr>
            <p:cNvPr id="81932" name="Text Box 27"/>
            <p:cNvSpPr txBox="1">
              <a:spLocks noChangeArrowheads="1"/>
            </p:cNvSpPr>
            <p:nvPr/>
          </p:nvSpPr>
          <p:spPr bwMode="auto">
            <a:xfrm>
              <a:off x="2278" y="3697"/>
              <a:ext cx="598" cy="634"/>
            </a:xfrm>
            <a:prstGeom prst="rect">
              <a:avLst/>
            </a:prstGeom>
            <a:noFill/>
            <a:ln w="7938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latinLnBrk="1"/>
              <a:r>
                <a:rPr kumimoji="1" lang="zh-CN" altLang="en-US" sz="6000" b="1">
                  <a:solidFill>
                    <a:srgbClr val="FF0000"/>
                  </a:solidFill>
                  <a:latin typeface="Arial Black" panose="020B0A04020102020204" pitchFamily="34" charset="0"/>
                </a:rPr>
                <a:t>（</a:t>
              </a:r>
              <a:endParaRPr kumimoji="1" lang="zh-CN" altLang="en-US" sz="6000" b="1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1933" name="Text Box 28"/>
            <p:cNvSpPr txBox="1">
              <a:spLocks noChangeArrowheads="1"/>
            </p:cNvSpPr>
            <p:nvPr/>
          </p:nvSpPr>
          <p:spPr bwMode="auto">
            <a:xfrm>
              <a:off x="3923" y="3697"/>
              <a:ext cx="308" cy="634"/>
            </a:xfrm>
            <a:prstGeom prst="rect">
              <a:avLst/>
            </a:prstGeom>
            <a:noFill/>
            <a:ln w="7938">
              <a:noFill/>
              <a:miter lim="800000"/>
            </a:ln>
          </p:spPr>
          <p:txBody>
            <a:bodyPr>
              <a:spAutoFit/>
            </a:bodyPr>
            <a:lstStyle/>
            <a:p>
              <a:pPr latinLnBrk="1"/>
              <a:r>
                <a:rPr kumimoji="1" lang="zh-CN" altLang="en-US" sz="6000" b="1">
                  <a:solidFill>
                    <a:srgbClr val="FF0000"/>
                  </a:solidFill>
                  <a:latin typeface="Arial Black" panose="020B0A04020102020204" pitchFamily="34" charset="0"/>
                </a:rPr>
                <a:t>）</a:t>
              </a:r>
              <a:endParaRPr kumimoji="1" lang="zh-CN" altLang="en-US" sz="6000" b="1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/>
      <p:bldP spid="103433" grpId="0"/>
      <p:bldP spid="1034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00405" y="441960"/>
            <a:ext cx="7886700" cy="1033463"/>
          </a:xfrm>
        </p:spPr>
        <p:txBody>
          <a:bodyPr/>
          <a:lstStyle/>
          <a:p>
            <a:r>
              <a:rPr kumimoji="0" lang="zh-CN" altLang="en-US" sz="2800" b="1" smtClean="0"/>
              <a:t>一对相对性状的杂交实验</a:t>
            </a:r>
            <a:endParaRPr kumimoji="0"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70560" y="1285875"/>
            <a:ext cx="8186420" cy="484060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002060"/>
                </a:solidFill>
              </a:rPr>
              <a:t>测交：待测个体（</a:t>
            </a:r>
            <a:r>
              <a:rPr kumimoji="0" lang="en-US" altLang="zh-CN" b="1" smtClean="0">
                <a:solidFill>
                  <a:srgbClr val="002060"/>
                </a:solidFill>
              </a:rPr>
              <a:t>F1</a:t>
            </a:r>
            <a:r>
              <a:rPr kumimoji="0" lang="zh-CN" altLang="en-US" b="1" smtClean="0">
                <a:solidFill>
                  <a:srgbClr val="002060"/>
                </a:solidFill>
              </a:rPr>
              <a:t>）与隐性纯合体相交</a:t>
            </a: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002060"/>
                </a:solidFill>
              </a:rPr>
              <a:t>应用：</a:t>
            </a: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002060"/>
                </a:solidFill>
              </a:rPr>
              <a:t>用于测定待测个体（</a:t>
            </a:r>
            <a:r>
              <a:rPr kumimoji="0" lang="en-US" altLang="zh-CN" b="1" smtClean="0">
                <a:solidFill>
                  <a:srgbClr val="002060"/>
                </a:solidFill>
              </a:rPr>
              <a:t>F1</a:t>
            </a:r>
            <a:r>
              <a:rPr kumimoji="0" lang="zh-CN" altLang="en-US" b="1" smtClean="0">
                <a:solidFill>
                  <a:srgbClr val="002060"/>
                </a:solidFill>
              </a:rPr>
              <a:t>）的基因型、产生配子的类型及其比例。</a:t>
            </a: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002060"/>
                </a:solidFill>
              </a:rPr>
              <a:t>回交：杂种子一代与亲本个体杂交</a:t>
            </a: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002060"/>
                </a:solidFill>
              </a:rPr>
              <a:t>应用：</a:t>
            </a: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002060"/>
                </a:solidFill>
              </a:rPr>
              <a:t>可以快速得到高比例的某性状的个体</a:t>
            </a: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kumimoji="0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28650" y="513715"/>
            <a:ext cx="7886700" cy="1033463"/>
          </a:xfrm>
        </p:spPr>
        <p:txBody>
          <a:bodyPr/>
          <a:lstStyle/>
          <a:p>
            <a:r>
              <a:rPr kumimoji="0"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一对相对性状的杂交实验</a:t>
            </a:r>
            <a:endParaRPr kumimoji="0"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27050" y="1429385"/>
            <a:ext cx="8186420" cy="484060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002060"/>
                </a:solidFill>
              </a:rPr>
              <a:t>正交和反交：是一对相对概念</a:t>
            </a: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002060"/>
                </a:solidFill>
              </a:rPr>
              <a:t>常染色体正交结果和反交结果相同，细胞质遗传和伴性遗传正交结果和反交结果不一定相同。</a:t>
            </a: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002060"/>
                </a:solidFill>
              </a:rPr>
              <a:t>应用：</a:t>
            </a:r>
            <a:endParaRPr kumimoji="0" lang="en-US" altLang="zh-CN" b="1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002060"/>
                </a:solidFill>
              </a:rPr>
              <a:t>主要用来检测某待测性状是</a:t>
            </a:r>
            <a:r>
              <a:rPr kumimoji="0" lang="zh-CN" altLang="en-US" b="1" smtClean="0">
                <a:solidFill>
                  <a:srgbClr val="FF0000"/>
                </a:solidFill>
              </a:rPr>
              <a:t>细胞核遗传还是细胞质遗传</a:t>
            </a:r>
            <a:r>
              <a:rPr kumimoji="0" lang="zh-CN" altLang="en-US" b="1" smtClean="0">
                <a:solidFill>
                  <a:srgbClr val="002060"/>
                </a:solidFill>
              </a:rPr>
              <a:t>；</a:t>
            </a:r>
            <a:r>
              <a:rPr kumimoji="0" lang="zh-CN" altLang="en-US" b="1" smtClean="0">
                <a:solidFill>
                  <a:srgbClr val="FF0000"/>
                </a:solidFill>
              </a:rPr>
              <a:t>是常染色体遗传还是伴</a:t>
            </a:r>
            <a:r>
              <a:rPr kumimoji="0" lang="en-US" altLang="zh-CN" b="1" smtClean="0">
                <a:solidFill>
                  <a:srgbClr val="FF0000"/>
                </a:solidFill>
              </a:rPr>
              <a:t>X</a:t>
            </a:r>
            <a:r>
              <a:rPr kumimoji="0" lang="zh-CN" altLang="en-US" b="1" smtClean="0">
                <a:solidFill>
                  <a:srgbClr val="FF0000"/>
                </a:solidFill>
              </a:rPr>
              <a:t>染色体遗传。</a:t>
            </a:r>
            <a:endParaRPr kumimoji="0" lang="en-US" altLang="zh-CN" b="1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kumimoji="0" lang="en-US" altLang="zh-CN" smtClean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kumimoji="0" lang="en-US" altLang="zh-CN" smtClean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kumimoji="0" lang="en-US" altLang="zh-CN" smtClean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kumimoji="0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2"/>
          <p:cNvSpPr>
            <a:spLocks noGrp="1"/>
          </p:cNvSpPr>
          <p:nvPr>
            <p:ph idx="4294967295"/>
          </p:nvPr>
        </p:nvSpPr>
        <p:spPr>
          <a:xfrm>
            <a:off x="643255" y="1071880"/>
            <a:ext cx="8500745" cy="50546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采用哪一组方法，可依次解决①</a:t>
            </a:r>
            <a:r>
              <a:rPr kumimoji="0" lang="en-US" altLang="zh-CN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④的问题（  ）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①鉴定一只白羊是否纯合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②在一对相对性状中区分显隐性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③不断提高小麦抗病品种的纯合度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④检验杂种</a:t>
            </a:r>
            <a:r>
              <a:rPr kumimoji="0" lang="en-US" altLang="zh-CN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F1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的基因型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杂交、自交、测交、测交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测交、杂交、自交、测交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测交、测交、杂交、自交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杂交、杂交、杂交、测交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068820" y="999808"/>
            <a:ext cx="78581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内容占位符 2"/>
          <p:cNvSpPr>
            <a:spLocks noGrp="1"/>
          </p:cNvSpPr>
          <p:nvPr>
            <p:ph idx="4294967295"/>
          </p:nvPr>
        </p:nvSpPr>
        <p:spPr>
          <a:xfrm>
            <a:off x="600710" y="937260"/>
            <a:ext cx="7942580" cy="498348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解析：鉴定生物是否是纯种，对于</a:t>
            </a:r>
            <a:r>
              <a:rPr kumimoji="0" lang="zh-CN" altLang="en-US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植物</a:t>
            </a:r>
            <a:r>
              <a:rPr kumimoji="0"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来说可以</a:t>
            </a:r>
            <a:r>
              <a:rPr kumimoji="0" lang="zh-CN" altLang="en-US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用自交、测交的方法</a:t>
            </a:r>
            <a:r>
              <a:rPr kumimoji="0"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，其中自交是最简便的方法；对于</a:t>
            </a:r>
            <a:r>
              <a:rPr kumimoji="0" lang="zh-CN" altLang="en-US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动物</a:t>
            </a:r>
            <a:r>
              <a:rPr kumimoji="0"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来说</a:t>
            </a:r>
            <a:r>
              <a:rPr kumimoji="0"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kumimoji="0" lang="zh-CN" altLang="en-US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只能用测交</a:t>
            </a:r>
            <a:r>
              <a:rPr kumimoji="0"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的方法</a:t>
            </a:r>
            <a:r>
              <a:rPr kumimoji="0"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en-US" altLang="zh-CN" b="1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要区分一对相对性状的显隐性关系，可以让生物进行杂交，若是两个相同性状的生物个体杂交，后代中有另一个新的相对性状产生，则亲本性状为显性性状；若不同性状的生物个体杂交，后代中只出现一种性状。则此性状为显性性状。</a:t>
            </a:r>
            <a:endParaRPr kumimoji="0" lang="zh-CN" altLang="en-US" b="1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不断地自交可以明显提高生物品种的纯合度。</a:t>
            </a:r>
            <a:endParaRPr kumimoji="0" lang="en-US" altLang="zh-CN" b="1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zh-CN" altLang="en-US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测交</a:t>
            </a:r>
            <a:r>
              <a:rPr kumimoji="0"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的重要意义是</a:t>
            </a:r>
            <a:r>
              <a:rPr kumimoji="0" lang="zh-CN" altLang="en-US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可以鉴定显性个体的基因型</a:t>
            </a:r>
            <a:r>
              <a:rPr kumimoji="0"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zh-CN" altLang="en-US" b="1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182178" y="745808"/>
            <a:ext cx="42481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基因的分离定律的意义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50825" y="1989138"/>
            <a:ext cx="21605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指导育种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179388" y="3692525"/>
            <a:ext cx="25161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遗传病预防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2411413" y="1557338"/>
            <a:ext cx="2390775" cy="1366837"/>
            <a:chOff x="1519" y="981"/>
            <a:chExt cx="1506" cy="861"/>
          </a:xfrm>
        </p:grpSpPr>
        <p:grpSp>
          <p:nvGrpSpPr>
            <p:cNvPr id="3" name="Group 17"/>
            <p:cNvGrpSpPr/>
            <p:nvPr/>
          </p:nvGrpSpPr>
          <p:grpSpPr bwMode="auto">
            <a:xfrm>
              <a:off x="1519" y="981"/>
              <a:ext cx="1506" cy="816"/>
              <a:chOff x="1519" y="981"/>
              <a:chExt cx="1506" cy="816"/>
            </a:xfrm>
          </p:grpSpPr>
          <p:sp>
            <p:nvSpPr>
              <p:cNvPr id="74768" name="AutoShape 7"/>
              <p:cNvSpPr/>
              <p:nvPr/>
            </p:nvSpPr>
            <p:spPr bwMode="auto">
              <a:xfrm>
                <a:off x="1519" y="1071"/>
                <a:ext cx="91" cy="726"/>
              </a:xfrm>
              <a:prstGeom prst="leftBrace">
                <a:avLst>
                  <a:gd name="adj1" fmla="val 66484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81928" name="Text Box 8"/>
              <p:cNvSpPr txBox="1">
                <a:spLocks noChangeArrowheads="1"/>
              </p:cNvSpPr>
              <p:nvPr/>
            </p:nvSpPr>
            <p:spPr bwMode="auto">
              <a:xfrm>
                <a:off x="1565" y="981"/>
                <a:ext cx="146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培育显性性状：</a:t>
                </a:r>
                <a:endPara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81929" name="Text Box 9"/>
            <p:cNvSpPr txBox="1">
              <a:spLocks noChangeArrowheads="1"/>
            </p:cNvSpPr>
            <p:nvPr/>
          </p:nvSpPr>
          <p:spPr bwMode="auto">
            <a:xfrm>
              <a:off x="1565" y="1554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rPr>
                <a:t>培育隐性性状：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endParaRPr>
            </a:p>
          </p:txBody>
        </p:sp>
      </p:grp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4549140" y="1557338"/>
            <a:ext cx="4451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连续自交，直到不出现性状分离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4692650" y="2466975"/>
            <a:ext cx="3841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后代出现此性状就是纯合体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5148263" y="3284538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禁止近亲结婚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grpSp>
        <p:nvGrpSpPr>
          <p:cNvPr id="4" name="Group 19"/>
          <p:cNvGrpSpPr/>
          <p:nvPr/>
        </p:nvGrpSpPr>
        <p:grpSpPr bwMode="auto">
          <a:xfrm>
            <a:off x="2771775" y="3284538"/>
            <a:ext cx="2228850" cy="1368425"/>
            <a:chOff x="1746" y="2024"/>
            <a:chExt cx="1404" cy="862"/>
          </a:xfrm>
        </p:grpSpPr>
        <p:sp>
          <p:nvSpPr>
            <p:cNvPr id="74763" name="AutoShape 12"/>
            <p:cNvSpPr/>
            <p:nvPr/>
          </p:nvSpPr>
          <p:spPr bwMode="auto">
            <a:xfrm>
              <a:off x="1746" y="2115"/>
              <a:ext cx="91" cy="726"/>
            </a:xfrm>
            <a:prstGeom prst="leftBrace">
              <a:avLst>
                <a:gd name="adj1" fmla="val 6648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auto">
            <a:xfrm>
              <a:off x="1882" y="2024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rPr>
                <a:t>隐性遗传病：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81935" name="Text Box 15"/>
            <p:cNvSpPr txBox="1">
              <a:spLocks noChangeArrowheads="1"/>
            </p:cNvSpPr>
            <p:nvPr/>
          </p:nvSpPr>
          <p:spPr bwMode="auto">
            <a:xfrm>
              <a:off x="1882" y="2598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rPr>
                <a:t>显性遗传病：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endParaRPr>
            </a:p>
          </p:txBody>
        </p:sp>
      </p:grp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5076825" y="4195763"/>
            <a:ext cx="2622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尽量控制患者生育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ldLvl="0" animBg="1"/>
      <p:bldP spid="81925" grpId="0"/>
      <p:bldP spid="81926" grpId="0"/>
      <p:bldP spid="81930" grpId="0" bldLvl="0" animBg="1"/>
      <p:bldP spid="81931" grpId="0"/>
      <p:bldP spid="81934" grpId="0"/>
      <p:bldP spid="819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642303" y="555625"/>
            <a:ext cx="4756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ea typeface="华文中宋" panose="02010600040101010101" pitchFamily="2" charset="-122"/>
              </a:rPr>
              <a:t>最基本的六种交配组合</a:t>
            </a:r>
            <a:endParaRPr lang="zh-CN" altLang="en-US" sz="3600" b="1">
              <a:ea typeface="华文中宋" panose="02010600040101010101" pitchFamily="2" charset="-122"/>
            </a:endParaRP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042988" y="1892300"/>
            <a:ext cx="13731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AA</a:t>
            </a:r>
            <a:r>
              <a:rPr lang="en-US" altLang="zh-CN" sz="2400" b="1">
                <a:ea typeface="华文中宋" panose="02010600040101010101" pitchFamily="2" charset="-122"/>
              </a:rPr>
              <a:t>×</a:t>
            </a:r>
            <a:r>
              <a:rPr lang="en-US" altLang="zh-CN" sz="2400" b="1"/>
              <a:t>AA</a:t>
            </a:r>
            <a:endParaRPr lang="en-US" altLang="zh-CN" sz="2400" b="1"/>
          </a:p>
        </p:txBody>
      </p:sp>
      <p:grpSp>
        <p:nvGrpSpPr>
          <p:cNvPr id="2" name="Group 26"/>
          <p:cNvGrpSpPr/>
          <p:nvPr/>
        </p:nvGrpSpPr>
        <p:grpSpPr bwMode="auto">
          <a:xfrm>
            <a:off x="2430463" y="1892300"/>
            <a:ext cx="1254125" cy="457200"/>
            <a:chOff x="1531" y="1192"/>
            <a:chExt cx="790" cy="288"/>
          </a:xfrm>
        </p:grpSpPr>
        <p:sp>
          <p:nvSpPr>
            <p:cNvPr id="75803" name="Line 6"/>
            <p:cNvSpPr>
              <a:spLocks noChangeShapeType="1"/>
            </p:cNvSpPr>
            <p:nvPr/>
          </p:nvSpPr>
          <p:spPr bwMode="auto">
            <a:xfrm>
              <a:off x="1531" y="1361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Text Box 7"/>
            <p:cNvSpPr txBox="1">
              <a:spLocks noChangeArrowheads="1"/>
            </p:cNvSpPr>
            <p:nvPr/>
          </p:nvSpPr>
          <p:spPr bwMode="auto">
            <a:xfrm>
              <a:off x="1927" y="1192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AA</a:t>
              </a:r>
              <a:endParaRPr lang="en-US" altLang="zh-CN" sz="2400" b="1"/>
            </a:p>
          </p:txBody>
        </p:sp>
      </p:grp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1042988" y="2611438"/>
            <a:ext cx="1320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AA</a:t>
            </a:r>
            <a:r>
              <a:rPr lang="en-US" altLang="zh-CN" sz="2400" b="1">
                <a:ea typeface="华文中宋" panose="02010600040101010101" pitchFamily="2" charset="-122"/>
              </a:rPr>
              <a:t>×</a:t>
            </a:r>
            <a:r>
              <a:rPr lang="en-US" altLang="zh-CN" sz="2400" b="1"/>
              <a:t>Aa</a:t>
            </a:r>
            <a:endParaRPr lang="en-US" altLang="zh-CN" sz="2400" b="1"/>
          </a:p>
        </p:txBody>
      </p:sp>
      <p:grpSp>
        <p:nvGrpSpPr>
          <p:cNvPr id="3" name="Group 27"/>
          <p:cNvGrpSpPr/>
          <p:nvPr/>
        </p:nvGrpSpPr>
        <p:grpSpPr bwMode="auto">
          <a:xfrm>
            <a:off x="2430463" y="2609850"/>
            <a:ext cx="2254250" cy="457200"/>
            <a:chOff x="1531" y="1644"/>
            <a:chExt cx="1420" cy="288"/>
          </a:xfrm>
        </p:grpSpPr>
        <p:sp>
          <p:nvSpPr>
            <p:cNvPr id="75801" name="Line 9"/>
            <p:cNvSpPr>
              <a:spLocks noChangeShapeType="1"/>
            </p:cNvSpPr>
            <p:nvPr/>
          </p:nvSpPr>
          <p:spPr bwMode="auto">
            <a:xfrm>
              <a:off x="1531" y="181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2" name="Text Box 11"/>
            <p:cNvSpPr txBox="1">
              <a:spLocks noChangeArrowheads="1"/>
            </p:cNvSpPr>
            <p:nvPr/>
          </p:nvSpPr>
          <p:spPr bwMode="auto">
            <a:xfrm>
              <a:off x="1927" y="1644"/>
              <a:ext cx="102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1AA </a:t>
              </a:r>
              <a:r>
                <a:rPr lang="en-US" altLang="zh-CN" sz="2400" b="1">
                  <a:ea typeface="华文中宋" panose="02010600040101010101" pitchFamily="2" charset="-122"/>
                </a:rPr>
                <a:t>: 1</a:t>
              </a:r>
              <a:r>
                <a:rPr lang="en-US" altLang="zh-CN" sz="2400" b="1"/>
                <a:t>Aa</a:t>
              </a:r>
              <a:endParaRPr lang="en-US" altLang="zh-CN" sz="2400" b="1"/>
            </a:p>
          </p:txBody>
        </p:sp>
      </p:grp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1042988" y="3332163"/>
            <a:ext cx="127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AA</a:t>
            </a:r>
            <a:r>
              <a:rPr lang="en-US" altLang="zh-CN" sz="2400" b="1">
                <a:ea typeface="华文中宋" panose="02010600040101010101" pitchFamily="2" charset="-122"/>
              </a:rPr>
              <a:t>×</a:t>
            </a:r>
            <a:r>
              <a:rPr lang="en-US" altLang="zh-CN" sz="2400" b="1"/>
              <a:t>aa</a:t>
            </a:r>
            <a:endParaRPr lang="en-US" altLang="zh-CN" sz="2400" b="1"/>
          </a:p>
        </p:txBody>
      </p:sp>
      <p:grpSp>
        <p:nvGrpSpPr>
          <p:cNvPr id="4" name="Group 28"/>
          <p:cNvGrpSpPr/>
          <p:nvPr/>
        </p:nvGrpSpPr>
        <p:grpSpPr bwMode="auto">
          <a:xfrm>
            <a:off x="2411413" y="3332163"/>
            <a:ext cx="1222375" cy="457200"/>
            <a:chOff x="1519" y="2099"/>
            <a:chExt cx="770" cy="288"/>
          </a:xfrm>
        </p:grpSpPr>
        <p:sp>
          <p:nvSpPr>
            <p:cNvPr id="75799" name="Line 13"/>
            <p:cNvSpPr>
              <a:spLocks noChangeShapeType="1"/>
            </p:cNvSpPr>
            <p:nvPr/>
          </p:nvSpPr>
          <p:spPr bwMode="auto">
            <a:xfrm>
              <a:off x="1519" y="2280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Text Box 14"/>
            <p:cNvSpPr txBox="1">
              <a:spLocks noChangeArrowheads="1"/>
            </p:cNvSpPr>
            <p:nvPr/>
          </p:nvSpPr>
          <p:spPr bwMode="auto">
            <a:xfrm>
              <a:off x="1927" y="2099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Aa</a:t>
              </a:r>
              <a:endParaRPr lang="en-US" altLang="zh-CN" sz="2400" b="1"/>
            </a:p>
          </p:txBody>
        </p:sp>
      </p:grpSp>
      <p:sp>
        <p:nvSpPr>
          <p:cNvPr id="113679" name="Text Box 15"/>
          <p:cNvSpPr txBox="1">
            <a:spLocks noChangeArrowheads="1"/>
          </p:cNvSpPr>
          <p:nvPr/>
        </p:nvSpPr>
        <p:spPr bwMode="auto">
          <a:xfrm>
            <a:off x="1042988" y="4124325"/>
            <a:ext cx="127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Aa</a:t>
            </a:r>
            <a:r>
              <a:rPr lang="en-US" altLang="zh-CN" sz="2400" b="1">
                <a:ea typeface="华文中宋" panose="02010600040101010101" pitchFamily="2" charset="-122"/>
              </a:rPr>
              <a:t>×</a:t>
            </a:r>
            <a:r>
              <a:rPr lang="en-US" altLang="zh-CN" sz="2400" b="1"/>
              <a:t>Aa</a:t>
            </a:r>
            <a:endParaRPr lang="en-US" altLang="zh-CN" sz="2400" b="1"/>
          </a:p>
        </p:txBody>
      </p:sp>
      <p:grpSp>
        <p:nvGrpSpPr>
          <p:cNvPr id="5" name="Group 29"/>
          <p:cNvGrpSpPr/>
          <p:nvPr/>
        </p:nvGrpSpPr>
        <p:grpSpPr bwMode="auto">
          <a:xfrm>
            <a:off x="2411413" y="4195763"/>
            <a:ext cx="2952750" cy="457200"/>
            <a:chOff x="1519" y="2643"/>
            <a:chExt cx="1860" cy="288"/>
          </a:xfrm>
        </p:grpSpPr>
        <p:sp>
          <p:nvSpPr>
            <p:cNvPr id="75797" name="Line 16"/>
            <p:cNvSpPr>
              <a:spLocks noChangeShapeType="1"/>
            </p:cNvSpPr>
            <p:nvPr/>
          </p:nvSpPr>
          <p:spPr bwMode="auto">
            <a:xfrm>
              <a:off x="1519" y="2779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Text Box 17"/>
            <p:cNvSpPr txBox="1">
              <a:spLocks noChangeArrowheads="1"/>
            </p:cNvSpPr>
            <p:nvPr/>
          </p:nvSpPr>
          <p:spPr bwMode="auto">
            <a:xfrm>
              <a:off x="1864" y="2643"/>
              <a:ext cx="151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1AA </a:t>
              </a:r>
              <a:r>
                <a:rPr lang="en-US" altLang="zh-CN" sz="2400" b="1">
                  <a:ea typeface="华文中宋" panose="02010600040101010101" pitchFamily="2" charset="-122"/>
                </a:rPr>
                <a:t>: 2</a:t>
              </a:r>
              <a:r>
                <a:rPr lang="en-US" altLang="zh-CN" sz="2400" b="1"/>
                <a:t>Aa : 1aa</a:t>
              </a:r>
              <a:endParaRPr lang="en-US" altLang="zh-CN" sz="2400" b="1"/>
            </a:p>
          </p:txBody>
        </p:sp>
      </p:grp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1042988" y="4868863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Aa</a:t>
            </a:r>
            <a:r>
              <a:rPr lang="en-US" altLang="zh-CN" sz="2400" b="1">
                <a:ea typeface="华文中宋" panose="02010600040101010101" pitchFamily="2" charset="-122"/>
              </a:rPr>
              <a:t>×</a:t>
            </a:r>
            <a:r>
              <a:rPr lang="en-US" altLang="zh-CN" sz="2400" b="1"/>
              <a:t>aa</a:t>
            </a:r>
            <a:endParaRPr lang="en-US" altLang="zh-CN" sz="2400" b="1"/>
          </a:p>
        </p:txBody>
      </p:sp>
      <p:grpSp>
        <p:nvGrpSpPr>
          <p:cNvPr id="6" name="Group 30"/>
          <p:cNvGrpSpPr/>
          <p:nvPr/>
        </p:nvGrpSpPr>
        <p:grpSpPr bwMode="auto">
          <a:xfrm>
            <a:off x="2411413" y="4916488"/>
            <a:ext cx="2171700" cy="457200"/>
            <a:chOff x="1519" y="3097"/>
            <a:chExt cx="1368" cy="288"/>
          </a:xfrm>
        </p:grpSpPr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>
              <a:off x="1519" y="3249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1927" y="3097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1Aa : 1aa</a:t>
              </a:r>
              <a:endParaRPr lang="en-US" altLang="zh-CN" sz="2400" b="1"/>
            </a:p>
          </p:txBody>
        </p:sp>
      </p:grp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1116013" y="5564188"/>
            <a:ext cx="1168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aa</a:t>
            </a:r>
            <a:r>
              <a:rPr lang="en-US" altLang="zh-CN" sz="2400" b="1">
                <a:ea typeface="华文中宋" panose="02010600040101010101" pitchFamily="2" charset="-122"/>
              </a:rPr>
              <a:t>×</a:t>
            </a:r>
            <a:r>
              <a:rPr lang="en-US" altLang="zh-CN" sz="2400" b="1"/>
              <a:t>aa</a:t>
            </a:r>
            <a:endParaRPr lang="en-US" altLang="zh-CN" sz="2400" b="1"/>
          </a:p>
        </p:txBody>
      </p:sp>
      <p:grpSp>
        <p:nvGrpSpPr>
          <p:cNvPr id="7" name="Group 31"/>
          <p:cNvGrpSpPr/>
          <p:nvPr/>
        </p:nvGrpSpPr>
        <p:grpSpPr bwMode="auto">
          <a:xfrm>
            <a:off x="2411413" y="5564188"/>
            <a:ext cx="1244600" cy="457200"/>
            <a:chOff x="1519" y="3505"/>
            <a:chExt cx="784" cy="288"/>
          </a:xfrm>
        </p:grpSpPr>
        <p:sp>
          <p:nvSpPr>
            <p:cNvPr id="75793" name="Line 22"/>
            <p:cNvSpPr>
              <a:spLocks noChangeShapeType="1"/>
            </p:cNvSpPr>
            <p:nvPr/>
          </p:nvSpPr>
          <p:spPr bwMode="auto">
            <a:xfrm>
              <a:off x="1519" y="368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Text Box 23"/>
            <p:cNvSpPr txBox="1">
              <a:spLocks noChangeArrowheads="1"/>
            </p:cNvSpPr>
            <p:nvPr/>
          </p:nvSpPr>
          <p:spPr bwMode="auto">
            <a:xfrm>
              <a:off x="1973" y="350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aa</a:t>
              </a:r>
              <a:endParaRPr lang="en-US" altLang="zh-CN" sz="2400" b="1"/>
            </a:p>
          </p:txBody>
        </p:sp>
      </p:grp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55333" y="1268730"/>
            <a:ext cx="51038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：显性性状，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：隐性性状</a:t>
            </a:r>
            <a:endParaRPr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89" name="Text Box 25"/>
          <p:cNvSpPr txBox="1">
            <a:spLocks noChangeArrowheads="1"/>
          </p:cNvSpPr>
          <p:nvPr/>
        </p:nvSpPr>
        <p:spPr bwMode="auto">
          <a:xfrm>
            <a:off x="5364480" y="647700"/>
            <a:ext cx="15652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  <p:bldP spid="113672" grpId="0"/>
      <p:bldP spid="113676" grpId="0"/>
      <p:bldP spid="113679" grpId="0"/>
      <p:bldP spid="113682" grpId="0"/>
      <p:bldP spid="113685" grpId="0"/>
      <p:bldP spid="113688" grpId="0"/>
      <p:bldP spid="1136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539750" y="637540"/>
            <a:ext cx="326231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6600"/>
                </a:solidFill>
                <a:ea typeface="华文中宋" panose="02010600040101010101" pitchFamily="2" charset="-122"/>
              </a:rPr>
              <a:t>判断显隐性状</a:t>
            </a:r>
            <a:endParaRPr lang="zh-CN" altLang="en-US" sz="4000" b="1">
              <a:solidFill>
                <a:srgbClr val="006600"/>
              </a:solidFill>
              <a:ea typeface="华文中宋" panose="02010600040101010101" pitchFamily="2" charset="-122"/>
            </a:endParaRP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395288" y="4797425"/>
            <a:ext cx="7742237" cy="83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）两个性状相同的亲本杂交，子代出现不同的性状，则</a:t>
            </a:r>
            <a:endParaRPr lang="zh-CN" altLang="en-US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    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新出现的性状为隐性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076190" y="3933825"/>
            <a:ext cx="3463925" cy="457200"/>
            <a:chOff x="3288" y="2478"/>
            <a:chExt cx="2182" cy="288"/>
          </a:xfrm>
        </p:grpSpPr>
        <p:sp>
          <p:nvSpPr>
            <p:cNvPr id="111627" name="Text Box 11"/>
            <p:cNvSpPr txBox="1">
              <a:spLocks noChangeArrowheads="1"/>
            </p:cNvSpPr>
            <p:nvPr/>
          </p:nvSpPr>
          <p:spPr bwMode="auto">
            <a:xfrm>
              <a:off x="3288" y="2478"/>
              <a:ext cx="8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rPr>
                <a:t>Aa×Aa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endParaRPr>
            </a:p>
          </p:txBody>
        </p:sp>
        <p:grpSp>
          <p:nvGrpSpPr>
            <p:cNvPr id="3" name="Group 12"/>
            <p:cNvGrpSpPr/>
            <p:nvPr/>
          </p:nvGrpSpPr>
          <p:grpSpPr bwMode="auto">
            <a:xfrm>
              <a:off x="4105" y="2478"/>
              <a:ext cx="1365" cy="288"/>
              <a:chOff x="2200" y="935"/>
              <a:chExt cx="1288" cy="288"/>
            </a:xfrm>
          </p:grpSpPr>
          <p:sp>
            <p:nvSpPr>
              <p:cNvPr id="76832" name="Line 13"/>
              <p:cNvSpPr>
                <a:spLocks noChangeShapeType="1"/>
              </p:cNvSpPr>
              <p:nvPr/>
            </p:nvSpPr>
            <p:spPr bwMode="auto">
              <a:xfrm>
                <a:off x="2200" y="1117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30" name="Text Box 14"/>
              <p:cNvSpPr txBox="1">
                <a:spLocks noChangeArrowheads="1"/>
              </p:cNvSpPr>
              <p:nvPr/>
            </p:nvSpPr>
            <p:spPr bwMode="auto">
              <a:xfrm>
                <a:off x="2561" y="935"/>
                <a:ext cx="9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3A_</a:t>
                </a: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：</a:t>
                </a: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1aa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473075" y="2276475"/>
            <a:ext cx="8444230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）具有相对性状的亲本杂交，子代只表现一个亲本的性状，</a:t>
            </a:r>
            <a:endParaRPr lang="zh-CN" altLang="en-US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子代显现的性状为显性，未显现的为隐性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grpSp>
        <p:nvGrpSpPr>
          <p:cNvPr id="4" name="Group 36"/>
          <p:cNvGrpSpPr/>
          <p:nvPr/>
        </p:nvGrpSpPr>
        <p:grpSpPr bwMode="auto">
          <a:xfrm>
            <a:off x="4932363" y="1627188"/>
            <a:ext cx="2478087" cy="458787"/>
            <a:chOff x="3107" y="1025"/>
            <a:chExt cx="1561" cy="289"/>
          </a:xfrm>
        </p:grpSpPr>
        <p:sp>
          <p:nvSpPr>
            <p:cNvPr id="111636" name="Text Box 20"/>
            <p:cNvSpPr txBox="1">
              <a:spLocks noChangeArrowheads="1"/>
            </p:cNvSpPr>
            <p:nvPr/>
          </p:nvSpPr>
          <p:spPr bwMode="auto">
            <a:xfrm>
              <a:off x="3107" y="1026"/>
              <a:ext cx="8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rPr>
                <a:t>AA×aa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endParaRPr>
            </a:p>
          </p:txBody>
        </p:sp>
        <p:grpSp>
          <p:nvGrpSpPr>
            <p:cNvPr id="5" name="Group 21"/>
            <p:cNvGrpSpPr/>
            <p:nvPr/>
          </p:nvGrpSpPr>
          <p:grpSpPr bwMode="auto">
            <a:xfrm>
              <a:off x="3923" y="1025"/>
              <a:ext cx="745" cy="288"/>
              <a:chOff x="2200" y="934"/>
              <a:chExt cx="703" cy="288"/>
            </a:xfrm>
          </p:grpSpPr>
          <p:sp>
            <p:nvSpPr>
              <p:cNvPr id="76828" name="Line 22"/>
              <p:cNvSpPr>
                <a:spLocks noChangeShapeType="1"/>
              </p:cNvSpPr>
              <p:nvPr/>
            </p:nvSpPr>
            <p:spPr bwMode="auto">
              <a:xfrm>
                <a:off x="2200" y="1117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39" name="Text Box 23"/>
              <p:cNvSpPr txBox="1">
                <a:spLocks noChangeArrowheads="1"/>
              </p:cNvSpPr>
              <p:nvPr/>
            </p:nvSpPr>
            <p:spPr bwMode="auto">
              <a:xfrm>
                <a:off x="2561" y="934"/>
                <a:ext cx="34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Aa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6" name="Group 35"/>
          <p:cNvGrpSpPr/>
          <p:nvPr/>
        </p:nvGrpSpPr>
        <p:grpSpPr bwMode="auto">
          <a:xfrm>
            <a:off x="539115" y="1629093"/>
            <a:ext cx="4464050" cy="457200"/>
            <a:chOff x="204" y="981"/>
            <a:chExt cx="2812" cy="288"/>
          </a:xfrm>
        </p:grpSpPr>
        <p:grpSp>
          <p:nvGrpSpPr>
            <p:cNvPr id="7" name="Group 16"/>
            <p:cNvGrpSpPr/>
            <p:nvPr/>
          </p:nvGrpSpPr>
          <p:grpSpPr bwMode="auto">
            <a:xfrm>
              <a:off x="1749" y="981"/>
              <a:ext cx="1267" cy="288"/>
              <a:chOff x="2200" y="935"/>
              <a:chExt cx="1198" cy="288"/>
            </a:xfrm>
          </p:grpSpPr>
          <p:sp>
            <p:nvSpPr>
              <p:cNvPr id="76824" name="Line 17"/>
              <p:cNvSpPr>
                <a:spLocks noChangeShapeType="1"/>
              </p:cNvSpPr>
              <p:nvPr/>
            </p:nvSpPr>
            <p:spPr bwMode="auto">
              <a:xfrm>
                <a:off x="2200" y="1117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34" name="Text Box 18"/>
              <p:cNvSpPr txBox="1">
                <a:spLocks noChangeArrowheads="1"/>
              </p:cNvSpPr>
              <p:nvPr/>
            </p:nvSpPr>
            <p:spPr bwMode="auto">
              <a:xfrm>
                <a:off x="2562" y="935"/>
                <a:ext cx="8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全是红花</a:t>
                </a:r>
                <a:endPara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8" name="Group 26"/>
            <p:cNvGrpSpPr/>
            <p:nvPr/>
          </p:nvGrpSpPr>
          <p:grpSpPr bwMode="auto">
            <a:xfrm>
              <a:off x="204" y="981"/>
              <a:ext cx="1532" cy="288"/>
              <a:chOff x="204" y="981"/>
              <a:chExt cx="1532" cy="288"/>
            </a:xfrm>
          </p:grpSpPr>
          <p:sp>
            <p:nvSpPr>
              <p:cNvPr id="111631" name="Text Box 15"/>
              <p:cNvSpPr txBox="1">
                <a:spLocks noChangeArrowheads="1"/>
              </p:cNvSpPr>
              <p:nvPr/>
            </p:nvSpPr>
            <p:spPr bwMode="auto">
              <a:xfrm>
                <a:off x="660" y="981"/>
                <a:ext cx="107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红花</a:t>
                </a: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×</a:t>
                </a: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白花</a:t>
                </a:r>
                <a:endPara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endParaRPr>
              </a:p>
            </p:txBody>
          </p:sp>
          <p:sp>
            <p:nvSpPr>
              <p:cNvPr id="111640" name="Text Box 24"/>
              <p:cNvSpPr txBox="1">
                <a:spLocks noChangeArrowheads="1"/>
              </p:cNvSpPr>
              <p:nvPr/>
            </p:nvSpPr>
            <p:spPr bwMode="auto">
              <a:xfrm>
                <a:off x="204" y="981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例：</a:t>
                </a:r>
                <a:endPara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endParaRPr>
              </a:p>
            </p:txBody>
          </p:sp>
        </p:grpSp>
      </p:grpSp>
      <p:grpSp>
        <p:nvGrpSpPr>
          <p:cNvPr id="9" name="Group 37"/>
          <p:cNvGrpSpPr/>
          <p:nvPr/>
        </p:nvGrpSpPr>
        <p:grpSpPr bwMode="auto">
          <a:xfrm>
            <a:off x="537845" y="3141663"/>
            <a:ext cx="4673600" cy="960437"/>
            <a:chOff x="158" y="1979"/>
            <a:chExt cx="2944" cy="605"/>
          </a:xfrm>
        </p:grpSpPr>
        <p:grpSp>
          <p:nvGrpSpPr>
            <p:cNvPr id="10" name="Group 6"/>
            <p:cNvGrpSpPr/>
            <p:nvPr/>
          </p:nvGrpSpPr>
          <p:grpSpPr bwMode="auto">
            <a:xfrm>
              <a:off x="1429" y="2296"/>
              <a:ext cx="1673" cy="288"/>
              <a:chOff x="2200" y="935"/>
              <a:chExt cx="1580" cy="288"/>
            </a:xfrm>
          </p:grpSpPr>
          <p:sp>
            <p:nvSpPr>
              <p:cNvPr id="76818" name="Line 7"/>
              <p:cNvSpPr>
                <a:spLocks noChangeShapeType="1"/>
              </p:cNvSpPr>
              <p:nvPr/>
            </p:nvSpPr>
            <p:spPr bwMode="auto">
              <a:xfrm>
                <a:off x="2200" y="1117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4" name="Text Box 8"/>
              <p:cNvSpPr txBox="1">
                <a:spLocks noChangeArrowheads="1"/>
              </p:cNvSpPr>
              <p:nvPr/>
            </p:nvSpPr>
            <p:spPr bwMode="auto">
              <a:xfrm>
                <a:off x="2562" y="935"/>
                <a:ext cx="12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3</a:t>
                </a: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红花：</a:t>
                </a: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白花</a:t>
                </a:r>
                <a:endPara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1" name="Group 27"/>
            <p:cNvGrpSpPr/>
            <p:nvPr/>
          </p:nvGrpSpPr>
          <p:grpSpPr bwMode="auto">
            <a:xfrm>
              <a:off x="158" y="1979"/>
              <a:ext cx="1258" cy="605"/>
              <a:chOff x="158" y="1979"/>
              <a:chExt cx="1258" cy="605"/>
            </a:xfrm>
          </p:grpSpPr>
          <p:sp>
            <p:nvSpPr>
              <p:cNvPr id="111621" name="Text Box 5"/>
              <p:cNvSpPr txBox="1">
                <a:spLocks noChangeArrowheads="1"/>
              </p:cNvSpPr>
              <p:nvPr/>
            </p:nvSpPr>
            <p:spPr bwMode="auto">
              <a:xfrm>
                <a:off x="340" y="2296"/>
                <a:ext cx="107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红花</a:t>
                </a: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×</a:t>
                </a: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红花</a:t>
                </a:r>
                <a:endPara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endParaRPr>
              </a:p>
            </p:txBody>
          </p:sp>
          <p:sp>
            <p:nvSpPr>
              <p:cNvPr id="111641" name="Text Box 25"/>
              <p:cNvSpPr txBox="1">
                <a:spLocks noChangeArrowheads="1"/>
              </p:cNvSpPr>
              <p:nvPr/>
            </p:nvSpPr>
            <p:spPr bwMode="auto">
              <a:xfrm>
                <a:off x="158" y="1979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例：</a:t>
                </a:r>
                <a:endPara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endParaRPr>
              </a:p>
            </p:txBody>
          </p:sp>
        </p:grpSp>
      </p:grpSp>
      <p:grpSp>
        <p:nvGrpSpPr>
          <p:cNvPr id="12" name="Group 34"/>
          <p:cNvGrpSpPr/>
          <p:nvPr/>
        </p:nvGrpSpPr>
        <p:grpSpPr bwMode="auto">
          <a:xfrm>
            <a:off x="826770" y="4221163"/>
            <a:ext cx="3435350" cy="457200"/>
            <a:chOff x="340" y="2659"/>
            <a:chExt cx="2164" cy="288"/>
          </a:xfrm>
        </p:grpSpPr>
        <p:sp>
          <p:nvSpPr>
            <p:cNvPr id="111645" name="Text Box 29"/>
            <p:cNvSpPr txBox="1">
              <a:spLocks noChangeArrowheads="1"/>
            </p:cNvSpPr>
            <p:nvPr/>
          </p:nvSpPr>
          <p:spPr bwMode="auto">
            <a:xfrm>
              <a:off x="340" y="2659"/>
              <a:ext cx="10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rPr>
                <a:t>正常</a:t>
              </a: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rPr>
                <a:t>×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华文中宋" panose="02010600040101010101" pitchFamily="2" charset="-122"/>
                </a:rPr>
                <a:t>正常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endParaRPr>
            </a:p>
          </p:txBody>
        </p:sp>
        <p:grpSp>
          <p:nvGrpSpPr>
            <p:cNvPr id="13" name="Group 31"/>
            <p:cNvGrpSpPr/>
            <p:nvPr/>
          </p:nvGrpSpPr>
          <p:grpSpPr bwMode="auto">
            <a:xfrm>
              <a:off x="1429" y="2659"/>
              <a:ext cx="1075" cy="288"/>
              <a:chOff x="2200" y="935"/>
              <a:chExt cx="1015" cy="288"/>
            </a:xfrm>
          </p:grpSpPr>
          <p:sp>
            <p:nvSpPr>
              <p:cNvPr id="76812" name="Line 32"/>
              <p:cNvSpPr>
                <a:spLocks noChangeShapeType="1"/>
              </p:cNvSpPr>
              <p:nvPr/>
            </p:nvSpPr>
            <p:spPr bwMode="auto">
              <a:xfrm>
                <a:off x="2200" y="1117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49" name="Text Box 33"/>
              <p:cNvSpPr txBox="1">
                <a:spLocks noChangeArrowheads="1"/>
              </p:cNvSpPr>
              <p:nvPr/>
            </p:nvSpPr>
            <p:spPr bwMode="auto">
              <a:xfrm>
                <a:off x="2562" y="935"/>
                <a:ext cx="65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中宋" panose="02010600040101010101" pitchFamily="2" charset="-122"/>
                  </a:rPr>
                  <a:t>白化病</a:t>
                </a:r>
                <a:endPara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5" grpId="0"/>
      <p:bldP spid="111635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000" b="1" smtClean="0">
                <a:solidFill>
                  <a:srgbClr val="006600"/>
                </a:solidFill>
                <a:ea typeface="华文中宋" panose="02010600040101010101" pitchFamily="2" charset="-122"/>
              </a:rPr>
              <a:t>个体基因型的确定</a:t>
            </a:r>
            <a:endParaRPr kumimoji="0" lang="zh-CN" altLang="en-US" sz="4000" b="1" smtClean="0">
              <a:solidFill>
                <a:srgbClr val="006600"/>
              </a:solidFill>
              <a:ea typeface="华文中宋" panose="02010600040101010101" pitchFamily="2" charset="-122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611188" y="1628775"/>
            <a:ext cx="25161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）显性性状：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3059113" y="1677988"/>
            <a:ext cx="3232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至少有一个显性基因，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611188" y="2397125"/>
            <a:ext cx="25161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）隐性性状：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3203575" y="2397125"/>
            <a:ext cx="2927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肯定是隐性纯合子，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372225" y="1677988"/>
            <a:ext cx="574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A_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443663" y="2397125"/>
            <a:ext cx="523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aa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611188" y="3189288"/>
            <a:ext cx="6956425" cy="830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3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）由亲代或子代的表现型推测，若子代中有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隐性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纯合子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，则亲代基因组成中至少含有一个隐性基因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/>
      <p:bldP spid="98311" grpId="0"/>
      <p:bldP spid="98312" grpId="0"/>
      <p:bldP spid="98313" grpId="0"/>
      <p:bldP spid="98314" grpId="0"/>
      <p:bldP spid="98315" grpId="0"/>
      <p:bldP spid="983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30530" y="1357630"/>
            <a:ext cx="8171815" cy="2501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两株高茎豌豆杂交，后代既有高茎又有矮茎，让子一代高茎豌豆全部自交，则自交后代性状分离比为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A.3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B.1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     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C.9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   D.5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68370" y="2483485"/>
            <a:ext cx="5000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611505"/>
            <a:ext cx="7886700" cy="339090"/>
          </a:xfrm>
        </p:spPr>
        <p:txBody>
          <a:bodyPr/>
          <a:lstStyle/>
          <a:p>
            <a:pPr eaLnBrk="1" hangingPunct="1"/>
            <a:r>
              <a:rPr kumimoji="0" lang="zh-CN" altLang="en-US" sz="3200" b="1" smtClean="0">
                <a:solidFill>
                  <a:schemeClr val="tx1"/>
                </a:solidFill>
                <a:ea typeface="隶书" panose="02010509060101010101" pitchFamily="49" charset="-122"/>
              </a:rPr>
              <a:t>融合遗传</a:t>
            </a:r>
            <a:endParaRPr kumimoji="0" lang="zh-CN" altLang="en-US" sz="3200" b="1" smtClean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6998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528320" y="1117600"/>
            <a:ext cx="8329295" cy="4911725"/>
          </a:xfrm>
        </p:spPr>
        <p:txBody>
          <a:bodyPr/>
          <a:lstStyle/>
          <a:p>
            <a:pPr eaLnBrk="1" hangingPunct="1"/>
            <a:r>
              <a:rPr kumimoji="0" lang="zh-CN" altLang="en-US" b="1" smtClean="0">
                <a:solidFill>
                  <a:schemeClr val="tx1"/>
                </a:solidFill>
              </a:rPr>
              <a:t>按照“融合遗传”的观点，当红花豌豆与白花豌豆杂交后，子代的豌豆花是什么颜色？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 eaLnBrk="1" hangingPunct="1"/>
            <a:r>
              <a:rPr kumimoji="0" lang="zh-CN" altLang="en-US" b="1" smtClean="0">
                <a:solidFill>
                  <a:schemeClr val="tx1"/>
                </a:solidFill>
              </a:rPr>
              <a:t>你同意上述观点吗？说说你的理由。</a:t>
            </a:r>
            <a:endParaRPr kumimoji="0" lang="zh-CN" altLang="en-US" b="1" smtClean="0">
              <a:solidFill>
                <a:schemeClr val="tx1"/>
              </a:solidFill>
            </a:endParaRPr>
          </a:p>
          <a:p>
            <a:pPr eaLnBrk="1" hangingPunct="1"/>
            <a:endParaRPr kumimoji="0" lang="en-US" altLang="zh-CN" b="1" smtClean="0"/>
          </a:p>
        </p:txBody>
      </p:sp>
      <p:pic>
        <p:nvPicPr>
          <p:cNvPr id="25604" name="Picture 4" descr="baihonghua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7905" y="2788920"/>
            <a:ext cx="6913563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42290" y="565785"/>
            <a:ext cx="7640320" cy="54311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5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在未知相对性状间显隐性关系的情况下，人工控制某黄玉米与白玉米杂交，发现子一代中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482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粒表现黄色，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491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粒表现白色。对此结果作出的下列解释中不正确的是              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342900" indent="-342900">
              <a:lnSpc>
                <a:spcPct val="155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A.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双亲之一产生了两种类型数目相等的配子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342900" indent="-342900">
              <a:lnSpc>
                <a:spcPct val="155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B.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双亲之一必定是杂合体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342900" indent="-342900">
              <a:lnSpc>
                <a:spcPct val="155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C.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双亲产生的每个配子受精结合的机会相等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342900" indent="-342900">
              <a:lnSpc>
                <a:spcPct val="155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D.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白玉米必属于隐性性状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268403" y="2657158"/>
            <a:ext cx="6477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endParaRPr lang="en-US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395605" y="548323"/>
            <a:ext cx="86407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anose="02010600030101010101" pitchFamily="2" charset="-122"/>
              </a:rPr>
              <a:t>2.</a:t>
            </a:r>
            <a:r>
              <a:rPr lang="zh-CN" altLang="en-US" sz="3200" b="1">
                <a:latin typeface="宋体" panose="02010600030101010101" pitchFamily="2" charset="-122"/>
              </a:rPr>
              <a:t>观察羊的毛色的遗传图解，据图回答问题：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80899" name="Text Box 5"/>
          <p:cNvSpPr txBox="1">
            <a:spLocks noChangeArrowheads="1"/>
          </p:cNvSpPr>
          <p:nvPr/>
        </p:nvSpPr>
        <p:spPr bwMode="auto">
          <a:xfrm>
            <a:off x="1258888" y="1268413"/>
            <a:ext cx="1223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白毛羊</a:t>
            </a:r>
            <a:endParaRPr lang="zh-CN" altLang="en-US" sz="2400" b="1"/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3563938" y="1268413"/>
            <a:ext cx="1223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黑毛羊</a:t>
            </a:r>
            <a:endParaRPr lang="zh-CN" altLang="en-US" sz="2400" b="1"/>
          </a:p>
        </p:txBody>
      </p:sp>
      <p:sp>
        <p:nvSpPr>
          <p:cNvPr id="80901" name="Line 7"/>
          <p:cNvSpPr>
            <a:spLocks noChangeShapeType="1"/>
          </p:cNvSpPr>
          <p:nvPr/>
        </p:nvSpPr>
        <p:spPr bwMode="auto">
          <a:xfrm>
            <a:off x="2484438" y="148431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2" name="Line 8"/>
          <p:cNvSpPr>
            <a:spLocks noChangeShapeType="1"/>
          </p:cNvSpPr>
          <p:nvPr/>
        </p:nvSpPr>
        <p:spPr bwMode="auto">
          <a:xfrm>
            <a:off x="2987675" y="14843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3" name="Line 9"/>
          <p:cNvSpPr>
            <a:spLocks noChangeShapeType="1"/>
          </p:cNvSpPr>
          <p:nvPr/>
        </p:nvSpPr>
        <p:spPr bwMode="auto">
          <a:xfrm>
            <a:off x="1908175" y="20605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4" name="Line 10"/>
          <p:cNvSpPr>
            <a:spLocks noChangeShapeType="1"/>
          </p:cNvSpPr>
          <p:nvPr/>
        </p:nvSpPr>
        <p:spPr bwMode="auto">
          <a:xfrm>
            <a:off x="1908175" y="20605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5" name="Line 11"/>
          <p:cNvSpPr>
            <a:spLocks noChangeShapeType="1"/>
          </p:cNvSpPr>
          <p:nvPr/>
        </p:nvSpPr>
        <p:spPr bwMode="auto">
          <a:xfrm>
            <a:off x="3924300" y="20605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3276600" y="2349500"/>
            <a:ext cx="1223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白毛羊</a:t>
            </a:r>
            <a:endParaRPr lang="zh-CN" altLang="en-US" sz="2400" b="1"/>
          </a:p>
        </p:txBody>
      </p:sp>
      <p:sp>
        <p:nvSpPr>
          <p:cNvPr id="80907" name="Text Box 13"/>
          <p:cNvSpPr txBox="1">
            <a:spLocks noChangeArrowheads="1"/>
          </p:cNvSpPr>
          <p:nvPr/>
        </p:nvSpPr>
        <p:spPr bwMode="auto">
          <a:xfrm>
            <a:off x="1258888" y="2349500"/>
            <a:ext cx="1223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黑毛羊</a:t>
            </a:r>
            <a:endParaRPr lang="zh-CN" altLang="en-US" sz="2400" b="1"/>
          </a:p>
        </p:txBody>
      </p:sp>
      <p:sp>
        <p:nvSpPr>
          <p:cNvPr id="80908" name="Line 14"/>
          <p:cNvSpPr>
            <a:spLocks noChangeShapeType="1"/>
          </p:cNvSpPr>
          <p:nvPr/>
        </p:nvSpPr>
        <p:spPr bwMode="auto">
          <a:xfrm>
            <a:off x="4500563" y="25654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9" name="Text Box 15"/>
          <p:cNvSpPr txBox="1">
            <a:spLocks noChangeArrowheads="1"/>
          </p:cNvSpPr>
          <p:nvPr/>
        </p:nvSpPr>
        <p:spPr bwMode="auto">
          <a:xfrm>
            <a:off x="5580063" y="2349500"/>
            <a:ext cx="1223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白毛羊</a:t>
            </a:r>
            <a:endParaRPr lang="zh-CN" altLang="en-US" sz="2400" b="1"/>
          </a:p>
        </p:txBody>
      </p:sp>
      <p:sp>
        <p:nvSpPr>
          <p:cNvPr id="80910" name="Line 16"/>
          <p:cNvSpPr>
            <a:spLocks noChangeShapeType="1"/>
          </p:cNvSpPr>
          <p:nvPr/>
        </p:nvSpPr>
        <p:spPr bwMode="auto">
          <a:xfrm>
            <a:off x="5076825" y="25654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1" name="Line 17"/>
          <p:cNvSpPr>
            <a:spLocks noChangeShapeType="1"/>
          </p:cNvSpPr>
          <p:nvPr/>
        </p:nvSpPr>
        <p:spPr bwMode="auto">
          <a:xfrm>
            <a:off x="4284663" y="3141663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2" name="Line 18"/>
          <p:cNvSpPr>
            <a:spLocks noChangeShapeType="1"/>
          </p:cNvSpPr>
          <p:nvPr/>
        </p:nvSpPr>
        <p:spPr bwMode="auto">
          <a:xfrm>
            <a:off x="4284663" y="31416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3" name="Line 19"/>
          <p:cNvSpPr>
            <a:spLocks noChangeShapeType="1"/>
          </p:cNvSpPr>
          <p:nvPr/>
        </p:nvSpPr>
        <p:spPr bwMode="auto">
          <a:xfrm>
            <a:off x="5940425" y="31416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4" name="Text Box 20"/>
          <p:cNvSpPr txBox="1">
            <a:spLocks noChangeArrowheads="1"/>
          </p:cNvSpPr>
          <p:nvPr/>
        </p:nvSpPr>
        <p:spPr bwMode="auto">
          <a:xfrm>
            <a:off x="3635375" y="3500438"/>
            <a:ext cx="1223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黑毛羊</a:t>
            </a:r>
            <a:endParaRPr lang="zh-CN" altLang="en-US" sz="2400" b="1"/>
          </a:p>
        </p:txBody>
      </p:sp>
      <p:sp>
        <p:nvSpPr>
          <p:cNvPr id="80915" name="Text Box 21"/>
          <p:cNvSpPr txBox="1">
            <a:spLocks noChangeArrowheads="1"/>
          </p:cNvSpPr>
          <p:nvPr/>
        </p:nvSpPr>
        <p:spPr bwMode="auto">
          <a:xfrm>
            <a:off x="5435600" y="3500438"/>
            <a:ext cx="1223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白毛羊</a:t>
            </a:r>
            <a:endParaRPr lang="zh-CN" altLang="en-US" sz="2400" b="1"/>
          </a:p>
        </p:txBody>
      </p:sp>
      <p:sp>
        <p:nvSpPr>
          <p:cNvPr id="80916" name="Text Box 22"/>
          <p:cNvSpPr txBox="1">
            <a:spLocks noChangeArrowheads="1"/>
          </p:cNvSpPr>
          <p:nvPr/>
        </p:nvSpPr>
        <p:spPr bwMode="auto">
          <a:xfrm>
            <a:off x="214313" y="4143375"/>
            <a:ext cx="8929687" cy="204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anose="02010600030101010101" pitchFamily="2" charset="-122"/>
              </a:rPr>
              <a:t>⑴</a:t>
            </a:r>
            <a:r>
              <a:rPr lang="zh-CN" altLang="en-US" sz="3200" b="1">
                <a:latin typeface="宋体" panose="02010600030101010101" pitchFamily="2" charset="-122"/>
              </a:rPr>
              <a:t>毛色的显性性状是</a:t>
            </a:r>
            <a:r>
              <a:rPr lang="zh-CN" altLang="en-US" sz="3200" b="1" u="sng">
                <a:latin typeface="宋体" panose="02010600030101010101" pitchFamily="2" charset="-122"/>
              </a:rPr>
              <a:t>     </a:t>
            </a:r>
            <a:r>
              <a:rPr lang="zh-CN" altLang="en-US" sz="3200" b="1">
                <a:latin typeface="宋体" panose="02010600030101010101" pitchFamily="2" charset="-122"/>
              </a:rPr>
              <a:t>，隐性性状是</a:t>
            </a:r>
            <a:r>
              <a:rPr lang="zh-CN" altLang="en-US" sz="3200" b="1" u="sng">
                <a:latin typeface="宋体" panose="02010600030101010101" pitchFamily="2" charset="-122"/>
              </a:rPr>
              <a:t>    </a:t>
            </a:r>
            <a:r>
              <a:rPr lang="zh-CN" altLang="en-US" sz="3200" b="1">
                <a:latin typeface="宋体" panose="02010600030101010101" pitchFamily="2" charset="-122"/>
              </a:rPr>
              <a:t>。⑵白毛羊与白毛羊通过有性生殖产生的后代中出现了黑毛羊，这种现象在遗传学上称为</a:t>
            </a:r>
            <a:r>
              <a:rPr lang="zh-CN" altLang="en-US" sz="3200" b="1" u="sng">
                <a:latin typeface="宋体" panose="02010600030101010101" pitchFamily="2" charset="-122"/>
              </a:rPr>
              <a:t>        </a:t>
            </a:r>
            <a:r>
              <a:rPr lang="zh-CN" altLang="en-US" sz="3200" b="1">
                <a:latin typeface="宋体" panose="02010600030101010101" pitchFamily="2" charset="-122"/>
              </a:rPr>
              <a:t>。产生这种现象的原因是</a:t>
            </a:r>
            <a:r>
              <a:rPr lang="zh-CN" altLang="en-US" sz="3200" b="1" u="sng">
                <a:latin typeface="宋体" panose="02010600030101010101" pitchFamily="2" charset="-122"/>
              </a:rPr>
              <a:t>                      </a:t>
            </a:r>
            <a:r>
              <a:rPr lang="zh-CN" altLang="en-US" sz="3200" b="1">
                <a:latin typeface="宋体" panose="02010600030101010101" pitchFamily="2" charset="-122"/>
              </a:rPr>
              <a:t>。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071938" y="4143375"/>
            <a:ext cx="10715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白毛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429500" y="4143375"/>
            <a:ext cx="10715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黑毛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215188" y="5143500"/>
            <a:ext cx="17859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性状分离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57688" y="5715000"/>
            <a:ext cx="6143625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白毛羊为杂合子，杂合子在自交时</a:t>
            </a:r>
            <a:endParaRPr lang="en-US" altLang="zh-CN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会产生性状分离现象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练习</a:t>
            </a:r>
            <a:endParaRPr kumimoji="0"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46455" y="1457960"/>
            <a:ext cx="7284085" cy="18573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将具有一对等位基因的杂合体逐代自交</a:t>
            </a:r>
            <a:r>
              <a:rPr kumimoji="0"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次，在</a:t>
            </a:r>
            <a:r>
              <a:rPr kumimoji="0"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0" lang="en-US" altLang="zh-CN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kumimoji="0" lang="zh-CN" altLang="en-US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纯合体的比例为 </a:t>
            </a:r>
            <a:r>
              <a:rPr kumimoji="0" lang="zh-CN" altLang="en-US" b="1" u="sng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zh-CN" altLang="en-US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11233" y="1888490"/>
            <a:ext cx="935037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7/8</a:t>
            </a:r>
            <a:endParaRPr lang="en-US" altLang="zh-CN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35375" y="549275"/>
            <a:ext cx="504031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11823" y="764540"/>
            <a:ext cx="287972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遗传系谱图</a:t>
            </a:r>
            <a:endParaRPr lang="zh-CN" altLang="en-US" sz="4000" b="1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133600"/>
            <a:ext cx="80645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971550" y="5013325"/>
            <a:ext cx="33115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有中生无是显性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580063" y="5013325"/>
            <a:ext cx="30972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无中生有是隐性</a:t>
            </a:r>
            <a:endParaRPr lang="zh-CN" altLang="en-US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  <p:bldP spid="2765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628650" y="370205"/>
            <a:ext cx="7886700" cy="1033463"/>
          </a:xfrm>
        </p:spPr>
        <p:txBody>
          <a:bodyPr/>
          <a:lstStyle/>
          <a:p>
            <a:r>
              <a:rPr kumimoji="0" lang="zh-CN" altLang="en-US" b="1" smtClean="0"/>
              <a:t>纯合致死型</a:t>
            </a:r>
            <a:endParaRPr kumimoji="0" lang="zh-CN" altLang="en-US" b="1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30530" y="1214755"/>
            <a:ext cx="8329295" cy="498348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08</a:t>
            </a: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北京）无尾猫是一种观赏猫，猫的无尾、有尾是对相对性状，按基因的分离定律遗传。为了选育纯种的无尾猫，让无尾猫自交多代，但发现每一代中总会出现约</a:t>
            </a:r>
            <a:r>
              <a:rPr kumimoji="0"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1/3</a:t>
            </a: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的有尾猫，其余均为无尾猫。由此推断正确的是</a:t>
            </a:r>
            <a:endParaRPr kumimoji="0" lang="zh-CN" altLang="en-US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kumimoji="0"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．猫的有尾性状是由显性基因控制的</a:t>
            </a:r>
            <a:endParaRPr kumimoji="0" lang="zh-CN" altLang="en-US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kumimoji="0"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．自交后代出现有尾猫是基因突变所致</a:t>
            </a:r>
            <a:endParaRPr kumimoji="0" lang="zh-CN" altLang="en-US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kumimoji="0"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．自交后代无尾猫中既有杂合子又有纯合子</a:t>
            </a:r>
            <a:endParaRPr kumimoji="0" lang="zh-CN" altLang="en-US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kumimoji="0"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0"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．无尾猫与有尾猫杂交后代中无尾猫约占</a:t>
            </a:r>
            <a:r>
              <a:rPr kumimoji="0" lang="en-US" altLang="zh-CN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1/2</a:t>
            </a:r>
            <a:endParaRPr kumimoji="0" lang="en-US" altLang="zh-CN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kumimoji="0" lang="en-US" altLang="zh-CN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8106" y="2523486"/>
            <a:ext cx="7143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276600" y="2565400"/>
            <a:ext cx="172878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豌  豆</a:t>
            </a:r>
            <a:endParaRPr lang="zh-CN" altLang="en-US" sz="3600" b="1">
              <a:solidFill>
                <a:schemeClr val="hlin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6627" name="Picture 3" descr="endou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4670" y="1152525"/>
            <a:ext cx="2742565" cy="1942465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6628" name="Picture 4" descr="0104004009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" y="3284855"/>
            <a:ext cx="3100705" cy="3028315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6629" name="Picture 5" descr="end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9980" y="1152525"/>
            <a:ext cx="3672205" cy="4186555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26630" name="WordArt 6"/>
          <p:cNvSpPr>
            <a:spLocks noChangeArrowheads="1" noChangeShapeType="1" noTextEdit="1"/>
          </p:cNvSpPr>
          <p:nvPr/>
        </p:nvSpPr>
        <p:spPr bwMode="auto">
          <a:xfrm>
            <a:off x="3635375" y="1484313"/>
            <a:ext cx="865188" cy="20161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>
              <a:defRPr/>
            </a:pPr>
            <a:r>
              <a:rPr lang="zh-CN" altLang="en-US" sz="3600">
                <a:ln w="9525" cmpd="sng">
                  <a:rou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3600">
              <a:ln w="9525" cmpd="sng">
                <a:rou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687763" y="4514850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320165" y="455295"/>
            <a:ext cx="67119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hlink"/>
                </a:solidFill>
                <a:ea typeface="隶书" panose="02010509060101010101" pitchFamily="49" charset="-122"/>
              </a:rPr>
              <a:t>孟德尔选择了豌豆作为遗传试验材料</a:t>
            </a:r>
            <a:endParaRPr lang="zh-CN" altLang="en-US" sz="3200" b="1">
              <a:solidFill>
                <a:schemeClr val="hlink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991235"/>
            <a:ext cx="7886700" cy="699770"/>
          </a:xfrm>
        </p:spPr>
        <p:txBody>
          <a:bodyPr/>
          <a:lstStyle/>
          <a:p>
            <a:pPr eaLnBrk="1" hangingPunct="1"/>
            <a:r>
              <a:rPr kumimoji="0" lang="zh-CN" altLang="en-US" sz="2900" b="1" smtClean="0">
                <a:solidFill>
                  <a:srgbClr val="FF0000"/>
                </a:solidFill>
              </a:rPr>
              <a:t>问题</a:t>
            </a:r>
            <a:r>
              <a:rPr kumimoji="0" lang="en-US" altLang="zh-CN" sz="2900" b="1" smtClean="0">
                <a:solidFill>
                  <a:srgbClr val="FF0000"/>
                </a:solidFill>
              </a:rPr>
              <a:t>1</a:t>
            </a:r>
            <a:r>
              <a:rPr kumimoji="0" lang="zh-CN" altLang="en-US" sz="2900" b="1" smtClean="0">
                <a:solidFill>
                  <a:srgbClr val="FF0000"/>
                </a:solidFill>
              </a:rPr>
              <a:t>：</a:t>
            </a:r>
            <a:r>
              <a:rPr kumimoji="0" lang="zh-CN" altLang="en-US" sz="2900" b="1" smtClean="0"/>
              <a:t>为什么用豌豆做遗传实验容易取得成功？</a:t>
            </a:r>
            <a:endParaRPr kumimoji="0" lang="zh-CN" altLang="en-US" sz="2900" b="1" smtClean="0"/>
          </a:p>
        </p:txBody>
      </p:sp>
      <p:sp>
        <p:nvSpPr>
          <p:cNvPr id="7175" name="Rectangle 7"/>
          <p:cNvSpPr>
            <a:spLocks noGrp="1" noRot="1" noChangeArrowheads="1"/>
          </p:cNvSpPr>
          <p:nvPr>
            <p:ph idx="4294967295"/>
          </p:nvPr>
        </p:nvSpPr>
        <p:spPr>
          <a:xfrm>
            <a:off x="628650" y="1691005"/>
            <a:ext cx="7886700" cy="38544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  <a:latin typeface="宋体" panose="02010600030101010101" pitchFamily="2" charset="-122"/>
              </a:rPr>
              <a:t>1.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</a:rPr>
              <a:t>豌豆是一种严格的</a:t>
            </a:r>
            <a:r>
              <a:rPr kumimoji="0" lang="zh-CN" altLang="en-US" b="1" smtClean="0">
                <a:solidFill>
                  <a:srgbClr val="FF0000"/>
                </a:solidFill>
                <a:latin typeface="宋体" panose="02010600030101010101" pitchFamily="2" charset="-122"/>
              </a:rPr>
              <a:t>自花传粉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kumimoji="0" lang="zh-CN" altLang="en-US" b="1" smtClean="0">
                <a:solidFill>
                  <a:srgbClr val="FF0000"/>
                </a:solidFill>
                <a:latin typeface="宋体" panose="02010600030101010101" pitchFamily="2" charset="-122"/>
              </a:rPr>
              <a:t>闭花授粉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</a:rPr>
              <a:t>的植物；能避免外来花粉粒的干扰，自然状态下都为纯合子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  <a:latin typeface="宋体" panose="02010600030101010101" pitchFamily="2" charset="-122"/>
              </a:rPr>
              <a:t>2.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</a:rPr>
              <a:t>豌豆具有一些</a:t>
            </a:r>
            <a:r>
              <a:rPr kumimoji="0" lang="zh-CN" altLang="en-US" b="1" smtClean="0">
                <a:solidFill>
                  <a:srgbClr val="FF0000"/>
                </a:solidFill>
                <a:latin typeface="宋体" panose="02010600030101010101" pitchFamily="2" charset="-122"/>
              </a:rPr>
              <a:t>稳定、易于区分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</a:rPr>
              <a:t>的性状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b="1" smtClean="0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kumimoji="0" lang="zh-CN" altLang="en-US" b="1" smtClean="0">
                <a:solidFill>
                  <a:schemeClr val="tx1"/>
                </a:solidFill>
                <a:latin typeface="宋体" panose="02010600030101010101" pitchFamily="2" charset="-122"/>
              </a:rPr>
              <a:t>豌豆花大，易于做人工授粉</a:t>
            </a:r>
            <a:endParaRPr kumimoji="0" lang="zh-CN" altLang="en-US" b="1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 build="p"/>
      <p:bldP spid="71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6425" y="511175"/>
            <a:ext cx="4824095" cy="640080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sz="2400" b="1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我们先来学习一些概念：</a:t>
            </a:r>
            <a:endParaRPr lang="zh-CN" sz="2400" b="1" smtClea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6625" y="1196975"/>
            <a:ext cx="7804150" cy="465328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两性花：</a:t>
            </a:r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一朵花中既有雌蕊又有雄蕊的花。</a:t>
            </a:r>
            <a:endParaRPr lang="zh-CN" altLang="en-US" sz="28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单性花：</a:t>
            </a:r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一朵花中只有雌蕊或雄蕊的花。</a:t>
            </a:r>
            <a:endParaRPr lang="zh-CN" altLang="en-US" sz="2800" b="1" smtClean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自花传粉：</a:t>
            </a:r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两性花的花粉，落到同一朵花的雌蕊柱头上的过程。</a:t>
            </a:r>
            <a:endParaRPr lang="zh-CN" altLang="en-US" sz="28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异花传粉：</a:t>
            </a:r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两朵花之间的传粉过程。</a:t>
            </a:r>
            <a:endParaRPr lang="zh-CN" altLang="en-US" sz="28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AutoShape 7"/>
          <p:cNvSpPr/>
          <p:nvPr/>
        </p:nvSpPr>
        <p:spPr bwMode="auto">
          <a:xfrm>
            <a:off x="755333" y="1460500"/>
            <a:ext cx="138112" cy="1203325"/>
          </a:xfrm>
          <a:prstGeom prst="leftBrace">
            <a:avLst>
              <a:gd name="adj1" fmla="val 69863"/>
              <a:gd name="adj2" fmla="val 50000"/>
            </a:avLst>
          </a:prstGeom>
          <a:noFill/>
          <a:ln w="571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8677" name="AutoShape 8"/>
          <p:cNvSpPr/>
          <p:nvPr/>
        </p:nvSpPr>
        <p:spPr bwMode="auto">
          <a:xfrm>
            <a:off x="610870" y="3070225"/>
            <a:ext cx="263525" cy="2733675"/>
          </a:xfrm>
          <a:prstGeom prst="leftBrace">
            <a:avLst>
              <a:gd name="adj1" fmla="val 83372"/>
              <a:gd name="adj2" fmla="val 50000"/>
            </a:avLst>
          </a:prstGeom>
          <a:noFill/>
          <a:ln w="571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8678" name="矩形 1"/>
          <p:cNvSpPr>
            <a:spLocks noChangeArrowheads="1"/>
          </p:cNvSpPr>
          <p:nvPr/>
        </p:nvSpPr>
        <p:spPr bwMode="auto">
          <a:xfrm>
            <a:off x="909320" y="5454650"/>
            <a:ext cx="70151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闭花受粉：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在未开放时就已经完成了受粉。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50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507"/>
</p:tagLst>
</file>

<file path=ppt/theme/theme1.xml><?xml version="1.0" encoding="utf-8"?>
<a:theme xmlns:a="http://schemas.openxmlformats.org/drawingml/2006/main" name="2_自定义设计方案">
  <a:themeElements>
    <a:clrScheme name="507.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1699A"/>
      </a:accent1>
      <a:accent2>
        <a:srgbClr val="68CBC8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8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6133</Words>
  <Application>WPS 演示</Application>
  <PresentationFormat>全屏显示(4:3)</PresentationFormat>
  <Paragraphs>1127</Paragraphs>
  <Slides>64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9" baseType="lpstr">
      <vt:lpstr>Arial</vt:lpstr>
      <vt:lpstr>宋体</vt:lpstr>
      <vt:lpstr>Wingdings</vt:lpstr>
      <vt:lpstr>微软雅黑</vt:lpstr>
      <vt:lpstr>华文行楷</vt:lpstr>
      <vt:lpstr>黑体</vt:lpstr>
      <vt:lpstr>隶书</vt:lpstr>
      <vt:lpstr>楷体_GB2312</vt:lpstr>
      <vt:lpstr>华文中宋</vt:lpstr>
      <vt:lpstr>Arial Unicode MS</vt:lpstr>
      <vt:lpstr>Calibri</vt:lpstr>
      <vt:lpstr>仿宋_GB2312</vt:lpstr>
      <vt:lpstr>Times New Roman</vt:lpstr>
      <vt:lpstr>华文新魏</vt:lpstr>
      <vt:lpstr>方正舒体</vt:lpstr>
      <vt:lpstr>ˎ̥</vt:lpstr>
      <vt:lpstr>Rockwell Extra Bold</vt:lpstr>
      <vt:lpstr>Arial Black</vt:lpstr>
      <vt:lpstr>Gulim</vt:lpstr>
      <vt:lpstr>新宋体</vt:lpstr>
      <vt:lpstr>仿宋</vt:lpstr>
      <vt:lpstr>Segoe Print</vt:lpstr>
      <vt:lpstr>Malgun Gothic</vt:lpstr>
      <vt:lpstr>幼圆</vt:lpstr>
      <vt:lpstr>2_自定义设计方案</vt:lpstr>
      <vt:lpstr>PowerPoint 演示文稿</vt:lpstr>
      <vt:lpstr>PowerPoint 演示文稿</vt:lpstr>
      <vt:lpstr>基因的分离定律</vt:lpstr>
      <vt:lpstr>PowerPoint 演示文稿</vt:lpstr>
      <vt:lpstr>PowerPoint 演示文稿</vt:lpstr>
      <vt:lpstr>融合遗传</vt:lpstr>
      <vt:lpstr>PowerPoint 演示文稿</vt:lpstr>
      <vt:lpstr>问题1：为什么用豌豆做遗传实验容易取得成功？</vt:lpstr>
      <vt:lpstr>我们先来学习一些概念：</vt:lpstr>
      <vt:lpstr>PowerPoint 演示文稿</vt:lpstr>
      <vt:lpstr>PowerPoint 演示文稿</vt:lpstr>
      <vt:lpstr>PowerPoint 演示文稿</vt:lpstr>
      <vt:lpstr>相对性状的概念</vt:lpstr>
      <vt:lpstr>PowerPoint 演示文稿</vt:lpstr>
      <vt:lpstr>练习：</vt:lpstr>
      <vt:lpstr>PowerPoint 演示文稿</vt:lpstr>
      <vt:lpstr>PowerPoint 演示文稿</vt:lpstr>
      <vt:lpstr>PowerPoint 演示文稿</vt:lpstr>
      <vt:lpstr>PowerPoint 演示文稿</vt:lpstr>
      <vt:lpstr>一对相对性状的杂交实验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基因型与表现型</vt:lpstr>
      <vt:lpstr>纯合子与杂合子</vt:lpstr>
      <vt:lpstr>PowerPoint 演示文稿</vt:lpstr>
      <vt:lpstr>PowerPoint 演示文稿</vt:lpstr>
      <vt:lpstr>分离定律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显性的表现形式</vt:lpstr>
      <vt:lpstr>PowerPoint 演示文稿</vt:lpstr>
      <vt:lpstr>PowerPoint 演示文稿</vt:lpstr>
      <vt:lpstr>表现型和基因型</vt:lpstr>
      <vt:lpstr>PowerPoint 演示文稿</vt:lpstr>
      <vt:lpstr>一对相对性状的杂交实验</vt:lpstr>
      <vt:lpstr>PowerPoint 演示文稿</vt:lpstr>
      <vt:lpstr>一对相对性状的杂交实验</vt:lpstr>
      <vt:lpstr>一对相对性状的杂交实验</vt:lpstr>
      <vt:lpstr>典型例题</vt:lpstr>
      <vt:lpstr>典型例题</vt:lpstr>
      <vt:lpstr>PowerPoint 演示文稿</vt:lpstr>
      <vt:lpstr>PowerPoint 演示文稿</vt:lpstr>
      <vt:lpstr>PowerPoint 演示文稿</vt:lpstr>
      <vt:lpstr>个体基因型的确定</vt:lpstr>
      <vt:lpstr>练习</vt:lpstr>
      <vt:lpstr>PowerPoint 演示文稿</vt:lpstr>
      <vt:lpstr>PowerPoint 演示文稿</vt:lpstr>
      <vt:lpstr>练习</vt:lpstr>
      <vt:lpstr>PowerPoint 演示文稿</vt:lpstr>
      <vt:lpstr>纯合致死型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必修二 遗传与进化</dc:title>
  <dc:creator>LENOVO</dc:creator>
  <cp:lastModifiedBy>LENOVO</cp:lastModifiedBy>
  <cp:revision>23</cp:revision>
  <dcterms:created xsi:type="dcterms:W3CDTF">2015-11-12T08:10:00Z</dcterms:created>
  <dcterms:modified xsi:type="dcterms:W3CDTF">2017-10-25T02:57:13Z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