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89" r:id="rId6"/>
    <p:sldId id="290" r:id="rId7"/>
    <p:sldId id="291" r:id="rId8"/>
    <p:sldId id="292" r:id="rId9"/>
    <p:sldId id="294" r:id="rId10"/>
    <p:sldId id="293" r:id="rId11"/>
    <p:sldId id="295" r:id="rId12"/>
    <p:sldId id="296" r:id="rId13"/>
    <p:sldId id="297" r:id="rId14"/>
    <p:sldId id="298" r:id="rId15"/>
    <p:sldId id="299" r:id="rId16"/>
    <p:sldId id="300" r:id="rId17"/>
    <p:sldId id="302" r:id="rId18"/>
    <p:sldId id="303" r:id="rId19"/>
    <p:sldId id="304" r:id="rId20"/>
    <p:sldId id="30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16200000">
            <a:off x="1563747" y="-501276"/>
            <a:ext cx="4891401" cy="792214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Demo Code </a:t>
            </a:r>
            <a:r>
              <a:rPr lang="en-US" sz="3600" dirty="0" err="1">
                <a:solidFill>
                  <a:srgbClr val="FFFFFF"/>
                </a:solidFill>
              </a:rPr>
              <a:t>Ardunio</a:t>
            </a:r>
            <a:r>
              <a:rPr lang="en-US" sz="3600" dirty="0">
                <a:solidFill>
                  <a:srgbClr val="FFFFFF"/>
                </a:solidFill>
              </a:rPr>
              <a:t> ESP8266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Modbus </a:t>
            </a:r>
            <a:r>
              <a:rPr lang="en-US" sz="3600" dirty="0" err="1">
                <a:solidFill>
                  <a:srgbClr val="FFFFFF"/>
                </a:solidFill>
              </a:rPr>
              <a:t>rtu</a:t>
            </a:r>
            <a:r>
              <a:rPr lang="en-US" sz="3600" dirty="0">
                <a:solidFill>
                  <a:srgbClr val="FFFFFF"/>
                </a:solidFill>
              </a:rPr>
              <a:t> Master mode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KM-06N Primus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77BE-3F8B-4674-8F4F-D000119C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0384"/>
          </a:xfrm>
        </p:spPr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DeMO</a:t>
            </a:r>
            <a:r>
              <a:rPr lang="en-US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502B7-CBCA-4798-B642-61D1F18E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502664"/>
            <a:ext cx="5728169" cy="798576"/>
          </a:xfrm>
        </p:spPr>
        <p:txBody>
          <a:bodyPr>
            <a:normAutofit fontScale="85000" lnSpcReduction="10000"/>
          </a:bodyPr>
          <a:lstStyle/>
          <a:p>
            <a:r>
              <a:rPr lang="th-TH" sz="2000" dirty="0"/>
              <a:t>การตรวจสอบว่า </a:t>
            </a:r>
            <a:r>
              <a:rPr lang="en-US" sz="2000" dirty="0"/>
              <a:t>ESP8266 </a:t>
            </a:r>
            <a:r>
              <a:rPr lang="th-TH" sz="2000" dirty="0"/>
              <a:t>เชื่อมต่อกับ </a:t>
            </a:r>
            <a:r>
              <a:rPr lang="en-US" sz="2000" dirty="0"/>
              <a:t>WIFI </a:t>
            </a:r>
            <a:r>
              <a:rPr lang="th-TH" sz="2000" dirty="0"/>
              <a:t>แล้วได้รับ </a:t>
            </a:r>
            <a:r>
              <a:rPr lang="en-US" sz="2000" dirty="0"/>
              <a:t>IP </a:t>
            </a:r>
            <a:r>
              <a:rPr lang="th-TH" sz="2000" dirty="0"/>
              <a:t>อะไรจำเป็นต้องใช้ </a:t>
            </a:r>
            <a:r>
              <a:rPr lang="en-US" sz="2000" dirty="0"/>
              <a:t>Tools -&gt; Serial monitor </a:t>
            </a:r>
            <a:r>
              <a:rPr lang="th-TH" sz="2000" dirty="0"/>
              <a:t>บนโปรแกรม </a:t>
            </a:r>
            <a:r>
              <a:rPr lang="en-US" sz="2000" dirty="0" err="1"/>
              <a:t>arduion</a:t>
            </a:r>
            <a:r>
              <a:rPr lang="en-US" sz="2000" dirty="0"/>
              <a:t> IDE </a:t>
            </a:r>
            <a:r>
              <a:rPr lang="th-TH" sz="2000" dirty="0"/>
              <a:t>ช่วย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2E263-C64C-46F9-B44F-9117BBBC7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1" y="2531364"/>
            <a:ext cx="4241346" cy="15058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C31367-4AE8-40BD-83C2-5E142837B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664" y="2360849"/>
            <a:ext cx="4518875" cy="30556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6C503D-AD19-4812-BAA4-D8998BC0BFFD}"/>
              </a:ext>
            </a:extLst>
          </p:cNvPr>
          <p:cNvSpPr txBox="1">
            <a:spLocks/>
          </p:cNvSpPr>
          <p:nvPr/>
        </p:nvSpPr>
        <p:spPr>
          <a:xfrm>
            <a:off x="482131" y="4701367"/>
            <a:ext cx="4661369" cy="653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000" dirty="0"/>
              <a:t>เลือก </a:t>
            </a:r>
            <a:r>
              <a:rPr lang="en-US" sz="2000" dirty="0"/>
              <a:t>Baud rate 19200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8F6ED9-7F39-45A7-970C-73F84504956C}"/>
              </a:ext>
            </a:extLst>
          </p:cNvPr>
          <p:cNvCxnSpPr/>
          <p:nvPr/>
        </p:nvCxnSpPr>
        <p:spPr>
          <a:xfrm>
            <a:off x="3299460" y="5028351"/>
            <a:ext cx="6233160" cy="115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85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681F-0A12-41F7-86D6-ED345546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91364"/>
          </a:xfrm>
        </p:spPr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DeMO</a:t>
            </a:r>
            <a:r>
              <a:rPr lang="en-US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24AC8-F37D-45A6-8729-625136696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33" y="1434084"/>
            <a:ext cx="6452068" cy="791364"/>
          </a:xfrm>
        </p:spPr>
        <p:txBody>
          <a:bodyPr/>
          <a:lstStyle/>
          <a:p>
            <a:r>
              <a:rPr lang="th-TH" sz="1800" dirty="0"/>
              <a:t>การตรวจสอบว่า </a:t>
            </a:r>
            <a:r>
              <a:rPr lang="en-US" sz="1800" dirty="0"/>
              <a:t>ESP8266 </a:t>
            </a:r>
            <a:r>
              <a:rPr lang="th-TH" sz="1800" dirty="0"/>
              <a:t>เชื่อมต่อกับ </a:t>
            </a:r>
            <a:r>
              <a:rPr lang="en-US" sz="1800" dirty="0"/>
              <a:t>WIFI </a:t>
            </a:r>
            <a:r>
              <a:rPr lang="th-TH" sz="1800" dirty="0"/>
              <a:t>แล้วได้รับ </a:t>
            </a:r>
            <a:r>
              <a:rPr lang="en-US" sz="1800" dirty="0"/>
              <a:t>IP (</a:t>
            </a:r>
            <a:r>
              <a:rPr lang="th-TH" sz="1800" dirty="0"/>
              <a:t>ต่อ</a:t>
            </a:r>
            <a:r>
              <a:rPr lang="en-US" sz="1800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D84CB-EEF0-4EEE-B137-930E76B1A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33" y="2679682"/>
            <a:ext cx="5436351" cy="31877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hand holding a computer chip&#10;&#10;Description automatically generated with low confidence">
            <a:extLst>
              <a:ext uri="{FF2B5EF4-FFF2-40B4-BE49-F238E27FC236}">
                <a16:creationId xmlns:a16="http://schemas.microsoft.com/office/drawing/2014/main" id="{1D369E9C-7A72-4ACA-8D3D-1C720030F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90" t="5013" r="8240" b="18862"/>
          <a:stretch/>
        </p:blipFill>
        <p:spPr>
          <a:xfrm>
            <a:off x="6972300" y="1636775"/>
            <a:ext cx="2644141" cy="42904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F50656-C7BE-468E-97B1-1D58FE54B04C}"/>
              </a:ext>
            </a:extLst>
          </p:cNvPr>
          <p:cNvCxnSpPr>
            <a:cxnSpLocks/>
          </p:cNvCxnSpPr>
          <p:nvPr/>
        </p:nvCxnSpPr>
        <p:spPr>
          <a:xfrm>
            <a:off x="4465320" y="2368703"/>
            <a:ext cx="3116580" cy="31024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82B0A6-863B-4A88-B70A-FBDC33C5C840}"/>
              </a:ext>
            </a:extLst>
          </p:cNvPr>
          <p:cNvSpPr txBox="1">
            <a:spLocks/>
          </p:cNvSpPr>
          <p:nvPr/>
        </p:nvSpPr>
        <p:spPr>
          <a:xfrm>
            <a:off x="1602273" y="2015600"/>
            <a:ext cx="3415497" cy="490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800" dirty="0"/>
              <a:t>กดปุ่ม </a:t>
            </a:r>
            <a:r>
              <a:rPr lang="en-US" sz="1800" dirty="0"/>
              <a:t>Reset </a:t>
            </a:r>
            <a:r>
              <a:rPr lang="th-TH" sz="1800" dirty="0"/>
              <a:t>เพื่อดูผลการเชื่อมต่อ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85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2A99-B259-4419-87B0-782689B5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7556968" cy="738024"/>
          </a:xfrm>
        </p:spPr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DeMO</a:t>
            </a:r>
            <a:r>
              <a:rPr lang="en-US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583B2-75C7-4768-9321-11C2A2A4C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17904"/>
            <a:ext cx="4051767" cy="1789176"/>
          </a:xfrm>
        </p:spPr>
        <p:txBody>
          <a:bodyPr/>
          <a:lstStyle/>
          <a:p>
            <a:r>
              <a:rPr lang="th-TH" dirty="0"/>
              <a:t>ใช้ </a:t>
            </a:r>
            <a:r>
              <a:rPr lang="en-US" dirty="0"/>
              <a:t>IP </a:t>
            </a:r>
            <a:r>
              <a:rPr lang="th-TH" dirty="0"/>
              <a:t>ที่ได้จาก </a:t>
            </a:r>
            <a:r>
              <a:rPr lang="en-US" dirty="0"/>
              <a:t>Serial Monitor </a:t>
            </a:r>
            <a:r>
              <a:rPr lang="th-TH" dirty="0"/>
              <a:t>ไปเปิดบน </a:t>
            </a:r>
            <a:r>
              <a:rPr lang="en-US" dirty="0"/>
              <a:t>web browser</a:t>
            </a:r>
          </a:p>
          <a:p>
            <a:r>
              <a:rPr lang="th-TH" dirty="0"/>
              <a:t>ทุกครั้งที่มีการ </a:t>
            </a:r>
            <a:r>
              <a:rPr lang="en-US" dirty="0"/>
              <a:t>refresh browser </a:t>
            </a:r>
            <a:r>
              <a:rPr lang="th-TH" dirty="0"/>
              <a:t>โปรแกรมที่เขียนไว้จะสั่งอ่าน </a:t>
            </a:r>
            <a:r>
              <a:rPr lang="en-US" dirty="0"/>
              <a:t>KM-06N </a:t>
            </a:r>
            <a:r>
              <a:rPr lang="th-TH" dirty="0"/>
              <a:t>หนึ่งครั้งและนำมาแสดงผล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5DF8AA-B13A-4105-B3FC-A204F85041E7}"/>
              </a:ext>
            </a:extLst>
          </p:cNvPr>
          <p:cNvSpPr txBox="1">
            <a:spLocks/>
          </p:cNvSpPr>
          <p:nvPr/>
        </p:nvSpPr>
        <p:spPr>
          <a:xfrm>
            <a:off x="581191" y="3307080"/>
            <a:ext cx="4051767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Count </a:t>
            </a:r>
            <a:r>
              <a:rPr lang="th-TH" dirty="0"/>
              <a:t>คือ จำนวนครั้งที่ทำการ </a:t>
            </a:r>
            <a:r>
              <a:rPr lang="en-US" dirty="0"/>
              <a:t>refresh</a:t>
            </a:r>
          </a:p>
          <a:p>
            <a:r>
              <a:rPr lang="en-US" dirty="0"/>
              <a:t>Slave ID </a:t>
            </a:r>
            <a:r>
              <a:rPr lang="th-TH" dirty="0"/>
              <a:t>คือ </a:t>
            </a:r>
            <a:r>
              <a:rPr lang="en-US" dirty="0" err="1"/>
              <a:t>Addr</a:t>
            </a:r>
            <a:r>
              <a:rPr lang="en-US" dirty="0"/>
              <a:t> </a:t>
            </a:r>
            <a:r>
              <a:rPr lang="th-TH" dirty="0"/>
              <a:t>ที่ตั้งบน </a:t>
            </a:r>
            <a:r>
              <a:rPr lang="en-US" dirty="0"/>
              <a:t>KM-06N</a:t>
            </a:r>
          </a:p>
          <a:p>
            <a:r>
              <a:rPr lang="en-US" dirty="0"/>
              <a:t>Respond </a:t>
            </a:r>
            <a:r>
              <a:rPr lang="th-TH" dirty="0"/>
              <a:t>คือ แสดงสถานะการอ่าน </a:t>
            </a:r>
            <a:r>
              <a:rPr lang="en-US" dirty="0"/>
              <a:t>OK </a:t>
            </a:r>
            <a:r>
              <a:rPr lang="th-TH" dirty="0"/>
              <a:t>คือมีอุปกรณ์ </a:t>
            </a:r>
            <a:r>
              <a:rPr lang="en-US" dirty="0"/>
              <a:t>KM-06N </a:t>
            </a:r>
            <a:r>
              <a:rPr lang="th-TH" dirty="0"/>
              <a:t>ตอบกลับมา หากเกิดปัญหา 226 คือไม่มีการตอบกับจาก </a:t>
            </a:r>
            <a:r>
              <a:rPr lang="en-US" dirty="0"/>
              <a:t>KM-06N</a:t>
            </a:r>
          </a:p>
          <a:p>
            <a:r>
              <a:rPr lang="en-US" dirty="0"/>
              <a:t>Raw data </a:t>
            </a:r>
            <a:r>
              <a:rPr lang="th-TH" dirty="0"/>
              <a:t>คือ ค่าที่อ่านกลับมาได้จาก </a:t>
            </a:r>
            <a:r>
              <a:rPr lang="en-US" dirty="0"/>
              <a:t>Meter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9F3907-EA17-43E0-91CA-AD8591373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354" y="1699260"/>
            <a:ext cx="7188630" cy="32156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4545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FB172-2124-435A-8963-129AEC9D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4684"/>
          </a:xfrm>
        </p:spPr>
        <p:txBody>
          <a:bodyPr/>
          <a:lstStyle/>
          <a:p>
            <a:r>
              <a:rPr lang="en-US" dirty="0"/>
              <a:t>Code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8771A-90DA-480E-BC64-7E95CA737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85" y="1637982"/>
            <a:ext cx="4882348" cy="615696"/>
          </a:xfrm>
        </p:spPr>
        <p:txBody>
          <a:bodyPr>
            <a:normAutofit/>
          </a:bodyPr>
          <a:lstStyle/>
          <a:p>
            <a:r>
              <a:rPr lang="th-TH" dirty="0"/>
              <a:t>อธิบายการใช้ </a:t>
            </a:r>
            <a:r>
              <a:rPr lang="en-US" dirty="0"/>
              <a:t>Code Modbus Master </a:t>
            </a:r>
            <a:r>
              <a:rPr lang="th-TH" dirty="0"/>
              <a:t>แบบย่อ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F0440-E5BF-44DB-AF89-CC445F303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129727"/>
            <a:ext cx="3734321" cy="13432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11493D-B178-4EC8-93F8-71665EC3B934}"/>
              </a:ext>
            </a:extLst>
          </p:cNvPr>
          <p:cNvSpPr txBox="1">
            <a:spLocks/>
          </p:cNvSpPr>
          <p:nvPr/>
        </p:nvSpPr>
        <p:spPr>
          <a:xfrm>
            <a:off x="339943" y="2321848"/>
            <a:ext cx="4468275" cy="615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</a:t>
            </a:r>
            <a:r>
              <a:rPr lang="th-TH" dirty="0"/>
              <a:t>. ทำการ </a:t>
            </a:r>
            <a:r>
              <a:rPr lang="en-US" dirty="0"/>
              <a:t>define GPIO </a:t>
            </a:r>
            <a:r>
              <a:rPr lang="th-TH" dirty="0"/>
              <a:t>สำหรับสัญญาณควบคุม </a:t>
            </a:r>
            <a:r>
              <a:rPr lang="en-US" dirty="0"/>
              <a:t>MAX485</a:t>
            </a:r>
            <a:endParaRPr lang="th-T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B69EBC-1732-4500-95B1-5502DE64B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219" y="3129727"/>
            <a:ext cx="4820323" cy="22863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43C61C-D961-4EB3-8C04-3BB8B2B90BBE}"/>
              </a:ext>
            </a:extLst>
          </p:cNvPr>
          <p:cNvSpPr txBox="1">
            <a:spLocks/>
          </p:cNvSpPr>
          <p:nvPr/>
        </p:nvSpPr>
        <p:spPr>
          <a:xfrm>
            <a:off x="5531098" y="2321848"/>
            <a:ext cx="6165602" cy="615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</a:t>
            </a:r>
            <a:r>
              <a:rPr lang="th-TH" dirty="0"/>
              <a:t>. เขียน </a:t>
            </a:r>
            <a:r>
              <a:rPr lang="en-US" dirty="0"/>
              <a:t>Function </a:t>
            </a:r>
            <a:r>
              <a:rPr lang="th-TH" dirty="0"/>
              <a:t>ขับสัญญาณควบคุม คือ </a:t>
            </a:r>
            <a:r>
              <a:rPr lang="en-US" dirty="0" err="1"/>
              <a:t>preTransmission</a:t>
            </a:r>
            <a:r>
              <a:rPr lang="en-US" dirty="0"/>
              <a:t> </a:t>
            </a:r>
            <a:r>
              <a:rPr lang="th-TH" dirty="0"/>
              <a:t>ต้องสั่ง </a:t>
            </a:r>
            <a:r>
              <a:rPr lang="en-US" dirty="0"/>
              <a:t>GPIO </a:t>
            </a:r>
            <a:r>
              <a:rPr lang="th-TH" dirty="0"/>
              <a:t>เป็น 1 และ</a:t>
            </a:r>
          </a:p>
          <a:p>
            <a:pPr marL="0" indent="0">
              <a:buNone/>
            </a:pPr>
            <a:r>
              <a:rPr lang="en-US" dirty="0" err="1"/>
              <a:t>postTransmission</a:t>
            </a:r>
            <a:r>
              <a:rPr lang="en-US" dirty="0"/>
              <a:t> </a:t>
            </a:r>
            <a:r>
              <a:rPr lang="th-TH" dirty="0"/>
              <a:t>ต้องสั่ง </a:t>
            </a:r>
            <a:r>
              <a:rPr lang="en-US" dirty="0"/>
              <a:t>GPIO </a:t>
            </a:r>
            <a:r>
              <a:rPr lang="th-TH" dirty="0"/>
              <a:t>เป็น 0</a:t>
            </a:r>
          </a:p>
        </p:txBody>
      </p:sp>
    </p:spTree>
    <p:extLst>
      <p:ext uri="{BB962C8B-B14F-4D97-AF65-F5344CB8AC3E}">
        <p14:creationId xmlns:p14="http://schemas.microsoft.com/office/powerpoint/2010/main" val="144309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FB172-2124-435A-8963-129AEC9D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4684"/>
          </a:xfrm>
        </p:spPr>
        <p:txBody>
          <a:bodyPr/>
          <a:lstStyle/>
          <a:p>
            <a:r>
              <a:rPr lang="en-US" dirty="0"/>
              <a:t>Code description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11493D-B178-4EC8-93F8-71665EC3B934}"/>
              </a:ext>
            </a:extLst>
          </p:cNvPr>
          <p:cNvSpPr txBox="1">
            <a:spLocks/>
          </p:cNvSpPr>
          <p:nvPr/>
        </p:nvSpPr>
        <p:spPr>
          <a:xfrm>
            <a:off x="301843" y="1551864"/>
            <a:ext cx="4696877" cy="615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</a:t>
            </a:r>
            <a:r>
              <a:rPr lang="th-TH" dirty="0"/>
              <a:t>.</a:t>
            </a:r>
            <a:r>
              <a:rPr lang="en-US" dirty="0"/>
              <a:t> </a:t>
            </a:r>
            <a:r>
              <a:rPr lang="th-TH" dirty="0"/>
              <a:t>ใน</a:t>
            </a:r>
            <a:r>
              <a:rPr lang="en-US" dirty="0"/>
              <a:t> function void setup(void) </a:t>
            </a:r>
            <a:r>
              <a:rPr lang="th-TH" dirty="0"/>
              <a:t>ทำการ </a:t>
            </a:r>
            <a:r>
              <a:rPr lang="en-US" dirty="0"/>
              <a:t>initial GPIO </a:t>
            </a:r>
            <a:r>
              <a:rPr lang="th-TH" dirty="0"/>
              <a:t>และ </a:t>
            </a:r>
            <a:r>
              <a:rPr lang="en-US" dirty="0"/>
              <a:t>serial </a:t>
            </a:r>
            <a:r>
              <a:rPr lang="th-TH" dirty="0"/>
              <a:t>ที่ </a:t>
            </a:r>
            <a:r>
              <a:rPr lang="en-US" dirty="0"/>
              <a:t>baud rate 19200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D150CC-4CF7-4A5C-A1C7-48EF07E03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57" y="2384990"/>
            <a:ext cx="3321331" cy="37845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24677AC-514F-40BF-A04A-B7A9AEE53B44}"/>
              </a:ext>
            </a:extLst>
          </p:cNvPr>
          <p:cNvSpPr/>
          <p:nvPr/>
        </p:nvSpPr>
        <p:spPr>
          <a:xfrm>
            <a:off x="167640" y="2781300"/>
            <a:ext cx="3680460" cy="95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AFBEF9-F91D-47A5-B142-AED638DF6B99}"/>
              </a:ext>
            </a:extLst>
          </p:cNvPr>
          <p:cNvSpPr/>
          <p:nvPr/>
        </p:nvSpPr>
        <p:spPr>
          <a:xfrm>
            <a:off x="233263" y="3951230"/>
            <a:ext cx="3680460" cy="256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E12C92-B08E-4B7A-B19A-734284F0B1A1}"/>
              </a:ext>
            </a:extLst>
          </p:cNvPr>
          <p:cNvSpPr txBox="1"/>
          <p:nvPr/>
        </p:nvSpPr>
        <p:spPr>
          <a:xfrm>
            <a:off x="3848100" y="3103661"/>
            <a:ext cx="1150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initial GPIO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7310F-54AF-4D08-9E0F-A9BC7A3D6499}"/>
              </a:ext>
            </a:extLst>
          </p:cNvPr>
          <p:cNvSpPr txBox="1"/>
          <p:nvPr/>
        </p:nvSpPr>
        <p:spPr>
          <a:xfrm>
            <a:off x="3922805" y="3899987"/>
            <a:ext cx="1150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initial Serial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369AB2C-16B6-4509-9B07-23AE33D3E139}"/>
              </a:ext>
            </a:extLst>
          </p:cNvPr>
          <p:cNvSpPr txBox="1">
            <a:spLocks/>
          </p:cNvSpPr>
          <p:nvPr/>
        </p:nvSpPr>
        <p:spPr>
          <a:xfrm>
            <a:off x="6268303" y="1410108"/>
            <a:ext cx="5621854" cy="615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4. Call </a:t>
            </a:r>
            <a:r>
              <a:rPr lang="en-US" dirty="0" err="1"/>
              <a:t>server.on</a:t>
            </a:r>
            <a:r>
              <a:rPr lang="en-US" dirty="0"/>
              <a:t>(“/”, </a:t>
            </a:r>
            <a:r>
              <a:rPr lang="en-US" dirty="0" err="1"/>
              <a:t>handleRoot</a:t>
            </a:r>
            <a:r>
              <a:rPr lang="en-US" dirty="0"/>
              <a:t>); </a:t>
            </a:r>
            <a:r>
              <a:rPr lang="th-TH" dirty="0"/>
              <a:t>เพื่อให้ </a:t>
            </a:r>
            <a:r>
              <a:rPr lang="en-US" dirty="0"/>
              <a:t>ESP8266 </a:t>
            </a:r>
            <a:r>
              <a:rPr lang="th-TH" dirty="0"/>
              <a:t>ไป </a:t>
            </a:r>
            <a:r>
              <a:rPr lang="en-US" dirty="0"/>
              <a:t>run void </a:t>
            </a:r>
            <a:r>
              <a:rPr lang="en-US" dirty="0" err="1"/>
              <a:t>handleRoot</a:t>
            </a:r>
            <a:r>
              <a:rPr lang="en-US" dirty="0"/>
              <a:t>() </a:t>
            </a:r>
            <a:r>
              <a:rPr lang="th-TH" dirty="0"/>
              <a:t>มีการ </a:t>
            </a:r>
            <a:r>
              <a:rPr lang="en-US" dirty="0"/>
              <a:t>request </a:t>
            </a:r>
            <a:r>
              <a:rPr lang="th-TH" dirty="0"/>
              <a:t>จาก </a:t>
            </a:r>
            <a:r>
              <a:rPr lang="en-US" dirty="0"/>
              <a:t>web browser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C5B8575-815C-4D05-ACDC-6173BF51E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582" y="2278428"/>
            <a:ext cx="3926960" cy="37845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1A98ACA-5B6B-4410-837F-2E0E59D9C794}"/>
              </a:ext>
            </a:extLst>
          </p:cNvPr>
          <p:cNvSpPr/>
          <p:nvPr/>
        </p:nvSpPr>
        <p:spPr>
          <a:xfrm>
            <a:off x="5398770" y="2627411"/>
            <a:ext cx="4636770" cy="2737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A5FDE-685A-4FD0-91A8-D2216EE1E05D}"/>
              </a:ext>
            </a:extLst>
          </p:cNvPr>
          <p:cNvSpPr txBox="1"/>
          <p:nvPr/>
        </p:nvSpPr>
        <p:spPr>
          <a:xfrm>
            <a:off x="10228352" y="3592210"/>
            <a:ext cx="1150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initial WIFI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9772F5-82DD-4EF0-BE00-5AC1CBE7E4F5}"/>
              </a:ext>
            </a:extLst>
          </p:cNvPr>
          <p:cNvSpPr/>
          <p:nvPr/>
        </p:nvSpPr>
        <p:spPr>
          <a:xfrm>
            <a:off x="5398770" y="5447892"/>
            <a:ext cx="4636770" cy="280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E6B8A9-6957-458F-8AC0-F20CD125403D}"/>
              </a:ext>
            </a:extLst>
          </p:cNvPr>
          <p:cNvSpPr txBox="1"/>
          <p:nvPr/>
        </p:nvSpPr>
        <p:spPr>
          <a:xfrm>
            <a:off x="10228352" y="5324334"/>
            <a:ext cx="16928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Set function </a:t>
            </a:r>
            <a:r>
              <a:rPr lang="th-TH" sz="1400" dirty="0"/>
              <a:t>สำหรับ </a:t>
            </a:r>
            <a:r>
              <a:rPr lang="en-US" sz="1400" dirty="0"/>
              <a:t>request </a:t>
            </a:r>
            <a:r>
              <a:rPr lang="th-TH" sz="1400" dirty="0"/>
              <a:t>จาก </a:t>
            </a:r>
            <a:r>
              <a:rPr lang="en-US" sz="1400" dirty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2377504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444B-4BA1-46CF-8FA5-9E8E38B9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99924"/>
          </a:xfrm>
        </p:spPr>
        <p:txBody>
          <a:bodyPr/>
          <a:lstStyle/>
          <a:p>
            <a:r>
              <a:rPr lang="en-US" dirty="0"/>
              <a:t>Code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5D63-201A-4F58-B3FA-C69F7D42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64564"/>
            <a:ext cx="7656028" cy="6999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th-TH" dirty="0"/>
              <a:t>การทำงานของ </a:t>
            </a:r>
            <a:r>
              <a:rPr lang="en-US" dirty="0"/>
              <a:t>void </a:t>
            </a:r>
            <a:r>
              <a:rPr lang="en-US" dirty="0" err="1"/>
              <a:t>handleRoot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7C31D-E5A5-4EDB-A68E-AEA00B537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76" y="2226972"/>
            <a:ext cx="6211167" cy="34199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9D650B-91E5-4AFC-B094-3B6816A08927}"/>
              </a:ext>
            </a:extLst>
          </p:cNvPr>
          <p:cNvSpPr txBox="1">
            <a:spLocks/>
          </p:cNvSpPr>
          <p:nvPr/>
        </p:nvSpPr>
        <p:spPr>
          <a:xfrm>
            <a:off x="7088672" y="1648410"/>
            <a:ext cx="4425148" cy="699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 err="1"/>
              <a:t>count_n</a:t>
            </a:r>
            <a:r>
              <a:rPr lang="en-US" dirty="0"/>
              <a:t>++ </a:t>
            </a:r>
            <a:r>
              <a:rPr lang="th-TH" dirty="0"/>
              <a:t>สำหรับนับจำนวนรอบที่มีการ </a:t>
            </a:r>
            <a:r>
              <a:rPr lang="en-US" dirty="0"/>
              <a:t>request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98CC68-BE0C-4C8F-B806-88EBA0CC832C}"/>
              </a:ext>
            </a:extLst>
          </p:cNvPr>
          <p:cNvSpPr txBox="1">
            <a:spLocks/>
          </p:cNvSpPr>
          <p:nvPr/>
        </p:nvSpPr>
        <p:spPr>
          <a:xfrm>
            <a:off x="7088672" y="2350266"/>
            <a:ext cx="4425148" cy="699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 err="1"/>
              <a:t>node.begin</a:t>
            </a:r>
            <a:r>
              <a:rPr lang="en-US" dirty="0"/>
              <a:t>(</a:t>
            </a:r>
            <a:r>
              <a:rPr lang="en-US" dirty="0" err="1"/>
              <a:t>MbSlaveID</a:t>
            </a:r>
            <a:r>
              <a:rPr lang="en-US" dirty="0"/>
              <a:t>, Serial) </a:t>
            </a:r>
            <a:r>
              <a:rPr lang="th-TH" dirty="0"/>
              <a:t>คือการกำหนดคุณสมบัติของ </a:t>
            </a:r>
            <a:r>
              <a:rPr lang="en-US" dirty="0"/>
              <a:t>node </a:t>
            </a:r>
            <a:r>
              <a:rPr lang="th-TH" dirty="0"/>
              <a:t>ให้มี </a:t>
            </a:r>
            <a:r>
              <a:rPr lang="en-US" dirty="0"/>
              <a:t>salve id </a:t>
            </a:r>
            <a:r>
              <a:rPr lang="th-TH" dirty="0"/>
              <a:t>และใช้ </a:t>
            </a:r>
            <a:r>
              <a:rPr lang="en-US" dirty="0"/>
              <a:t>Serial </a:t>
            </a:r>
            <a:r>
              <a:rPr lang="th-TH" dirty="0"/>
              <a:t>อะไรในการส่งข้อมูล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B9AF31-1AB8-4468-93D4-F997D4A03452}"/>
              </a:ext>
            </a:extLst>
          </p:cNvPr>
          <p:cNvSpPr txBox="1">
            <a:spLocks/>
          </p:cNvSpPr>
          <p:nvPr/>
        </p:nvSpPr>
        <p:spPr>
          <a:xfrm>
            <a:off x="7149632" y="3936948"/>
            <a:ext cx="3297388" cy="533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1200" dirty="0"/>
              <a:t>Trip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200" dirty="0"/>
              <a:t>node  </a:t>
            </a:r>
            <a:r>
              <a:rPr lang="th-TH" sz="1200" dirty="0"/>
              <a:t>เป็นตัวแปลที่ถูกประกาศขึ้นจาก </a:t>
            </a:r>
            <a:r>
              <a:rPr lang="en-US" sz="1200" dirty="0"/>
              <a:t>class  </a:t>
            </a:r>
            <a:r>
              <a:rPr lang="th-TH" sz="1200" dirty="0"/>
              <a:t>ขอ </a:t>
            </a:r>
            <a:r>
              <a:rPr lang="en-US" sz="1200" dirty="0"/>
              <a:t>library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91F81D-DDE3-4045-BA40-59A900D79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108" y="3159641"/>
            <a:ext cx="3033023" cy="77730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FDF3FD-E100-43A5-AD9E-5F7719C74A7F}"/>
              </a:ext>
            </a:extLst>
          </p:cNvPr>
          <p:cNvSpPr txBox="1">
            <a:spLocks/>
          </p:cNvSpPr>
          <p:nvPr/>
        </p:nvSpPr>
        <p:spPr>
          <a:xfrm>
            <a:off x="7010400" y="4550400"/>
            <a:ext cx="4425148" cy="699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th-TH" dirty="0"/>
              <a:t>กำหนดให้ </a:t>
            </a:r>
            <a:r>
              <a:rPr lang="en-US" dirty="0"/>
              <a:t>node </a:t>
            </a:r>
            <a:r>
              <a:rPr lang="th-TH" dirty="0"/>
              <a:t>ทำรัน </a:t>
            </a:r>
            <a:r>
              <a:rPr lang="en-US" dirty="0" err="1"/>
              <a:t>preTransmission</a:t>
            </a:r>
            <a:r>
              <a:rPr lang="en-US" dirty="0"/>
              <a:t> </a:t>
            </a:r>
            <a:r>
              <a:rPr lang="th-TH" dirty="0"/>
              <a:t>และ </a:t>
            </a:r>
            <a:r>
              <a:rPr lang="en-US" dirty="0" err="1"/>
              <a:t>postTransmission</a:t>
            </a:r>
            <a:r>
              <a:rPr lang="th-TH" dirty="0"/>
              <a:t> ด้วย </a:t>
            </a:r>
            <a:r>
              <a:rPr lang="en-US" dirty="0"/>
              <a:t>function </a:t>
            </a:r>
            <a:r>
              <a:rPr lang="th-TH" dirty="0"/>
              <a:t>ที่ถูกเขียนเตรียมไว้แล้ว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C714663-0020-4687-B0C8-48F1B35B70FB}"/>
              </a:ext>
            </a:extLst>
          </p:cNvPr>
          <p:cNvSpPr txBox="1">
            <a:spLocks/>
          </p:cNvSpPr>
          <p:nvPr/>
        </p:nvSpPr>
        <p:spPr>
          <a:xfrm>
            <a:off x="6715292" y="5531362"/>
            <a:ext cx="4425148" cy="699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th-TH" dirty="0"/>
              <a:t>สั่งให้ </a:t>
            </a:r>
            <a:r>
              <a:rPr lang="en-US" dirty="0"/>
              <a:t>node </a:t>
            </a:r>
            <a:r>
              <a:rPr lang="th-TH" dirty="0"/>
              <a:t>อ่าน ข้อมูลจากตำแหนงเริ่มต้นคือ </a:t>
            </a:r>
            <a:r>
              <a:rPr lang="en-US" dirty="0"/>
              <a:t>register </a:t>
            </a:r>
            <a:r>
              <a:rPr lang="th-TH" dirty="0"/>
              <a:t>ที่ 6  และอ่านไปอีกทั้งหมด 10 </a:t>
            </a:r>
            <a:r>
              <a:rPr lang="en-US" dirty="0"/>
              <a:t>register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1A2D75-3774-456C-B307-7D3DB41DF367}"/>
              </a:ext>
            </a:extLst>
          </p:cNvPr>
          <p:cNvCxnSpPr/>
          <p:nvPr/>
        </p:nvCxnSpPr>
        <p:spPr>
          <a:xfrm flipH="1">
            <a:off x="1714500" y="1974305"/>
            <a:ext cx="5295900" cy="3740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EAD584-4669-49E9-B33A-64AE6D67B474}"/>
              </a:ext>
            </a:extLst>
          </p:cNvPr>
          <p:cNvCxnSpPr>
            <a:cxnSpLocks/>
          </p:cNvCxnSpPr>
          <p:nvPr/>
        </p:nvCxnSpPr>
        <p:spPr>
          <a:xfrm flipH="1">
            <a:off x="3192780" y="2697264"/>
            <a:ext cx="39568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13DB55-762C-40C4-A1D8-60A7FF6C340D}"/>
              </a:ext>
            </a:extLst>
          </p:cNvPr>
          <p:cNvCxnSpPr>
            <a:cxnSpLocks/>
          </p:cNvCxnSpPr>
          <p:nvPr/>
        </p:nvCxnSpPr>
        <p:spPr>
          <a:xfrm flipH="1" flipV="1">
            <a:off x="3977640" y="3268980"/>
            <a:ext cx="3171992" cy="1584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A73110-7EFF-423F-8F84-D567977E382E}"/>
              </a:ext>
            </a:extLst>
          </p:cNvPr>
          <p:cNvCxnSpPr>
            <a:cxnSpLocks/>
          </p:cNvCxnSpPr>
          <p:nvPr/>
        </p:nvCxnSpPr>
        <p:spPr>
          <a:xfrm flipH="1" flipV="1">
            <a:off x="3977640" y="3915376"/>
            <a:ext cx="2684279" cy="1865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336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444B-4BA1-46CF-8FA5-9E8E38B9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99924"/>
          </a:xfrm>
        </p:spPr>
        <p:txBody>
          <a:bodyPr/>
          <a:lstStyle/>
          <a:p>
            <a:r>
              <a:rPr lang="en-US" dirty="0"/>
              <a:t>Code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5D63-201A-4F58-B3FA-C69F7D42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64564"/>
            <a:ext cx="7656028" cy="6999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th-TH" dirty="0"/>
              <a:t>การทำงานของ </a:t>
            </a:r>
            <a:r>
              <a:rPr lang="en-US" dirty="0"/>
              <a:t>void </a:t>
            </a:r>
            <a:r>
              <a:rPr lang="en-US" dirty="0" err="1"/>
              <a:t>handleRoot</a:t>
            </a:r>
            <a:r>
              <a:rPr lang="en-US" dirty="0"/>
              <a:t>() (</a:t>
            </a:r>
            <a:r>
              <a:rPr lang="th-TH" dirty="0"/>
              <a:t>ต่อ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7C31D-E5A5-4EDB-A68E-AEA00B537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76" y="2226972"/>
            <a:ext cx="6211167" cy="34199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A73110-7EFF-423F-8F84-D567977E382E}"/>
              </a:ext>
            </a:extLst>
          </p:cNvPr>
          <p:cNvCxnSpPr>
            <a:cxnSpLocks/>
          </p:cNvCxnSpPr>
          <p:nvPr/>
        </p:nvCxnSpPr>
        <p:spPr>
          <a:xfrm flipH="1">
            <a:off x="4152900" y="3230880"/>
            <a:ext cx="2994660" cy="1249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AB02EE-CAB0-4E6F-9A33-2ECC828C6379}"/>
              </a:ext>
            </a:extLst>
          </p:cNvPr>
          <p:cNvSpPr txBox="1"/>
          <p:nvPr/>
        </p:nvSpPr>
        <p:spPr>
          <a:xfrm>
            <a:off x="7322820" y="2963772"/>
            <a:ext cx="4522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ถ้า </a:t>
            </a:r>
            <a:r>
              <a:rPr lang="en-US" dirty="0"/>
              <a:t>result success </a:t>
            </a:r>
            <a:r>
              <a:rPr lang="th-TH" dirty="0"/>
              <a:t>ให้ทำการ </a:t>
            </a:r>
            <a:r>
              <a:rPr lang="en-US" dirty="0"/>
              <a:t>load </a:t>
            </a:r>
            <a:r>
              <a:rPr lang="th-TH" dirty="0"/>
              <a:t>ข้อมูลไปยังตัวแปล </a:t>
            </a:r>
            <a:r>
              <a:rPr lang="en-US" dirty="0" err="1"/>
              <a:t>Mbdata</a:t>
            </a:r>
            <a:r>
              <a:rPr lang="en-US" dirty="0"/>
              <a:t>[] </a:t>
            </a:r>
            <a:r>
              <a:rPr lang="th-TH" dirty="0"/>
              <a:t>เพื่อเก็บไว้คำนวนใน </a:t>
            </a:r>
            <a:r>
              <a:rPr lang="en-US" dirty="0"/>
              <a:t>function </a:t>
            </a:r>
            <a:r>
              <a:rPr lang="en-US" dirty="0" err="1"/>
              <a:t>SendHTML</a:t>
            </a:r>
            <a:r>
              <a:rPr lang="en-US" dirty="0"/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0C820A-F661-4FAE-ADC5-CF6B9F0EF060}"/>
              </a:ext>
            </a:extLst>
          </p:cNvPr>
          <p:cNvCxnSpPr>
            <a:cxnSpLocks/>
          </p:cNvCxnSpPr>
          <p:nvPr/>
        </p:nvCxnSpPr>
        <p:spPr>
          <a:xfrm flipH="1">
            <a:off x="5825490" y="5288911"/>
            <a:ext cx="1002030" cy="104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F031FD1-35A5-4949-9A09-86FE14AE2C52}"/>
              </a:ext>
            </a:extLst>
          </p:cNvPr>
          <p:cNvSpPr txBox="1"/>
          <p:nvPr/>
        </p:nvSpPr>
        <p:spPr>
          <a:xfrm>
            <a:off x="7010400" y="4900213"/>
            <a:ext cx="4522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ส่งข้อมูลไปยัง </a:t>
            </a:r>
            <a:r>
              <a:rPr lang="en-US" dirty="0"/>
              <a:t>function </a:t>
            </a:r>
            <a:r>
              <a:rPr lang="en-US" dirty="0" err="1"/>
              <a:t>SendHTML</a:t>
            </a:r>
            <a:r>
              <a:rPr lang="en-US" dirty="0"/>
              <a:t>() </a:t>
            </a:r>
            <a:r>
              <a:rPr lang="th-TH" dirty="0"/>
              <a:t>เพื่อแปลงเป็น </a:t>
            </a:r>
            <a:r>
              <a:rPr lang="en-US" dirty="0"/>
              <a:t>HTML </a:t>
            </a:r>
            <a:r>
              <a:rPr lang="th-TH" dirty="0"/>
              <a:t>สำหรับ </a:t>
            </a:r>
            <a:r>
              <a:rPr lang="en-US" dirty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2888325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0F94-1F73-41AA-8097-E15FCB51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30404"/>
          </a:xfrm>
        </p:spPr>
        <p:txBody>
          <a:bodyPr/>
          <a:lstStyle/>
          <a:p>
            <a:r>
              <a:rPr lang="en-US" dirty="0"/>
              <a:t>Code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A809E-4685-4AAE-BFCC-D67A73533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69" y="1281433"/>
            <a:ext cx="7724607" cy="1473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th-TH" dirty="0"/>
              <a:t>การทำงานของ </a:t>
            </a:r>
            <a:r>
              <a:rPr lang="en-US" dirty="0"/>
              <a:t>String </a:t>
            </a:r>
            <a:r>
              <a:rPr lang="en-US" dirty="0" err="1"/>
              <a:t>SendHTML</a:t>
            </a:r>
            <a:r>
              <a:rPr lang="en-US" dirty="0"/>
              <a:t>(uint16_t count_n,uint16_t *ptdata,uint8_t respond)</a:t>
            </a:r>
          </a:p>
          <a:p>
            <a:pPr marL="0" indent="0">
              <a:buNone/>
            </a:pPr>
            <a:r>
              <a:rPr lang="en-US" sz="1400" dirty="0" err="1"/>
              <a:t>count_n</a:t>
            </a:r>
            <a:r>
              <a:rPr lang="en-US" sz="1400" dirty="0"/>
              <a:t> : </a:t>
            </a:r>
            <a:r>
              <a:rPr lang="th-TH" sz="1400" dirty="0"/>
              <a:t>จำนวนรอบที่มีการ </a:t>
            </a:r>
            <a:r>
              <a:rPr lang="en-US" sz="1400" dirty="0"/>
              <a:t>request</a:t>
            </a:r>
          </a:p>
          <a:p>
            <a:pPr marL="0" indent="0">
              <a:buNone/>
            </a:pPr>
            <a:r>
              <a:rPr lang="en-US" sz="1400" dirty="0"/>
              <a:t>*</a:t>
            </a:r>
            <a:r>
              <a:rPr lang="en-US" sz="1400" dirty="0" err="1"/>
              <a:t>ptdata</a:t>
            </a:r>
            <a:r>
              <a:rPr lang="en-US" sz="1400" dirty="0"/>
              <a:t> : </a:t>
            </a:r>
            <a:r>
              <a:rPr lang="th-TH" sz="1400" dirty="0"/>
              <a:t>ตัวแปล </a:t>
            </a:r>
            <a:r>
              <a:rPr lang="en-US" sz="1400" dirty="0"/>
              <a:t>pointer </a:t>
            </a:r>
            <a:r>
              <a:rPr lang="th-TH" sz="1400" dirty="0"/>
              <a:t>รับอ่านจาก </a:t>
            </a:r>
            <a:r>
              <a:rPr lang="en-US" sz="1400" dirty="0" err="1"/>
              <a:t>MBdata</a:t>
            </a:r>
            <a:r>
              <a:rPr lang="th-TH" sz="1400" dirty="0"/>
              <a:t> ที่เก็บค่าตอบกลับจาก </a:t>
            </a:r>
            <a:r>
              <a:rPr lang="en-US" sz="1400" dirty="0"/>
              <a:t>Slave ID</a:t>
            </a:r>
          </a:p>
          <a:p>
            <a:pPr marL="0" indent="0">
              <a:buNone/>
            </a:pPr>
            <a:r>
              <a:rPr lang="en-US" sz="1400" dirty="0"/>
              <a:t>respond : </a:t>
            </a:r>
            <a:r>
              <a:rPr lang="th-TH" sz="1400" dirty="0"/>
              <a:t>ตัวแปลเป็นผลการอ่าน </a:t>
            </a:r>
            <a:r>
              <a:rPr lang="en-US" sz="1400" dirty="0" err="1"/>
              <a:t>modbus</a:t>
            </a:r>
            <a:r>
              <a:rPr lang="en-US" sz="1400" dirty="0"/>
              <a:t> </a:t>
            </a:r>
            <a:r>
              <a:rPr lang="th-TH" sz="1400" dirty="0"/>
              <a:t>ว่าสำเร็จหรือไม่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EA121-812B-4198-8594-ADB63E157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74" y="3534156"/>
            <a:ext cx="4410691" cy="26483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57A738-A485-487F-8C52-20184A9CF67D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2430780" y="3493146"/>
            <a:ext cx="678895" cy="1365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69BB713-191B-4427-AB0F-6435DE82D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643" y="3147535"/>
            <a:ext cx="5707383" cy="26807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F2355C-1323-43B2-9058-B21605DDFF7F}"/>
              </a:ext>
            </a:extLst>
          </p:cNvPr>
          <p:cNvSpPr txBox="1"/>
          <p:nvPr/>
        </p:nvSpPr>
        <p:spPr>
          <a:xfrm>
            <a:off x="259469" y="3123814"/>
            <a:ext cx="5700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th-TH" dirty="0"/>
              <a:t>ถ้า</a:t>
            </a:r>
            <a:r>
              <a:rPr lang="en-US" dirty="0"/>
              <a:t> respond == 0 (OK) </a:t>
            </a:r>
            <a:r>
              <a:rPr lang="th-TH" dirty="0"/>
              <a:t>ให้ทำการคำนวนค่า </a:t>
            </a:r>
            <a:r>
              <a:rPr lang="en-US" dirty="0"/>
              <a:t>Volt </a:t>
            </a:r>
            <a:r>
              <a:rPr lang="th-TH" dirty="0"/>
              <a:t>จาก </a:t>
            </a:r>
            <a:r>
              <a:rPr lang="en-US" dirty="0"/>
              <a:t>register </a:t>
            </a:r>
            <a:r>
              <a:rPr lang="th-TH" dirty="0"/>
              <a:t>ที่อ่านมาได้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3FDC97-1B9C-4089-B910-6CC8805B761E}"/>
              </a:ext>
            </a:extLst>
          </p:cNvPr>
          <p:cNvSpPr txBox="1"/>
          <p:nvPr/>
        </p:nvSpPr>
        <p:spPr>
          <a:xfrm>
            <a:off x="6750672" y="2634304"/>
            <a:ext cx="4465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th-TH" dirty="0"/>
              <a:t>ค่า </a:t>
            </a:r>
            <a:r>
              <a:rPr lang="en-US" dirty="0"/>
              <a:t>Volt </a:t>
            </a:r>
            <a:r>
              <a:rPr lang="th-TH" dirty="0"/>
              <a:t>ที่คำนวนได้ถูกแปลงเป็น </a:t>
            </a:r>
            <a:r>
              <a:rPr lang="en-US" dirty="0"/>
              <a:t>HTML Tag </a:t>
            </a:r>
            <a:r>
              <a:rPr lang="th-TH" dirty="0"/>
              <a:t>ด้วย </a:t>
            </a:r>
            <a:r>
              <a:rPr lang="en-US" dirty="0"/>
              <a:t>sprint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34B9E7-1E06-4677-86DD-98203D193CDF}"/>
              </a:ext>
            </a:extLst>
          </p:cNvPr>
          <p:cNvCxnSpPr>
            <a:cxnSpLocks/>
          </p:cNvCxnSpPr>
          <p:nvPr/>
        </p:nvCxnSpPr>
        <p:spPr>
          <a:xfrm flipH="1">
            <a:off x="8199120" y="2941320"/>
            <a:ext cx="579120" cy="1185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27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474F9-1F80-40D1-B2A7-FAD1D14C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ESP8266 </a:t>
            </a:r>
            <a:r>
              <a:rPr lang="en-US" dirty="0" err="1">
                <a:solidFill>
                  <a:srgbClr val="FFFFFF"/>
                </a:solidFill>
              </a:rPr>
              <a:t>modbus</a:t>
            </a:r>
            <a:r>
              <a:rPr lang="en-US" dirty="0">
                <a:solidFill>
                  <a:srgbClr val="FFFFFF"/>
                </a:solidFill>
              </a:rPr>
              <a:t> master with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KM-06N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F9564-E854-44D4-86FD-5504D9402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h-TH" sz="2000" dirty="0">
                <a:solidFill>
                  <a:srgbClr val="FFFFFF"/>
                </a:solidFill>
                <a:cs typeface="+mj-cs"/>
              </a:rPr>
              <a:t>ส่งที่ใช้สำหรับการ </a:t>
            </a:r>
            <a:r>
              <a:rPr lang="en-US" sz="2000" dirty="0">
                <a:solidFill>
                  <a:srgbClr val="FFFFFF"/>
                </a:solidFill>
                <a:cs typeface="+mj-cs"/>
              </a:rPr>
              <a:t>run demo code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FFFFFF"/>
                </a:solidFill>
                <a:cs typeface="+mj-cs"/>
              </a:rPr>
              <a:t>ESP8266 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cs typeface="+mj-cs"/>
              </a:rPr>
              <a:t>UART RX,TX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cs typeface="+mj-cs"/>
              </a:rPr>
              <a:t>D0 (Digital GPIO16)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FFFFFF"/>
                </a:solidFill>
                <a:cs typeface="+mj-cs"/>
              </a:rPr>
              <a:t>Card RS485 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FFFFFF"/>
                </a:solidFill>
                <a:cs typeface="+mj-cs"/>
              </a:rPr>
              <a:t>KM-06N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A88A3-E1EB-4AEE-A061-6F3CD3467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86" b="7673"/>
          <a:stretch/>
        </p:blipFill>
        <p:spPr>
          <a:xfrm>
            <a:off x="5154471" y="1005840"/>
            <a:ext cx="6590995" cy="508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21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C8A1-3A54-41E6-981A-7A7B2F72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2794"/>
          </a:xfrm>
        </p:spPr>
        <p:txBody>
          <a:bodyPr/>
          <a:lstStyle/>
          <a:p>
            <a:r>
              <a:rPr lang="en-US" dirty="0"/>
              <a:t>wiring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D46E2-E2A9-4652-A73B-65366ABE6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80" y="4162425"/>
            <a:ext cx="3155412" cy="1035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9EAFAF-B06F-45C0-8ACF-C13A996620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8" t="2298" r="48597" b="265"/>
          <a:stretch/>
        </p:blipFill>
        <p:spPr>
          <a:xfrm>
            <a:off x="768888" y="1612418"/>
            <a:ext cx="2301425" cy="4543426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F035F75-ED83-467E-B657-C08353E795A7}"/>
              </a:ext>
            </a:extLst>
          </p:cNvPr>
          <p:cNvCxnSpPr/>
          <p:nvPr/>
        </p:nvCxnSpPr>
        <p:spPr>
          <a:xfrm rot="10800000" flipV="1">
            <a:off x="2933700" y="4396740"/>
            <a:ext cx="1272540" cy="198120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7C64808-9927-4134-BE43-B219E4B587F7}"/>
              </a:ext>
            </a:extLst>
          </p:cNvPr>
          <p:cNvCxnSpPr/>
          <p:nvPr/>
        </p:nvCxnSpPr>
        <p:spPr>
          <a:xfrm rot="10800000">
            <a:off x="2933700" y="4785360"/>
            <a:ext cx="1272541" cy="160020"/>
          </a:xfrm>
          <a:prstGeom prst="bentConnector3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7703DE8-2DD7-4F05-89B8-979AE65EB61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77442" y="3337559"/>
            <a:ext cx="2438399" cy="457202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BE175F-A1E7-48C2-9285-A60E4C6D03DB}"/>
              </a:ext>
            </a:extLst>
          </p:cNvPr>
          <p:cNvCxnSpPr/>
          <p:nvPr/>
        </p:nvCxnSpPr>
        <p:spPr>
          <a:xfrm>
            <a:off x="2933699" y="2346959"/>
            <a:ext cx="43434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727A6A-D7A3-4BE9-B63E-0C56624D58B6}"/>
              </a:ext>
            </a:extLst>
          </p:cNvPr>
          <p:cNvCxnSpPr/>
          <p:nvPr/>
        </p:nvCxnSpPr>
        <p:spPr>
          <a:xfrm flipH="1">
            <a:off x="3825242" y="4594861"/>
            <a:ext cx="38099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80B9AE-F0E8-4DCC-942E-85C8E62FB073}"/>
              </a:ext>
            </a:extLst>
          </p:cNvPr>
          <p:cNvCxnSpPr/>
          <p:nvPr/>
        </p:nvCxnSpPr>
        <p:spPr>
          <a:xfrm flipH="1">
            <a:off x="3825242" y="4785360"/>
            <a:ext cx="38099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5944583-C487-4D39-A1BE-6EF10719002A}"/>
              </a:ext>
            </a:extLst>
          </p:cNvPr>
          <p:cNvCxnSpPr>
            <a:cxnSpLocks/>
          </p:cNvCxnSpPr>
          <p:nvPr/>
        </p:nvCxnSpPr>
        <p:spPr>
          <a:xfrm rot="10800000">
            <a:off x="2933700" y="3374258"/>
            <a:ext cx="4198620" cy="421454"/>
          </a:xfrm>
          <a:prstGeom prst="bentConnector3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11841FD-8F82-4A9A-A535-B8BBE10F4BB7}"/>
              </a:ext>
            </a:extLst>
          </p:cNvPr>
          <p:cNvCxnSpPr/>
          <p:nvPr/>
        </p:nvCxnSpPr>
        <p:spPr>
          <a:xfrm>
            <a:off x="7139940" y="3834540"/>
            <a:ext cx="0" cy="507458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4EE5E8B-EF55-4B3D-90E8-0B3114E70C3A}"/>
              </a:ext>
            </a:extLst>
          </p:cNvPr>
          <p:cNvCxnSpPr>
            <a:cxnSpLocks/>
          </p:cNvCxnSpPr>
          <p:nvPr/>
        </p:nvCxnSpPr>
        <p:spPr>
          <a:xfrm>
            <a:off x="2857500" y="4945381"/>
            <a:ext cx="1158241" cy="532450"/>
          </a:xfrm>
          <a:prstGeom prst="bent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1F1142-5E16-4E96-BC2B-D65E41B85846}"/>
              </a:ext>
            </a:extLst>
          </p:cNvPr>
          <p:cNvCxnSpPr>
            <a:cxnSpLocks/>
          </p:cNvCxnSpPr>
          <p:nvPr/>
        </p:nvCxnSpPr>
        <p:spPr>
          <a:xfrm>
            <a:off x="4015741" y="5477831"/>
            <a:ext cx="31241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68E44E9-0DF7-4049-BABE-70835F308A2F}"/>
              </a:ext>
            </a:extLst>
          </p:cNvPr>
          <p:cNvCxnSpPr/>
          <p:nvPr/>
        </p:nvCxnSpPr>
        <p:spPr>
          <a:xfrm>
            <a:off x="7139940" y="4945381"/>
            <a:ext cx="0" cy="52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AB3EBB7E-2421-42A1-9FDE-D67AF61D1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065" y="629437"/>
            <a:ext cx="1999363" cy="196596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421F13F-BEE5-42B7-B308-C6D0F2224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4591" y="2628838"/>
            <a:ext cx="2767078" cy="3426319"/>
          </a:xfrm>
          <a:prstGeom prst="rect">
            <a:avLst/>
          </a:prstGeom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3248F3C-D56C-437A-9D59-FCB5D437625F}"/>
              </a:ext>
            </a:extLst>
          </p:cNvPr>
          <p:cNvCxnSpPr/>
          <p:nvPr/>
        </p:nvCxnSpPr>
        <p:spPr>
          <a:xfrm>
            <a:off x="7216140" y="4785360"/>
            <a:ext cx="1127760" cy="548640"/>
          </a:xfrm>
          <a:prstGeom prst="bentConnector3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E9DB61B-7BAB-4FD1-B33E-670FCC75F89E}"/>
              </a:ext>
            </a:extLst>
          </p:cNvPr>
          <p:cNvCxnSpPr>
            <a:cxnSpLocks/>
          </p:cNvCxnSpPr>
          <p:nvPr/>
        </p:nvCxnSpPr>
        <p:spPr>
          <a:xfrm>
            <a:off x="7171202" y="4594861"/>
            <a:ext cx="1317622" cy="1046294"/>
          </a:xfrm>
          <a:prstGeom prst="bentConnector3">
            <a:avLst>
              <a:gd name="adj1" fmla="val 56361"/>
            </a:avLst>
          </a:prstGeom>
          <a:ln w="571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5AA1C67-6FFC-47C3-99D7-776EABEA3974}"/>
              </a:ext>
            </a:extLst>
          </p:cNvPr>
          <p:cNvSpPr txBox="1"/>
          <p:nvPr/>
        </p:nvSpPr>
        <p:spPr>
          <a:xfrm>
            <a:off x="4952856" y="1557558"/>
            <a:ext cx="3993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KM-06N </a:t>
            </a:r>
            <a:r>
              <a:rPr lang="th-TH" dirty="0">
                <a:solidFill>
                  <a:srgbClr val="FF0000"/>
                </a:solidFill>
              </a:rPr>
              <a:t>ตั้ง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Addr</a:t>
            </a:r>
            <a:r>
              <a:rPr lang="en-US" dirty="0">
                <a:solidFill>
                  <a:srgbClr val="FF0000"/>
                </a:solidFill>
              </a:rPr>
              <a:t> = 1 Baud =19200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72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D442-5BE0-4FA0-A3D1-70111275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07544"/>
          </a:xfrm>
        </p:spPr>
        <p:txBody>
          <a:bodyPr/>
          <a:lstStyle/>
          <a:p>
            <a:r>
              <a:rPr lang="en-US" dirty="0"/>
              <a:t>Arduino IDE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6AE3C-3C34-415A-8E29-87E8C299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95044"/>
            <a:ext cx="9393388" cy="2238756"/>
          </a:xfrm>
        </p:spPr>
        <p:txBody>
          <a:bodyPr>
            <a:normAutofit/>
          </a:bodyPr>
          <a:lstStyle/>
          <a:p>
            <a:r>
              <a:rPr lang="en-US" dirty="0"/>
              <a:t>Install Arduino IDE</a:t>
            </a:r>
          </a:p>
          <a:p>
            <a:r>
              <a:rPr lang="en-US" dirty="0"/>
              <a:t>Install ESP8266</a:t>
            </a:r>
          </a:p>
          <a:p>
            <a:pPr lvl="1"/>
            <a:r>
              <a:rPr lang="th-TH" dirty="0"/>
              <a:t>รายละเอียดสามารถดูได้จาก </a:t>
            </a:r>
            <a:r>
              <a:rPr lang="en-US" dirty="0"/>
              <a:t>link </a:t>
            </a:r>
          </a:p>
          <a:p>
            <a:pPr lvl="1"/>
            <a:r>
              <a:rPr lang="en-US" dirty="0"/>
              <a:t>https://randomnerdtutorials.com/how-to-install-esp8266-board-arduino-ide/</a:t>
            </a:r>
          </a:p>
          <a:p>
            <a:r>
              <a:rPr lang="en-US" dirty="0"/>
              <a:t>Install MODBUS MASTER Library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5612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131F-2CE6-40DF-BD3F-859B5940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52324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 MODBUS MASTER Library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F7AF-E5F9-40E2-A388-BB23012AF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11" y="1437336"/>
            <a:ext cx="5514808" cy="989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/>
              <a:t>1. เปิดโปรแกรม </a:t>
            </a:r>
            <a:r>
              <a:rPr lang="en-US" dirty="0"/>
              <a:t>Arduino </a:t>
            </a:r>
            <a:r>
              <a:rPr lang="th-TH" dirty="0"/>
              <a:t>ไปยัง </a:t>
            </a:r>
            <a:r>
              <a:rPr lang="en-US" dirty="0"/>
              <a:t>Menu Tools </a:t>
            </a:r>
            <a:r>
              <a:rPr lang="th-TH" dirty="0"/>
              <a:t>เลือก </a:t>
            </a:r>
            <a:r>
              <a:rPr lang="en-US" dirty="0"/>
              <a:t>Board Generic ESP8266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F00B9-4282-4E19-842F-196656983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11" y="2446020"/>
            <a:ext cx="6146901" cy="19659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9D404B-A02C-4875-B837-A5BC0B03A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809" y="2426412"/>
            <a:ext cx="4427031" cy="24457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656789-6AD6-4556-937C-37E14D66ECC0}"/>
              </a:ext>
            </a:extLst>
          </p:cNvPr>
          <p:cNvSpPr txBox="1">
            <a:spLocks/>
          </p:cNvSpPr>
          <p:nvPr/>
        </p:nvSpPr>
        <p:spPr>
          <a:xfrm>
            <a:off x="6677192" y="1437336"/>
            <a:ext cx="5514808" cy="989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2</a:t>
            </a:r>
            <a:r>
              <a:rPr lang="th-TH" dirty="0"/>
              <a:t>. เปิดโปรแกรม </a:t>
            </a:r>
            <a:r>
              <a:rPr lang="en-US" dirty="0"/>
              <a:t>Arduino </a:t>
            </a:r>
            <a:r>
              <a:rPr lang="th-TH" dirty="0"/>
              <a:t>ไปยัง </a:t>
            </a:r>
            <a:r>
              <a:rPr lang="en-US" dirty="0"/>
              <a:t>Menu Sketch </a:t>
            </a:r>
            <a:r>
              <a:rPr lang="th-TH" dirty="0"/>
              <a:t>เลือก </a:t>
            </a:r>
            <a:endParaRPr lang="en-US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Include Library -&gt; Manage Libraries</a:t>
            </a:r>
          </a:p>
        </p:txBody>
      </p:sp>
    </p:spTree>
    <p:extLst>
      <p:ext uri="{BB962C8B-B14F-4D97-AF65-F5344CB8AC3E}">
        <p14:creationId xmlns:p14="http://schemas.microsoft.com/office/powerpoint/2010/main" val="99528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C131F-2CE6-40DF-BD3F-859B5940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Install MODBUS MASTER Library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F7AF-E5F9-40E2-A388-BB23012AF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th-TH" dirty="0">
                <a:solidFill>
                  <a:srgbClr val="FFFFFF"/>
                </a:solidFill>
              </a:rPr>
              <a:t>ค้นหา </a:t>
            </a:r>
            <a:r>
              <a:rPr lang="en-US" dirty="0">
                <a:solidFill>
                  <a:srgbClr val="FFFFFF"/>
                </a:solidFill>
              </a:rPr>
              <a:t>Modbus Master </a:t>
            </a:r>
            <a:r>
              <a:rPr lang="th-TH" dirty="0">
                <a:solidFill>
                  <a:srgbClr val="FFFFFF"/>
                </a:solidFill>
              </a:rPr>
              <a:t>และ </a:t>
            </a:r>
            <a:r>
              <a:rPr lang="en-US" dirty="0">
                <a:solidFill>
                  <a:srgbClr val="FFFFFF"/>
                </a:solidFill>
              </a:rPr>
              <a:t>Click Install </a:t>
            </a:r>
            <a:r>
              <a:rPr lang="en-US" dirty="0" err="1">
                <a:solidFill>
                  <a:srgbClr val="FFFFFF"/>
                </a:solidFill>
              </a:rPr>
              <a:t>ModbusMaster</a:t>
            </a:r>
            <a:r>
              <a:rPr lang="en-US" dirty="0">
                <a:solidFill>
                  <a:srgbClr val="FFFFFF"/>
                </a:solidFill>
              </a:rPr>
              <a:t> by Doc Walker 4-20ma@wvfans.net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F6B4BE3-767C-4B3D-BE8E-161BD48B8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981" y="1473314"/>
            <a:ext cx="7011754" cy="3996699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A587B0-50CE-41D0-A061-3DF203334AF7}"/>
              </a:ext>
            </a:extLst>
          </p:cNvPr>
          <p:cNvSpPr/>
          <p:nvPr/>
        </p:nvSpPr>
        <p:spPr>
          <a:xfrm>
            <a:off x="4427220" y="3931920"/>
            <a:ext cx="6896100" cy="1158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99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F9C3-C634-41BE-BEB0-87105406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0864"/>
          </a:xfrm>
        </p:spPr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DeMO</a:t>
            </a:r>
            <a:r>
              <a:rPr lang="en-US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50B99-1DEB-48AC-A2D3-B9BA4B031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11224"/>
            <a:ext cx="4371808" cy="1188720"/>
          </a:xfrm>
        </p:spPr>
        <p:txBody>
          <a:bodyPr/>
          <a:lstStyle/>
          <a:p>
            <a:r>
              <a:rPr lang="en-US" dirty="0" err="1"/>
              <a:t>UnZip</a:t>
            </a:r>
            <a:r>
              <a:rPr lang="en-US" dirty="0"/>
              <a:t> </a:t>
            </a:r>
            <a:r>
              <a:rPr lang="en-US" dirty="0" err="1"/>
              <a:t>SimpleMBServer.rar</a:t>
            </a:r>
            <a:endParaRPr lang="th-TH" dirty="0"/>
          </a:p>
          <a:p>
            <a:r>
              <a:rPr lang="th-TH" dirty="0"/>
              <a:t>เปิด </a:t>
            </a:r>
            <a:r>
              <a:rPr lang="en-US" dirty="0"/>
              <a:t>file sketch : </a:t>
            </a:r>
            <a:r>
              <a:rPr lang="en-US" dirty="0" err="1"/>
              <a:t>SimpleMBServer.ino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56E20-D85E-4089-A6B8-68DA9601F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387" y="1061707"/>
            <a:ext cx="5029902" cy="47345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DCFAF4-7D52-404E-8B03-A831A2F98C22}"/>
              </a:ext>
            </a:extLst>
          </p:cNvPr>
          <p:cNvSpPr txBox="1">
            <a:spLocks/>
          </p:cNvSpPr>
          <p:nvPr/>
        </p:nvSpPr>
        <p:spPr>
          <a:xfrm>
            <a:off x="581192" y="2708148"/>
            <a:ext cx="4371808" cy="781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ตั้ง </a:t>
            </a:r>
            <a:r>
              <a:rPr lang="en-US" dirty="0"/>
              <a:t>WIFI SSID </a:t>
            </a:r>
            <a:r>
              <a:rPr lang="th-TH" dirty="0"/>
              <a:t>และ </a:t>
            </a:r>
            <a:r>
              <a:rPr lang="en-US" dirty="0"/>
              <a:t>WIFI PASSWORD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55C4A0-99C4-4847-B864-E8F57285D3BD}"/>
              </a:ext>
            </a:extLst>
          </p:cNvPr>
          <p:cNvSpPr txBox="1">
            <a:spLocks/>
          </p:cNvSpPr>
          <p:nvPr/>
        </p:nvSpPr>
        <p:spPr>
          <a:xfrm>
            <a:off x="634532" y="3598164"/>
            <a:ext cx="4371808" cy="781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 </a:t>
            </a:r>
            <a:r>
              <a:rPr lang="en-US" dirty="0" err="1"/>
              <a:t>MbSlaveID</a:t>
            </a:r>
            <a:r>
              <a:rPr lang="en-US" dirty="0"/>
              <a:t> </a:t>
            </a:r>
            <a:r>
              <a:rPr lang="th-TH" dirty="0"/>
              <a:t>เป็น 1 </a:t>
            </a:r>
          </a:p>
          <a:p>
            <a:r>
              <a:rPr lang="th-TH" dirty="0"/>
              <a:t>ตั้ง </a:t>
            </a:r>
            <a:r>
              <a:rPr lang="en-US" dirty="0" err="1"/>
              <a:t>Addr</a:t>
            </a:r>
            <a:r>
              <a:rPr lang="en-US" dirty="0"/>
              <a:t> </a:t>
            </a:r>
            <a:r>
              <a:rPr lang="th-TH" dirty="0"/>
              <a:t>ของ </a:t>
            </a:r>
            <a:r>
              <a:rPr lang="en-US" dirty="0"/>
              <a:t>KM-06N </a:t>
            </a:r>
            <a:r>
              <a:rPr lang="th-TH" dirty="0"/>
              <a:t>เป็น 1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036340-A063-4FEE-9073-3596B1F77CC2}"/>
              </a:ext>
            </a:extLst>
          </p:cNvPr>
          <p:cNvSpPr txBox="1">
            <a:spLocks/>
          </p:cNvSpPr>
          <p:nvPr/>
        </p:nvSpPr>
        <p:spPr>
          <a:xfrm>
            <a:off x="581192" y="4664964"/>
            <a:ext cx="5088088" cy="781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 MAX485_DE </a:t>
            </a:r>
            <a:r>
              <a:rPr lang="th-TH" dirty="0"/>
              <a:t>และ </a:t>
            </a:r>
            <a:r>
              <a:rPr lang="en-US" dirty="0"/>
              <a:t>MAX485_RE_NEG </a:t>
            </a:r>
            <a:r>
              <a:rPr lang="th-TH" dirty="0"/>
              <a:t>เป็น </a:t>
            </a:r>
            <a:r>
              <a:rPr lang="en-US" dirty="0"/>
              <a:t>16 </a:t>
            </a:r>
            <a:r>
              <a:rPr lang="th-TH" dirty="0"/>
              <a:t>คือให้ </a:t>
            </a:r>
            <a:r>
              <a:rPr lang="en-US" dirty="0"/>
              <a:t>GPIO 16 </a:t>
            </a:r>
            <a:r>
              <a:rPr lang="th-TH" dirty="0"/>
              <a:t>เป็นสัญญาณควบคุม </a:t>
            </a:r>
            <a:r>
              <a:rPr lang="en-US" dirty="0"/>
              <a:t>MAX485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71F451-B3E5-416E-8B04-D9C17B25D609}"/>
              </a:ext>
            </a:extLst>
          </p:cNvPr>
          <p:cNvCxnSpPr/>
          <p:nvPr/>
        </p:nvCxnSpPr>
        <p:spPr>
          <a:xfrm flipV="1">
            <a:off x="4000500" y="3017520"/>
            <a:ext cx="2095500" cy="815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B3289D-95EF-43AA-8F5A-A644FBF841DC}"/>
              </a:ext>
            </a:extLst>
          </p:cNvPr>
          <p:cNvCxnSpPr>
            <a:cxnSpLocks/>
          </p:cNvCxnSpPr>
          <p:nvPr/>
        </p:nvCxnSpPr>
        <p:spPr>
          <a:xfrm flipV="1">
            <a:off x="3284220" y="3556254"/>
            <a:ext cx="2887980" cy="3665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3196A7-CC67-4D3D-8890-44DD21FDD2C1}"/>
              </a:ext>
            </a:extLst>
          </p:cNvPr>
          <p:cNvCxnSpPr>
            <a:cxnSpLocks/>
          </p:cNvCxnSpPr>
          <p:nvPr/>
        </p:nvCxnSpPr>
        <p:spPr>
          <a:xfrm>
            <a:off x="4785185" y="5122164"/>
            <a:ext cx="1443990" cy="3246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6ACB172-6D66-4C04-911C-B694BB6C9CF3}"/>
              </a:ext>
            </a:extLst>
          </p:cNvPr>
          <p:cNvSpPr/>
          <p:nvPr/>
        </p:nvSpPr>
        <p:spPr>
          <a:xfrm>
            <a:off x="6194007" y="2747772"/>
            <a:ext cx="3802380" cy="48996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0A5450-9435-4FFA-A3A3-B627236AE246}"/>
              </a:ext>
            </a:extLst>
          </p:cNvPr>
          <p:cNvSpPr/>
          <p:nvPr/>
        </p:nvSpPr>
        <p:spPr>
          <a:xfrm>
            <a:off x="6117667" y="3292983"/>
            <a:ext cx="3802380" cy="3665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456BB2-2D73-4E49-A3BE-2CDF7E5528DA}"/>
              </a:ext>
            </a:extLst>
          </p:cNvPr>
          <p:cNvSpPr/>
          <p:nvPr/>
        </p:nvSpPr>
        <p:spPr>
          <a:xfrm>
            <a:off x="6070893" y="5242319"/>
            <a:ext cx="3802380" cy="48996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3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7CBF-24EC-4224-A43A-7127218D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5624"/>
          </a:xfrm>
        </p:spPr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DeMO</a:t>
            </a:r>
            <a:r>
              <a:rPr lang="en-US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9AD71-99A2-4A07-A829-FA649BEC3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93" y="1205838"/>
            <a:ext cx="5430008" cy="973836"/>
          </a:xfrm>
        </p:spPr>
        <p:txBody>
          <a:bodyPr/>
          <a:lstStyle/>
          <a:p>
            <a:r>
              <a:rPr lang="th-TH" dirty="0"/>
              <a:t>เลือก </a:t>
            </a:r>
            <a:r>
              <a:rPr lang="en-US" dirty="0"/>
              <a:t>Serial Comport </a:t>
            </a:r>
            <a:r>
              <a:rPr lang="th-TH" dirty="0"/>
              <a:t>ที่ใช้สำหรับ </a:t>
            </a:r>
            <a:r>
              <a:rPr lang="en-US" dirty="0"/>
              <a:t>Program ESP8266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6DD79-2522-4A50-96DC-A8961CC21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799" y="900276"/>
            <a:ext cx="5430008" cy="49155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9DFA4A-BC5B-4493-B27C-7BE57BFAA1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6" r="15268" b="33244"/>
          <a:stretch/>
        </p:blipFill>
        <p:spPr>
          <a:xfrm>
            <a:off x="1099921" y="2893068"/>
            <a:ext cx="3536360" cy="29485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19FBE-F5EE-4DEF-8097-78AAF93D842A}"/>
              </a:ext>
            </a:extLst>
          </p:cNvPr>
          <p:cNvCxnSpPr>
            <a:cxnSpLocks/>
          </p:cNvCxnSpPr>
          <p:nvPr/>
        </p:nvCxnSpPr>
        <p:spPr>
          <a:xfrm>
            <a:off x="5151120" y="1692756"/>
            <a:ext cx="1264920" cy="335168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8CCC442-FDAB-4B78-B167-B8DD02F51C60}"/>
              </a:ext>
            </a:extLst>
          </p:cNvPr>
          <p:cNvSpPr txBox="1">
            <a:spLocks/>
          </p:cNvSpPr>
          <p:nvPr/>
        </p:nvSpPr>
        <p:spPr>
          <a:xfrm>
            <a:off x="510272" y="2001174"/>
            <a:ext cx="4517949" cy="47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compile and Upload program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FD300E-8279-48F9-AC1B-5BFF22B5D196}"/>
              </a:ext>
            </a:extLst>
          </p:cNvPr>
          <p:cNvCxnSpPr/>
          <p:nvPr/>
        </p:nvCxnSpPr>
        <p:spPr>
          <a:xfrm>
            <a:off x="1394460" y="2362200"/>
            <a:ext cx="0" cy="612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70A418A-99DF-4403-B888-023087848828}"/>
              </a:ext>
            </a:extLst>
          </p:cNvPr>
          <p:cNvSpPr/>
          <p:nvPr/>
        </p:nvSpPr>
        <p:spPr>
          <a:xfrm>
            <a:off x="1181100" y="2750820"/>
            <a:ext cx="487680" cy="636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0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74DC-5328-4574-816A-44143617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8860"/>
          </a:xfrm>
        </p:spPr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DeMO</a:t>
            </a:r>
            <a:r>
              <a:rPr lang="en-US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037D5-A773-4FEF-AE8B-6AA32167D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51" y="1126919"/>
            <a:ext cx="6071069" cy="568860"/>
          </a:xfrm>
        </p:spPr>
        <p:txBody>
          <a:bodyPr/>
          <a:lstStyle/>
          <a:p>
            <a:r>
              <a:rPr lang="th-TH" dirty="0"/>
              <a:t>เมื่อ </a:t>
            </a:r>
            <a:r>
              <a:rPr lang="en-US" dirty="0"/>
              <a:t>Compile </a:t>
            </a:r>
            <a:r>
              <a:rPr lang="th-TH" dirty="0"/>
              <a:t>และ </a:t>
            </a:r>
            <a:r>
              <a:rPr lang="en-US" dirty="0"/>
              <a:t>Upload </a:t>
            </a:r>
            <a:r>
              <a:rPr lang="th-TH" dirty="0"/>
              <a:t>สำเร็จ </a:t>
            </a:r>
            <a:r>
              <a:rPr lang="en-US" dirty="0"/>
              <a:t>console </a:t>
            </a:r>
            <a:r>
              <a:rPr lang="th-TH" dirty="0"/>
              <a:t>จะแสดงดังรูป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52E5E-D8A9-44A5-AE5B-055DEFE6A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51" y="1589099"/>
            <a:ext cx="6435821" cy="311592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0EF31B-6BDB-43B5-B4C1-8875A36E2CA3}"/>
              </a:ext>
            </a:extLst>
          </p:cNvPr>
          <p:cNvSpPr txBox="1">
            <a:spLocks/>
          </p:cNvSpPr>
          <p:nvPr/>
        </p:nvSpPr>
        <p:spPr>
          <a:xfrm>
            <a:off x="398311" y="4705022"/>
            <a:ext cx="9538169" cy="1139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Trick</a:t>
            </a:r>
          </a:p>
          <a:p>
            <a:pPr marL="0" indent="0">
              <a:buNone/>
            </a:pPr>
            <a:r>
              <a:rPr lang="th-TH" dirty="0"/>
              <a:t>ในกรณีที่ </a:t>
            </a:r>
            <a:r>
              <a:rPr lang="en-US" dirty="0"/>
              <a:t>compile </a:t>
            </a:r>
            <a:r>
              <a:rPr lang="th-TH" dirty="0"/>
              <a:t>สำเร็จแต่ไม่สามารถ </a:t>
            </a:r>
            <a:r>
              <a:rPr lang="en-US" dirty="0"/>
              <a:t>Upload </a:t>
            </a:r>
            <a:r>
              <a:rPr lang="th-TH" dirty="0"/>
              <a:t>ได้ให้ตรวจสอบ </a:t>
            </a:r>
            <a:r>
              <a:rPr lang="en-US" dirty="0"/>
              <a:t>port </a:t>
            </a:r>
            <a:r>
              <a:rPr lang="th-TH" dirty="0"/>
              <a:t>ที่เลือกใช้งานอาจจำเป็นต้องถอดและเสียบ </a:t>
            </a:r>
            <a:r>
              <a:rPr lang="en-US" dirty="0"/>
              <a:t>USB </a:t>
            </a:r>
            <a:r>
              <a:rPr lang="th-TH" dirty="0"/>
              <a:t>ของ </a:t>
            </a:r>
            <a:r>
              <a:rPr lang="en-US" dirty="0"/>
              <a:t>ESP8266 </a:t>
            </a:r>
            <a:r>
              <a:rPr lang="th-TH" dirty="0"/>
              <a:t>ใหม่ หรือเป็นเพราะ </a:t>
            </a:r>
            <a:r>
              <a:rPr lang="en-US" dirty="0"/>
              <a:t>Serial UART </a:t>
            </a:r>
            <a:r>
              <a:rPr lang="th-TH" dirty="0"/>
              <a:t>บน </a:t>
            </a:r>
            <a:r>
              <a:rPr lang="en-US" dirty="0"/>
              <a:t>Board ESP8266 </a:t>
            </a:r>
            <a:r>
              <a:rPr lang="th-TH" dirty="0"/>
              <a:t>ที่ใช้งานช่องเดียวกับการ </a:t>
            </a:r>
            <a:r>
              <a:rPr lang="en-US" dirty="0"/>
              <a:t>Upload </a:t>
            </a:r>
            <a:r>
              <a:rPr lang="th-TH" dirty="0"/>
              <a:t>โปรแกรม ให้ถอดสาย </a:t>
            </a:r>
            <a:r>
              <a:rPr lang="en-US" dirty="0"/>
              <a:t>TX </a:t>
            </a:r>
            <a:r>
              <a:rPr lang="th-TH" dirty="0"/>
              <a:t>บน </a:t>
            </a:r>
            <a:r>
              <a:rPr lang="en-US" dirty="0"/>
              <a:t>Board </a:t>
            </a:r>
            <a:r>
              <a:rPr lang="th-TH" dirty="0"/>
              <a:t>เวลา </a:t>
            </a:r>
            <a:r>
              <a:rPr lang="en-US" dirty="0"/>
              <a:t>Upload </a:t>
            </a:r>
            <a:r>
              <a:rPr lang="th-TH" dirty="0"/>
              <a:t>โปรแกรม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968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2D995-20F0-4C14-BF62-1248AB4B484D}">
  <ds:schemaRefs>
    <ds:schemaRef ds:uri="http://schemas.openxmlformats.org/package/2006/metadata/core-properties"/>
    <ds:schemaRef ds:uri="http://purl.org/dc/elements/1.1/"/>
    <ds:schemaRef ds:uri="71af3243-3dd4-4a8d-8c0d-dd76da1f02a5"/>
    <ds:schemaRef ds:uri="16c05727-aa75-4e4a-9b5f-8a80a1165891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{4499DD9D-E5A0-4C26-8FA9-30189651D916}tf67061901_win32</Template>
  <TotalTime>1061</TotalTime>
  <Words>731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Franklin Gothic Book</vt:lpstr>
      <vt:lpstr>Franklin Gothic Demi</vt:lpstr>
      <vt:lpstr>Gill Sans MT</vt:lpstr>
      <vt:lpstr>Wingdings 2</vt:lpstr>
      <vt:lpstr>DividendVTI</vt:lpstr>
      <vt:lpstr>Demo Code Ardunio ESP8266 Modbus rtu Master mode</vt:lpstr>
      <vt:lpstr>ESP8266 modbus master with  KM-06N</vt:lpstr>
      <vt:lpstr>wiring diagram</vt:lpstr>
      <vt:lpstr>Arduino IDE Preparation</vt:lpstr>
      <vt:lpstr>Install MODBUS MASTER Library </vt:lpstr>
      <vt:lpstr>Install MODBUS MASTER Library </vt:lpstr>
      <vt:lpstr>RUN DeMO CODE</vt:lpstr>
      <vt:lpstr>RUN DeMO CODE</vt:lpstr>
      <vt:lpstr>RUN DeMO CODE</vt:lpstr>
      <vt:lpstr>RUN DeMO CODE</vt:lpstr>
      <vt:lpstr>RUN DeMO CODE</vt:lpstr>
      <vt:lpstr>RUN DeMO CODE</vt:lpstr>
      <vt:lpstr>Code description </vt:lpstr>
      <vt:lpstr>Code description </vt:lpstr>
      <vt:lpstr>Code description </vt:lpstr>
      <vt:lpstr>Code description </vt:lpstr>
      <vt:lpstr>Code description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นคร ตรีสิงหวงศ์</dc:creator>
  <cp:lastModifiedBy>นคร ตรีสิงหวงศ์</cp:lastModifiedBy>
  <cp:revision>8</cp:revision>
  <dcterms:created xsi:type="dcterms:W3CDTF">2022-03-11T07:16:35Z</dcterms:created>
  <dcterms:modified xsi:type="dcterms:W3CDTF">2022-03-13T04:06:54Z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