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7"/>
  </p:notesMasterIdLst>
  <p:sldIdLst>
    <p:sldId id="264" r:id="rId4"/>
    <p:sldId id="257" r:id="rId5"/>
    <p:sldId id="258" r:id="rId6"/>
    <p:sldId id="293" r:id="rId8"/>
    <p:sldId id="323" r:id="rId9"/>
    <p:sldId id="324" r:id="rId10"/>
    <p:sldId id="325" r:id="rId11"/>
    <p:sldId id="326" r:id="rId12"/>
    <p:sldId id="259" r:id="rId13"/>
    <p:sldId id="271" r:id="rId14"/>
    <p:sldId id="260" r:id="rId15"/>
    <p:sldId id="294" r:id="rId16"/>
    <p:sldId id="272" r:id="rId17"/>
    <p:sldId id="262" r:id="rId18"/>
    <p:sldId id="312" r:id="rId19"/>
    <p:sldId id="286" r:id="rId20"/>
    <p:sldId id="289" r:id="rId21"/>
    <p:sldId id="290" r:id="rId22"/>
    <p:sldId id="291" r:id="rId23"/>
    <p:sldId id="292" r:id="rId24"/>
    <p:sldId id="263" r:id="rId25"/>
    <p:sldId id="321" r:id="rId26"/>
    <p:sldId id="265" r:id="rId2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3566" autoAdjust="0"/>
  </p:normalViewPr>
  <p:slideViewPr>
    <p:cSldViewPr snapToGrid="0" snapToObjects="1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E915-B887-4F23-96B6-BB83E086C2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E7A5D-FE5B-43A6-B51B-3796224389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8195734" y="626064"/>
            <a:ext cx="2660426" cy="560587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937933" y="2959364"/>
            <a:ext cx="7189147" cy="1223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添加论文名称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92709"/>
            <a:ext cx="3564466" cy="2757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u="none"/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PRESENTED BY OfficePLUS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 useBgFill="1"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2937933" y="2443163"/>
            <a:ext cx="7188730" cy="5159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altLang="zh-CN" dirty="0"/>
              <a:t>XXX</a:t>
            </a:r>
            <a:r>
              <a:rPr lang="zh-CN" altLang="en-US" dirty="0"/>
              <a:t>学部</a:t>
            </a:r>
            <a:r>
              <a:rPr lang="en-US" altLang="zh-CN" dirty="0"/>
              <a:t>XXX</a:t>
            </a:r>
            <a:r>
              <a:rPr lang="zh-CN" altLang="en-US" dirty="0"/>
              <a:t>大学</a:t>
            </a:r>
            <a:endParaRPr lang="zh-CN" altLang="en-US" dirty="0"/>
          </a:p>
        </p:txBody>
      </p:sp>
      <p:sp useBgFill="1">
        <p:nvSpPr>
          <p:cNvPr id="11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2937933" y="4182534"/>
            <a:ext cx="7188730" cy="3819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bg2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5799221"/>
            <a:ext cx="12192000" cy="45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8779825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779825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4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6308454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6308725" y="2938529"/>
            <a:ext cx="5373573" cy="123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88169" y="2957710"/>
            <a:ext cx="5834212" cy="122316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>
              <a:cs typeface="+mn-ea"/>
              <a:sym typeface="+mn-lt"/>
            </a:endParaRPr>
          </a:p>
        </p:txBody>
      </p:sp>
      <p:sp useBgFill="1">
        <p:nvSpPr>
          <p:cNvPr id="7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957427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  <a:endParaRPr lang="zh-CN" altLang="en-US" dirty="0"/>
          </a:p>
        </p:txBody>
      </p:sp>
      <p:pic>
        <p:nvPicPr>
          <p:cNvPr id="1028" name="Picture 4" descr="http://dc.office.msn.com.cn/t/55/C5C76DF4400E1ACCA58814E7A7473E0F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39613"/>
          <a:stretch>
            <a:fillRect/>
          </a:stretch>
        </p:blipFill>
        <p:spPr bwMode="auto">
          <a:xfrm>
            <a:off x="0" y="3429001"/>
            <a:ext cx="12192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176337"/>
            <a:ext cx="12192000" cy="702644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hyperlink" Target="http://office.msn.com.cn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516" y="2817759"/>
            <a:ext cx="7189147" cy="1223169"/>
          </a:xfrm>
        </p:spPr>
        <p:txBody>
          <a:bodyPr/>
          <a:lstStyle/>
          <a:p>
            <a:r>
              <a:rPr lang="zh-CN" altLang="en-US" b="1" dirty="0" smtClean="0"/>
              <a:t>易寄取</a:t>
            </a:r>
            <a:endParaRPr lang="zh-CN" altLang="en-US" b="1" dirty="0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760845" y="4182745"/>
            <a:ext cx="3535045" cy="382270"/>
          </a:xfrm>
        </p:spPr>
        <p:txBody>
          <a:bodyPr/>
          <a:lstStyle/>
          <a:p>
            <a:pPr lvl="0" algn="ctr"/>
            <a:r>
              <a:rPr lang="zh-CN" altLang="en-US" sz="2000" b="1" dirty="0" smtClean="0"/>
              <a:t>易点队</a:t>
            </a:r>
            <a:endParaRPr lang="en-US" altLang="zh-CN" sz="2000" b="1" dirty="0" smtClean="0"/>
          </a:p>
          <a:p>
            <a:pPr lvl="0" algn="ctr"/>
            <a:r>
              <a:rPr lang="zh-CN" altLang="en-US" sz="2000" b="1" dirty="0" smtClean="0"/>
              <a:t>                   答辩人：郭崔婷</a:t>
            </a:r>
            <a:endParaRPr lang="zh-CN" altLang="en-US" sz="2000" b="1" dirty="0"/>
          </a:p>
        </p:txBody>
      </p:sp>
      <p:pic>
        <p:nvPicPr>
          <p:cNvPr id="3" name="图片 2" descr="82G58PICCP8_1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1032510"/>
            <a:ext cx="4984115" cy="5076825"/>
          </a:xfrm>
          <a:prstGeom prst="rect">
            <a:avLst/>
          </a:prstGeom>
        </p:spPr>
      </p:pic>
      <p:sp useBgFill="1">
        <p:nvSpPr>
          <p:cNvPr id="4" name="文本占位符 2"/>
          <p:cNvSpPr>
            <a:spLocks noGrp="1"/>
          </p:cNvSpPr>
          <p:nvPr/>
        </p:nvSpPr>
        <p:spPr>
          <a:xfrm>
            <a:off x="685800" y="392709"/>
            <a:ext cx="3564466" cy="2757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cs typeface="+mn-ea"/>
                <a:sym typeface="+mn-lt"/>
              </a:rPr>
              <a:t>让校园寄取更简易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 smtClean="0"/>
              <a:t>目标人群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870498" y="1318177"/>
            <a:ext cx="10214843" cy="124136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70499" y="3153158"/>
            <a:ext cx="10214842" cy="112064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70499" y="4811151"/>
            <a:ext cx="10214842" cy="11254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64429" y="423160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64429" y="4567373"/>
            <a:ext cx="3022333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1511" y="170783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需要代取、代寄快递的在校师生；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79348" y="3483920"/>
            <a:ext cx="7532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愿意</a:t>
            </a:r>
            <a:r>
              <a:rPr lang="zh-CN" altLang="zh-C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共享时间，帮助代取、代寄快递的在校师生；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7146" y="5162522"/>
            <a:ext cx="4762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有</a:t>
            </a:r>
            <a:r>
              <a:rPr lang="zh-CN" altLang="zh-C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寄件需求的大学生创业者；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4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可行性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可行性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6186973" y="3394763"/>
            <a:ext cx="30572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Add Text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608965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3957" y="961298"/>
          <a:ext cx="9566031" cy="5251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8179"/>
                <a:gridCol w="3172891"/>
                <a:gridCol w="3314961"/>
              </a:tblGrid>
              <a:tr h="67649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快递公司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派件失败量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日均寄件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顺丰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申通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韵达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圆通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中通（菜鸟）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天猫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邮政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天天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京东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唯品会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百世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130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国通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5195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304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 smtClean="0"/>
              <a:t>可行性</a:t>
            </a:r>
            <a:endParaRPr lang="en-US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16329" y="1438444"/>
            <a:ext cx="4897346" cy="4226531"/>
            <a:chOff x="1216329" y="1438444"/>
            <a:chExt cx="4897346" cy="4226531"/>
          </a:xfrm>
        </p:grpSpPr>
        <p:sp>
          <p:nvSpPr>
            <p:cNvPr id="29" name="矩形 28"/>
            <p:cNvSpPr/>
            <p:nvPr/>
          </p:nvSpPr>
          <p:spPr>
            <a:xfrm>
              <a:off x="1216329" y="1438444"/>
              <a:ext cx="4897346" cy="4226531"/>
            </a:xfrm>
            <a:prstGeom prst="rect">
              <a:avLst/>
            </a:prstGeom>
            <a:ln>
              <a:noFill/>
            </a:ln>
          </p:spPr>
        </p:sp>
        <p:sp>
          <p:nvSpPr>
            <p:cNvPr id="30" name="任意多边形 29"/>
            <p:cNvSpPr/>
            <p:nvPr/>
          </p:nvSpPr>
          <p:spPr>
            <a:xfrm>
              <a:off x="1551736" y="1438444"/>
              <a:ext cx="4226531" cy="4226531"/>
            </a:xfrm>
            <a:custGeom>
              <a:avLst/>
              <a:gdLst>
                <a:gd name="connsiteX0" fmla="*/ 0 w 4226531"/>
                <a:gd name="connsiteY0" fmla="*/ 2113266 h 4226531"/>
                <a:gd name="connsiteX1" fmla="*/ 2113266 w 4226531"/>
                <a:gd name="connsiteY1" fmla="*/ 0 h 4226531"/>
                <a:gd name="connsiteX2" fmla="*/ 4226532 w 4226531"/>
                <a:gd name="connsiteY2" fmla="*/ 2113266 h 4226531"/>
                <a:gd name="connsiteX3" fmla="*/ 2113266 w 4226531"/>
                <a:gd name="connsiteY3" fmla="*/ 4226532 h 4226531"/>
                <a:gd name="connsiteX4" fmla="*/ 0 w 4226531"/>
                <a:gd name="connsiteY4" fmla="*/ 2113266 h 422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31" h="4226531">
                  <a:moveTo>
                    <a:pt x="0" y="2113266"/>
                  </a:moveTo>
                  <a:cubicBezTo>
                    <a:pt x="0" y="946141"/>
                    <a:pt x="946141" y="0"/>
                    <a:pt x="2113266" y="0"/>
                  </a:cubicBezTo>
                  <a:cubicBezTo>
                    <a:pt x="3280391" y="0"/>
                    <a:pt x="4226532" y="946141"/>
                    <a:pt x="4226532" y="2113266"/>
                  </a:cubicBezTo>
                  <a:cubicBezTo>
                    <a:pt x="4226532" y="3280391"/>
                    <a:pt x="3280391" y="4226532"/>
                    <a:pt x="2113266" y="4226532"/>
                  </a:cubicBezTo>
                  <a:cubicBezTo>
                    <a:pt x="946141" y="4226532"/>
                    <a:pt x="0" y="3280391"/>
                    <a:pt x="0" y="211326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7927" tIns="246025" rIns="2226764" bIns="363358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974389" y="2247841"/>
              <a:ext cx="3381224" cy="3381224"/>
            </a:xfrm>
            <a:custGeom>
              <a:avLst/>
              <a:gdLst>
                <a:gd name="connsiteX0" fmla="*/ 0 w 3381224"/>
                <a:gd name="connsiteY0" fmla="*/ 1690612 h 3381224"/>
                <a:gd name="connsiteX1" fmla="*/ 1690612 w 3381224"/>
                <a:gd name="connsiteY1" fmla="*/ 0 h 3381224"/>
                <a:gd name="connsiteX2" fmla="*/ 3381224 w 3381224"/>
                <a:gd name="connsiteY2" fmla="*/ 1690612 h 3381224"/>
                <a:gd name="connsiteX3" fmla="*/ 1690612 w 3381224"/>
                <a:gd name="connsiteY3" fmla="*/ 3381224 h 3381224"/>
                <a:gd name="connsiteX4" fmla="*/ 0 w 3381224"/>
                <a:gd name="connsiteY4" fmla="*/ 1690612 h 33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1224" h="3381224">
                  <a:moveTo>
                    <a:pt x="0" y="1690612"/>
                  </a:moveTo>
                  <a:cubicBezTo>
                    <a:pt x="0" y="756913"/>
                    <a:pt x="756913" y="0"/>
                    <a:pt x="1690612" y="0"/>
                  </a:cubicBezTo>
                  <a:cubicBezTo>
                    <a:pt x="2624311" y="0"/>
                    <a:pt x="3381224" y="756913"/>
                    <a:pt x="3381224" y="1690612"/>
                  </a:cubicBezTo>
                  <a:cubicBezTo>
                    <a:pt x="3381224" y="2624311"/>
                    <a:pt x="2624311" y="3381224"/>
                    <a:pt x="1690612" y="3381224"/>
                  </a:cubicBezTo>
                  <a:cubicBezTo>
                    <a:pt x="756913" y="3381224"/>
                    <a:pt x="0" y="2624311"/>
                    <a:pt x="0" y="169061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5274" tIns="72581" rIns="1804110" bIns="298186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2397042" y="3050924"/>
              <a:ext cx="2535918" cy="2535918"/>
            </a:xfrm>
            <a:custGeom>
              <a:avLst/>
              <a:gdLst>
                <a:gd name="connsiteX0" fmla="*/ 0 w 2535918"/>
                <a:gd name="connsiteY0" fmla="*/ 1267959 h 2535918"/>
                <a:gd name="connsiteX1" fmla="*/ 1267959 w 2535918"/>
                <a:gd name="connsiteY1" fmla="*/ 0 h 2535918"/>
                <a:gd name="connsiteX2" fmla="*/ 2535918 w 2535918"/>
                <a:gd name="connsiteY2" fmla="*/ 1267959 h 2535918"/>
                <a:gd name="connsiteX3" fmla="*/ 1267959 w 2535918"/>
                <a:gd name="connsiteY3" fmla="*/ 2535918 h 2535918"/>
                <a:gd name="connsiteX4" fmla="*/ 0 w 2535918"/>
                <a:gd name="connsiteY4" fmla="*/ 1267959 h 253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918" h="2535918">
                  <a:moveTo>
                    <a:pt x="0" y="1267959"/>
                  </a:moveTo>
                  <a:cubicBezTo>
                    <a:pt x="0" y="567685"/>
                    <a:pt x="567685" y="0"/>
                    <a:pt x="1267959" y="0"/>
                  </a:cubicBezTo>
                  <a:cubicBezTo>
                    <a:pt x="1968233" y="0"/>
                    <a:pt x="2535918" y="567685"/>
                    <a:pt x="2535918" y="1267959"/>
                  </a:cubicBezTo>
                  <a:cubicBezTo>
                    <a:pt x="2535918" y="1968233"/>
                    <a:pt x="1968233" y="2535918"/>
                    <a:pt x="1267959" y="2535918"/>
                  </a:cubicBezTo>
                  <a:cubicBezTo>
                    <a:pt x="567685" y="2535918"/>
                    <a:pt x="0" y="1968233"/>
                    <a:pt x="0" y="1267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2621" tIns="-102919" rIns="1381457" bIns="234225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819695" y="3854329"/>
              <a:ext cx="1690612" cy="1690612"/>
            </a:xfrm>
            <a:custGeom>
              <a:avLst/>
              <a:gdLst>
                <a:gd name="connsiteX0" fmla="*/ 0 w 1690612"/>
                <a:gd name="connsiteY0" fmla="*/ 845306 h 1690612"/>
                <a:gd name="connsiteX1" fmla="*/ 845306 w 1690612"/>
                <a:gd name="connsiteY1" fmla="*/ 0 h 1690612"/>
                <a:gd name="connsiteX2" fmla="*/ 1690612 w 1690612"/>
                <a:gd name="connsiteY2" fmla="*/ 845306 h 1690612"/>
                <a:gd name="connsiteX3" fmla="*/ 845306 w 1690612"/>
                <a:gd name="connsiteY3" fmla="*/ 1690612 h 1690612"/>
                <a:gd name="connsiteX4" fmla="*/ 0 w 1690612"/>
                <a:gd name="connsiteY4" fmla="*/ 845306 h 169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12" h="1690612">
                  <a:moveTo>
                    <a:pt x="0" y="845306"/>
                  </a:moveTo>
                  <a:cubicBezTo>
                    <a:pt x="0" y="378456"/>
                    <a:pt x="378456" y="0"/>
                    <a:pt x="845306" y="0"/>
                  </a:cubicBezTo>
                  <a:cubicBezTo>
                    <a:pt x="1312156" y="0"/>
                    <a:pt x="1690612" y="378456"/>
                    <a:pt x="1690612" y="845306"/>
                  </a:cubicBezTo>
                  <a:cubicBezTo>
                    <a:pt x="1690612" y="1312156"/>
                    <a:pt x="1312156" y="1690612"/>
                    <a:pt x="845306" y="1690612"/>
                  </a:cubicBezTo>
                  <a:cubicBezTo>
                    <a:pt x="378456" y="1690612"/>
                    <a:pt x="0" y="1312156"/>
                    <a:pt x="0" y="845306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-55473" tIns="-83844" rIns="953363" bIns="125974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Straight Connector 40"/>
          <p:cNvCxnSpPr/>
          <p:nvPr/>
        </p:nvCxnSpPr>
        <p:spPr>
          <a:xfrm>
            <a:off x="5002898" y="1916917"/>
            <a:ext cx="1387047" cy="0"/>
          </a:xfrm>
          <a:prstGeom prst="line">
            <a:avLst/>
          </a:prstGeom>
          <a:ln w="3175" cmpd="sng">
            <a:solidFill>
              <a:schemeClr val="accent1">
                <a:lumMod val="20000"/>
                <a:lumOff val="8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1"/>
          <p:cNvCxnSpPr/>
          <p:nvPr/>
        </p:nvCxnSpPr>
        <p:spPr>
          <a:xfrm flipV="1">
            <a:off x="4971734" y="2898260"/>
            <a:ext cx="1429844" cy="0"/>
          </a:xfrm>
          <a:prstGeom prst="line">
            <a:avLst/>
          </a:prstGeom>
          <a:ln w="3175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2"/>
          <p:cNvCxnSpPr/>
          <p:nvPr/>
        </p:nvCxnSpPr>
        <p:spPr>
          <a:xfrm flipV="1">
            <a:off x="4832434" y="3879604"/>
            <a:ext cx="1561390" cy="0"/>
          </a:xfrm>
          <a:prstGeom prst="line">
            <a:avLst/>
          </a:prstGeom>
          <a:ln w="3175" cmpd="sng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3"/>
          <p:cNvCxnSpPr/>
          <p:nvPr/>
        </p:nvCxnSpPr>
        <p:spPr>
          <a:xfrm flipV="1">
            <a:off x="4426937" y="4860947"/>
            <a:ext cx="1970764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397702" y="4540081"/>
            <a:ext cx="641735" cy="64173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7121596" y="4690298"/>
            <a:ext cx="48500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zh-CN" sz="2000" b="1" dirty="0"/>
              <a:t>解决快递公司愈演愈烈的快件积压</a:t>
            </a:r>
            <a:r>
              <a:rPr lang="zh-CN" altLang="zh-CN" sz="2000" b="1" dirty="0" smtClean="0"/>
              <a:t>问题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389945" y="1596050"/>
            <a:ext cx="5210128" cy="641733"/>
            <a:chOff x="6389945" y="1596050"/>
            <a:chExt cx="5210128" cy="641733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6389945" y="1596050"/>
              <a:ext cx="641735" cy="6417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134687" y="1678906"/>
              <a:ext cx="44653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000" b="1" dirty="0" smtClean="0"/>
                <a:t>校园</a:t>
              </a:r>
              <a:r>
                <a:rPr lang="zh-CN" altLang="zh-CN" sz="2000" b="1" dirty="0"/>
                <a:t>内有大量快件寄取需求</a:t>
              </a:r>
              <a:endParaRPr lang="zh-CN" altLang="zh-CN" sz="20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06011" y="165237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01579" y="2577394"/>
            <a:ext cx="6371890" cy="641733"/>
            <a:chOff x="6401579" y="2577394"/>
            <a:chExt cx="6371890" cy="641733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401579" y="2577394"/>
              <a:ext cx="641735" cy="6417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128079" y="2672985"/>
              <a:ext cx="564539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zh-CN" sz="2000" b="1" dirty="0"/>
                <a:t>实现更有价值、可量化的“时间共享”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06011" y="2605872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93825" y="3558737"/>
            <a:ext cx="5206248" cy="641733"/>
            <a:chOff x="6393825" y="3558737"/>
            <a:chExt cx="5206248" cy="641733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393825" y="3558737"/>
              <a:ext cx="641735" cy="6417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134687" y="3638922"/>
              <a:ext cx="4465386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zh-CN" sz="2000" b="1" dirty="0"/>
                <a:t>应用基于校园易班，安全性更高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506011" y="358721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506011" y="456855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5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难点分析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/>
              <a:t>难点分析</a:t>
            </a:r>
            <a:endParaRPr lang="zh-CN" altLang="en-US" dirty="0"/>
          </a:p>
        </p:txBody>
      </p:sp>
      <p:sp>
        <p:nvSpPr>
          <p:cNvPr id="39" name="Oval 5"/>
          <p:cNvSpPr/>
          <p:nvPr/>
        </p:nvSpPr>
        <p:spPr>
          <a:xfrm>
            <a:off x="849332" y="2570114"/>
            <a:ext cx="1224101" cy="122410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Oval 6"/>
          <p:cNvSpPr/>
          <p:nvPr/>
        </p:nvSpPr>
        <p:spPr>
          <a:xfrm>
            <a:off x="3220628" y="3794214"/>
            <a:ext cx="1224101" cy="1224101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Oval 7"/>
          <p:cNvSpPr/>
          <p:nvPr/>
        </p:nvSpPr>
        <p:spPr>
          <a:xfrm>
            <a:off x="5591924" y="2570114"/>
            <a:ext cx="1224101" cy="1224101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Oval 8"/>
          <p:cNvSpPr/>
          <p:nvPr/>
        </p:nvSpPr>
        <p:spPr>
          <a:xfrm>
            <a:off x="7963219" y="3794214"/>
            <a:ext cx="1224101" cy="1224101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04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10"/>
          <p:cNvCxnSpPr/>
          <p:nvPr/>
        </p:nvCxnSpPr>
        <p:spPr>
          <a:xfrm>
            <a:off x="2020104" y="3425219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1"/>
          <p:cNvCxnSpPr/>
          <p:nvPr/>
        </p:nvCxnSpPr>
        <p:spPr>
          <a:xfrm>
            <a:off x="6760046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2"/>
          <p:cNvCxnSpPr/>
          <p:nvPr/>
        </p:nvCxnSpPr>
        <p:spPr>
          <a:xfrm flipH="1">
            <a:off x="4373918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13"/>
          <p:cNvSpPr/>
          <p:nvPr/>
        </p:nvSpPr>
        <p:spPr>
          <a:xfrm>
            <a:off x="7703543" y="2922459"/>
            <a:ext cx="720468" cy="7204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4"/>
          <p:cNvSpPr/>
          <p:nvPr/>
        </p:nvSpPr>
        <p:spPr>
          <a:xfrm>
            <a:off x="488142" y="3919827"/>
            <a:ext cx="720468" cy="720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/>
          <p:cNvSpPr/>
          <p:nvPr/>
        </p:nvSpPr>
        <p:spPr>
          <a:xfrm>
            <a:off x="2862412" y="2951788"/>
            <a:ext cx="720468" cy="72046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6"/>
          <p:cNvSpPr/>
          <p:nvPr/>
        </p:nvSpPr>
        <p:spPr>
          <a:xfrm>
            <a:off x="5258181" y="3919198"/>
            <a:ext cx="720468" cy="7204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61"/>
          <p:cNvCxnSpPr/>
          <p:nvPr/>
        </p:nvCxnSpPr>
        <p:spPr>
          <a:xfrm flipV="1">
            <a:off x="5794492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5"/>
          <p:cNvCxnSpPr/>
          <p:nvPr/>
        </p:nvCxnSpPr>
        <p:spPr>
          <a:xfrm flipV="1">
            <a:off x="1041167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66"/>
          <p:cNvCxnSpPr/>
          <p:nvPr/>
        </p:nvCxnSpPr>
        <p:spPr>
          <a:xfrm flipH="1" flipV="1">
            <a:off x="3400554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7"/>
          <p:cNvCxnSpPr/>
          <p:nvPr/>
        </p:nvCxnSpPr>
        <p:spPr>
          <a:xfrm flipH="1" flipV="1">
            <a:off x="8200965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74"/>
          <p:cNvSpPr/>
          <p:nvPr/>
        </p:nvSpPr>
        <p:spPr>
          <a:xfrm>
            <a:off x="10374276" y="2570113"/>
            <a:ext cx="1224101" cy="122409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05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2" name="Straight Connector 75"/>
          <p:cNvCxnSpPr/>
          <p:nvPr/>
        </p:nvCxnSpPr>
        <p:spPr>
          <a:xfrm flipH="1">
            <a:off x="9156271" y="3422160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76"/>
          <p:cNvSpPr/>
          <p:nvPr/>
        </p:nvSpPr>
        <p:spPr>
          <a:xfrm>
            <a:off x="10040535" y="3919196"/>
            <a:ext cx="720468" cy="72046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79"/>
          <p:cNvCxnSpPr/>
          <p:nvPr/>
        </p:nvCxnSpPr>
        <p:spPr>
          <a:xfrm flipV="1">
            <a:off x="10576843" y="3738528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559749" y="1717362"/>
            <a:ext cx="2467610" cy="706755"/>
            <a:chOff x="846215" y="4344494"/>
            <a:chExt cx="2467610" cy="706755"/>
          </a:xfrm>
        </p:grpSpPr>
        <p:sp>
          <p:nvSpPr>
            <p:cNvPr id="95" name="矩形 94"/>
            <p:cNvSpPr/>
            <p:nvPr/>
          </p:nvSpPr>
          <p:spPr>
            <a:xfrm>
              <a:off x="846215" y="4344494"/>
              <a:ext cx="2467610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60896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ea"/>
                </a:rPr>
                <a:t>问题1  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ea"/>
              </a:endParaRPr>
            </a:p>
            <a:p>
              <a:pPr algn="l" defTabSz="60896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ea"/>
                </a:rPr>
                <a:t>轻应用的需求分析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846215" y="4631870"/>
              <a:ext cx="2303385" cy="311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5089525" y="1717675"/>
            <a:ext cx="2468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ea"/>
              </a:rPr>
              <a:t>问题3  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ea"/>
            </a:endParaRPr>
          </a:p>
          <a:p>
            <a:pPr algn="l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ea"/>
              </a:rPr>
              <a:t>快递代取的安全问题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9811385" y="1717675"/>
            <a:ext cx="2468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ea"/>
              </a:rPr>
              <a:t>问题5  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ea"/>
            </a:endParaRPr>
          </a:p>
          <a:p>
            <a:pPr algn="l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ea"/>
              </a:rPr>
              <a:t>校内外均有竞争对手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653665" y="5114290"/>
            <a:ext cx="297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ea"/>
              </a:rPr>
              <a:t>问题2  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ea"/>
            </a:endParaRPr>
          </a:p>
          <a:p>
            <a:pPr algn="l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ea"/>
              </a:rPr>
              <a:t>应用使用过程中产生纠纷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460615" y="5018405"/>
            <a:ext cx="2468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ea"/>
              </a:rPr>
              <a:t>问题4  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ea"/>
            </a:endParaRPr>
          </a:p>
          <a:p>
            <a:pPr algn="l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ea"/>
              </a:rPr>
              <a:t>快递代寄的隐私问题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Five </a:t>
            </a:r>
            <a:r>
              <a:rPr lang="zh-CN" altLang="en-US" dirty="0" smtClean="0"/>
              <a:t>难点分析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046" y="1643086"/>
            <a:ext cx="10353822" cy="378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  </a:t>
            </a:r>
            <a:r>
              <a:rPr lang="zh-CN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轻应用的需求分析</a:t>
            </a:r>
            <a:endParaRPr lang="zh-CN" altLang="zh-CN" sz="2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轻应用的需求是确保正确反映用户对轻应用使用量的重要因素。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解决</a:t>
            </a:r>
            <a:r>
              <a:rPr lang="zh-CN" altLang="zh-CN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方案：</a:t>
            </a:r>
            <a:endParaRPr lang="en-US" altLang="zh-CN" sz="28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应用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管理需要对应用需求的变化进行控制和管理，一方面保证需求的变化不至于造成工程的一改再改而无法按期完成；同时又要保证开发的应用能够为用户所接受。应用管理需要控制每个阶段进行的成度，不能过细造成时间的浪费，也不能过粗，造成应用缺陷。</a:t>
            </a:r>
            <a:r>
              <a:rPr lang="zh-CN" altLang="zh-CN" sz="2400" b="1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Five </a:t>
            </a:r>
            <a:r>
              <a:rPr lang="zh-CN" altLang="en-US" dirty="0" smtClean="0"/>
              <a:t>难点分析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368" y="1515173"/>
            <a:ext cx="112400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  </a:t>
            </a:r>
            <a:r>
              <a:rPr lang="zh-CN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应用使用过程中产生纠纷</a:t>
            </a:r>
            <a:endParaRPr lang="zh-CN" altLang="zh-CN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存在丢件漏件的问题，容易引起纠纷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400" b="1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无法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解决的丢件纠纷由平台承担赔偿责任，代领代寄的过程责任具体到人，完善信用记录。如若代领人不能给出示证明则承担丢件漏件的责任，修改信用记录，不能再次代领或代寄，且向校方提交个人信度缺失证据；若能通过快递公司证明快递本身存在问题，则不必承担责任。在证明确实存在丢件漏件的情况下，由我方进行全责赔偿。以西北农林科技大学北校区调查记录为例，学校的特殊环境使得代取安全有保障。据统计，快递点一年内代取的快递比率平均高达</a:t>
            </a:r>
            <a: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14%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之多，但是一年之内鲜有丢失，只有个别几家快递公司</a:t>
            </a:r>
            <a: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年在校园内因不明原因丢失一件快递，其余公司均无快递丢失。所以，存在纠纷的几率很低，风险在可控范围</a:t>
            </a:r>
            <a:r>
              <a:rPr lang="zh-CN" altLang="zh-CN" sz="2400" b="1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内</a:t>
            </a:r>
            <a:r>
              <a:rPr lang="zh-CN" altLang="en-US" sz="2400" b="1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Five </a:t>
            </a:r>
            <a:r>
              <a:rPr lang="zh-CN" altLang="en-US" dirty="0" smtClean="0"/>
              <a:t>难点分析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595" y="1811898"/>
            <a:ext cx="11148807" cy="296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32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lang="en-US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  </a:t>
            </a:r>
            <a:r>
              <a:rPr lang="zh-CN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快递代取的安全问题</a:t>
            </a:r>
            <a:endParaRPr lang="zh-CN" altLang="zh-CN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55600" algn="just">
              <a:lnSpc>
                <a:spcPts val="2200"/>
              </a:lnSpc>
              <a:spcAft>
                <a:spcPts val="0"/>
              </a:spcAft>
            </a:pPr>
            <a:endParaRPr lang="zh-CN" altLang="zh-CN" sz="20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解决方案：</a:t>
            </a:r>
            <a:endParaRPr lang="zh-CN" altLang="zh-CN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注册</a:t>
            </a:r>
            <a:r>
              <a:rPr lang="zh-CN" altLang="zh-CN" sz="28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用户皆为易班在校用户，易班注册为一人一账号，注册审核通过严格。实名性保证了快件安全问题能够得到保障，快件可追溯。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>
              <a:lnSpc>
                <a:spcPts val="2200"/>
              </a:lnSpc>
              <a:spcAft>
                <a:spcPts val="0"/>
              </a:spcAft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Five </a:t>
            </a:r>
            <a:r>
              <a:rPr lang="zh-CN" altLang="en-US" dirty="0" smtClean="0"/>
              <a:t>难点分析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1060" y="2308078"/>
            <a:ext cx="9988062" cy="2959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32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lang="en-US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  </a:t>
            </a:r>
            <a:r>
              <a:rPr lang="zh-CN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快递代寄的隐私问题</a:t>
            </a:r>
            <a:endParaRPr lang="zh-CN" altLang="zh-CN" sz="20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  <a:r>
              <a:rPr lang="zh-CN" altLang="zh-CN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“易寄取”</a:t>
            </a:r>
            <a:r>
              <a:rPr lang="zh-CN" altLang="zh-CN" sz="28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拟与快递公司合作，寄件人的个人信息与寄件信息将通过网络直接发送给快递公司，不会增加第三方知情人，解决了快递代寄的隐私问题</a:t>
            </a:r>
            <a:r>
              <a:rPr lang="zh-CN" altLang="zh-CN" sz="2800" b="1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功能简介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目标人群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可行性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 smtClean="0"/>
              <a:t>难点分析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smtClean="0"/>
              <a:t>创新点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Five </a:t>
            </a:r>
            <a:r>
              <a:rPr lang="zh-CN" altLang="en-US" dirty="0" smtClean="0"/>
              <a:t>难点分析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9770" y="1311910"/>
            <a:ext cx="1129601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32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lang="en-US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  </a:t>
            </a:r>
            <a:r>
              <a:rPr lang="zh-CN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校内外均有竞争对手</a:t>
            </a:r>
            <a:endParaRPr lang="zh-CN" altLang="zh-CN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55600" algn="just">
              <a:spcAft>
                <a:spcPts val="0"/>
              </a:spcAft>
            </a:pPr>
            <a:endParaRPr lang="zh-CN" altLang="zh-CN" sz="20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解决方案：</a:t>
            </a:r>
            <a:endParaRPr lang="zh-CN" altLang="zh-CN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800" b="1" kern="0" dirty="0" smtClean="0"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zh-CN" altLang="zh-CN" sz="2800" b="1" kern="0" dirty="0">
                <a:ea typeface="宋体" panose="02010600030101010101" pitchFamily="2" charset="-122"/>
                <a:cs typeface="宋体" panose="02010600030101010101" pitchFamily="2" charset="-122"/>
              </a:rPr>
              <a:t>应用的“安全”、“系统”、“公开”的特点作为宣传主体，加大宣传力度。团队针对校内外的竞争对手展开了市场调查。校外竞争对手主要以</a:t>
            </a:r>
            <a:r>
              <a:rPr lang="en-US" altLang="zh-CN" sz="2800" b="1" kern="0" dirty="0"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zh-CN" sz="2800" b="1" kern="0" dirty="0">
                <a:ea typeface="宋体" panose="02010600030101010101" pitchFamily="2" charset="-122"/>
                <a:cs typeface="宋体" panose="02010600030101010101" pitchFamily="2" charset="-122"/>
              </a:rPr>
              <a:t>形式存在，但由于安全等问题没有普及且需要下载新软件，不能做到普及又造成发布的任务得不到解决导致用户数更少，最终被淘汰；校内竞争对手主要以</a:t>
            </a:r>
            <a:r>
              <a:rPr lang="en-US" altLang="zh-CN" sz="2800" b="1" kern="0" dirty="0">
                <a:ea typeface="宋体" panose="02010600030101010101" pitchFamily="2" charset="-122"/>
                <a:cs typeface="宋体" panose="02010600030101010101" pitchFamily="2" charset="-122"/>
              </a:rPr>
              <a:t>QQ</a:t>
            </a:r>
            <a:r>
              <a:rPr lang="zh-CN" altLang="zh-CN" sz="2800" b="1" kern="0" dirty="0">
                <a:ea typeface="宋体" panose="02010600030101010101" pitchFamily="2" charset="-122"/>
                <a:cs typeface="宋体" panose="02010600030101010101" pitchFamily="2" charset="-122"/>
              </a:rPr>
              <a:t>群散客为主，由于</a:t>
            </a:r>
            <a:r>
              <a:rPr lang="en-US" altLang="zh-CN" sz="2800" b="1" kern="0" dirty="0">
                <a:ea typeface="宋体" panose="02010600030101010101" pitchFamily="2" charset="-122"/>
                <a:cs typeface="宋体" panose="02010600030101010101" pitchFamily="2" charset="-122"/>
              </a:rPr>
              <a:t>QQ</a:t>
            </a:r>
            <a:r>
              <a:rPr lang="zh-CN" altLang="zh-CN" sz="2800" b="1" kern="0" dirty="0">
                <a:ea typeface="宋体" panose="02010600030101010101" pitchFamily="2" charset="-122"/>
                <a:cs typeface="宋体" panose="02010600030101010101" pitchFamily="2" charset="-122"/>
              </a:rPr>
              <a:t>群的不实名性以及不确定性，仍然存在较大隐患不能够持续发展。团队针对竞争对手出现的问题进行了整改，“易寄取”基于校园易班，用户不需另外下载</a:t>
            </a:r>
            <a:r>
              <a:rPr lang="en-US" altLang="zh-CN" sz="2800" b="1" kern="0" dirty="0"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zh-CN" sz="2800" b="1" kern="0" dirty="0">
                <a:ea typeface="宋体" panose="02010600030101010101" pitchFamily="2" charset="-122"/>
                <a:cs typeface="宋体" panose="02010600030101010101" pitchFamily="2" charset="-122"/>
              </a:rPr>
              <a:t>，且快件可溯源安全性有高保障，很好地解决了以上的几大难题。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6</a:t>
            </a:r>
            <a:endParaRPr lang="zh-CN" altLang="en-US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9120048" y="716693"/>
            <a:ext cx="2660426" cy="5424614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矩形 6"/>
          <p:cNvSpPr/>
          <p:nvPr/>
        </p:nvSpPr>
        <p:spPr>
          <a:xfrm>
            <a:off x="7981517" y="2063214"/>
            <a:ext cx="29260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zh-CN" altLang="en-US" sz="7200" b="1" dirty="0">
                <a:solidFill>
                  <a:schemeClr val="accent1"/>
                </a:solidFill>
                <a:cs typeface="+mn-ea"/>
                <a:sym typeface="+mn-lt"/>
              </a:rPr>
              <a:t>创新点</a:t>
            </a:r>
            <a:endParaRPr lang="zh-CN" altLang="en-US" sz="7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Six </a:t>
            </a:r>
            <a:r>
              <a:rPr lang="zh-CN"/>
              <a:t>创新点</a:t>
            </a:r>
            <a:endParaRPr lang="zh-CN" dirty="0"/>
          </a:p>
        </p:txBody>
      </p:sp>
      <p:sp>
        <p:nvSpPr>
          <p:cNvPr id="11" name="矩形 10"/>
          <p:cNvSpPr/>
          <p:nvPr/>
        </p:nvSpPr>
        <p:spPr>
          <a:xfrm>
            <a:off x="821328" y="1497424"/>
            <a:ext cx="706628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608965"/>
            <a:r>
              <a:rPr lang="en-US" altLang="zh-CN" sz="4000" b="1" dirty="0" smtClean="0">
                <a:sym typeface="+mn-ea"/>
              </a:rPr>
              <a:t> </a:t>
            </a:r>
            <a:r>
              <a:rPr lang="en-US" altLang="zh-CN" sz="2400" b="1" dirty="0" smtClean="0">
                <a:sym typeface="+mn-ea"/>
              </a:rPr>
              <a:t>O2O</a:t>
            </a:r>
            <a:r>
              <a:rPr lang="zh-CN" altLang="zh-CN" sz="2400" b="1" dirty="0">
                <a:sym typeface="+mn-ea"/>
              </a:rPr>
              <a:t>的共享模式，实现校内师生的时间资源共享</a:t>
            </a:r>
            <a:r>
              <a:rPr lang="zh-CN" altLang="zh-CN" sz="2000" b="1" dirty="0" smtClean="0">
                <a:sym typeface="+mn-ea"/>
              </a:rPr>
              <a:t>。</a:t>
            </a:r>
            <a:endParaRPr lang="zh-CN" altLang="zh-CN" sz="2000" b="1" dirty="0" smtClean="0"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348" y="2567400"/>
            <a:ext cx="68884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608965"/>
            <a:r>
              <a:rPr lang="zh-CN" altLang="zh-CN" sz="2400" b="1" dirty="0">
                <a:sym typeface="+mn-ea"/>
              </a:rPr>
              <a:t>与快递公司直接交互，开辟高安全性的代寄功能，</a:t>
            </a:r>
            <a:endParaRPr lang="zh-CN" altLang="zh-CN" sz="2400" b="1" dirty="0">
              <a:sym typeface="+mn-ea"/>
            </a:endParaRPr>
          </a:p>
          <a:p>
            <a:pPr algn="l" defTabSz="608965"/>
            <a:r>
              <a:rPr lang="zh-CN" altLang="zh-CN" sz="2400" b="1" dirty="0">
                <a:sym typeface="+mn-ea"/>
              </a:rPr>
              <a:t>为校园创业者提供便利。</a:t>
            </a:r>
            <a:endParaRPr lang="zh-CN" altLang="zh-CN" sz="2400" b="1" dirty="0"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6908" y="3628486"/>
            <a:ext cx="71932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608965"/>
            <a:r>
              <a:rPr lang="zh-CN" altLang="zh-CN" sz="2400" b="1" dirty="0">
                <a:sym typeface="+mn-ea"/>
              </a:rPr>
              <a:t>立足校园，实现安全性更高的、可追踪的实名服务。</a:t>
            </a:r>
            <a:endParaRPr lang="zh-CN" altLang="zh-CN" sz="2400" b="1" dirty="0"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34688" y="4320637"/>
            <a:ext cx="47548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zh-CN" sz="2400" b="1" dirty="0">
                <a:sym typeface="+mn-lt"/>
              </a:rPr>
              <a:t>应</a:t>
            </a:r>
            <a:r>
              <a:rPr lang="zh-CN" altLang="zh-CN" sz="2400" b="1" dirty="0">
                <a:sym typeface="+mn-ea"/>
              </a:rPr>
              <a:t>用基于易班，宣传过程难度低。</a:t>
            </a:r>
            <a:endParaRPr lang="zh-CN" altLang="zh-CN" sz="2400" b="1" dirty="0"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533" y="1431659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lang="en-US" altLang="zh-CN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533" y="2417180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lang="en-US" altLang="zh-CN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5533" y="3339441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en-US" altLang="zh-CN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5533" y="4354881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  <a:endParaRPr lang="en-US" altLang="zh-CN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516" y="2959364"/>
            <a:ext cx="7189147" cy="1223169"/>
          </a:xfrm>
        </p:spPr>
        <p:txBody>
          <a:bodyPr/>
          <a:lstStyle/>
          <a:p>
            <a:r>
              <a:rPr lang="en-US" altLang="zh-CN" b="1" dirty="0"/>
              <a:t>THANKS</a:t>
            </a:r>
            <a:endParaRPr lang="zh-CN" altLang="en-US" b="1" dirty="0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答辩人：郭崔婷 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One </a:t>
            </a:r>
            <a:r>
              <a:rPr lang="zh-CN" altLang="en-US" dirty="0"/>
              <a:t>选题背景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6186973" y="3394763"/>
            <a:ext cx="30572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Add Text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608965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000" y="5197475"/>
            <a:ext cx="10201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/>
              <a:t>校园“代寄取”的巨大市场需求与现有的“跑腿”平台无法保证安全可靠之间的矛盾。</a:t>
            </a:r>
            <a:endParaRPr lang="zh-CN" altLang="en-US" sz="2000"/>
          </a:p>
        </p:txBody>
      </p:sp>
      <p:sp>
        <p:nvSpPr>
          <p:cNvPr id="6" name="圆角矩形 5"/>
          <p:cNvSpPr/>
          <p:nvPr/>
        </p:nvSpPr>
        <p:spPr>
          <a:xfrm>
            <a:off x="869950" y="1041400"/>
            <a:ext cx="10214610" cy="107696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22680" y="1395730"/>
            <a:ext cx="9935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>
                <a:sym typeface="+mn-ea"/>
              </a:rPr>
              <a:t>取件点分散、派件时间短、货物积压成本高与学生快递多、取件时间集中之间的矛盾。</a:t>
            </a:r>
            <a:endParaRPr lang="zh-CN" altLang="en-US" sz="20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9950" y="4902200"/>
            <a:ext cx="10214610" cy="107696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69950" y="3626485"/>
            <a:ext cx="10214610" cy="107696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69950" y="2372360"/>
            <a:ext cx="10214610" cy="107696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51890" y="2713355"/>
            <a:ext cx="914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ym typeface="+mn-ea"/>
              </a:rPr>
              <a:t>校园创业者无法完成大批寄件量与他人寄件无安全保障之间的矛盾。</a:t>
            </a:r>
            <a:endParaRPr lang="zh-CN" altLang="en-US" sz="20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60780" y="3980815"/>
            <a:ext cx="7609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ym typeface="+mn-ea"/>
              </a:rPr>
              <a:t>网购过程中购物不满意但退货寄件流程繁琐之间的矛盾。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功能简介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Two </a:t>
            </a:r>
            <a:r>
              <a:rPr lang="zh-CN" altLang="en-US" dirty="0" smtClean="0"/>
              <a:t>功能简介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732" y="732949"/>
            <a:ext cx="8693834" cy="6125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Two </a:t>
            </a:r>
            <a:r>
              <a:rPr lang="zh-CN" altLang="en-US" dirty="0" smtClean="0"/>
              <a:t>功能简介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84" y="716692"/>
            <a:ext cx="7934178" cy="5859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en-US" altLang="zh-CN" dirty="0"/>
              <a:t> </a:t>
            </a:r>
            <a:r>
              <a:rPr lang="zh-CN" altLang="en-US" dirty="0" smtClean="0"/>
              <a:t>功能简介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"/>
          <a:stretch>
            <a:fillRect/>
          </a:stretch>
        </p:blipFill>
        <p:spPr>
          <a:xfrm>
            <a:off x="1861845" y="970669"/>
            <a:ext cx="8421638" cy="5507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目标人群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380C"/>
      </a:accent1>
      <a:accent2>
        <a:srgbClr val="B22809"/>
      </a:accent2>
      <a:accent3>
        <a:srgbClr val="FFB20D"/>
      </a:accent3>
      <a:accent4>
        <a:srgbClr val="B27D09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1897</Words>
  <Application>WPS 演示</Application>
  <PresentationFormat>宽屏</PresentationFormat>
  <Paragraphs>283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Wingdings</vt:lpstr>
      <vt:lpstr>Calibri</vt:lpstr>
      <vt:lpstr>Times New Roman</vt:lpstr>
      <vt:lpstr>Arial Unicode MS</vt:lpstr>
      <vt:lpstr>等线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热爱。</cp:lastModifiedBy>
  <cp:revision>88</cp:revision>
  <dcterms:created xsi:type="dcterms:W3CDTF">2015-08-18T02:51:00Z</dcterms:created>
  <dcterms:modified xsi:type="dcterms:W3CDTF">2018-04-23T10:12:13Z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