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21383625" cy="30275213"/>
  <p:notesSz cx="6858000" cy="9144000"/>
  <p:defaultTextStyle>
    <a:defPPr>
      <a:defRPr lang="zh-CN"/>
    </a:defPPr>
    <a:lvl1pPr marL="0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597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198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6795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2396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7993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3594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29191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4791" algn="l" defTabSz="2951198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597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198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6795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2396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7993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3594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29191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4791" algn="l" defTabSz="2951198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106" y="25671182"/>
            <a:ext cx="5749819" cy="2873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124" y="18318605"/>
            <a:ext cx="18443377" cy="39709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70124" y="22576314"/>
            <a:ext cx="18443377" cy="2667728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21383625" cy="17216014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17216014"/>
            <a:ext cx="2138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6735" userDrawn="1">
          <p15:clr>
            <a:srgbClr val="FBAE40"/>
          </p15:clr>
        </p15:guide>
        <p15:guide id="3" orient="horz" pos="9536" userDrawn="1">
          <p15:clr>
            <a:srgbClr val="FBAE40"/>
          </p15:clr>
        </p15:guide>
        <p15:guide id="4" pos="505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5" name="文本框 4"/>
          <p:cNvSpPr txBox="1"/>
          <p:nvPr/>
        </p:nvSpPr>
        <p:spPr>
          <a:xfrm>
            <a:off x="19293033" y="13762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0339703" y="1382654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613619" y="7582820"/>
            <a:ext cx="9429000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11192992" y="7582820"/>
            <a:ext cx="9429585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20" y="4306868"/>
            <a:ext cx="20008958" cy="25428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3" pos="3788" userDrawn="1">
          <p15:clr>
            <a:srgbClr val="FBAE40"/>
          </p15:clr>
        </p15:guide>
        <p15:guide id="4" pos="505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370"/>
            <a:ext cx="21383625" cy="14687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93033" y="138265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613619" y="7582820"/>
            <a:ext cx="9429000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11192992" y="7582820"/>
            <a:ext cx="9429585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0337280" y="1382654"/>
            <a:ext cx="113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20" y="4306868"/>
            <a:ext cx="20032989" cy="25428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37370"/>
            <a:ext cx="21383625" cy="14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2" pos="12144" userDrawn="1">
          <p15:clr>
            <a:srgbClr val="FBAE40"/>
          </p15:clr>
        </p15:guide>
        <p15:guide id="5" pos="3788" userDrawn="1">
          <p15:clr>
            <a:srgbClr val="FBAE40"/>
          </p15:clr>
        </p15:guide>
        <p15:guide id="6" pos="6831" userDrawn="1">
          <p15:clr>
            <a:srgbClr val="FBAE40"/>
          </p15:clr>
        </p15:guide>
        <p15:guide id="7" pos="5051" userDrawn="1">
          <p15:clr>
            <a:srgbClr val="FBAE40"/>
          </p15:clr>
        </p15:guide>
        <p15:guide id="8" pos="910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13619" y="4238510"/>
            <a:ext cx="9429000" cy="253477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6844834"/>
            <a:ext cx="21383625" cy="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613619" y="7582820"/>
            <a:ext cx="9429000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11192992" y="7582820"/>
            <a:ext cx="9429585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1192992" y="4230482"/>
            <a:ext cx="9429000" cy="25428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7" lvl="0" indent="-228587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3" pos="3788" userDrawn="1">
          <p15:clr>
            <a:srgbClr val="FBAE40"/>
          </p15:clr>
        </p15:guide>
        <p15:guide id="4" pos="505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6" name="文本框 5"/>
          <p:cNvSpPr txBox="1"/>
          <p:nvPr/>
        </p:nvSpPr>
        <p:spPr>
          <a:xfrm>
            <a:off x="19293033" y="138265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13619" y="4238510"/>
            <a:ext cx="9429000" cy="253477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6844834"/>
            <a:ext cx="21383625" cy="3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613619" y="7582820"/>
            <a:ext cx="9429000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11192992" y="7582820"/>
            <a:ext cx="9429585" cy="2130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1192992" y="4230482"/>
            <a:ext cx="9429000" cy="25428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7" lvl="0" indent="-228587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0337280" y="1382654"/>
            <a:ext cx="113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2" pos="12144" userDrawn="1">
          <p15:clr>
            <a:srgbClr val="FBAE40"/>
          </p15:clr>
        </p15:guide>
        <p15:guide id="5" pos="3788" userDrawn="1">
          <p15:clr>
            <a:srgbClr val="FBAE40"/>
          </p15:clr>
        </p15:guide>
        <p15:guide id="6" pos="6831" userDrawn="1">
          <p15:clr>
            <a:srgbClr val="FBAE40"/>
          </p15:clr>
        </p15:guide>
        <p15:guide id="7" pos="5051" userDrawn="1">
          <p15:clr>
            <a:srgbClr val="FBAE40"/>
          </p15:clr>
        </p15:guide>
        <p15:guide id="8" pos="910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106" y="25671182"/>
            <a:ext cx="5749819" cy="2873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067" y="17686799"/>
            <a:ext cx="19468404" cy="49186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7066" y="23155583"/>
            <a:ext cx="13611150" cy="206681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587" lvl="0" indent="-228587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97066" y="25671186"/>
            <a:ext cx="9726579" cy="22028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21383625" cy="17216014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17216014"/>
            <a:ext cx="2138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21383625" cy="17216014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17216014"/>
            <a:ext cx="2138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690" userDrawn="1">
          <p15:clr>
            <a:srgbClr val="FBAE40"/>
          </p15:clr>
        </p15:guide>
        <p15:guide id="3" orient="horz" pos="9536" userDrawn="1">
          <p15:clr>
            <a:srgbClr val="FBAE40"/>
          </p15:clr>
        </p15:guide>
        <p15:guide id="4" pos="3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55299" y="7441566"/>
            <a:ext cx="19578652" cy="217263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1034"/>
            <a:ext cx="19578652" cy="25347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55299" y="7441566"/>
            <a:ext cx="19578652" cy="217263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6868"/>
            <a:ext cx="19578652" cy="25428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20339703" y="137627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9293033" y="13762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55299" y="7441566"/>
            <a:ext cx="19578652" cy="217263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1034"/>
            <a:ext cx="19578652" cy="25347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1"/>
            <a:ext cx="21383625" cy="29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10" name="矩形 9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6" y="460838"/>
            <a:ext cx="1075547" cy="2031088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1"/>
            <a:ext cx="21383625" cy="29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11" name="矩形 10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6" y="460838"/>
            <a:ext cx="1075547" cy="20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55299" y="7441566"/>
            <a:ext cx="19578652" cy="217263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1034"/>
            <a:ext cx="19578652" cy="25347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1"/>
            <a:ext cx="21383625" cy="29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10" name="矩形 9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0339703" y="1382654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9293033" y="13762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6" y="460838"/>
            <a:ext cx="1075547" cy="203108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1"/>
            <a:ext cx="21383625" cy="29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13" name="矩形 12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9293033" y="13762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6" y="460838"/>
            <a:ext cx="1075547" cy="20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5700292"/>
            <a:ext cx="21383625" cy="4574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746" y="26932369"/>
            <a:ext cx="4580144" cy="2288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7340" y="1038032"/>
            <a:ext cx="15140923" cy="148929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954"/>
            <a:ext cx="21383625" cy="22889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954"/>
            <a:ext cx="21383625" cy="228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993" userDrawn="1">
          <p15:clr>
            <a:srgbClr val="FBAE40"/>
          </p15:clr>
        </p15:guide>
        <p15:guide id="2" pos="477" userDrawn="1">
          <p15:clr>
            <a:srgbClr val="FBAE40"/>
          </p15:clr>
        </p15:guide>
        <p15:guide id="5" pos="7308" userDrawn="1">
          <p15:clr>
            <a:srgbClr val="FBAE40"/>
          </p15:clr>
        </p15:guide>
        <p15:guide id="6" pos="269" userDrawn="1">
          <p15:clr>
            <a:srgbClr val="FBAE40"/>
          </p15:clr>
        </p15:guide>
        <p15:guide id="7" pos="9745" userDrawn="1">
          <p15:clr>
            <a:srgbClr val="FBAE40"/>
          </p15:clr>
        </p15:guide>
        <p15:guide id="8" pos="35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6874"/>
            <a:ext cx="19578652" cy="25347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55299" y="4306874"/>
            <a:ext cx="19578652" cy="25347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293033" y="13762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20337283" y="1376271"/>
            <a:ext cx="104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966913" y="7387152"/>
            <a:ext cx="19504422" cy="2207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9" y="744226"/>
            <a:ext cx="3549099" cy="177207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4980170"/>
            <a:ext cx="21383625" cy="1468789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966912" y="3352676"/>
            <a:ext cx="19668286" cy="30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" y="0"/>
            <a:ext cx="21385479" cy="293358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9871550"/>
            <a:ext cx="21383625" cy="403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2" y="634603"/>
            <a:ext cx="7148388" cy="1991315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4"/>
            <a:ext cx="21383625" cy="476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11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4980170"/>
            <a:ext cx="21383625" cy="14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5" indent="-228587" algn="l" defTabSz="91434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2" indent="-228587" algn="l" defTabSz="91434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9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2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6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C430EDF-FB7A-41FF-8700-C5B3811A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6" y="8336693"/>
            <a:ext cx="10162694" cy="105101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C430EDF-FB7A-41FF-8700-C5B3811A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0" y="8336693"/>
            <a:ext cx="10180877" cy="1051010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430EDF-FB7A-41FF-8700-C5B3811A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6" y="18999201"/>
            <a:ext cx="10162694" cy="105628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430EDF-FB7A-41FF-8700-C5B3811A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383" y="18999201"/>
            <a:ext cx="10162694" cy="1056286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6286" y="3475108"/>
            <a:ext cx="19578652" cy="2534779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Early Pattern Aware Bayesian Model for Social Content Popularity Prediction</a:t>
            </a:r>
            <a:endParaRPr lang="zh-CN" altLang="en-US" sz="6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CC3977-ECC4-4569-B0A6-DC760F1D47E9}"/>
              </a:ext>
            </a:extLst>
          </p:cNvPr>
          <p:cNvSpPr txBox="1"/>
          <p:nvPr/>
        </p:nvSpPr>
        <p:spPr>
          <a:xfrm>
            <a:off x="902486" y="6579475"/>
            <a:ext cx="19325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Qitian Wu 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Chaoqi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Xiaofeng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 , Peng He 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Guihai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Shanghai Jiao Tong University, China</a:t>
            </a:r>
          </a:p>
          <a:p>
            <a:pPr algn="ctr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Tencent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Shenzhen, China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E284C7-0DFF-4B27-ACBF-72511FBA0E5A}"/>
              </a:ext>
            </a:extLst>
          </p:cNvPr>
          <p:cNvSpPr/>
          <p:nvPr/>
        </p:nvSpPr>
        <p:spPr>
          <a:xfrm>
            <a:off x="2361774" y="8491780"/>
            <a:ext cx="6195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Background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E284C7-0DFF-4B27-ACBF-72511FBA0E5A}"/>
              </a:ext>
            </a:extLst>
          </p:cNvPr>
          <p:cNvSpPr/>
          <p:nvPr/>
        </p:nvSpPr>
        <p:spPr>
          <a:xfrm>
            <a:off x="3693232" y="19237558"/>
            <a:ext cx="4104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E284C7-0DFF-4B27-ACBF-72511FBA0E5A}"/>
              </a:ext>
            </a:extLst>
          </p:cNvPr>
          <p:cNvSpPr/>
          <p:nvPr/>
        </p:nvSpPr>
        <p:spPr>
          <a:xfrm>
            <a:off x="13462001" y="8491780"/>
            <a:ext cx="4957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(Cont.)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E284C7-0DFF-4B27-ACBF-72511FBA0E5A}"/>
              </a:ext>
            </a:extLst>
          </p:cNvPr>
          <p:cNvSpPr/>
          <p:nvPr/>
        </p:nvSpPr>
        <p:spPr>
          <a:xfrm>
            <a:off x="14412032" y="19237558"/>
            <a:ext cx="4104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446F472-5597-474D-B05B-58BA4A7717BD}"/>
              </a:ext>
            </a:extLst>
          </p:cNvPr>
          <p:cNvSpPr txBox="1"/>
          <p:nvPr/>
        </p:nvSpPr>
        <p:spPr>
          <a:xfrm>
            <a:off x="1248206" y="14458969"/>
            <a:ext cx="349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rumor monitoring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C03462-E0DA-434C-A570-38CB9CF69E69}"/>
              </a:ext>
            </a:extLst>
          </p:cNvPr>
          <p:cNvSpPr txBox="1"/>
          <p:nvPr/>
        </p:nvSpPr>
        <p:spPr>
          <a:xfrm>
            <a:off x="4686300" y="14463109"/>
            <a:ext cx="497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personalized recommendation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831323-D437-4189-BA5C-95E95F37BD28}"/>
              </a:ext>
            </a:extLst>
          </p:cNvPr>
          <p:cNvSpPr txBox="1"/>
          <p:nvPr/>
        </p:nvSpPr>
        <p:spPr>
          <a:xfrm>
            <a:off x="1234614" y="15044439"/>
            <a:ext cx="416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anomaly detection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47EF0B-956E-4F4D-9423-60195B764329}"/>
              </a:ext>
            </a:extLst>
          </p:cNvPr>
          <p:cNvSpPr txBox="1"/>
          <p:nvPr/>
        </p:nvSpPr>
        <p:spPr>
          <a:xfrm>
            <a:off x="4686300" y="15056852"/>
            <a:ext cx="387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targeted advertisement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768685-B82E-446A-B2D9-A486D9B574FF}"/>
              </a:ext>
            </a:extLst>
          </p:cNvPr>
          <p:cNvSpPr txBox="1"/>
          <p:nvPr/>
        </p:nvSpPr>
        <p:spPr>
          <a:xfrm>
            <a:off x="765274" y="13413274"/>
            <a:ext cx="9700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With tweets in observing duration, one would like to know how many tweets will be posted in the end.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86" y="15818429"/>
            <a:ext cx="4314726" cy="262598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4768685-B82E-446A-B2D9-A486D9B574FF}"/>
              </a:ext>
            </a:extLst>
          </p:cNvPr>
          <p:cNvSpPr txBox="1"/>
          <p:nvPr/>
        </p:nvSpPr>
        <p:spPr>
          <a:xfrm>
            <a:off x="5395012" y="15822414"/>
            <a:ext cx="4848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Early-stage prediction challenges: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observed time series could behave similarly at early stage but evolve in a different way in the future. 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86" y="9300158"/>
            <a:ext cx="8193734" cy="40115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5274" y="22554085"/>
            <a:ext cx="8383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pattern: count series normalized on popularity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85063" y="20183426"/>
            <a:ext cx="2246392" cy="8588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58414" y="20340674"/>
            <a:ext cx="209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Pattern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186524" y="20183426"/>
            <a:ext cx="2416975" cy="8588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259876" y="20340674"/>
            <a:ext cx="2343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Indicator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458568" y="20183426"/>
            <a:ext cx="2663332" cy="8588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531920" y="20340674"/>
            <a:ext cx="2711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Bayesian Model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344155" y="20612100"/>
            <a:ext cx="85506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03499" y="20612100"/>
            <a:ext cx="85506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085063" y="21562269"/>
            <a:ext cx="2246392" cy="858849"/>
          </a:xfrm>
          <a:prstGeom prst="roundRect">
            <a:avLst>
              <a:gd name="adj" fmla="val 133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348915" y="21732217"/>
            <a:ext cx="1838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241800" y="21592114"/>
            <a:ext cx="2425700" cy="806751"/>
          </a:xfrm>
          <a:prstGeom prst="roundRect">
            <a:avLst>
              <a:gd name="adj" fmla="val 133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259876" y="21752505"/>
            <a:ext cx="2494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Evolving Function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458568" y="21553914"/>
            <a:ext cx="2706267" cy="858849"/>
          </a:xfrm>
          <a:prstGeom prst="roundRect">
            <a:avLst>
              <a:gd name="adj" fmla="val 133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69831" y="21583760"/>
            <a:ext cx="2595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 and Structure Learning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右箭头 51"/>
          <p:cNvSpPr/>
          <p:nvPr/>
        </p:nvSpPr>
        <p:spPr>
          <a:xfrm rot="16200000">
            <a:off x="1923513" y="21101165"/>
            <a:ext cx="566644" cy="382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16200000">
            <a:off x="5111689" y="21127375"/>
            <a:ext cx="566644" cy="382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rot="16200000">
            <a:off x="8584011" y="21088465"/>
            <a:ext cx="566644" cy="382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22" y="23327217"/>
            <a:ext cx="4070547" cy="51587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011" y="23191794"/>
            <a:ext cx="4813348" cy="3126107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1051440" y="24292801"/>
            <a:ext cx="3692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Use K-means algorithm to cluster contents into groups with similar early patterns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571" y="26611106"/>
            <a:ext cx="7815749" cy="2651990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765273" y="26267293"/>
            <a:ext cx="9443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Extract temporal, user-related, structural features from data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38495" y="9204463"/>
            <a:ext cx="9811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Define an evolving function to characterize the evolution trend: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7071" y="9811349"/>
            <a:ext cx="7173318" cy="2735722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11138495" y="12474622"/>
            <a:ext cx="9811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Adopt Bayesian network to model the relationship among early features, early indicators and early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0185" y="13538281"/>
            <a:ext cx="9520826" cy="5005399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43337" y="25068117"/>
            <a:ext cx="9260826" cy="42533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34157" y="22353766"/>
            <a:ext cx="9251761" cy="2554591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1243337" y="20069476"/>
            <a:ext cx="8383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3 real-world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datasets: Twitter, Weibo, WeChat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1260376" y="20622026"/>
            <a:ext cx="8383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1h observation for Twitter and WeChat, 2h for Weibo</a:t>
            </a:r>
          </a:p>
        </p:txBody>
      </p:sp>
      <p:sp>
        <p:nvSpPr>
          <p:cNvPr id="71" name="矩形 70"/>
          <p:cNvSpPr/>
          <p:nvPr/>
        </p:nvSpPr>
        <p:spPr>
          <a:xfrm>
            <a:off x="11279831" y="21164139"/>
            <a:ext cx="8383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• Comparative methods: Hawkes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Process, SEISMIC, BEEP, ESP-TAN, LARM,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Support Vector Regression 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754619" y="6547030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</a:t>
            </a:r>
            <a:endParaRPr lang="zh-CN" altLang="en-US" sz="18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9149191" y="6528608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</a:t>
            </a:r>
            <a:endParaRPr lang="zh-CN" altLang="en-US" sz="18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11733019" y="6547030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</a:t>
            </a:r>
            <a:endParaRPr lang="zh-CN" altLang="en-US" sz="18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15821314" y="6539905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</a:t>
            </a:r>
            <a:endParaRPr lang="zh-CN" altLang="en-US" sz="1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3462001" y="6530448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2</a:t>
            </a:r>
            <a:endParaRPr lang="zh-CN" altLang="en-US" sz="1800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3030317" y="7053503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</a:t>
            </a:r>
            <a:endParaRPr lang="zh-CN" altLang="en-US" sz="18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204664" y="7552343"/>
            <a:ext cx="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2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1185</TotalTime>
  <Words>225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Times New Roman</vt:lpstr>
      <vt:lpstr>2016-VI主题-蓝</vt:lpstr>
      <vt:lpstr>Early Pattern Aware Bayesian Model for Social Content Popularity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Wu Qitian</cp:lastModifiedBy>
  <cp:revision>76</cp:revision>
  <dcterms:created xsi:type="dcterms:W3CDTF">2016-04-20T02:59:17Z</dcterms:created>
  <dcterms:modified xsi:type="dcterms:W3CDTF">2018-11-14T06:42:04Z</dcterms:modified>
</cp:coreProperties>
</file>