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9"/>
  </p:notesMasterIdLst>
  <p:handoutMasterIdLst>
    <p:handoutMasterId r:id="rId20"/>
  </p:handoutMasterIdLst>
  <p:sldIdLst>
    <p:sldId id="289" r:id="rId2"/>
    <p:sldId id="323" r:id="rId3"/>
    <p:sldId id="324" r:id="rId4"/>
    <p:sldId id="329" r:id="rId5"/>
    <p:sldId id="357" r:id="rId6"/>
    <p:sldId id="363" r:id="rId7"/>
    <p:sldId id="364" r:id="rId8"/>
    <p:sldId id="359" r:id="rId9"/>
    <p:sldId id="358" r:id="rId10"/>
    <p:sldId id="365" r:id="rId11"/>
    <p:sldId id="360" r:id="rId12"/>
    <p:sldId id="361" r:id="rId13"/>
    <p:sldId id="362" r:id="rId14"/>
    <p:sldId id="366" r:id="rId15"/>
    <p:sldId id="367" r:id="rId16"/>
    <p:sldId id="368" r:id="rId17"/>
    <p:sldId id="25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1A20"/>
    <a:srgbClr val="873AC0"/>
    <a:srgbClr val="0054C4"/>
    <a:srgbClr val="003F92"/>
    <a:srgbClr val="C31823"/>
    <a:srgbClr val="FFFFFF"/>
    <a:srgbClr val="BFE2F3"/>
    <a:srgbClr val="C9151E"/>
    <a:srgbClr val="E9CBBC"/>
    <a:srgbClr val="E0A4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71916" autoAdjust="0"/>
  </p:normalViewPr>
  <p:slideViewPr>
    <p:cSldViewPr snapToGrid="0">
      <p:cViewPr varScale="1">
        <p:scale>
          <a:sx n="49" d="100"/>
          <a:sy n="49" d="100"/>
        </p:scale>
        <p:origin x="1892"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7159AA-68EE-49A1-A608-A5192C028CAD}" type="datetimeFigureOut">
              <a:rPr lang="zh-CN" altLang="en-US" smtClean="0"/>
              <a:pPr/>
              <a:t>2018/11/18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379B48-0F10-417D-8753-846D0F1B0A09}" type="slidenum">
              <a:rPr lang="zh-CN" altLang="en-US" smtClean="0"/>
              <a:pPr/>
              <a:t>‹#›</a:t>
            </a:fld>
            <a:endParaRPr lang="zh-CN" altLang="en-US"/>
          </a:p>
        </p:txBody>
      </p:sp>
    </p:spTree>
    <p:extLst>
      <p:ext uri="{BB962C8B-B14F-4D97-AF65-F5344CB8AC3E}">
        <p14:creationId xmlns:p14="http://schemas.microsoft.com/office/powerpoint/2010/main" val="4087415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pPr/>
              <a:t>2018/11/18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pPr/>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Good afternoon! My name is </a:t>
            </a:r>
            <a:r>
              <a:rPr lang="en-US" altLang="zh-CN" sz="1200" kern="1200" dirty="0" smtClean="0">
                <a:solidFill>
                  <a:schemeClr val="tx1"/>
                </a:solidFill>
                <a:effectLst/>
                <a:latin typeface="+mn-lt"/>
                <a:ea typeface="+mn-ea"/>
                <a:cs typeface="+mn-cs"/>
              </a:rPr>
              <a:t>Qitian Wu, a first</a:t>
            </a:r>
            <a:r>
              <a:rPr lang="en-US" altLang="zh-CN" sz="1200" kern="1200" baseline="0" dirty="0" smtClean="0">
                <a:solidFill>
                  <a:schemeClr val="tx1"/>
                </a:solidFill>
                <a:effectLst/>
                <a:latin typeface="+mn-lt"/>
                <a:ea typeface="+mn-ea"/>
                <a:cs typeface="+mn-cs"/>
              </a:rPr>
              <a:t>-year </a:t>
            </a:r>
            <a:r>
              <a:rPr lang="en-US" altLang="zh-CN" sz="1200" kern="1200" baseline="0" dirty="0" smtClean="0">
                <a:solidFill>
                  <a:schemeClr val="tx1"/>
                </a:solidFill>
                <a:effectLst/>
                <a:latin typeface="+mn-lt"/>
                <a:ea typeface="+mn-ea"/>
                <a:cs typeface="+mn-cs"/>
              </a:rPr>
              <a:t>master</a:t>
            </a:r>
            <a:r>
              <a:rPr lang="en-US"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student</a:t>
            </a:r>
            <a:r>
              <a:rPr lang="en-US" altLang="zh-CN" sz="1200" kern="1200" baseline="0" dirty="0" smtClean="0">
                <a:solidFill>
                  <a:schemeClr val="tx1"/>
                </a:solidFill>
                <a:effectLst/>
                <a:latin typeface="+mn-lt"/>
                <a:ea typeface="+mn-ea"/>
                <a:cs typeface="+mn-cs"/>
              </a:rPr>
              <a:t> from Shanghai Jiao Tong University. I will give a presentation of my paper, early pattern aware Bayesian model for social content popularity prediction.</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a:t>
            </a:fld>
            <a:endParaRPr lang="zh-CN" altLang="en-US"/>
          </a:p>
        </p:txBody>
      </p:sp>
    </p:spTree>
    <p:extLst>
      <p:ext uri="{BB962C8B-B14F-4D97-AF65-F5344CB8AC3E}">
        <p14:creationId xmlns:p14="http://schemas.microsoft.com/office/powerpoint/2010/main" val="2070864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We extract three</a:t>
            </a:r>
            <a:r>
              <a:rPr lang="en-US" altLang="zh-CN" sz="1200" kern="1200" baseline="0" dirty="0" smtClean="0">
                <a:solidFill>
                  <a:schemeClr val="tx1"/>
                </a:solidFill>
                <a:effectLst/>
                <a:latin typeface="+mn-lt"/>
                <a:ea typeface="+mn-ea"/>
                <a:cs typeface="+mn-cs"/>
              </a:rPr>
              <a:t> kinds of features from raw data, including temporal, user-related and structural features. The temporal features include sum, changing rate, standard deviation of post number. The user-related features include fans number, average posts of users per month, and structural features consist of retweet length, community number. However, we find that the values of features tend to be different for contents in one group, which depicts that early patterns are unpredictable w.r.t early observed features.</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10</a:t>
            </a:fld>
            <a:endParaRPr lang="zh-CN" altLang="en-US"/>
          </a:p>
        </p:txBody>
      </p:sp>
    </p:spTree>
    <p:extLst>
      <p:ext uri="{BB962C8B-B14F-4D97-AF65-F5344CB8AC3E}">
        <p14:creationId xmlns:p14="http://schemas.microsoft.com/office/powerpoint/2010/main" val="2529246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To resolve this,</a:t>
            </a:r>
            <a:r>
              <a:rPr lang="en-US" altLang="zh-CN" sz="1200" kern="1200" baseline="0" dirty="0" smtClean="0">
                <a:solidFill>
                  <a:schemeClr val="tx1"/>
                </a:solidFill>
                <a:effectLst/>
                <a:latin typeface="+mn-lt"/>
                <a:ea typeface="+mn-ea"/>
                <a:cs typeface="+mn-cs"/>
              </a:rPr>
              <a:t> we detour prediction of early pattern, and probe into an evolving function. We use this evolving function to fit the time series and characterize the evolution trend. By this function, we can extract three parts of information, called as early influence, early attractiveness, and early potentiality. We term them as early indicators. These coefficients can bridge the gap between early observed features and future evolution.</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11</a:t>
            </a:fld>
            <a:endParaRPr lang="zh-CN" altLang="en-US"/>
          </a:p>
        </p:txBody>
      </p:sp>
    </p:spTree>
    <p:extLst>
      <p:ext uri="{BB962C8B-B14F-4D97-AF65-F5344CB8AC3E}">
        <p14:creationId xmlns:p14="http://schemas.microsoft.com/office/powerpoint/2010/main" val="26253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We further use Bayesian</a:t>
            </a:r>
            <a:r>
              <a:rPr lang="en-US" altLang="zh-CN" sz="1200" kern="1200" baseline="0" dirty="0" smtClean="0">
                <a:solidFill>
                  <a:schemeClr val="tx1"/>
                </a:solidFill>
                <a:effectLst/>
                <a:latin typeface="+mn-lt"/>
                <a:ea typeface="+mn-ea"/>
                <a:cs typeface="+mn-cs"/>
              </a:rPr>
              <a:t> network to model the relationship among early features, early indicators and early </a:t>
            </a:r>
            <a:r>
              <a:rPr lang="en-US" altLang="zh-CN" sz="1200" kern="1200" baseline="0" dirty="0" smtClean="0">
                <a:solidFill>
                  <a:schemeClr val="tx1"/>
                </a:solidFill>
                <a:effectLst/>
                <a:latin typeface="+mn-lt"/>
                <a:ea typeface="+mn-ea"/>
                <a:cs typeface="+mn-cs"/>
              </a:rPr>
              <a:t>patterns, and use </a:t>
            </a:r>
            <a:r>
              <a:rPr lang="en-US" altLang="zh-CN" sz="1200" dirty="0" smtClean="0"/>
              <a:t>hill-climbing algorithm to search for optimal structure.</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12</a:t>
            </a:fld>
            <a:endParaRPr lang="zh-CN" altLang="en-US"/>
          </a:p>
        </p:txBody>
      </p:sp>
    </p:spTree>
    <p:extLst>
      <p:ext uri="{BB962C8B-B14F-4D97-AF65-F5344CB8AC3E}">
        <p14:creationId xmlns:p14="http://schemas.microsoft.com/office/powerpoint/2010/main" val="328723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Th</a:t>
            </a:r>
            <a:r>
              <a:rPr lang="en-US" altLang="zh-CN" sz="1200" kern="1200" baseline="0" dirty="0" smtClean="0">
                <a:solidFill>
                  <a:schemeClr val="tx1"/>
                </a:solidFill>
                <a:effectLst/>
                <a:latin typeface="+mn-lt"/>
                <a:ea typeface="+mn-ea"/>
                <a:cs typeface="+mn-cs"/>
              </a:rPr>
              <a:t>is </a:t>
            </a:r>
            <a:r>
              <a:rPr lang="en-US" altLang="zh-CN" sz="1200" kern="1200" baseline="0" dirty="0" smtClean="0">
                <a:solidFill>
                  <a:schemeClr val="tx1"/>
                </a:solidFill>
                <a:effectLst/>
                <a:latin typeface="+mn-lt"/>
                <a:ea typeface="+mn-ea"/>
                <a:cs typeface="+mn-cs"/>
              </a:rPr>
              <a:t>the </a:t>
            </a:r>
            <a:r>
              <a:rPr lang="en-US" altLang="zh-CN" sz="1200" kern="1200" baseline="0" dirty="0" smtClean="0">
                <a:solidFill>
                  <a:schemeClr val="tx1"/>
                </a:solidFill>
                <a:effectLst/>
                <a:latin typeface="+mn-lt"/>
                <a:ea typeface="+mn-ea"/>
                <a:cs typeface="+mn-cs"/>
              </a:rPr>
              <a:t>trained network </a:t>
            </a:r>
            <a:r>
              <a:rPr lang="en-US" altLang="zh-CN" sz="1200" kern="1200" baseline="0" dirty="0" smtClean="0">
                <a:solidFill>
                  <a:schemeClr val="tx1"/>
                </a:solidFill>
                <a:effectLst/>
                <a:latin typeface="+mn-lt"/>
                <a:ea typeface="+mn-ea"/>
                <a:cs typeface="+mn-cs"/>
              </a:rPr>
              <a:t>structure for Twitter dataset. The results show that temporal features primarily depend on early influence and early attractiveness, user-related features are dependent on all early indicators, and structural features primarily depend on potentiality. Moreover, at early stage, user-related and structural features play more important roles than temporal features, and temporal features tend to be more important with long observation.</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13</a:t>
            </a:fld>
            <a:endParaRPr lang="zh-CN" altLang="en-US"/>
          </a:p>
        </p:txBody>
      </p:sp>
    </p:spTree>
    <p:extLst>
      <p:ext uri="{BB962C8B-B14F-4D97-AF65-F5344CB8AC3E}">
        <p14:creationId xmlns:p14="http://schemas.microsoft.com/office/powerpoint/2010/main" val="3752334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We apply</a:t>
            </a:r>
            <a:r>
              <a:rPr lang="en-US" altLang="zh-CN" sz="1200" kern="1200" baseline="0" dirty="0" smtClean="0">
                <a:solidFill>
                  <a:schemeClr val="tx1"/>
                </a:solidFill>
                <a:effectLst/>
                <a:latin typeface="+mn-lt"/>
                <a:ea typeface="+mn-ea"/>
                <a:cs typeface="+mn-cs"/>
              </a:rPr>
              <a:t> our model to three real-world datasets, Twitter, Weibo and WeChat. </a:t>
            </a:r>
            <a:r>
              <a:rPr lang="en-US" altLang="zh-CN" sz="1200" kern="1200" baseline="0" dirty="0" smtClean="0">
                <a:solidFill>
                  <a:schemeClr val="tx1"/>
                </a:solidFill>
                <a:effectLst/>
                <a:latin typeface="+mn-lt"/>
                <a:ea typeface="+mn-ea"/>
                <a:cs typeface="+mn-cs"/>
              </a:rPr>
              <a:t>The WeChat dataset is provided by </a:t>
            </a:r>
            <a:r>
              <a:rPr lang="en-US" altLang="zh-CN" sz="1200" kern="1200" baseline="0" dirty="0" err="1" smtClean="0">
                <a:solidFill>
                  <a:schemeClr val="tx1"/>
                </a:solidFill>
                <a:effectLst/>
                <a:latin typeface="+mn-lt"/>
                <a:ea typeface="+mn-ea"/>
                <a:cs typeface="+mn-cs"/>
              </a:rPr>
              <a:t>Tencent</a:t>
            </a:r>
            <a:r>
              <a:rPr lang="en-US" altLang="zh-CN" sz="1200" kern="1200" baseline="0" dirty="0" smtClean="0">
                <a:solidFill>
                  <a:schemeClr val="tx1"/>
                </a:solidFill>
                <a:effectLst/>
                <a:latin typeface="+mn-lt"/>
                <a:ea typeface="+mn-ea"/>
                <a:cs typeface="+mn-cs"/>
              </a:rPr>
              <a:t>. We </a:t>
            </a:r>
            <a:r>
              <a:rPr lang="en-US" altLang="zh-CN" sz="1200" kern="1200" baseline="0" dirty="0" smtClean="0">
                <a:solidFill>
                  <a:schemeClr val="tx1"/>
                </a:solidFill>
                <a:effectLst/>
                <a:latin typeface="+mn-lt"/>
                <a:ea typeface="+mn-ea"/>
                <a:cs typeface="+mn-cs"/>
              </a:rPr>
              <a:t>80% data for training and the remaining 20% for test. For Twitter and WeChat, we basically consider 1 hour observation, while for Weibo, we consider 2 hour. And we compare our methods with several other state-of-the-arts.</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14</a:t>
            </a:fld>
            <a:endParaRPr lang="zh-CN" altLang="en-US"/>
          </a:p>
        </p:txBody>
      </p:sp>
    </p:spTree>
    <p:extLst>
      <p:ext uri="{BB962C8B-B14F-4D97-AF65-F5344CB8AC3E}">
        <p14:creationId xmlns:p14="http://schemas.microsoft.com/office/powerpoint/2010/main" val="186596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The experiment</a:t>
            </a:r>
            <a:r>
              <a:rPr lang="en-US" altLang="zh-CN" sz="1200" kern="1200" baseline="0" dirty="0" smtClean="0">
                <a:solidFill>
                  <a:schemeClr val="tx1"/>
                </a:solidFill>
                <a:effectLst/>
                <a:latin typeface="+mn-lt"/>
                <a:ea typeface="+mn-ea"/>
                <a:cs typeface="+mn-cs"/>
              </a:rPr>
              <a:t> results show that our method outperforms other competitors for early-stage prediction, and achieve improvement on MAPE and F1-score.</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15</a:t>
            </a:fld>
            <a:endParaRPr lang="zh-CN" altLang="en-US"/>
          </a:p>
        </p:txBody>
      </p:sp>
    </p:spTree>
    <p:extLst>
      <p:ext uri="{BB962C8B-B14F-4D97-AF65-F5344CB8AC3E}">
        <p14:creationId xmlns:p14="http://schemas.microsoft.com/office/powerpoint/2010/main" val="1843056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The experiment</a:t>
            </a:r>
            <a:r>
              <a:rPr lang="en-US" altLang="zh-CN" sz="1200" kern="1200" baseline="0" dirty="0" smtClean="0">
                <a:solidFill>
                  <a:schemeClr val="tx1"/>
                </a:solidFill>
                <a:effectLst/>
                <a:latin typeface="+mn-lt"/>
                <a:ea typeface="+mn-ea"/>
                <a:cs typeface="+mn-cs"/>
              </a:rPr>
              <a:t> results show that our method outperforms other competitors for early-stage prediction, and achieve improvement on MAPE and F1-score.</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16</a:t>
            </a:fld>
            <a:endParaRPr lang="zh-CN" altLang="en-US"/>
          </a:p>
        </p:txBody>
      </p:sp>
    </p:spTree>
    <p:extLst>
      <p:ext uri="{BB962C8B-B14F-4D97-AF65-F5344CB8AC3E}">
        <p14:creationId xmlns:p14="http://schemas.microsoft.com/office/powerpoint/2010/main" val="377918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Online social </a:t>
            </a:r>
            <a:r>
              <a:rPr lang="en-US" altLang="zh-CN" sz="1200" kern="1200" dirty="0" smtClean="0">
                <a:solidFill>
                  <a:schemeClr val="tx1"/>
                </a:solidFill>
                <a:effectLst/>
                <a:latin typeface="+mn-lt"/>
                <a:ea typeface="+mn-ea"/>
                <a:cs typeface="+mn-cs"/>
              </a:rPr>
              <a:t>networks, like </a:t>
            </a:r>
            <a:r>
              <a:rPr lang="en-US" altLang="zh-CN" sz="1200" kern="1200" dirty="0" err="1" smtClean="0">
                <a:solidFill>
                  <a:schemeClr val="tx1"/>
                </a:solidFill>
                <a:effectLst/>
                <a:latin typeface="+mn-lt"/>
                <a:ea typeface="+mn-ea"/>
                <a:cs typeface="+mn-cs"/>
              </a:rPr>
              <a:t>facebook</a:t>
            </a:r>
            <a:r>
              <a:rPr lang="en-US" altLang="zh-CN" sz="1200" kern="1200" dirty="0" smtClean="0">
                <a:solidFill>
                  <a:schemeClr val="tx1"/>
                </a:solidFill>
                <a:effectLst/>
                <a:latin typeface="+mn-lt"/>
                <a:ea typeface="+mn-ea"/>
                <a:cs typeface="+mn-cs"/>
              </a:rPr>
              <a:t>,</a:t>
            </a:r>
            <a:r>
              <a:rPr lang="en-US" altLang="zh-CN" sz="1200" kern="1200" baseline="0" dirty="0" smtClean="0">
                <a:solidFill>
                  <a:schemeClr val="tx1"/>
                </a:solidFill>
                <a:effectLst/>
                <a:latin typeface="+mn-lt"/>
                <a:ea typeface="+mn-ea"/>
                <a:cs typeface="+mn-cs"/>
              </a:rPr>
              <a:t> twitter, </a:t>
            </a:r>
            <a:r>
              <a:rPr lang="en-US" altLang="zh-CN" sz="1200" kern="1200" baseline="0" dirty="0" err="1" smtClean="0">
                <a:solidFill>
                  <a:schemeClr val="tx1"/>
                </a:solidFill>
                <a:effectLst/>
                <a:latin typeface="+mn-lt"/>
                <a:ea typeface="+mn-ea"/>
                <a:cs typeface="+mn-cs"/>
              </a:rPr>
              <a:t>weibo</a:t>
            </a:r>
            <a:r>
              <a:rPr lang="en-US" altLang="zh-CN" sz="1200" kern="1200" baseline="0" dirty="0" smtClean="0">
                <a:solidFill>
                  <a:schemeClr val="tx1"/>
                </a:solidFill>
                <a:effectLst/>
                <a:latin typeface="+mn-lt"/>
                <a:ea typeface="+mn-ea"/>
                <a:cs typeface="+mn-cs"/>
              </a:rPr>
              <a:t> and </a:t>
            </a:r>
            <a:r>
              <a:rPr lang="en-US" altLang="zh-CN" sz="1200" kern="1200" baseline="0" dirty="0" err="1" smtClean="0">
                <a:solidFill>
                  <a:schemeClr val="tx1"/>
                </a:solidFill>
                <a:effectLst/>
                <a:latin typeface="+mn-lt"/>
                <a:ea typeface="+mn-ea"/>
                <a:cs typeface="+mn-cs"/>
              </a:rPr>
              <a:t>wechat</a:t>
            </a:r>
            <a:r>
              <a:rPr lang="en-US" altLang="zh-CN" sz="1200" kern="1200" baseline="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play an important roles in our daily </a:t>
            </a:r>
            <a:r>
              <a:rPr lang="en-US" altLang="zh-CN" sz="1200" kern="1200" dirty="0" err="1">
                <a:solidFill>
                  <a:schemeClr val="tx1"/>
                </a:solidFill>
                <a:effectLst/>
                <a:latin typeface="+mn-lt"/>
                <a:ea typeface="+mn-ea"/>
                <a:cs typeface="+mn-cs"/>
              </a:rPr>
              <a:t>lifes</a:t>
            </a:r>
            <a:r>
              <a:rPr lang="en-US" altLang="zh-CN" sz="1200" kern="1200" dirty="0">
                <a:solidFill>
                  <a:schemeClr val="tx1"/>
                </a:solidFill>
                <a:effectLst/>
                <a:latin typeface="+mn-lt"/>
                <a:ea typeface="+mn-ea"/>
                <a:cs typeface="+mn-cs"/>
              </a:rPr>
              <a:t> and provide people with a quick access to information and communication due to its fast transmission rate, good timeliness and low dissemination cost.</a:t>
            </a:r>
            <a:endParaRPr lang="zh-CN" altLang="zh-CN" sz="1200" kern="1200" dirty="0">
              <a:solidFill>
                <a:schemeClr val="tx1"/>
              </a:solidFill>
              <a:effectLst/>
              <a:latin typeface="+mn-lt"/>
              <a:ea typeface="+mn-ea"/>
              <a:cs typeface="+mn-cs"/>
            </a:endParaRPr>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On</a:t>
            </a:r>
            <a:r>
              <a:rPr lang="en-US" altLang="zh-CN" sz="1200" kern="1200" baseline="0" dirty="0" smtClean="0">
                <a:solidFill>
                  <a:schemeClr val="tx1"/>
                </a:solidFill>
                <a:effectLst/>
                <a:latin typeface="+mn-lt"/>
                <a:ea typeface="+mn-ea"/>
                <a:cs typeface="+mn-cs"/>
              </a:rPr>
              <a:t> such platforms, users can generate contents that contains information and expose them to their friends</a:t>
            </a:r>
            <a:r>
              <a:rPr lang="en-US" altLang="zh-CN" sz="1200" kern="1200" dirty="0" smtClean="0">
                <a:solidFill>
                  <a:schemeClr val="tx1"/>
                </a:solidFill>
                <a:effectLst/>
                <a:latin typeface="+mn-lt"/>
                <a:ea typeface="+mn-ea"/>
                <a:cs typeface="+mn-cs"/>
              </a:rPr>
              <a:t>. For example,</a:t>
            </a:r>
            <a:r>
              <a:rPr lang="en-US" altLang="zh-CN" sz="1200" kern="1200" baseline="0" dirty="0" smtClean="0">
                <a:solidFill>
                  <a:schemeClr val="tx1"/>
                </a:solidFill>
                <a:effectLst/>
                <a:latin typeface="+mn-lt"/>
                <a:ea typeface="+mn-ea"/>
                <a:cs typeface="+mn-cs"/>
              </a:rPr>
              <a:t> users on Twitter can post tweets about one topic, and their followers could forward the tweets, which would form an information cascade. </a:t>
            </a:r>
            <a:r>
              <a:rPr lang="en-US" altLang="zh-CN" sz="1200" dirty="0" smtClean="0"/>
              <a:t>With </a:t>
            </a:r>
            <a:r>
              <a:rPr lang="en-US" altLang="zh-CN" sz="1200" dirty="0"/>
              <a:t>tweets in </a:t>
            </a:r>
            <a:r>
              <a:rPr lang="en-US" altLang="zh-CN" sz="1200" dirty="0" smtClean="0"/>
              <a:t>an observing </a:t>
            </a:r>
            <a:r>
              <a:rPr lang="en-US" altLang="zh-CN" sz="1200" dirty="0"/>
              <a:t>duration, we would like to know how many tweets will be posted in the end. This prediction </a:t>
            </a:r>
            <a:r>
              <a:rPr lang="en-US" altLang="zh-CN" sz="1200" dirty="0" smtClean="0"/>
              <a:t>helps us to estimate</a:t>
            </a:r>
            <a:r>
              <a:rPr lang="en-US" altLang="zh-CN" sz="1200" baseline="0" dirty="0" smtClean="0"/>
              <a:t> the future state at the beginning of one content appearance, and </a:t>
            </a:r>
            <a:r>
              <a:rPr lang="en-US" altLang="zh-CN" sz="1200" dirty="0" smtClean="0"/>
              <a:t>may </a:t>
            </a:r>
            <a:r>
              <a:rPr lang="en-US" altLang="zh-CN" sz="1200" dirty="0"/>
              <a:t>shed more lights on various practical applications, such as rumor monitoring, personalized </a:t>
            </a:r>
            <a:r>
              <a:rPr lang="en-US" altLang="zh-CN" sz="1200" dirty="0" smtClean="0"/>
              <a:t>recommendation, anomaly detection and targeted</a:t>
            </a:r>
            <a:r>
              <a:rPr lang="en-US" altLang="zh-CN" sz="1200" baseline="0" dirty="0" smtClean="0"/>
              <a:t> advertisement</a:t>
            </a:r>
            <a:r>
              <a:rPr lang="en-US" altLang="zh-CN" sz="1200" dirty="0" smtClean="0"/>
              <a:t>.</a:t>
            </a:r>
            <a:endParaRPr lang="zh-CN" altLang="en-US" sz="1200" dirty="0"/>
          </a:p>
          <a:p>
            <a:endParaRPr lang="zh-CN" altLang="zh-CN" sz="1200" kern="1200" dirty="0">
              <a:solidFill>
                <a:schemeClr val="tx1"/>
              </a:solidFill>
              <a:effectLst/>
              <a:latin typeface="+mn-lt"/>
              <a:ea typeface="+mn-ea"/>
              <a:cs typeface="+mn-cs"/>
            </a:endParaRPr>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3</a:t>
            </a:fld>
            <a:endParaRPr lang="zh-CN" altLang="en-US"/>
          </a:p>
        </p:txBody>
      </p:sp>
    </p:spTree>
    <p:extLst>
      <p:ext uri="{BB962C8B-B14F-4D97-AF65-F5344CB8AC3E}">
        <p14:creationId xmlns:p14="http://schemas.microsoft.com/office/powerpoint/2010/main" val="381641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There are a large</a:t>
            </a:r>
            <a:r>
              <a:rPr lang="en-US" altLang="zh-CN" sz="1200" kern="1200" baseline="0" dirty="0" smtClean="0">
                <a:solidFill>
                  <a:schemeClr val="tx1"/>
                </a:solidFill>
                <a:effectLst/>
                <a:latin typeface="+mn-lt"/>
                <a:ea typeface="+mn-ea"/>
                <a:cs typeface="+mn-cs"/>
              </a:rPr>
              <a:t> number of studies probing into this problem. However, t</a:t>
            </a:r>
            <a:r>
              <a:rPr lang="en-US" altLang="zh-CN" sz="1200" kern="1200" dirty="0" smtClean="0">
                <a:solidFill>
                  <a:schemeClr val="tx1"/>
                </a:solidFill>
                <a:effectLst/>
                <a:latin typeface="+mn-lt"/>
                <a:ea typeface="+mn-ea"/>
                <a:cs typeface="+mn-cs"/>
              </a:rPr>
              <a:t>he </a:t>
            </a:r>
            <a:r>
              <a:rPr lang="en-US" altLang="zh-CN" sz="1200" kern="1200" dirty="0">
                <a:solidFill>
                  <a:schemeClr val="tx1"/>
                </a:solidFill>
                <a:effectLst/>
                <a:latin typeface="+mn-lt"/>
                <a:ea typeface="+mn-ea"/>
                <a:cs typeface="+mn-cs"/>
              </a:rPr>
              <a:t>common limitations of previous works is relying on a long observation time before </a:t>
            </a:r>
            <a:r>
              <a:rPr lang="en-US" altLang="zh-CN" sz="1200" kern="1200" dirty="0" smtClean="0">
                <a:solidFill>
                  <a:schemeClr val="tx1"/>
                </a:solidFill>
                <a:effectLst/>
                <a:latin typeface="+mn-lt"/>
                <a:ea typeface="+mn-ea"/>
                <a:cs typeface="+mn-cs"/>
              </a:rPr>
              <a:t>prediction, like dozens</a:t>
            </a:r>
            <a:r>
              <a:rPr lang="en-US" altLang="zh-CN" sz="1200" kern="1200" baseline="0" dirty="0" smtClean="0">
                <a:solidFill>
                  <a:schemeClr val="tx1"/>
                </a:solidFill>
                <a:effectLst/>
                <a:latin typeface="+mn-lt"/>
                <a:ea typeface="+mn-ea"/>
                <a:cs typeface="+mn-cs"/>
              </a:rPr>
              <a:t> of hours after appearance of one social content</a:t>
            </a:r>
            <a:r>
              <a:rPr lang="en-US" altLang="zh-CN" sz="1200" kern="1200" dirty="0" smtClean="0">
                <a:solidFill>
                  <a:schemeClr val="tx1"/>
                </a:solidFill>
                <a:effectLst/>
                <a:latin typeface="+mn-lt"/>
                <a:ea typeface="+mn-ea"/>
                <a:cs typeface="+mn-cs"/>
              </a:rPr>
              <a:t>. While long observation could</a:t>
            </a:r>
            <a:r>
              <a:rPr lang="en-US" altLang="zh-CN" sz="1200" kern="1200" baseline="0" dirty="0" smtClean="0">
                <a:solidFill>
                  <a:schemeClr val="tx1"/>
                </a:solidFill>
                <a:effectLst/>
                <a:latin typeface="+mn-lt"/>
                <a:ea typeface="+mn-ea"/>
                <a:cs typeface="+mn-cs"/>
              </a:rPr>
              <a:t> provide more observed information and guarantee an accurate prediction, it would deprive the prediction of enough practical significance, since some attractive social contents could get popular and bring up a huge social effect in one or two hours. To this end</a:t>
            </a:r>
            <a:r>
              <a:rPr lang="en-US" altLang="zh-CN" sz="1200" kern="1200" dirty="0" smtClean="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aim to shorten the observation time and target the early-stage prediction problem.</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4</a:t>
            </a:fld>
            <a:endParaRPr lang="zh-CN" altLang="en-US"/>
          </a:p>
        </p:txBody>
      </p:sp>
    </p:spTree>
    <p:extLst>
      <p:ext uri="{BB962C8B-B14F-4D97-AF65-F5344CB8AC3E}">
        <p14:creationId xmlns:p14="http://schemas.microsoft.com/office/powerpoint/2010/main" val="366167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But the early-stage prediction may bring up several challenges. Firstly,</a:t>
            </a:r>
            <a:r>
              <a:rPr lang="en-US" altLang="zh-CN" sz="1200" kern="1200" baseline="0" dirty="0" smtClean="0">
                <a:solidFill>
                  <a:schemeClr val="tx1"/>
                </a:solidFill>
                <a:effectLst/>
                <a:latin typeface="+mn-lt"/>
                <a:ea typeface="+mn-ea"/>
                <a:cs typeface="+mn-cs"/>
              </a:rPr>
              <a:t> we observe that some contents with similar early-stage evolution could generate quite different popularity in the future. Also, some contents with totally different evolution trends may reach a similar popularity. These observations show that content popularity is hard to predict merely based on early-stage observed series.</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5</a:t>
            </a:fld>
            <a:endParaRPr lang="zh-CN" altLang="en-US"/>
          </a:p>
        </p:txBody>
      </p:sp>
    </p:spTree>
    <p:extLst>
      <p:ext uri="{BB962C8B-B14F-4D97-AF65-F5344CB8AC3E}">
        <p14:creationId xmlns:p14="http://schemas.microsoft.com/office/powerpoint/2010/main" val="328548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Then we define some important notations. We use E to denote the set of social contents, and </a:t>
            </a:r>
            <a:r>
              <a:rPr lang="en-US" altLang="zh-CN" sz="1200" kern="1200" dirty="0" err="1" smtClean="0">
                <a:solidFill>
                  <a:schemeClr val="tx1"/>
                </a:solidFill>
                <a:effectLst/>
                <a:latin typeface="+mn-lt"/>
                <a:ea typeface="+mn-ea"/>
                <a:cs typeface="+mn-cs"/>
              </a:rPr>
              <a:t>Te</a:t>
            </a:r>
            <a:r>
              <a:rPr lang="en-US" altLang="zh-CN" sz="1200" kern="1200" dirty="0" smtClean="0">
                <a:solidFill>
                  <a:schemeClr val="tx1"/>
                </a:solidFill>
                <a:effectLst/>
                <a:latin typeface="+mn-lt"/>
                <a:ea typeface="+mn-ea"/>
                <a:cs typeface="+mn-cs"/>
              </a:rPr>
              <a:t>(t) to denote the set of posts that relate to content e and were posted before</a:t>
            </a:r>
            <a:r>
              <a:rPr lang="en-US" altLang="zh-CN" sz="1200" kern="1200" baseline="0" dirty="0" smtClean="0">
                <a:solidFill>
                  <a:schemeClr val="tx1"/>
                </a:solidFill>
                <a:effectLst/>
                <a:latin typeface="+mn-lt"/>
                <a:ea typeface="+mn-ea"/>
                <a:cs typeface="+mn-cs"/>
              </a:rPr>
              <a:t> time t. The Ne(t) denote number of items up to time t. The popularity can be defined as the number of posts before time t, after which very small number of new posts will arrive. And we call </a:t>
            </a:r>
            <a:r>
              <a:rPr lang="en-US" altLang="zh-CN" sz="1200" kern="1200" baseline="0" dirty="0" err="1" smtClean="0">
                <a:solidFill>
                  <a:schemeClr val="tx1"/>
                </a:solidFill>
                <a:effectLst/>
                <a:latin typeface="+mn-lt"/>
                <a:ea typeface="+mn-ea"/>
                <a:cs typeface="+mn-cs"/>
              </a:rPr>
              <a:t>teL</a:t>
            </a:r>
            <a:r>
              <a:rPr lang="en-US" altLang="zh-CN" sz="1200" kern="1200" baseline="0" dirty="0" smtClean="0">
                <a:solidFill>
                  <a:schemeClr val="tx1"/>
                </a:solidFill>
                <a:effectLst/>
                <a:latin typeface="+mn-lt"/>
                <a:ea typeface="+mn-ea"/>
                <a:cs typeface="+mn-cs"/>
              </a:rPr>
              <a:t> the life duration, and </a:t>
            </a:r>
            <a:r>
              <a:rPr lang="en-US" altLang="zh-CN" sz="1200" kern="1200" baseline="0" dirty="0" err="1" smtClean="0">
                <a:solidFill>
                  <a:schemeClr val="tx1"/>
                </a:solidFill>
                <a:effectLst/>
                <a:latin typeface="+mn-lt"/>
                <a:ea typeface="+mn-ea"/>
                <a:cs typeface="+mn-cs"/>
              </a:rPr>
              <a:t>tO</a:t>
            </a:r>
            <a:r>
              <a:rPr lang="en-US" altLang="zh-CN" sz="1200" kern="1200" baseline="0" dirty="0" smtClean="0">
                <a:solidFill>
                  <a:schemeClr val="tx1"/>
                </a:solidFill>
                <a:effectLst/>
                <a:latin typeface="+mn-lt"/>
                <a:ea typeface="+mn-ea"/>
                <a:cs typeface="+mn-cs"/>
              </a:rPr>
              <a:t> the observation duration.</a:t>
            </a:r>
            <a:endParaRPr lang="zh-CN" altLang="en-US" sz="1200" dirty="0"/>
          </a:p>
          <a:p>
            <a:endParaRPr lang="zh-CN" altLang="zh-CN" sz="1200" kern="1200" dirty="0">
              <a:solidFill>
                <a:schemeClr val="tx1"/>
              </a:solidFill>
              <a:effectLst/>
              <a:latin typeface="+mn-lt"/>
              <a:ea typeface="+mn-ea"/>
              <a:cs typeface="+mn-cs"/>
            </a:endParaRPr>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6</a:t>
            </a:fld>
            <a:endParaRPr lang="zh-CN" altLang="en-US"/>
          </a:p>
        </p:txBody>
      </p:sp>
    </p:spTree>
    <p:extLst>
      <p:ext uri="{BB962C8B-B14F-4D97-AF65-F5344CB8AC3E}">
        <p14:creationId xmlns:p14="http://schemas.microsoft.com/office/powerpoint/2010/main" val="28299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further</a:t>
            </a:r>
            <a:r>
              <a:rPr lang="en-US" altLang="zh-CN" sz="1200" kern="1200" baseline="0" dirty="0" smtClean="0">
                <a:solidFill>
                  <a:schemeClr val="tx1"/>
                </a:solidFill>
                <a:effectLst/>
                <a:latin typeface="+mn-lt"/>
                <a:ea typeface="+mn-ea"/>
                <a:cs typeface="+mn-cs"/>
              </a:rPr>
              <a:t> divide time interval into multiple discrete time units, so we can get a count series and  an observed count series that records the post number at each timestamp. The problem can be formulated as given the time sequence of content e up to observation time </a:t>
            </a:r>
            <a:r>
              <a:rPr lang="en-US" altLang="zh-CN" sz="1200" kern="1200" baseline="0" dirty="0" err="1" smtClean="0">
                <a:solidFill>
                  <a:schemeClr val="tx1"/>
                </a:solidFill>
                <a:effectLst/>
                <a:latin typeface="+mn-lt"/>
                <a:ea typeface="+mn-ea"/>
                <a:cs typeface="+mn-cs"/>
              </a:rPr>
              <a:t>tO</a:t>
            </a:r>
            <a:r>
              <a:rPr lang="en-US" altLang="zh-CN" sz="1200" kern="1200" baseline="0" dirty="0" smtClean="0">
                <a:solidFill>
                  <a:schemeClr val="tx1"/>
                </a:solidFill>
                <a:effectLst/>
                <a:latin typeface="+mn-lt"/>
                <a:ea typeface="+mn-ea"/>
                <a:cs typeface="+mn-cs"/>
              </a:rPr>
              <a:t>, we would like to predict its final popularity. And we emphasize that the observation time would be significantly small than life duration.</a:t>
            </a:r>
            <a:endParaRPr lang="zh-CN" altLang="en-US" sz="1200"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7</a:t>
            </a:fld>
            <a:endParaRPr lang="zh-CN" altLang="en-US"/>
          </a:p>
        </p:txBody>
      </p:sp>
    </p:spTree>
    <p:extLst>
      <p:ext uri="{BB962C8B-B14F-4D97-AF65-F5344CB8AC3E}">
        <p14:creationId xmlns:p14="http://schemas.microsoft.com/office/powerpoint/2010/main" val="1871002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To solve the problem, we build</a:t>
            </a:r>
            <a:r>
              <a:rPr lang="en-US" altLang="zh-CN" sz="1200" kern="1200" baseline="0" dirty="0" smtClean="0">
                <a:solidFill>
                  <a:schemeClr val="tx1"/>
                </a:solidFill>
                <a:effectLst/>
                <a:latin typeface="+mn-lt"/>
                <a:ea typeface="+mn-ea"/>
                <a:cs typeface="+mn-cs"/>
              </a:rPr>
              <a:t> a model. The framework includes feature extraction, model training and model inference.</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8</a:t>
            </a:fld>
            <a:endParaRPr lang="zh-CN" altLang="en-US"/>
          </a:p>
        </p:txBody>
      </p:sp>
    </p:spTree>
    <p:extLst>
      <p:ext uri="{BB962C8B-B14F-4D97-AF65-F5344CB8AC3E}">
        <p14:creationId xmlns:p14="http://schemas.microsoft.com/office/powerpoint/2010/main" val="85049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effectLst/>
                <a:latin typeface="+mn-lt"/>
                <a:ea typeface="+mn-ea"/>
                <a:cs typeface="+mn-cs"/>
              </a:rPr>
              <a:t>We first define a new concept, early pattern,</a:t>
            </a:r>
            <a:r>
              <a:rPr lang="en-US" altLang="zh-CN" sz="1200" kern="1200" baseline="0" dirty="0" smtClean="0">
                <a:solidFill>
                  <a:schemeClr val="tx1"/>
                </a:solidFill>
                <a:effectLst/>
                <a:latin typeface="+mn-lt"/>
                <a:ea typeface="+mn-ea"/>
                <a:cs typeface="+mn-cs"/>
              </a:rPr>
              <a:t> that is the observed count series normalized on popularity. Then we use K-means algorithm to cluster contents into groups with similar early patterns.</a:t>
            </a:r>
            <a:endParaRPr lang="zh-CN" altLang="en-US" dirty="0"/>
          </a:p>
        </p:txBody>
      </p:sp>
      <p:sp>
        <p:nvSpPr>
          <p:cNvPr id="5" name="灯片编号占位符 4"/>
          <p:cNvSpPr>
            <a:spLocks noGrp="1"/>
          </p:cNvSpPr>
          <p:nvPr>
            <p:ph type="sldNum" sz="quarter" idx="10"/>
          </p:nvPr>
        </p:nvSpPr>
        <p:spPr/>
        <p:txBody>
          <a:bodyPr/>
          <a:lstStyle/>
          <a:p>
            <a:fld id="{684B1CD8-9F96-4F1D-A5B8-2D9E0ECCEB33}" type="slidenum">
              <a:rPr lang="zh-CN" altLang="en-US" smtClean="0"/>
              <a:pPr/>
              <a:t>9</a:t>
            </a:fld>
            <a:endParaRPr lang="zh-CN" altLang="en-US"/>
          </a:p>
        </p:txBody>
      </p:sp>
    </p:spTree>
    <p:extLst>
      <p:ext uri="{BB962C8B-B14F-4D97-AF65-F5344CB8AC3E}">
        <p14:creationId xmlns:p14="http://schemas.microsoft.com/office/powerpoint/2010/main" val="315759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extLst mod="1">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24" name="矩形 23"/>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0" y="6516914"/>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569443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userDrawn="1"/>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42488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guide id="2" pos="3895">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sp>
        <p:nvSpPr>
          <p:cNvPr id="12" name="矩形 11"/>
          <p:cNvSpPr/>
          <p:nvPr userDrawn="1"/>
        </p:nvSpPr>
        <p:spPr>
          <a:xfrm>
            <a:off x="0" y="3889829"/>
            <a:ext cx="9144000" cy="2968171"/>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userDrawn="1"/>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21">
          <p15:clr>
            <a:srgbClr val="FBAE40"/>
          </p15:clr>
        </p15:guide>
        <p15:guide id="3" pos="2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3551077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7" name="矩形 16"/>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页脚占位符 5">
            <a:extLst>
              <a:ext uri="{FF2B5EF4-FFF2-40B4-BE49-F238E27FC236}">
                <a16:creationId xmlns:a16="http://schemas.microsoft.com/office/drawing/2014/main" id="{153ABA3E-84C8-41DE-A856-F805DF3EEFE0}"/>
              </a:ext>
            </a:extLst>
          </p:cNvPr>
          <p:cNvSpPr txBox="1">
            <a:spLocks/>
          </p:cNvSpPr>
          <p:nvPr userDrawn="1"/>
        </p:nvSpPr>
        <p:spPr>
          <a:xfrm>
            <a:off x="3044528" y="51758"/>
            <a:ext cx="5926942" cy="57103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Machine Learning based Approaches for Early-Stage Content Popularity Prediction in Social Network– </a:t>
            </a:r>
            <a:r>
              <a:rPr lang="en-US" altLang="zh-CN" dirty="0" err="1">
                <a:solidFill>
                  <a:schemeClr val="bg1"/>
                </a:solidFill>
              </a:rPr>
              <a:t>Qitian</a:t>
            </a:r>
            <a:r>
              <a:rPr lang="en-US" altLang="zh-CN" dirty="0">
                <a:solidFill>
                  <a:schemeClr val="bg1"/>
                </a:solidFill>
              </a:rPr>
              <a:t> Wu</a:t>
            </a:r>
            <a:endParaRPr lang="zh-CN" altLang="en-US" dirty="0">
              <a:solidFill>
                <a:schemeClr val="bg1"/>
              </a:solidFill>
            </a:endParaRPr>
          </a:p>
        </p:txBody>
      </p:sp>
    </p:spTree>
    <p:extLst>
      <p:ext uri="{BB962C8B-B14F-4D97-AF65-F5344CB8AC3E}">
        <p14:creationId xmlns:p14="http://schemas.microsoft.com/office/powerpoint/2010/main" val="413226974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p:nvPr>
        </p:nvSpPr>
        <p:spPr>
          <a:xfrm>
            <a:off x="494026" y="1685678"/>
            <a:ext cx="8372163" cy="4773179"/>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5" name="页脚占位符 5">
            <a:extLst>
              <a:ext uri="{FF2B5EF4-FFF2-40B4-BE49-F238E27FC236}">
                <a16:creationId xmlns:a16="http://schemas.microsoft.com/office/drawing/2014/main" id="{7FD62E00-A99B-48E0-883D-A1C09C9C4E74}"/>
              </a:ext>
            </a:extLst>
          </p:cNvPr>
          <p:cNvSpPr txBox="1">
            <a:spLocks/>
          </p:cNvSpPr>
          <p:nvPr userDrawn="1"/>
        </p:nvSpPr>
        <p:spPr>
          <a:xfrm>
            <a:off x="3044528" y="51758"/>
            <a:ext cx="5926942" cy="57103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solidFill>
              </a:rPr>
              <a:t>Machine Learning based Approaches for Early-Stage Content Popularity Prediction in Social Network– </a:t>
            </a:r>
            <a:r>
              <a:rPr lang="en-US" altLang="zh-CN" dirty="0" err="1">
                <a:solidFill>
                  <a:schemeClr val="bg1"/>
                </a:solidFill>
              </a:rPr>
              <a:t>Qitian</a:t>
            </a:r>
            <a:r>
              <a:rPr lang="en-US" altLang="zh-CN" dirty="0">
                <a:solidFill>
                  <a:schemeClr val="bg1"/>
                </a:solidFill>
              </a:rPr>
              <a:t> Wu</a:t>
            </a:r>
            <a:endParaRPr lang="zh-CN" altLang="en-US" dirty="0">
              <a:solidFill>
                <a:schemeClr val="bg1"/>
              </a:solidFill>
            </a:endParaRPr>
          </a:p>
        </p:txBody>
      </p:sp>
    </p:spTree>
    <p:extLst>
      <p:ext uri="{BB962C8B-B14F-4D97-AF65-F5344CB8AC3E}">
        <p14:creationId xmlns:p14="http://schemas.microsoft.com/office/powerpoint/2010/main" val="134762871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982788"/>
            <a:ext cx="9144000" cy="875212"/>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sp>
        <p:nvSpPr>
          <p:cNvPr id="14" name="矩形 13"/>
          <p:cNvSpPr/>
          <p:nvPr userDrawn="1"/>
        </p:nvSpPr>
        <p:spPr>
          <a:xfrm>
            <a:off x="0" y="5965371"/>
            <a:ext cx="9144000" cy="907143"/>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667347"/>
            <a:ext cx="9144000" cy="5315441"/>
          </a:xfrm>
          <a:prstGeom prst="rect">
            <a:avLst/>
          </a:prstGeom>
        </p:spPr>
      </p:pic>
    </p:spTree>
    <p:extLst>
      <p:ext uri="{BB962C8B-B14F-4D97-AF65-F5344CB8AC3E}">
        <p14:creationId xmlns:p14="http://schemas.microsoft.com/office/powerpoint/2010/main" val="1795392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167">
          <p15:clr>
            <a:srgbClr val="FBAE40"/>
          </p15:clr>
        </p15:guide>
        <p15:guide id="2" pos="153">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38260526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21" name="矩形 20"/>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9890728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84389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516914"/>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347757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userDrawn="1"/>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extLst>
      <p:ext uri="{BB962C8B-B14F-4D97-AF65-F5344CB8AC3E}">
        <p14:creationId xmlns:p14="http://schemas.microsoft.com/office/powerpoint/2010/main" val="100434335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a:spLocks/>
          </p:cNvSpPr>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a:spLocks/>
          </p:cNvSpPr>
          <p:nvPr userDrawn="1"/>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userDrawn="1"/>
        </p:nvSpPr>
        <p:spPr>
          <a:xfrm>
            <a:off x="0" y="6531429"/>
            <a:ext cx="9144000" cy="326571"/>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531428"/>
            <a:ext cx="9144000" cy="341086"/>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26480" y="5773783"/>
            <a:ext cx="2664823" cy="770707"/>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a:xfrm>
            <a:off x="238303" y="3793848"/>
            <a:ext cx="8815127" cy="1114192"/>
          </a:xfrm>
        </p:spPr>
        <p:txBody>
          <a:bodyPr/>
          <a:lstStyle/>
          <a:p>
            <a:r>
              <a:rPr lang="en-US" altLang="zh-CN" sz="2800" dirty="0" smtClean="0"/>
              <a:t>Early Pattern Aware Bayesian Model for Social Content Popularity Prediction</a:t>
            </a:r>
            <a:endParaRPr lang="zh-CN" altLang="en-US" sz="2800" dirty="0"/>
          </a:p>
        </p:txBody>
      </p:sp>
      <p:sp>
        <p:nvSpPr>
          <p:cNvPr id="5" name="副标题 4"/>
          <p:cNvSpPr>
            <a:spLocks noGrp="1"/>
          </p:cNvSpPr>
          <p:nvPr>
            <p:ph type="subTitle" idx="1"/>
          </p:nvPr>
        </p:nvSpPr>
        <p:spPr>
          <a:xfrm>
            <a:off x="395573" y="4872443"/>
            <a:ext cx="8500586" cy="993185"/>
          </a:xfrm>
        </p:spPr>
        <p:txBody>
          <a:bodyPr/>
          <a:lstStyle/>
          <a:p>
            <a:pPr algn="ctr">
              <a:lnSpc>
                <a:spcPts val="1200"/>
              </a:lnSpc>
            </a:pPr>
            <a:r>
              <a:rPr lang="en-US" altLang="zh-CN" sz="1800" dirty="0" smtClean="0">
                <a:latin typeface="Times New Roman" pitchFamily="18" charset="0"/>
                <a:cs typeface="Times New Roman" pitchFamily="18" charset="0"/>
              </a:rPr>
              <a:t>Qitian Wu , </a:t>
            </a:r>
            <a:r>
              <a:rPr lang="en-US" altLang="zh-CN" sz="1800" dirty="0" err="1" smtClean="0">
                <a:latin typeface="Times New Roman" pitchFamily="18" charset="0"/>
                <a:cs typeface="Times New Roman" pitchFamily="18" charset="0"/>
              </a:rPr>
              <a:t>Chaoqi</a:t>
            </a:r>
            <a:r>
              <a:rPr lang="en-US" altLang="zh-CN" sz="1800" dirty="0" smtClean="0">
                <a:latin typeface="Times New Roman" pitchFamily="18" charset="0"/>
                <a:cs typeface="Times New Roman" pitchFamily="18" charset="0"/>
              </a:rPr>
              <a:t> Yang , </a:t>
            </a:r>
            <a:r>
              <a:rPr lang="en-US" altLang="zh-CN" sz="1800" dirty="0" err="1" smtClean="0">
                <a:latin typeface="Times New Roman" pitchFamily="18" charset="0"/>
                <a:cs typeface="Times New Roman" pitchFamily="18" charset="0"/>
              </a:rPr>
              <a:t>Xiaofeng</a:t>
            </a:r>
            <a:r>
              <a:rPr lang="en-US" altLang="zh-CN" sz="1800" dirty="0" smtClean="0">
                <a:latin typeface="Times New Roman" pitchFamily="18" charset="0"/>
                <a:cs typeface="Times New Roman" pitchFamily="18" charset="0"/>
              </a:rPr>
              <a:t> Gao , Peng He , </a:t>
            </a:r>
            <a:r>
              <a:rPr lang="en-US" altLang="zh-CN" sz="1800" dirty="0" err="1" smtClean="0">
                <a:latin typeface="Times New Roman" pitchFamily="18" charset="0"/>
                <a:cs typeface="Times New Roman" pitchFamily="18" charset="0"/>
              </a:rPr>
              <a:t>Guihai</a:t>
            </a:r>
            <a:r>
              <a:rPr lang="en-US" altLang="zh-CN" sz="1800" dirty="0" smtClean="0">
                <a:latin typeface="Times New Roman" pitchFamily="18" charset="0"/>
                <a:cs typeface="Times New Roman" pitchFamily="18" charset="0"/>
              </a:rPr>
              <a:t> Chen</a:t>
            </a:r>
          </a:p>
          <a:p>
            <a:pPr algn="ctr">
              <a:lnSpc>
                <a:spcPts val="1200"/>
              </a:lnSpc>
            </a:pPr>
            <a:r>
              <a:rPr lang="en-US" altLang="zh-CN" sz="1800" dirty="0" smtClean="0">
                <a:latin typeface="Times New Roman" pitchFamily="18" charset="0"/>
                <a:cs typeface="Times New Roman" pitchFamily="18" charset="0"/>
              </a:rPr>
              <a:t>Department of Computer Science and Engineering, Shanghai </a:t>
            </a:r>
            <a:r>
              <a:rPr lang="en-US" altLang="zh-CN" sz="1800" dirty="0">
                <a:latin typeface="Times New Roman" pitchFamily="18" charset="0"/>
                <a:cs typeface="Times New Roman" pitchFamily="18" charset="0"/>
              </a:rPr>
              <a:t>Jiao Tong University, </a:t>
            </a:r>
            <a:r>
              <a:rPr lang="en-US" altLang="zh-CN" sz="1800" dirty="0" smtClean="0">
                <a:latin typeface="Times New Roman" pitchFamily="18" charset="0"/>
                <a:cs typeface="Times New Roman" pitchFamily="18" charset="0"/>
              </a:rPr>
              <a:t>China</a:t>
            </a:r>
          </a:p>
          <a:p>
            <a:pPr algn="ctr">
              <a:lnSpc>
                <a:spcPts val="1200"/>
              </a:lnSpc>
            </a:pPr>
            <a:r>
              <a:rPr lang="en-US" altLang="zh-CN" sz="1800" dirty="0" err="1">
                <a:latin typeface="Times New Roman" pitchFamily="18" charset="0"/>
                <a:cs typeface="Times New Roman" pitchFamily="18" charset="0"/>
              </a:rPr>
              <a:t>Tencent</a:t>
            </a:r>
            <a:r>
              <a:rPr lang="en-US" altLang="zh-CN" sz="1800" dirty="0">
                <a:latin typeface="Times New Roman" pitchFamily="18" charset="0"/>
                <a:cs typeface="Times New Roman" pitchFamily="18" charset="0"/>
              </a:rPr>
              <a:t>, Shenzhen, China</a:t>
            </a:r>
            <a:endParaRPr lang="zh-CN" altLang="en-US" sz="1800" dirty="0">
              <a:latin typeface="Times New Roman" pitchFamily="18" charset="0"/>
              <a:cs typeface="Times New Roman" pitchFamily="18" charset="0"/>
            </a:endParaRPr>
          </a:p>
        </p:txBody>
      </p:sp>
      <p:sp>
        <p:nvSpPr>
          <p:cNvPr id="3" name="文本框 2"/>
          <p:cNvSpPr txBox="1"/>
          <p:nvPr/>
        </p:nvSpPr>
        <p:spPr>
          <a:xfrm>
            <a:off x="1444521" y="4795367"/>
            <a:ext cx="289367" cy="307777"/>
          </a:xfrm>
          <a:prstGeom prst="rect">
            <a:avLst/>
          </a:prstGeom>
          <a:noFill/>
        </p:spPr>
        <p:txBody>
          <a:bodyPr wrap="square" rtlCol="0">
            <a:spAutoFit/>
          </a:bodyPr>
          <a:lstStyle/>
          <a:p>
            <a:r>
              <a:rPr lang="en-US" altLang="zh-CN" sz="1400" dirty="0" smtClean="0">
                <a:solidFill>
                  <a:schemeClr val="bg1"/>
                </a:solidFill>
              </a:rPr>
              <a:t>1</a:t>
            </a:r>
            <a:endParaRPr lang="zh-CN" altLang="en-US" sz="1400" dirty="0">
              <a:solidFill>
                <a:schemeClr val="bg1"/>
              </a:solidFill>
            </a:endParaRPr>
          </a:p>
        </p:txBody>
      </p:sp>
      <p:sp>
        <p:nvSpPr>
          <p:cNvPr id="7" name="文本框 6"/>
          <p:cNvSpPr txBox="1"/>
          <p:nvPr/>
        </p:nvSpPr>
        <p:spPr>
          <a:xfrm>
            <a:off x="2561379" y="4783646"/>
            <a:ext cx="289367" cy="307777"/>
          </a:xfrm>
          <a:prstGeom prst="rect">
            <a:avLst/>
          </a:prstGeom>
          <a:noFill/>
        </p:spPr>
        <p:txBody>
          <a:bodyPr wrap="square" rtlCol="0">
            <a:spAutoFit/>
          </a:bodyPr>
          <a:lstStyle/>
          <a:p>
            <a:r>
              <a:rPr lang="en-US" altLang="zh-CN" sz="1400" dirty="0" smtClean="0">
                <a:solidFill>
                  <a:schemeClr val="bg1"/>
                </a:solidFill>
              </a:rPr>
              <a:t>1</a:t>
            </a:r>
            <a:endParaRPr lang="zh-CN" altLang="en-US" sz="1400" dirty="0">
              <a:solidFill>
                <a:schemeClr val="bg1"/>
              </a:solidFill>
            </a:endParaRPr>
          </a:p>
        </p:txBody>
      </p:sp>
      <p:sp>
        <p:nvSpPr>
          <p:cNvPr id="8" name="文本框 7"/>
          <p:cNvSpPr txBox="1"/>
          <p:nvPr/>
        </p:nvSpPr>
        <p:spPr>
          <a:xfrm>
            <a:off x="3917663" y="4788680"/>
            <a:ext cx="289367" cy="307777"/>
          </a:xfrm>
          <a:prstGeom prst="rect">
            <a:avLst/>
          </a:prstGeom>
          <a:noFill/>
        </p:spPr>
        <p:txBody>
          <a:bodyPr wrap="square" rtlCol="0">
            <a:spAutoFit/>
          </a:bodyPr>
          <a:lstStyle/>
          <a:p>
            <a:r>
              <a:rPr lang="en-US" altLang="zh-CN" sz="1400" dirty="0" smtClean="0">
                <a:solidFill>
                  <a:schemeClr val="bg1"/>
                </a:solidFill>
              </a:rPr>
              <a:t>1</a:t>
            </a:r>
            <a:endParaRPr lang="zh-CN" altLang="en-US" sz="1400" dirty="0">
              <a:solidFill>
                <a:schemeClr val="bg1"/>
              </a:solidFill>
            </a:endParaRPr>
          </a:p>
        </p:txBody>
      </p:sp>
      <p:sp>
        <p:nvSpPr>
          <p:cNvPr id="9" name="文本框 8"/>
          <p:cNvSpPr txBox="1"/>
          <p:nvPr/>
        </p:nvSpPr>
        <p:spPr>
          <a:xfrm>
            <a:off x="6340863" y="4805366"/>
            <a:ext cx="289367" cy="307777"/>
          </a:xfrm>
          <a:prstGeom prst="rect">
            <a:avLst/>
          </a:prstGeom>
          <a:noFill/>
        </p:spPr>
        <p:txBody>
          <a:bodyPr wrap="square" rtlCol="0">
            <a:spAutoFit/>
          </a:bodyPr>
          <a:lstStyle/>
          <a:p>
            <a:r>
              <a:rPr lang="en-US" altLang="zh-CN" sz="1400" dirty="0" smtClean="0">
                <a:solidFill>
                  <a:schemeClr val="bg1"/>
                </a:solidFill>
              </a:rPr>
              <a:t>1</a:t>
            </a:r>
            <a:endParaRPr lang="zh-CN" altLang="en-US" sz="1400" dirty="0">
              <a:solidFill>
                <a:schemeClr val="bg1"/>
              </a:solidFill>
            </a:endParaRPr>
          </a:p>
        </p:txBody>
      </p:sp>
      <p:sp>
        <p:nvSpPr>
          <p:cNvPr id="10" name="文本框 9"/>
          <p:cNvSpPr txBox="1"/>
          <p:nvPr/>
        </p:nvSpPr>
        <p:spPr>
          <a:xfrm>
            <a:off x="-313642" y="1878505"/>
            <a:ext cx="289367" cy="307777"/>
          </a:xfrm>
          <a:prstGeom prst="rect">
            <a:avLst/>
          </a:prstGeom>
          <a:noFill/>
        </p:spPr>
        <p:txBody>
          <a:bodyPr wrap="square" rtlCol="0">
            <a:spAutoFit/>
          </a:bodyPr>
          <a:lstStyle/>
          <a:p>
            <a:r>
              <a:rPr lang="en-US" altLang="zh-CN" sz="1400" dirty="0" smtClean="0">
                <a:solidFill>
                  <a:schemeClr val="bg1"/>
                </a:solidFill>
              </a:rPr>
              <a:t>1</a:t>
            </a:r>
            <a:endParaRPr lang="zh-CN" altLang="en-US" sz="1400" dirty="0">
              <a:solidFill>
                <a:schemeClr val="bg1"/>
              </a:solidFill>
            </a:endParaRPr>
          </a:p>
        </p:txBody>
      </p:sp>
      <p:sp>
        <p:nvSpPr>
          <p:cNvPr id="11" name="文本框 10"/>
          <p:cNvSpPr txBox="1"/>
          <p:nvPr/>
        </p:nvSpPr>
        <p:spPr>
          <a:xfrm>
            <a:off x="3264747" y="5369035"/>
            <a:ext cx="289367" cy="307777"/>
          </a:xfrm>
          <a:prstGeom prst="rect">
            <a:avLst/>
          </a:prstGeom>
          <a:noFill/>
        </p:spPr>
        <p:txBody>
          <a:bodyPr wrap="square" rtlCol="0">
            <a:spAutoFit/>
          </a:bodyPr>
          <a:lstStyle/>
          <a:p>
            <a:r>
              <a:rPr lang="en-US" altLang="zh-CN" sz="1400" dirty="0" smtClean="0">
                <a:solidFill>
                  <a:schemeClr val="bg1"/>
                </a:solidFill>
              </a:rPr>
              <a:t>2</a:t>
            </a:r>
            <a:endParaRPr lang="zh-CN" altLang="en-US" sz="1400" dirty="0">
              <a:solidFill>
                <a:schemeClr val="bg1"/>
              </a:solidFill>
            </a:endParaRPr>
          </a:p>
        </p:txBody>
      </p:sp>
      <p:sp>
        <p:nvSpPr>
          <p:cNvPr id="12" name="文本框 11"/>
          <p:cNvSpPr txBox="1"/>
          <p:nvPr/>
        </p:nvSpPr>
        <p:spPr>
          <a:xfrm>
            <a:off x="5367159" y="4794663"/>
            <a:ext cx="289367" cy="307777"/>
          </a:xfrm>
          <a:prstGeom prst="rect">
            <a:avLst/>
          </a:prstGeom>
          <a:noFill/>
        </p:spPr>
        <p:txBody>
          <a:bodyPr wrap="square" rtlCol="0">
            <a:spAutoFit/>
          </a:bodyPr>
          <a:lstStyle/>
          <a:p>
            <a:r>
              <a:rPr lang="en-US" altLang="zh-CN" sz="1400" dirty="0" smtClean="0">
                <a:solidFill>
                  <a:schemeClr val="bg1"/>
                </a:solidFill>
              </a:rPr>
              <a:t>2</a:t>
            </a:r>
            <a:endParaRPr lang="zh-CN" altLang="en-US" sz="1400" dirty="0">
              <a:solidFill>
                <a:schemeClr val="bg1"/>
              </a:solidFill>
            </a:endParaRPr>
          </a:p>
        </p:txBody>
      </p:sp>
      <p:sp>
        <p:nvSpPr>
          <p:cNvPr id="14" name="副标题 4"/>
          <p:cNvSpPr txBox="1">
            <a:spLocks/>
          </p:cNvSpPr>
          <p:nvPr/>
        </p:nvSpPr>
        <p:spPr>
          <a:xfrm>
            <a:off x="180428" y="6237711"/>
            <a:ext cx="2296553" cy="482669"/>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Clr>
                <a:schemeClr val="accent1"/>
              </a:buClr>
              <a:buSzPct val="100000"/>
              <a:buFont typeface="Calibri" panose="020F0502020204030204" pitchFamily="34" charset="0"/>
              <a:buNone/>
              <a:defRPr lang="zh-CN" altLang="en-US" sz="2400" b="0" kern="1200">
                <a:solidFill>
                  <a:schemeClr val="bg1"/>
                </a:solidFill>
                <a:latin typeface="+mn-ea"/>
                <a:ea typeface="+mn-ea"/>
                <a:cs typeface="+mj-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dirty="0" smtClean="0">
                <a:latin typeface="Times New Roman" pitchFamily="18" charset="0"/>
                <a:cs typeface="Times New Roman" pitchFamily="18" charset="0"/>
              </a:rPr>
              <a:t>Presenter: Qitian Wu</a:t>
            </a:r>
            <a:endParaRPr lang="en-US" sz="1800" dirty="0">
              <a:latin typeface="Times New Roman" pitchFamily="18" charset="0"/>
              <a:cs typeface="Times New Roman" pitchFamily="18" charset="0"/>
            </a:endParaRPr>
          </a:p>
        </p:txBody>
      </p:sp>
      <p:pic>
        <p:nvPicPr>
          <p:cNvPr id="2" name="图片 1"/>
          <p:cNvPicPr>
            <a:picLocks noChangeAspect="1"/>
          </p:cNvPicPr>
          <p:nvPr/>
        </p:nvPicPr>
        <p:blipFill>
          <a:blip r:embed="rId3">
            <a:clrChange>
              <a:clrFrom>
                <a:srgbClr val="6F6F6F"/>
              </a:clrFrom>
              <a:clrTo>
                <a:srgbClr val="6F6F6F">
                  <a:alpha val="0"/>
                </a:srgbClr>
              </a:clrTo>
            </a:clrChange>
            <a:extLst>
              <a:ext uri="{BEBA8EAE-BF5A-486C-A8C5-ECC9F3942E4B}">
                <a14:imgProps xmlns:a14="http://schemas.microsoft.com/office/drawing/2010/main">
                  <a14:imgLayer r:embed="rId4">
                    <a14:imgEffect>
                      <a14:saturation sat="98000"/>
                    </a14:imgEffect>
                  </a14:imgLayer>
                </a14:imgProps>
              </a:ext>
            </a:extLst>
          </a:blip>
          <a:stretch>
            <a:fillRect/>
          </a:stretch>
        </p:blipFill>
        <p:spPr>
          <a:xfrm>
            <a:off x="3554114" y="5938001"/>
            <a:ext cx="2330511" cy="492993"/>
          </a:xfrm>
          <a:prstGeom prst="rect">
            <a:avLst/>
          </a:prstGeom>
          <a:solidFill>
            <a:srgbClr val="C00000"/>
          </a:solidFill>
        </p:spPr>
      </p:pic>
      <p:sp>
        <p:nvSpPr>
          <p:cNvPr id="13" name="文本框 12"/>
          <p:cNvSpPr txBox="1"/>
          <p:nvPr/>
        </p:nvSpPr>
        <p:spPr>
          <a:xfrm>
            <a:off x="351257" y="5091423"/>
            <a:ext cx="289367" cy="307777"/>
          </a:xfrm>
          <a:prstGeom prst="rect">
            <a:avLst/>
          </a:prstGeom>
          <a:noFill/>
        </p:spPr>
        <p:txBody>
          <a:bodyPr wrap="square" rtlCol="0">
            <a:spAutoFit/>
          </a:bodyPr>
          <a:lstStyle/>
          <a:p>
            <a:r>
              <a:rPr lang="en-US" altLang="zh-CN" sz="1400" dirty="0" smtClean="0">
                <a:solidFill>
                  <a:schemeClr val="bg1"/>
                </a:solidFill>
              </a:rPr>
              <a:t>1</a:t>
            </a:r>
            <a:endParaRPr lang="zh-CN" altLang="en-US" sz="1400" dirty="0">
              <a:solidFill>
                <a:schemeClr val="bg1"/>
              </a:solidFill>
            </a:endParaRPr>
          </a:p>
        </p:txBody>
      </p:sp>
    </p:spTree>
    <p:extLst>
      <p:ext uri="{BB962C8B-B14F-4D97-AF65-F5344CB8AC3E}">
        <p14:creationId xmlns:p14="http://schemas.microsoft.com/office/powerpoint/2010/main" val="372360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Early Pattern and Features</a:t>
            </a:r>
            <a:endParaRPr lang="zh-CN" altLang="en-US" dirty="0"/>
          </a:p>
        </p:txBody>
      </p:sp>
      <p:sp>
        <p:nvSpPr>
          <p:cNvPr id="19" name="文本框 18">
            <a:extLst>
              <a:ext uri="{FF2B5EF4-FFF2-40B4-BE49-F238E27FC236}">
                <a16:creationId xmlns:a16="http://schemas.microsoft.com/office/drawing/2014/main" id="{E24AD211-2DF7-4612-83B4-D9319F2FB7CD}"/>
              </a:ext>
            </a:extLst>
          </p:cNvPr>
          <p:cNvSpPr txBox="1"/>
          <p:nvPr/>
        </p:nvSpPr>
        <p:spPr>
          <a:xfrm>
            <a:off x="594416" y="1783496"/>
            <a:ext cx="8017739" cy="830997"/>
          </a:xfrm>
          <a:prstGeom prst="rect">
            <a:avLst/>
          </a:prstGeom>
          <a:noFill/>
        </p:spPr>
        <p:txBody>
          <a:bodyPr wrap="square" rtlCol="0">
            <a:spAutoFit/>
          </a:bodyPr>
          <a:lstStyle/>
          <a:p>
            <a:r>
              <a:rPr lang="en-US" altLang="zh-CN" sz="2400" dirty="0"/>
              <a:t>• Extract temporal, user-related, structural features from raw input</a:t>
            </a:r>
            <a:endParaRPr lang="zh-CN" altLang="en-US" sz="2400" dirty="0"/>
          </a:p>
        </p:txBody>
      </p:sp>
      <p:sp>
        <p:nvSpPr>
          <p:cNvPr id="20" name="文本框 19">
            <a:extLst>
              <a:ext uri="{FF2B5EF4-FFF2-40B4-BE49-F238E27FC236}">
                <a16:creationId xmlns:a16="http://schemas.microsoft.com/office/drawing/2014/main" id="{E24AD211-2DF7-4612-83B4-D9319F2FB7CD}"/>
              </a:ext>
            </a:extLst>
          </p:cNvPr>
          <p:cNvSpPr txBox="1"/>
          <p:nvPr/>
        </p:nvSpPr>
        <p:spPr>
          <a:xfrm>
            <a:off x="594416" y="5134148"/>
            <a:ext cx="8156044" cy="1200329"/>
          </a:xfrm>
          <a:prstGeom prst="rect">
            <a:avLst/>
          </a:prstGeom>
          <a:noFill/>
        </p:spPr>
        <p:txBody>
          <a:bodyPr wrap="square" rtlCol="0">
            <a:spAutoFit/>
          </a:bodyPr>
          <a:lstStyle/>
          <a:p>
            <a:r>
              <a:rPr lang="en-US" altLang="zh-CN" sz="2400" dirty="0"/>
              <a:t>• Contents in one group have different features (Inhomogeneity</a:t>
            </a:r>
            <a:r>
              <a:rPr lang="en-US" altLang="zh-CN" sz="2400" dirty="0" smtClean="0"/>
              <a:t>), which depicts that early patterns are unpredictable w.r.t early observed features</a:t>
            </a:r>
            <a:endParaRPr lang="zh-CN" altLang="en-US" sz="2400" dirty="0"/>
          </a:p>
        </p:txBody>
      </p:sp>
      <p:sp>
        <p:nvSpPr>
          <p:cNvPr id="4" name="圆角矩形 3"/>
          <p:cNvSpPr/>
          <p:nvPr/>
        </p:nvSpPr>
        <p:spPr>
          <a:xfrm>
            <a:off x="1215339" y="2788112"/>
            <a:ext cx="1365814" cy="475948"/>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24AD211-2DF7-4612-83B4-D9319F2FB7CD}"/>
              </a:ext>
            </a:extLst>
          </p:cNvPr>
          <p:cNvSpPr txBox="1"/>
          <p:nvPr/>
        </p:nvSpPr>
        <p:spPr>
          <a:xfrm>
            <a:off x="1267676" y="2781361"/>
            <a:ext cx="1325052" cy="461665"/>
          </a:xfrm>
          <a:prstGeom prst="rect">
            <a:avLst/>
          </a:prstGeom>
          <a:noFill/>
        </p:spPr>
        <p:txBody>
          <a:bodyPr wrap="square" rtlCol="0">
            <a:spAutoFit/>
          </a:bodyPr>
          <a:lstStyle/>
          <a:p>
            <a:r>
              <a:rPr lang="en-US" altLang="zh-CN" sz="2400" dirty="0" smtClean="0"/>
              <a:t>temporal</a:t>
            </a:r>
            <a:endParaRPr lang="zh-CN" altLang="en-US" sz="2400" dirty="0"/>
          </a:p>
        </p:txBody>
      </p:sp>
      <p:sp>
        <p:nvSpPr>
          <p:cNvPr id="9" name="圆角矩形 8"/>
          <p:cNvSpPr/>
          <p:nvPr/>
        </p:nvSpPr>
        <p:spPr>
          <a:xfrm>
            <a:off x="1064869" y="3590258"/>
            <a:ext cx="1724629" cy="475948"/>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24AD211-2DF7-4612-83B4-D9319F2FB7CD}"/>
              </a:ext>
            </a:extLst>
          </p:cNvPr>
          <p:cNvSpPr txBox="1"/>
          <p:nvPr/>
        </p:nvSpPr>
        <p:spPr>
          <a:xfrm>
            <a:off x="1117207" y="3583507"/>
            <a:ext cx="1672292" cy="461665"/>
          </a:xfrm>
          <a:prstGeom prst="rect">
            <a:avLst/>
          </a:prstGeom>
          <a:noFill/>
        </p:spPr>
        <p:txBody>
          <a:bodyPr wrap="square" rtlCol="0">
            <a:spAutoFit/>
          </a:bodyPr>
          <a:lstStyle/>
          <a:p>
            <a:r>
              <a:rPr lang="en-US" altLang="zh-CN" sz="2400" dirty="0" smtClean="0"/>
              <a:t>user-related</a:t>
            </a:r>
            <a:endParaRPr lang="zh-CN" altLang="en-US" sz="2400" dirty="0"/>
          </a:p>
        </p:txBody>
      </p:sp>
      <p:sp>
        <p:nvSpPr>
          <p:cNvPr id="11" name="圆角矩形 10"/>
          <p:cNvSpPr/>
          <p:nvPr/>
        </p:nvSpPr>
        <p:spPr>
          <a:xfrm>
            <a:off x="1215339" y="4386332"/>
            <a:ext cx="1388964" cy="475948"/>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24AD211-2DF7-4612-83B4-D9319F2FB7CD}"/>
              </a:ext>
            </a:extLst>
          </p:cNvPr>
          <p:cNvSpPr txBox="1"/>
          <p:nvPr/>
        </p:nvSpPr>
        <p:spPr>
          <a:xfrm>
            <a:off x="1267676" y="4379581"/>
            <a:ext cx="1336628" cy="461665"/>
          </a:xfrm>
          <a:prstGeom prst="rect">
            <a:avLst/>
          </a:prstGeom>
          <a:noFill/>
        </p:spPr>
        <p:txBody>
          <a:bodyPr wrap="square" rtlCol="0">
            <a:spAutoFit/>
          </a:bodyPr>
          <a:lstStyle/>
          <a:p>
            <a:r>
              <a:rPr lang="en-US" altLang="zh-CN" sz="2400" dirty="0" smtClean="0"/>
              <a:t>structural</a:t>
            </a:r>
            <a:endParaRPr lang="zh-CN" altLang="en-US" sz="2400" dirty="0"/>
          </a:p>
        </p:txBody>
      </p:sp>
      <p:sp>
        <p:nvSpPr>
          <p:cNvPr id="13" name="圆角矩形 12"/>
          <p:cNvSpPr/>
          <p:nvPr/>
        </p:nvSpPr>
        <p:spPr>
          <a:xfrm>
            <a:off x="4032584" y="2674929"/>
            <a:ext cx="1782500" cy="734964"/>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4AD211-2DF7-4612-83B4-D9319F2FB7CD}"/>
              </a:ext>
            </a:extLst>
          </p:cNvPr>
          <p:cNvSpPr txBox="1"/>
          <p:nvPr/>
        </p:nvSpPr>
        <p:spPr>
          <a:xfrm>
            <a:off x="4066108" y="2658250"/>
            <a:ext cx="1748975" cy="707886"/>
          </a:xfrm>
          <a:prstGeom prst="rect">
            <a:avLst/>
          </a:prstGeom>
          <a:noFill/>
        </p:spPr>
        <p:txBody>
          <a:bodyPr wrap="square" rtlCol="0">
            <a:spAutoFit/>
          </a:bodyPr>
          <a:lstStyle/>
          <a:p>
            <a:r>
              <a:rPr lang="en-US" altLang="zh-CN" sz="2000" dirty="0"/>
              <a:t>s</a:t>
            </a:r>
            <a:r>
              <a:rPr lang="en-US" altLang="zh-CN" sz="2000" dirty="0" smtClean="0"/>
              <a:t>um, changing rate, deviation</a:t>
            </a:r>
            <a:endParaRPr lang="zh-CN" altLang="en-US" sz="2000" dirty="0"/>
          </a:p>
        </p:txBody>
      </p:sp>
      <p:sp>
        <p:nvSpPr>
          <p:cNvPr id="15" name="圆角矩形 14"/>
          <p:cNvSpPr/>
          <p:nvPr/>
        </p:nvSpPr>
        <p:spPr>
          <a:xfrm>
            <a:off x="3928407" y="3467176"/>
            <a:ext cx="1990845" cy="734964"/>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24AD211-2DF7-4612-83B4-D9319F2FB7CD}"/>
              </a:ext>
            </a:extLst>
          </p:cNvPr>
          <p:cNvSpPr txBox="1"/>
          <p:nvPr/>
        </p:nvSpPr>
        <p:spPr>
          <a:xfrm>
            <a:off x="3961932" y="3450497"/>
            <a:ext cx="1957321" cy="707886"/>
          </a:xfrm>
          <a:prstGeom prst="rect">
            <a:avLst/>
          </a:prstGeom>
          <a:noFill/>
        </p:spPr>
        <p:txBody>
          <a:bodyPr wrap="square" rtlCol="0">
            <a:spAutoFit/>
          </a:bodyPr>
          <a:lstStyle/>
          <a:p>
            <a:r>
              <a:rPr lang="en-US" altLang="zh-CN" sz="2000" dirty="0"/>
              <a:t>f</a:t>
            </a:r>
            <a:r>
              <a:rPr lang="en-US" altLang="zh-CN" sz="2000" dirty="0" smtClean="0"/>
              <a:t>ans number, avg. posts per month</a:t>
            </a:r>
            <a:endParaRPr lang="zh-CN" altLang="en-US" sz="2000" dirty="0"/>
          </a:p>
        </p:txBody>
      </p:sp>
      <p:sp>
        <p:nvSpPr>
          <p:cNvPr id="17" name="圆角矩形 16"/>
          <p:cNvSpPr/>
          <p:nvPr/>
        </p:nvSpPr>
        <p:spPr>
          <a:xfrm>
            <a:off x="3817845" y="4265300"/>
            <a:ext cx="2245493" cy="734964"/>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24AD211-2DF7-4612-83B4-D9319F2FB7CD}"/>
              </a:ext>
            </a:extLst>
          </p:cNvPr>
          <p:cNvSpPr txBox="1"/>
          <p:nvPr/>
        </p:nvSpPr>
        <p:spPr>
          <a:xfrm>
            <a:off x="3852560" y="4254319"/>
            <a:ext cx="2268637" cy="707886"/>
          </a:xfrm>
          <a:prstGeom prst="rect">
            <a:avLst/>
          </a:prstGeom>
          <a:noFill/>
        </p:spPr>
        <p:txBody>
          <a:bodyPr wrap="square" rtlCol="0">
            <a:spAutoFit/>
          </a:bodyPr>
          <a:lstStyle/>
          <a:p>
            <a:r>
              <a:rPr lang="en-US" altLang="zh-CN" sz="2000" dirty="0"/>
              <a:t>r</a:t>
            </a:r>
            <a:r>
              <a:rPr lang="en-US" altLang="zh-CN" sz="2000" dirty="0" smtClean="0"/>
              <a:t>etweet length, community number</a:t>
            </a:r>
            <a:endParaRPr lang="zh-CN" altLang="en-US" sz="2000" dirty="0"/>
          </a:p>
        </p:txBody>
      </p:sp>
      <p:sp>
        <p:nvSpPr>
          <p:cNvPr id="22" name="圆角矩形 21"/>
          <p:cNvSpPr/>
          <p:nvPr/>
        </p:nvSpPr>
        <p:spPr>
          <a:xfrm>
            <a:off x="7253713" y="3424381"/>
            <a:ext cx="1103209" cy="84495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24AD211-2DF7-4612-83B4-D9319F2FB7CD}"/>
              </a:ext>
            </a:extLst>
          </p:cNvPr>
          <p:cNvSpPr txBox="1"/>
          <p:nvPr/>
        </p:nvSpPr>
        <p:spPr>
          <a:xfrm>
            <a:off x="7149545" y="3393089"/>
            <a:ext cx="1313477" cy="830997"/>
          </a:xfrm>
          <a:prstGeom prst="rect">
            <a:avLst/>
          </a:prstGeom>
          <a:noFill/>
        </p:spPr>
        <p:txBody>
          <a:bodyPr wrap="square" rtlCol="0">
            <a:spAutoFit/>
          </a:bodyPr>
          <a:lstStyle/>
          <a:p>
            <a:pPr algn="ctr"/>
            <a:r>
              <a:rPr lang="en-US" altLang="zh-CN" sz="2400" dirty="0"/>
              <a:t>e</a:t>
            </a:r>
            <a:r>
              <a:rPr lang="en-US" altLang="zh-CN" sz="2400" dirty="0" smtClean="0"/>
              <a:t>arly pattern</a:t>
            </a:r>
            <a:endParaRPr lang="zh-CN" altLang="en-US" sz="2400" dirty="0"/>
          </a:p>
        </p:txBody>
      </p:sp>
      <p:sp>
        <p:nvSpPr>
          <p:cNvPr id="24" name="右箭头 23"/>
          <p:cNvSpPr/>
          <p:nvPr/>
        </p:nvSpPr>
        <p:spPr>
          <a:xfrm>
            <a:off x="3052225" y="2869550"/>
            <a:ext cx="497712" cy="3237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122225" y="3657948"/>
            <a:ext cx="497712" cy="3237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2962769" y="4446346"/>
            <a:ext cx="497712" cy="3237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1850847">
            <a:off x="6466785" y="2999187"/>
            <a:ext cx="497712" cy="3237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a:off x="6393314" y="3652476"/>
            <a:ext cx="497712" cy="3237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rot="20164387">
            <a:off x="6437227" y="4314198"/>
            <a:ext cx="497712" cy="3237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E24AD211-2DF7-4612-83B4-D9319F2FB7CD}"/>
              </a:ext>
            </a:extLst>
          </p:cNvPr>
          <p:cNvSpPr txBox="1"/>
          <p:nvPr/>
        </p:nvSpPr>
        <p:spPr>
          <a:xfrm>
            <a:off x="6919406" y="2445298"/>
            <a:ext cx="1922497" cy="400110"/>
          </a:xfrm>
          <a:prstGeom prst="rect">
            <a:avLst/>
          </a:prstGeom>
          <a:noFill/>
        </p:spPr>
        <p:txBody>
          <a:bodyPr wrap="square" rtlCol="0">
            <a:spAutoFit/>
          </a:bodyPr>
          <a:lstStyle/>
          <a:p>
            <a:pPr algn="ctr"/>
            <a:r>
              <a:rPr lang="en-US" altLang="zh-CN" sz="2000" b="1" dirty="0" smtClean="0">
                <a:solidFill>
                  <a:srgbClr val="C00000"/>
                </a:solidFill>
              </a:rPr>
              <a:t>very difficult</a:t>
            </a:r>
            <a:endParaRPr lang="zh-CN" altLang="en-US" sz="2000" b="1" dirty="0">
              <a:solidFill>
                <a:srgbClr val="C00000"/>
              </a:solidFill>
            </a:endParaRPr>
          </a:p>
        </p:txBody>
      </p:sp>
      <p:sp>
        <p:nvSpPr>
          <p:cNvPr id="32" name="任意多边形 31"/>
          <p:cNvSpPr/>
          <p:nvPr/>
        </p:nvSpPr>
        <p:spPr>
          <a:xfrm>
            <a:off x="6523781" y="2858947"/>
            <a:ext cx="374730" cy="2002420"/>
          </a:xfrm>
          <a:custGeom>
            <a:avLst/>
            <a:gdLst>
              <a:gd name="connsiteX0" fmla="*/ 374730 w 374730"/>
              <a:gd name="connsiteY0" fmla="*/ 0 h 2002420"/>
              <a:gd name="connsiteX1" fmla="*/ 39065 w 374730"/>
              <a:gd name="connsiteY1" fmla="*/ 497711 h 2002420"/>
              <a:gd name="connsiteX2" fmla="*/ 15915 w 374730"/>
              <a:gd name="connsiteY2" fmla="*/ 1319514 h 2002420"/>
              <a:gd name="connsiteX3" fmla="*/ 120087 w 374730"/>
              <a:gd name="connsiteY3" fmla="*/ 1689904 h 2002420"/>
              <a:gd name="connsiteX4" fmla="*/ 328432 w 374730"/>
              <a:gd name="connsiteY4" fmla="*/ 2002420 h 200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730" h="2002420">
                <a:moveTo>
                  <a:pt x="374730" y="0"/>
                </a:moveTo>
                <a:cubicBezTo>
                  <a:pt x="236798" y="138896"/>
                  <a:pt x="98867" y="277792"/>
                  <a:pt x="39065" y="497711"/>
                </a:cubicBezTo>
                <a:cubicBezTo>
                  <a:pt x="-20738" y="717630"/>
                  <a:pt x="2411" y="1120815"/>
                  <a:pt x="15915" y="1319514"/>
                </a:cubicBezTo>
                <a:cubicBezTo>
                  <a:pt x="29419" y="1518213"/>
                  <a:pt x="68001" y="1576086"/>
                  <a:pt x="120087" y="1689904"/>
                </a:cubicBezTo>
                <a:cubicBezTo>
                  <a:pt x="172173" y="1803722"/>
                  <a:pt x="250302" y="1903071"/>
                  <a:pt x="328432" y="2002420"/>
                </a:cubicBezTo>
              </a:path>
            </a:pathLst>
          </a:cu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55351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Evolving Function and Early Indicators</a:t>
            </a:r>
            <a:endParaRPr lang="zh-CN" altLang="en-US" dirty="0"/>
          </a:p>
        </p:txBody>
      </p:sp>
      <p:sp>
        <p:nvSpPr>
          <p:cNvPr id="19" name="文本框 18">
            <a:extLst>
              <a:ext uri="{FF2B5EF4-FFF2-40B4-BE49-F238E27FC236}">
                <a16:creationId xmlns:a16="http://schemas.microsoft.com/office/drawing/2014/main" id="{E24AD211-2DF7-4612-83B4-D9319F2FB7CD}"/>
              </a:ext>
            </a:extLst>
          </p:cNvPr>
          <p:cNvSpPr txBox="1"/>
          <p:nvPr/>
        </p:nvSpPr>
        <p:spPr>
          <a:xfrm>
            <a:off x="548117" y="1847561"/>
            <a:ext cx="8156044" cy="461665"/>
          </a:xfrm>
          <a:prstGeom prst="rect">
            <a:avLst/>
          </a:prstGeom>
          <a:noFill/>
        </p:spPr>
        <p:txBody>
          <a:bodyPr wrap="square" rtlCol="0">
            <a:spAutoFit/>
          </a:bodyPr>
          <a:lstStyle/>
          <a:p>
            <a:r>
              <a:rPr lang="en-US" altLang="zh-CN" sz="2400" dirty="0"/>
              <a:t>• Define an evolving function to characterize the evolution trend:</a:t>
            </a:r>
            <a:endParaRPr lang="zh-CN" altLang="en-US" sz="2400" dirty="0"/>
          </a:p>
        </p:txBody>
      </p:sp>
      <p:pic>
        <p:nvPicPr>
          <p:cNvPr id="2" name="图片 1"/>
          <p:cNvPicPr>
            <a:picLocks noChangeAspect="1"/>
          </p:cNvPicPr>
          <p:nvPr/>
        </p:nvPicPr>
        <p:blipFill>
          <a:blip r:embed="rId3"/>
          <a:stretch>
            <a:fillRect/>
          </a:stretch>
        </p:blipFill>
        <p:spPr>
          <a:xfrm>
            <a:off x="1047994" y="2529890"/>
            <a:ext cx="6707044" cy="2557897"/>
          </a:xfrm>
          <a:prstGeom prst="rect">
            <a:avLst/>
          </a:prstGeom>
        </p:spPr>
      </p:pic>
      <p:sp>
        <p:nvSpPr>
          <p:cNvPr id="20" name="文本框 19">
            <a:extLst>
              <a:ext uri="{FF2B5EF4-FFF2-40B4-BE49-F238E27FC236}">
                <a16:creationId xmlns:a16="http://schemas.microsoft.com/office/drawing/2014/main" id="{E24AD211-2DF7-4612-83B4-D9319F2FB7CD}"/>
              </a:ext>
            </a:extLst>
          </p:cNvPr>
          <p:cNvSpPr txBox="1"/>
          <p:nvPr/>
        </p:nvSpPr>
        <p:spPr>
          <a:xfrm>
            <a:off x="548116" y="5175419"/>
            <a:ext cx="8294941" cy="830997"/>
          </a:xfrm>
          <a:prstGeom prst="rect">
            <a:avLst/>
          </a:prstGeom>
          <a:noFill/>
        </p:spPr>
        <p:txBody>
          <a:bodyPr wrap="square" rtlCol="0">
            <a:spAutoFit/>
          </a:bodyPr>
          <a:lstStyle/>
          <a:p>
            <a:r>
              <a:rPr lang="en-US" altLang="zh-CN" sz="2400" dirty="0"/>
              <a:t>• These coefficients can bridge the gap between </a:t>
            </a:r>
            <a:r>
              <a:rPr lang="en-US" altLang="zh-CN" sz="2400" dirty="0" smtClean="0"/>
              <a:t>early observation </a:t>
            </a:r>
            <a:r>
              <a:rPr lang="en-US" altLang="zh-CN" sz="2400" dirty="0"/>
              <a:t>information and future evolution</a:t>
            </a:r>
            <a:endParaRPr lang="zh-CN" altLang="en-US" sz="2400" dirty="0"/>
          </a:p>
        </p:txBody>
      </p:sp>
    </p:spTree>
    <p:extLst>
      <p:ext uri="{BB962C8B-B14F-4D97-AF65-F5344CB8AC3E}">
        <p14:creationId xmlns:p14="http://schemas.microsoft.com/office/powerpoint/2010/main" val="1101262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Bayesian Network and Learning</a:t>
            </a:r>
            <a:endParaRPr lang="zh-CN" altLang="en-US" dirty="0"/>
          </a:p>
        </p:txBody>
      </p:sp>
      <p:sp>
        <p:nvSpPr>
          <p:cNvPr id="20" name="文本框 19">
            <a:extLst>
              <a:ext uri="{FF2B5EF4-FFF2-40B4-BE49-F238E27FC236}">
                <a16:creationId xmlns:a16="http://schemas.microsoft.com/office/drawing/2014/main" id="{E24AD211-2DF7-4612-83B4-D9319F2FB7CD}"/>
              </a:ext>
            </a:extLst>
          </p:cNvPr>
          <p:cNvSpPr txBox="1"/>
          <p:nvPr/>
        </p:nvSpPr>
        <p:spPr>
          <a:xfrm>
            <a:off x="548117" y="1847561"/>
            <a:ext cx="8156044" cy="830997"/>
          </a:xfrm>
          <a:prstGeom prst="rect">
            <a:avLst/>
          </a:prstGeom>
          <a:noFill/>
        </p:spPr>
        <p:txBody>
          <a:bodyPr wrap="square" rtlCol="0">
            <a:spAutoFit/>
          </a:bodyPr>
          <a:lstStyle/>
          <a:p>
            <a:r>
              <a:rPr lang="en-US" altLang="zh-CN" sz="2400" dirty="0"/>
              <a:t>• Adopt Bayesian network to model the relationship among early features, early indicators and early </a:t>
            </a:r>
            <a:r>
              <a:rPr lang="en-US" altLang="zh-CN" sz="2400" dirty="0" smtClean="0"/>
              <a:t>patterns</a:t>
            </a:r>
            <a:endParaRPr lang="zh-CN" altLang="en-US" sz="2400" dirty="0"/>
          </a:p>
        </p:txBody>
      </p:sp>
      <p:pic>
        <p:nvPicPr>
          <p:cNvPr id="2" name="图片 1"/>
          <p:cNvPicPr>
            <a:picLocks noChangeAspect="1"/>
          </p:cNvPicPr>
          <p:nvPr/>
        </p:nvPicPr>
        <p:blipFill>
          <a:blip r:embed="rId3"/>
          <a:stretch>
            <a:fillRect/>
          </a:stretch>
        </p:blipFill>
        <p:spPr>
          <a:xfrm>
            <a:off x="1519508" y="2678558"/>
            <a:ext cx="5777952" cy="2899282"/>
          </a:xfrm>
          <a:prstGeom prst="rect">
            <a:avLst/>
          </a:prstGeom>
        </p:spPr>
      </p:pic>
      <p:sp>
        <p:nvSpPr>
          <p:cNvPr id="5" name="文本框 4">
            <a:extLst>
              <a:ext uri="{FF2B5EF4-FFF2-40B4-BE49-F238E27FC236}">
                <a16:creationId xmlns:a16="http://schemas.microsoft.com/office/drawing/2014/main" id="{E24AD211-2DF7-4612-83B4-D9319F2FB7CD}"/>
              </a:ext>
            </a:extLst>
          </p:cNvPr>
          <p:cNvSpPr txBox="1"/>
          <p:nvPr/>
        </p:nvSpPr>
        <p:spPr>
          <a:xfrm>
            <a:off x="548117" y="5577840"/>
            <a:ext cx="8156044" cy="461665"/>
          </a:xfrm>
          <a:prstGeom prst="rect">
            <a:avLst/>
          </a:prstGeom>
          <a:noFill/>
        </p:spPr>
        <p:txBody>
          <a:bodyPr wrap="square" rtlCol="0">
            <a:spAutoFit/>
          </a:bodyPr>
          <a:lstStyle/>
          <a:p>
            <a:r>
              <a:rPr lang="en-US" altLang="zh-CN" sz="2400" dirty="0"/>
              <a:t>• </a:t>
            </a:r>
            <a:r>
              <a:rPr lang="en-US" altLang="zh-CN" sz="2400" dirty="0" smtClean="0"/>
              <a:t>Use hill-climbing algorithm to search for optimal structure.</a:t>
            </a:r>
            <a:endParaRPr lang="zh-CN" altLang="en-US" sz="2400" dirty="0"/>
          </a:p>
        </p:txBody>
      </p:sp>
    </p:spTree>
    <p:extLst>
      <p:ext uri="{BB962C8B-B14F-4D97-AF65-F5344CB8AC3E}">
        <p14:creationId xmlns:p14="http://schemas.microsoft.com/office/powerpoint/2010/main" val="164582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Bayesian Network and Learning</a:t>
            </a:r>
            <a:endParaRPr lang="zh-CN" altLang="en-US" dirty="0"/>
          </a:p>
        </p:txBody>
      </p:sp>
      <p:pic>
        <p:nvPicPr>
          <p:cNvPr id="2" name="图片 1"/>
          <p:cNvPicPr>
            <a:picLocks noChangeAspect="1"/>
          </p:cNvPicPr>
          <p:nvPr/>
        </p:nvPicPr>
        <p:blipFill>
          <a:blip r:embed="rId3"/>
          <a:stretch>
            <a:fillRect/>
          </a:stretch>
        </p:blipFill>
        <p:spPr>
          <a:xfrm>
            <a:off x="395941" y="1831879"/>
            <a:ext cx="8167507" cy="4484763"/>
          </a:xfrm>
          <a:prstGeom prst="rect">
            <a:avLst/>
          </a:prstGeom>
        </p:spPr>
      </p:pic>
    </p:spTree>
    <p:extLst>
      <p:ext uri="{BB962C8B-B14F-4D97-AF65-F5344CB8AC3E}">
        <p14:creationId xmlns:p14="http://schemas.microsoft.com/office/powerpoint/2010/main" val="1913745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Experiment Setup</a:t>
            </a:r>
            <a:endParaRPr lang="zh-CN" altLang="en-US" dirty="0"/>
          </a:p>
        </p:txBody>
      </p:sp>
      <p:pic>
        <p:nvPicPr>
          <p:cNvPr id="3" name="图片 2"/>
          <p:cNvPicPr>
            <a:picLocks noChangeAspect="1"/>
          </p:cNvPicPr>
          <p:nvPr/>
        </p:nvPicPr>
        <p:blipFill>
          <a:blip r:embed="rId3"/>
          <a:stretch>
            <a:fillRect/>
          </a:stretch>
        </p:blipFill>
        <p:spPr>
          <a:xfrm>
            <a:off x="1947306" y="2309226"/>
            <a:ext cx="5064777" cy="1612921"/>
          </a:xfrm>
          <a:prstGeom prst="rect">
            <a:avLst/>
          </a:prstGeom>
        </p:spPr>
      </p:pic>
      <p:sp>
        <p:nvSpPr>
          <p:cNvPr id="5" name="文本框 4">
            <a:extLst>
              <a:ext uri="{FF2B5EF4-FFF2-40B4-BE49-F238E27FC236}">
                <a16:creationId xmlns:a16="http://schemas.microsoft.com/office/drawing/2014/main" id="{E24AD211-2DF7-4612-83B4-D9319F2FB7CD}"/>
              </a:ext>
            </a:extLst>
          </p:cNvPr>
          <p:cNvSpPr txBox="1"/>
          <p:nvPr/>
        </p:nvSpPr>
        <p:spPr>
          <a:xfrm>
            <a:off x="548117" y="1847561"/>
            <a:ext cx="8156044" cy="461665"/>
          </a:xfrm>
          <a:prstGeom prst="rect">
            <a:avLst/>
          </a:prstGeom>
          <a:noFill/>
        </p:spPr>
        <p:txBody>
          <a:bodyPr wrap="square" rtlCol="0">
            <a:spAutoFit/>
          </a:bodyPr>
          <a:lstStyle/>
          <a:p>
            <a:r>
              <a:rPr lang="en-US" altLang="zh-CN" sz="2400" dirty="0"/>
              <a:t>• </a:t>
            </a:r>
            <a:r>
              <a:rPr lang="en-US" altLang="zh-CN" sz="2400" dirty="0" smtClean="0"/>
              <a:t>3 real-world datasets</a:t>
            </a:r>
            <a:endParaRPr lang="zh-CN" altLang="en-US" sz="2400" dirty="0"/>
          </a:p>
        </p:txBody>
      </p:sp>
      <p:sp>
        <p:nvSpPr>
          <p:cNvPr id="6" name="文本框 5">
            <a:extLst>
              <a:ext uri="{FF2B5EF4-FFF2-40B4-BE49-F238E27FC236}">
                <a16:creationId xmlns:a16="http://schemas.microsoft.com/office/drawing/2014/main" id="{E24AD211-2DF7-4612-83B4-D9319F2FB7CD}"/>
              </a:ext>
            </a:extLst>
          </p:cNvPr>
          <p:cNvSpPr txBox="1"/>
          <p:nvPr/>
        </p:nvSpPr>
        <p:spPr>
          <a:xfrm>
            <a:off x="548117" y="3922147"/>
            <a:ext cx="8156044" cy="461665"/>
          </a:xfrm>
          <a:prstGeom prst="rect">
            <a:avLst/>
          </a:prstGeom>
          <a:noFill/>
        </p:spPr>
        <p:txBody>
          <a:bodyPr wrap="square" rtlCol="0">
            <a:spAutoFit/>
          </a:bodyPr>
          <a:lstStyle/>
          <a:p>
            <a:r>
              <a:rPr lang="en-US" altLang="zh-CN" sz="2400" dirty="0"/>
              <a:t>• </a:t>
            </a:r>
            <a:r>
              <a:rPr lang="en-US" altLang="zh-CN" sz="2400" dirty="0" smtClean="0"/>
              <a:t>80% data for training, 20% for test</a:t>
            </a:r>
            <a:endParaRPr lang="zh-CN" altLang="en-US" sz="2400" dirty="0"/>
          </a:p>
        </p:txBody>
      </p:sp>
      <p:sp>
        <p:nvSpPr>
          <p:cNvPr id="8" name="文本框 7">
            <a:extLst>
              <a:ext uri="{FF2B5EF4-FFF2-40B4-BE49-F238E27FC236}">
                <a16:creationId xmlns:a16="http://schemas.microsoft.com/office/drawing/2014/main" id="{E24AD211-2DF7-4612-83B4-D9319F2FB7CD}"/>
              </a:ext>
            </a:extLst>
          </p:cNvPr>
          <p:cNvSpPr txBox="1"/>
          <p:nvPr/>
        </p:nvSpPr>
        <p:spPr>
          <a:xfrm>
            <a:off x="548117" y="4383812"/>
            <a:ext cx="8156044" cy="461665"/>
          </a:xfrm>
          <a:prstGeom prst="rect">
            <a:avLst/>
          </a:prstGeom>
          <a:noFill/>
        </p:spPr>
        <p:txBody>
          <a:bodyPr wrap="square" rtlCol="0">
            <a:spAutoFit/>
          </a:bodyPr>
          <a:lstStyle/>
          <a:p>
            <a:r>
              <a:rPr lang="en-US" altLang="zh-CN" sz="2400" dirty="0"/>
              <a:t>• </a:t>
            </a:r>
            <a:r>
              <a:rPr lang="en-US" altLang="zh-CN" sz="2400" dirty="0" smtClean="0"/>
              <a:t>1h observation for Twitter and WeChat, 2h for Weibo</a:t>
            </a:r>
            <a:endParaRPr lang="zh-CN" altLang="en-US" sz="2400" dirty="0"/>
          </a:p>
        </p:txBody>
      </p:sp>
      <p:sp>
        <p:nvSpPr>
          <p:cNvPr id="9" name="文本框 8">
            <a:extLst>
              <a:ext uri="{FF2B5EF4-FFF2-40B4-BE49-F238E27FC236}">
                <a16:creationId xmlns:a16="http://schemas.microsoft.com/office/drawing/2014/main" id="{E24AD211-2DF7-4612-83B4-D9319F2FB7CD}"/>
              </a:ext>
            </a:extLst>
          </p:cNvPr>
          <p:cNvSpPr txBox="1"/>
          <p:nvPr/>
        </p:nvSpPr>
        <p:spPr>
          <a:xfrm>
            <a:off x="548117" y="4845477"/>
            <a:ext cx="8156044" cy="1200329"/>
          </a:xfrm>
          <a:prstGeom prst="rect">
            <a:avLst/>
          </a:prstGeom>
          <a:noFill/>
        </p:spPr>
        <p:txBody>
          <a:bodyPr wrap="square" rtlCol="0">
            <a:spAutoFit/>
          </a:bodyPr>
          <a:lstStyle/>
          <a:p>
            <a:r>
              <a:rPr lang="en-US" altLang="zh-CN" sz="2400" dirty="0" smtClean="0"/>
              <a:t>• Comparative methods: Hawkes Process [2015], SEISMIC [2015], BEEP [2017], ESP-TAN [2016], LARM [2017], </a:t>
            </a:r>
            <a:r>
              <a:rPr lang="en-US" altLang="zh-CN" sz="2400" dirty="0"/>
              <a:t>Support Vector Regression   </a:t>
            </a:r>
            <a:endParaRPr lang="zh-CN" altLang="en-US" sz="2400" dirty="0"/>
          </a:p>
        </p:txBody>
      </p:sp>
    </p:spTree>
    <p:extLst>
      <p:ext uri="{BB962C8B-B14F-4D97-AF65-F5344CB8AC3E}">
        <p14:creationId xmlns:p14="http://schemas.microsoft.com/office/powerpoint/2010/main" val="3428001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Experiment Results</a:t>
            </a:r>
            <a:endParaRPr lang="zh-CN" altLang="en-US" dirty="0"/>
          </a:p>
        </p:txBody>
      </p:sp>
      <p:pic>
        <p:nvPicPr>
          <p:cNvPr id="2" name="图片 1"/>
          <p:cNvPicPr>
            <a:picLocks noChangeAspect="1"/>
          </p:cNvPicPr>
          <p:nvPr/>
        </p:nvPicPr>
        <p:blipFill>
          <a:blip r:embed="rId3"/>
          <a:stretch>
            <a:fillRect/>
          </a:stretch>
        </p:blipFill>
        <p:spPr>
          <a:xfrm>
            <a:off x="633166" y="1755890"/>
            <a:ext cx="7693058" cy="4591713"/>
          </a:xfrm>
          <a:prstGeom prst="rect">
            <a:avLst/>
          </a:prstGeom>
        </p:spPr>
      </p:pic>
    </p:spTree>
    <p:extLst>
      <p:ext uri="{BB962C8B-B14F-4D97-AF65-F5344CB8AC3E}">
        <p14:creationId xmlns:p14="http://schemas.microsoft.com/office/powerpoint/2010/main" val="2602430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a:t>Conclusion</a:t>
            </a:r>
            <a:endParaRPr lang="zh-CN" altLang="en-US" dirty="0"/>
          </a:p>
        </p:txBody>
      </p:sp>
      <p:sp>
        <p:nvSpPr>
          <p:cNvPr id="4" name="文本框 3">
            <a:extLst>
              <a:ext uri="{FF2B5EF4-FFF2-40B4-BE49-F238E27FC236}">
                <a16:creationId xmlns:a16="http://schemas.microsoft.com/office/drawing/2014/main" id="{45846495-2853-4E9F-829F-D6F04BE2FFDD}"/>
              </a:ext>
            </a:extLst>
          </p:cNvPr>
          <p:cNvSpPr txBox="1"/>
          <p:nvPr/>
        </p:nvSpPr>
        <p:spPr>
          <a:xfrm>
            <a:off x="406229" y="1793947"/>
            <a:ext cx="7904394" cy="461665"/>
          </a:xfrm>
          <a:prstGeom prst="rect">
            <a:avLst/>
          </a:prstGeom>
          <a:noFill/>
        </p:spPr>
        <p:txBody>
          <a:bodyPr wrap="square" rtlCol="0">
            <a:spAutoFit/>
          </a:bodyPr>
          <a:lstStyle/>
          <a:p>
            <a:r>
              <a:rPr lang="en-US" altLang="zh-CN" sz="2400" dirty="0"/>
              <a:t>• </a:t>
            </a:r>
            <a:r>
              <a:rPr lang="en-US" altLang="zh-CN" sz="2400" b="1" dirty="0" smtClean="0"/>
              <a:t>Problem: </a:t>
            </a:r>
            <a:r>
              <a:rPr lang="en-US" altLang="zh-CN" sz="2400" dirty="0" smtClean="0"/>
              <a:t>early-stage prediction for social content popularity</a:t>
            </a:r>
            <a:endParaRPr lang="zh-CN" altLang="en-US" sz="2400" dirty="0"/>
          </a:p>
        </p:txBody>
      </p:sp>
      <p:sp>
        <p:nvSpPr>
          <p:cNvPr id="5" name="文本框 4">
            <a:extLst>
              <a:ext uri="{FF2B5EF4-FFF2-40B4-BE49-F238E27FC236}">
                <a16:creationId xmlns:a16="http://schemas.microsoft.com/office/drawing/2014/main" id="{45846495-2853-4E9F-829F-D6F04BE2FFDD}"/>
              </a:ext>
            </a:extLst>
          </p:cNvPr>
          <p:cNvSpPr txBox="1"/>
          <p:nvPr/>
        </p:nvSpPr>
        <p:spPr>
          <a:xfrm>
            <a:off x="406229" y="2374610"/>
            <a:ext cx="7904394" cy="461665"/>
          </a:xfrm>
          <a:prstGeom prst="rect">
            <a:avLst/>
          </a:prstGeom>
          <a:noFill/>
        </p:spPr>
        <p:txBody>
          <a:bodyPr wrap="square" rtlCol="0">
            <a:spAutoFit/>
          </a:bodyPr>
          <a:lstStyle/>
          <a:p>
            <a:r>
              <a:rPr lang="en-US" altLang="zh-CN" sz="2400" dirty="0"/>
              <a:t>• </a:t>
            </a:r>
            <a:r>
              <a:rPr lang="en-US" altLang="zh-CN" sz="2400" b="1" dirty="0" smtClean="0"/>
              <a:t>Methodologies: </a:t>
            </a:r>
            <a:endParaRPr lang="zh-CN" altLang="en-US" sz="2400" dirty="0"/>
          </a:p>
        </p:txBody>
      </p:sp>
      <p:sp>
        <p:nvSpPr>
          <p:cNvPr id="6" name="文本框 5">
            <a:extLst>
              <a:ext uri="{FF2B5EF4-FFF2-40B4-BE49-F238E27FC236}">
                <a16:creationId xmlns:a16="http://schemas.microsoft.com/office/drawing/2014/main" id="{45846495-2853-4E9F-829F-D6F04BE2FFDD}"/>
              </a:ext>
            </a:extLst>
          </p:cNvPr>
          <p:cNvSpPr txBox="1"/>
          <p:nvPr/>
        </p:nvSpPr>
        <p:spPr>
          <a:xfrm>
            <a:off x="801697" y="2955273"/>
            <a:ext cx="7682545" cy="830997"/>
          </a:xfrm>
          <a:prstGeom prst="rect">
            <a:avLst/>
          </a:prstGeom>
          <a:noFill/>
        </p:spPr>
        <p:txBody>
          <a:bodyPr wrap="square" rtlCol="0">
            <a:spAutoFit/>
          </a:bodyPr>
          <a:lstStyle/>
          <a:p>
            <a:r>
              <a:rPr lang="en-US" altLang="zh-CN" sz="2400" dirty="0" smtClean="0"/>
              <a:t>• Construct early pattern and early indicator (evolving function) to better represent early observed information </a:t>
            </a:r>
            <a:endParaRPr lang="zh-CN" altLang="en-US" sz="2400" dirty="0"/>
          </a:p>
        </p:txBody>
      </p:sp>
      <p:sp>
        <p:nvSpPr>
          <p:cNvPr id="8" name="文本框 7">
            <a:extLst>
              <a:ext uri="{FF2B5EF4-FFF2-40B4-BE49-F238E27FC236}">
                <a16:creationId xmlns:a16="http://schemas.microsoft.com/office/drawing/2014/main" id="{45846495-2853-4E9F-829F-D6F04BE2FFDD}"/>
              </a:ext>
            </a:extLst>
          </p:cNvPr>
          <p:cNvSpPr txBox="1"/>
          <p:nvPr/>
        </p:nvSpPr>
        <p:spPr>
          <a:xfrm>
            <a:off x="801697" y="3905268"/>
            <a:ext cx="7682545" cy="1200329"/>
          </a:xfrm>
          <a:prstGeom prst="rect">
            <a:avLst/>
          </a:prstGeom>
          <a:noFill/>
        </p:spPr>
        <p:txBody>
          <a:bodyPr wrap="square" rtlCol="0">
            <a:spAutoFit/>
          </a:bodyPr>
          <a:lstStyle/>
          <a:p>
            <a:r>
              <a:rPr lang="en-US" altLang="zh-CN" sz="2400" dirty="0" smtClean="0"/>
              <a:t>• Propose a Bayesian network based model to capture the probabilistic relations among early patters, early indicators and early observed features</a:t>
            </a:r>
            <a:endParaRPr lang="zh-CN" altLang="en-US" sz="2400" dirty="0"/>
          </a:p>
        </p:txBody>
      </p:sp>
      <p:sp>
        <p:nvSpPr>
          <p:cNvPr id="9" name="文本框 8">
            <a:extLst>
              <a:ext uri="{FF2B5EF4-FFF2-40B4-BE49-F238E27FC236}">
                <a16:creationId xmlns:a16="http://schemas.microsoft.com/office/drawing/2014/main" id="{45846495-2853-4E9F-829F-D6F04BE2FFDD}"/>
              </a:ext>
            </a:extLst>
          </p:cNvPr>
          <p:cNvSpPr txBox="1"/>
          <p:nvPr/>
        </p:nvSpPr>
        <p:spPr>
          <a:xfrm>
            <a:off x="406228" y="5224595"/>
            <a:ext cx="8078013" cy="830997"/>
          </a:xfrm>
          <a:prstGeom prst="rect">
            <a:avLst/>
          </a:prstGeom>
          <a:noFill/>
        </p:spPr>
        <p:txBody>
          <a:bodyPr wrap="square" rtlCol="0">
            <a:spAutoFit/>
          </a:bodyPr>
          <a:lstStyle/>
          <a:p>
            <a:r>
              <a:rPr lang="en-US" altLang="zh-CN" sz="2400" dirty="0"/>
              <a:t>• </a:t>
            </a:r>
            <a:r>
              <a:rPr lang="en-US" altLang="zh-CN" sz="2400" b="1" dirty="0" smtClean="0"/>
              <a:t>Experiments: </a:t>
            </a:r>
            <a:r>
              <a:rPr lang="en-US" altLang="zh-CN" sz="2400" dirty="0" smtClean="0"/>
              <a:t>apply the model to three real-world datasets and verify its superiority over  state-of-the-arts</a:t>
            </a:r>
            <a:endParaRPr lang="zh-CN" altLang="en-US" sz="2400" dirty="0"/>
          </a:p>
        </p:txBody>
      </p:sp>
    </p:spTree>
    <p:extLst>
      <p:ext uri="{BB962C8B-B14F-4D97-AF65-F5344CB8AC3E}">
        <p14:creationId xmlns:p14="http://schemas.microsoft.com/office/powerpoint/2010/main" val="1560516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2004" y="1005913"/>
            <a:ext cx="3637342" cy="2177840"/>
          </a:xfrm>
          <a:prstGeom prst="rect">
            <a:avLst/>
          </a:prstGeom>
          <a:noFill/>
        </p:spPr>
        <p:txBody>
          <a:bodyPr wrap="none" rtlCol="0">
            <a:spAutoFit/>
          </a:bodyPr>
          <a:lstStyle/>
          <a:p>
            <a:pPr algn="ctr">
              <a:lnSpc>
                <a:spcPct val="150000"/>
              </a:lnSpc>
            </a:pPr>
            <a:r>
              <a:rPr lang="en-US" altLang="zh-CN" sz="4800" b="1" dirty="0">
                <a:solidFill>
                  <a:schemeClr val="bg1"/>
                </a:solidFill>
              </a:rPr>
              <a:t>Thank you!</a:t>
            </a:r>
          </a:p>
          <a:p>
            <a:pPr algn="ctr">
              <a:lnSpc>
                <a:spcPct val="150000"/>
              </a:lnSpc>
            </a:pPr>
            <a:r>
              <a:rPr lang="en-US" altLang="zh-CN" sz="4800" b="1" dirty="0">
                <a:solidFill>
                  <a:schemeClr val="bg1"/>
                </a:solidFill>
              </a:rPr>
              <a:t>Q&amp;A</a:t>
            </a:r>
            <a:endParaRPr lang="zh-CN" altLang="en-US" sz="4800" b="1" dirty="0">
              <a:solidFill>
                <a:schemeClr val="bg1"/>
              </a:solidFill>
            </a:endParaRPr>
          </a:p>
        </p:txBody>
      </p:sp>
    </p:spTree>
    <p:extLst>
      <p:ext uri="{BB962C8B-B14F-4D97-AF65-F5344CB8AC3E}">
        <p14:creationId xmlns:p14="http://schemas.microsoft.com/office/powerpoint/2010/main" val="564054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Online Social Networks</a:t>
            </a:r>
            <a:endParaRPr lang="zh-CN" altLang="en-US" dirty="0"/>
          </a:p>
        </p:txBody>
      </p:sp>
      <p:sp>
        <p:nvSpPr>
          <p:cNvPr id="39" name="文本框 38">
            <a:extLst>
              <a:ext uri="{FF2B5EF4-FFF2-40B4-BE49-F238E27FC236}">
                <a16:creationId xmlns:a16="http://schemas.microsoft.com/office/drawing/2014/main" id="{6C74AF75-96E0-49E8-97D6-665138457019}"/>
              </a:ext>
            </a:extLst>
          </p:cNvPr>
          <p:cNvSpPr txBox="1"/>
          <p:nvPr/>
        </p:nvSpPr>
        <p:spPr>
          <a:xfrm>
            <a:off x="4482934" y="1845778"/>
            <a:ext cx="3162558" cy="800219"/>
          </a:xfrm>
          <a:prstGeom prst="rect">
            <a:avLst/>
          </a:prstGeom>
          <a:noFill/>
        </p:spPr>
        <p:txBody>
          <a:bodyPr wrap="square" rtlCol="0">
            <a:spAutoFit/>
          </a:bodyPr>
          <a:lstStyle/>
          <a:p>
            <a:r>
              <a:rPr lang="en-US" altLang="zh-CN" sz="2200" dirty="0"/>
              <a:t>temporal content status</a:t>
            </a:r>
            <a:endParaRPr lang="zh-CN" altLang="en-US" sz="2200" dirty="0"/>
          </a:p>
          <a:p>
            <a:endParaRPr lang="zh-CN" altLang="en-US" sz="2400" b="1" dirty="0"/>
          </a:p>
        </p:txBody>
      </p:sp>
      <p:sp>
        <p:nvSpPr>
          <p:cNvPr id="40" name="矩形: 圆角 39">
            <a:extLst>
              <a:ext uri="{FF2B5EF4-FFF2-40B4-BE49-F238E27FC236}">
                <a16:creationId xmlns:a16="http://schemas.microsoft.com/office/drawing/2014/main" id="{7B55C659-D4C9-4F16-B610-9AAE3078E29C}"/>
              </a:ext>
            </a:extLst>
          </p:cNvPr>
          <p:cNvSpPr/>
          <p:nvPr/>
        </p:nvSpPr>
        <p:spPr>
          <a:xfrm>
            <a:off x="3418524" y="1896758"/>
            <a:ext cx="5102486" cy="213202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a:extLst>
              <a:ext uri="{FF2B5EF4-FFF2-40B4-BE49-F238E27FC236}">
                <a16:creationId xmlns:a16="http://schemas.microsoft.com/office/drawing/2014/main" id="{F715D181-F455-41EC-B01A-4C6646F4FEB4}"/>
              </a:ext>
            </a:extLst>
          </p:cNvPr>
          <p:cNvCxnSpPr>
            <a:cxnSpLocks/>
          </p:cNvCxnSpPr>
          <p:nvPr/>
        </p:nvCxnSpPr>
        <p:spPr>
          <a:xfrm>
            <a:off x="3578243" y="2544165"/>
            <a:ext cx="4771317"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A4850758-386D-422B-8874-ED0E098A6134}"/>
              </a:ext>
            </a:extLst>
          </p:cNvPr>
          <p:cNvSpPr/>
          <p:nvPr/>
        </p:nvSpPr>
        <p:spPr>
          <a:xfrm>
            <a:off x="3899685" y="2421832"/>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2F5B23A7-C2F2-4198-9C95-FFFE78F7B26A}"/>
              </a:ext>
            </a:extLst>
          </p:cNvPr>
          <p:cNvSpPr/>
          <p:nvPr/>
        </p:nvSpPr>
        <p:spPr>
          <a:xfrm>
            <a:off x="6709144" y="242183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话气泡: 圆角矩形 47">
            <a:extLst>
              <a:ext uri="{FF2B5EF4-FFF2-40B4-BE49-F238E27FC236}">
                <a16:creationId xmlns:a16="http://schemas.microsoft.com/office/drawing/2014/main" id="{F96DB854-7B7A-4D20-A4C0-0FB8AAB0C5EB}"/>
              </a:ext>
            </a:extLst>
          </p:cNvPr>
          <p:cNvSpPr/>
          <p:nvPr/>
        </p:nvSpPr>
        <p:spPr>
          <a:xfrm flipV="1">
            <a:off x="3703687" y="2826130"/>
            <a:ext cx="903248" cy="1100359"/>
          </a:xfrm>
          <a:prstGeom prst="wedgeRound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对话气泡: 圆角矩形 48">
            <a:extLst>
              <a:ext uri="{FF2B5EF4-FFF2-40B4-BE49-F238E27FC236}">
                <a16:creationId xmlns:a16="http://schemas.microsoft.com/office/drawing/2014/main" id="{2E2C953B-692D-4036-8B7B-FA0AFC56BADF}"/>
              </a:ext>
            </a:extLst>
          </p:cNvPr>
          <p:cNvSpPr/>
          <p:nvPr/>
        </p:nvSpPr>
        <p:spPr>
          <a:xfrm flipV="1">
            <a:off x="4671956" y="2823646"/>
            <a:ext cx="903249" cy="857265"/>
          </a:xfrm>
          <a:prstGeom prst="wedgeRoundRect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对话气泡: 圆角矩形 49">
            <a:extLst>
              <a:ext uri="{FF2B5EF4-FFF2-40B4-BE49-F238E27FC236}">
                <a16:creationId xmlns:a16="http://schemas.microsoft.com/office/drawing/2014/main" id="{933CC891-5566-4485-8EF2-4329A7E1F898}"/>
              </a:ext>
            </a:extLst>
          </p:cNvPr>
          <p:cNvSpPr/>
          <p:nvPr/>
        </p:nvSpPr>
        <p:spPr>
          <a:xfrm flipV="1">
            <a:off x="5639597" y="2781446"/>
            <a:ext cx="958805" cy="1029996"/>
          </a:xfrm>
          <a:prstGeom prst="wedgeRound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F0A653AB-6D80-4A3C-B909-EEB6F556B5E0}"/>
              </a:ext>
            </a:extLst>
          </p:cNvPr>
          <p:cNvSpPr txBox="1"/>
          <p:nvPr/>
        </p:nvSpPr>
        <p:spPr>
          <a:xfrm>
            <a:off x="3680943" y="2880895"/>
            <a:ext cx="1207997" cy="307777"/>
          </a:xfrm>
          <a:prstGeom prst="rect">
            <a:avLst/>
          </a:prstGeom>
          <a:noFill/>
        </p:spPr>
        <p:txBody>
          <a:bodyPr wrap="square" rtlCol="0">
            <a:spAutoFit/>
          </a:bodyPr>
          <a:lstStyle/>
          <a:p>
            <a:r>
              <a:rPr lang="en-US" altLang="zh-CN" sz="1400" dirty="0"/>
              <a:t>#content1</a:t>
            </a:r>
            <a:endParaRPr lang="zh-CN" altLang="en-US" sz="1600" dirty="0"/>
          </a:p>
        </p:txBody>
      </p:sp>
      <p:sp>
        <p:nvSpPr>
          <p:cNvPr id="52" name="文本框 51">
            <a:extLst>
              <a:ext uri="{FF2B5EF4-FFF2-40B4-BE49-F238E27FC236}">
                <a16:creationId xmlns:a16="http://schemas.microsoft.com/office/drawing/2014/main" id="{6CC5F05B-D0C9-40B4-BBC6-50B7B36F8B8C}"/>
              </a:ext>
            </a:extLst>
          </p:cNvPr>
          <p:cNvSpPr txBox="1"/>
          <p:nvPr/>
        </p:nvSpPr>
        <p:spPr>
          <a:xfrm>
            <a:off x="5658509" y="2827323"/>
            <a:ext cx="1207997" cy="307777"/>
          </a:xfrm>
          <a:prstGeom prst="rect">
            <a:avLst/>
          </a:prstGeom>
          <a:noFill/>
        </p:spPr>
        <p:txBody>
          <a:bodyPr wrap="square" rtlCol="0">
            <a:spAutoFit/>
          </a:bodyPr>
          <a:lstStyle/>
          <a:p>
            <a:r>
              <a:rPr lang="en-US" altLang="zh-CN" sz="1400" dirty="0"/>
              <a:t>#content2</a:t>
            </a:r>
            <a:endParaRPr lang="zh-CN" altLang="en-US" sz="1600" dirty="0"/>
          </a:p>
        </p:txBody>
      </p:sp>
      <p:sp>
        <p:nvSpPr>
          <p:cNvPr id="53" name="文本框 52">
            <a:extLst>
              <a:ext uri="{FF2B5EF4-FFF2-40B4-BE49-F238E27FC236}">
                <a16:creationId xmlns:a16="http://schemas.microsoft.com/office/drawing/2014/main" id="{9A17650C-D744-4C85-A381-997C4D568ECF}"/>
              </a:ext>
            </a:extLst>
          </p:cNvPr>
          <p:cNvSpPr txBox="1"/>
          <p:nvPr/>
        </p:nvSpPr>
        <p:spPr>
          <a:xfrm>
            <a:off x="4764140" y="2846587"/>
            <a:ext cx="769039" cy="307777"/>
          </a:xfrm>
          <a:prstGeom prst="rect">
            <a:avLst/>
          </a:prstGeom>
          <a:noFill/>
        </p:spPr>
        <p:txBody>
          <a:bodyPr wrap="square" rtlCol="0">
            <a:spAutoFit/>
          </a:bodyPr>
          <a:lstStyle/>
          <a:p>
            <a:r>
              <a:rPr lang="en-US" altLang="zh-CN" sz="1400" dirty="0" err="1"/>
              <a:t>reshare</a:t>
            </a:r>
            <a:endParaRPr lang="zh-CN" altLang="en-US" sz="1600" dirty="0"/>
          </a:p>
        </p:txBody>
      </p:sp>
      <p:cxnSp>
        <p:nvCxnSpPr>
          <p:cNvPr id="54" name="直接连接符 53">
            <a:extLst>
              <a:ext uri="{FF2B5EF4-FFF2-40B4-BE49-F238E27FC236}">
                <a16:creationId xmlns:a16="http://schemas.microsoft.com/office/drawing/2014/main" id="{CB0E9D06-686C-480A-9FEF-DF7175914D80}"/>
              </a:ext>
            </a:extLst>
          </p:cNvPr>
          <p:cNvCxnSpPr>
            <a:cxnSpLocks/>
          </p:cNvCxnSpPr>
          <p:nvPr/>
        </p:nvCxnSpPr>
        <p:spPr>
          <a:xfrm>
            <a:off x="4784892" y="3211751"/>
            <a:ext cx="661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2D10402-71BF-4C87-8958-F56F9206CBB2}"/>
              </a:ext>
            </a:extLst>
          </p:cNvPr>
          <p:cNvCxnSpPr>
            <a:cxnSpLocks/>
          </p:cNvCxnSpPr>
          <p:nvPr/>
        </p:nvCxnSpPr>
        <p:spPr>
          <a:xfrm>
            <a:off x="4784892" y="3360486"/>
            <a:ext cx="661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26BCF2ED-1812-4C52-90B3-787D28FB043D}"/>
              </a:ext>
            </a:extLst>
          </p:cNvPr>
          <p:cNvCxnSpPr>
            <a:cxnSpLocks/>
          </p:cNvCxnSpPr>
          <p:nvPr/>
        </p:nvCxnSpPr>
        <p:spPr>
          <a:xfrm>
            <a:off x="4792913" y="3503261"/>
            <a:ext cx="661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3CBF19C2-1339-4816-ABFA-7875FD150532}"/>
              </a:ext>
            </a:extLst>
          </p:cNvPr>
          <p:cNvSpPr/>
          <p:nvPr/>
        </p:nvSpPr>
        <p:spPr>
          <a:xfrm>
            <a:off x="5812906" y="2429198"/>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DEFA9E9A-34BD-4241-BE1E-0621D94941E0}"/>
              </a:ext>
            </a:extLst>
          </p:cNvPr>
          <p:cNvSpPr/>
          <p:nvPr/>
        </p:nvSpPr>
        <p:spPr>
          <a:xfrm>
            <a:off x="4677462" y="2420584"/>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F7AA112-F06E-420E-B3D5-3DEFC30245C9}"/>
              </a:ext>
            </a:extLst>
          </p:cNvPr>
          <p:cNvSpPr/>
          <p:nvPr/>
        </p:nvSpPr>
        <p:spPr>
          <a:xfrm>
            <a:off x="5178365" y="241799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descr="图片包含 大型猫科动物, 动物, 哺乳动物, 狮子&#10;&#10;已生成极高可信度的说明">
            <a:extLst>
              <a:ext uri="{FF2B5EF4-FFF2-40B4-BE49-F238E27FC236}">
                <a16:creationId xmlns:a16="http://schemas.microsoft.com/office/drawing/2014/main" id="{9591C6F4-1F7F-4590-866B-2E693D0838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1614" y="3227362"/>
            <a:ext cx="729812" cy="602076"/>
          </a:xfrm>
          <a:prstGeom prst="rect">
            <a:avLst/>
          </a:prstGeom>
        </p:spPr>
      </p:pic>
      <p:sp>
        <p:nvSpPr>
          <p:cNvPr id="61" name="对话气泡: 圆角矩形 60">
            <a:extLst>
              <a:ext uri="{FF2B5EF4-FFF2-40B4-BE49-F238E27FC236}">
                <a16:creationId xmlns:a16="http://schemas.microsoft.com/office/drawing/2014/main" id="{E5B7FEC6-F317-48FE-99BA-8916BA549A4D}"/>
              </a:ext>
            </a:extLst>
          </p:cNvPr>
          <p:cNvSpPr/>
          <p:nvPr/>
        </p:nvSpPr>
        <p:spPr>
          <a:xfrm flipV="1">
            <a:off x="6665382" y="2772410"/>
            <a:ext cx="903249" cy="857265"/>
          </a:xfrm>
          <a:prstGeom prst="wedgeRoundRect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2E18EE28-8F3E-4CA6-AD77-5255383EAC72}"/>
              </a:ext>
            </a:extLst>
          </p:cNvPr>
          <p:cNvSpPr txBox="1"/>
          <p:nvPr/>
        </p:nvSpPr>
        <p:spPr>
          <a:xfrm>
            <a:off x="6757566" y="2818501"/>
            <a:ext cx="769039" cy="307777"/>
          </a:xfrm>
          <a:prstGeom prst="rect">
            <a:avLst/>
          </a:prstGeom>
          <a:noFill/>
        </p:spPr>
        <p:txBody>
          <a:bodyPr wrap="square" rtlCol="0">
            <a:spAutoFit/>
          </a:bodyPr>
          <a:lstStyle/>
          <a:p>
            <a:r>
              <a:rPr lang="en-US" altLang="zh-CN" sz="1400" dirty="0" err="1"/>
              <a:t>reshare</a:t>
            </a:r>
            <a:endParaRPr lang="zh-CN" altLang="en-US" sz="1600" dirty="0"/>
          </a:p>
        </p:txBody>
      </p:sp>
      <p:cxnSp>
        <p:nvCxnSpPr>
          <p:cNvPr id="63" name="直接连接符 62">
            <a:extLst>
              <a:ext uri="{FF2B5EF4-FFF2-40B4-BE49-F238E27FC236}">
                <a16:creationId xmlns:a16="http://schemas.microsoft.com/office/drawing/2014/main" id="{A7995704-09EB-4140-B9B4-2DA63F44CA6F}"/>
              </a:ext>
            </a:extLst>
          </p:cNvPr>
          <p:cNvCxnSpPr>
            <a:cxnSpLocks/>
          </p:cNvCxnSpPr>
          <p:nvPr/>
        </p:nvCxnSpPr>
        <p:spPr>
          <a:xfrm>
            <a:off x="6778318" y="3183664"/>
            <a:ext cx="661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FA088E55-C825-4A25-B848-52FCB25D17A2}"/>
              </a:ext>
            </a:extLst>
          </p:cNvPr>
          <p:cNvCxnSpPr>
            <a:cxnSpLocks/>
          </p:cNvCxnSpPr>
          <p:nvPr/>
        </p:nvCxnSpPr>
        <p:spPr>
          <a:xfrm>
            <a:off x="6778318" y="3332399"/>
            <a:ext cx="661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760B67AF-E505-49C1-9923-DCB62C984286}"/>
              </a:ext>
            </a:extLst>
          </p:cNvPr>
          <p:cNvCxnSpPr>
            <a:cxnSpLocks/>
          </p:cNvCxnSpPr>
          <p:nvPr/>
        </p:nvCxnSpPr>
        <p:spPr>
          <a:xfrm>
            <a:off x="6786339" y="3463600"/>
            <a:ext cx="6619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图片 65">
            <a:extLst>
              <a:ext uri="{FF2B5EF4-FFF2-40B4-BE49-F238E27FC236}">
                <a16:creationId xmlns:a16="http://schemas.microsoft.com/office/drawing/2014/main" id="{370ABDED-EB8E-49E8-A865-9CECB9DD5A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596" y="3179979"/>
            <a:ext cx="746720" cy="572229"/>
          </a:xfrm>
          <a:prstGeom prst="rect">
            <a:avLst/>
          </a:prstGeom>
        </p:spPr>
      </p:pic>
      <p:sp>
        <p:nvSpPr>
          <p:cNvPr id="67" name="TextBox 41">
            <a:extLst>
              <a:ext uri="{FF2B5EF4-FFF2-40B4-BE49-F238E27FC236}">
                <a16:creationId xmlns:a16="http://schemas.microsoft.com/office/drawing/2014/main" id="{6016CB6B-4276-4632-86DC-D9574533CA9E}"/>
              </a:ext>
            </a:extLst>
          </p:cNvPr>
          <p:cNvSpPr txBox="1"/>
          <p:nvPr/>
        </p:nvSpPr>
        <p:spPr>
          <a:xfrm>
            <a:off x="7474960" y="2134827"/>
            <a:ext cx="941283" cy="369332"/>
          </a:xfrm>
          <a:prstGeom prst="rect">
            <a:avLst/>
          </a:prstGeom>
          <a:noFill/>
        </p:spPr>
        <p:txBody>
          <a:bodyPr wrap="none" rtlCol="0">
            <a:spAutoFit/>
          </a:bodyPr>
          <a:lstStyle/>
          <a:p>
            <a:r>
              <a:rPr lang="en-US" altLang="zh-CN" dirty="0"/>
              <a:t>timeline</a:t>
            </a:r>
            <a:endParaRPr lang="zh-CN" altLang="en-US" dirty="0"/>
          </a:p>
        </p:txBody>
      </p:sp>
      <p:pic>
        <p:nvPicPr>
          <p:cNvPr id="68" name="图片 67">
            <a:extLst>
              <a:ext uri="{FF2B5EF4-FFF2-40B4-BE49-F238E27FC236}">
                <a16:creationId xmlns:a16="http://schemas.microsoft.com/office/drawing/2014/main" id="{69B13987-1631-47FF-AD28-E83EA56A0BE9}"/>
              </a:ext>
            </a:extLst>
          </p:cNvPr>
          <p:cNvPicPr>
            <a:picLocks noChangeAspect="1"/>
          </p:cNvPicPr>
          <p:nvPr/>
        </p:nvPicPr>
        <p:blipFill>
          <a:blip r:embed="rId5"/>
          <a:stretch>
            <a:fillRect/>
          </a:stretch>
        </p:blipFill>
        <p:spPr>
          <a:xfrm>
            <a:off x="300283" y="1946239"/>
            <a:ext cx="2380807" cy="1095171"/>
          </a:xfrm>
          <a:prstGeom prst="rect">
            <a:avLst/>
          </a:prstGeom>
        </p:spPr>
      </p:pic>
      <p:pic>
        <p:nvPicPr>
          <p:cNvPr id="69" name="图片 68">
            <a:extLst>
              <a:ext uri="{FF2B5EF4-FFF2-40B4-BE49-F238E27FC236}">
                <a16:creationId xmlns:a16="http://schemas.microsoft.com/office/drawing/2014/main" id="{3C92AB7B-7453-468A-8C8A-85BB4C31BC76}"/>
              </a:ext>
            </a:extLst>
          </p:cNvPr>
          <p:cNvPicPr>
            <a:picLocks noChangeAspect="1"/>
          </p:cNvPicPr>
          <p:nvPr/>
        </p:nvPicPr>
        <p:blipFill>
          <a:blip r:embed="rId6"/>
          <a:stretch>
            <a:fillRect/>
          </a:stretch>
        </p:blipFill>
        <p:spPr>
          <a:xfrm>
            <a:off x="462909" y="2902246"/>
            <a:ext cx="1416603" cy="849962"/>
          </a:xfrm>
          <a:prstGeom prst="rect">
            <a:avLst/>
          </a:prstGeom>
        </p:spPr>
      </p:pic>
      <p:pic>
        <p:nvPicPr>
          <p:cNvPr id="70" name="图片 69">
            <a:extLst>
              <a:ext uri="{FF2B5EF4-FFF2-40B4-BE49-F238E27FC236}">
                <a16:creationId xmlns:a16="http://schemas.microsoft.com/office/drawing/2014/main" id="{AA7C715C-38C6-4EA1-88BC-8D69E88394B3}"/>
              </a:ext>
            </a:extLst>
          </p:cNvPr>
          <p:cNvPicPr>
            <a:picLocks noChangeAspect="1"/>
          </p:cNvPicPr>
          <p:nvPr/>
        </p:nvPicPr>
        <p:blipFill>
          <a:blip r:embed="rId7"/>
          <a:stretch>
            <a:fillRect/>
          </a:stretch>
        </p:blipFill>
        <p:spPr>
          <a:xfrm>
            <a:off x="1992448" y="2928161"/>
            <a:ext cx="1117553" cy="567116"/>
          </a:xfrm>
          <a:prstGeom prst="rect">
            <a:avLst/>
          </a:prstGeom>
        </p:spPr>
      </p:pic>
      <p:sp>
        <p:nvSpPr>
          <p:cNvPr id="71" name="文本框 70">
            <a:extLst>
              <a:ext uri="{FF2B5EF4-FFF2-40B4-BE49-F238E27FC236}">
                <a16:creationId xmlns:a16="http://schemas.microsoft.com/office/drawing/2014/main" id="{E43685BE-2752-4CF3-95F3-8AB705995D16}"/>
              </a:ext>
            </a:extLst>
          </p:cNvPr>
          <p:cNvSpPr txBox="1"/>
          <p:nvPr/>
        </p:nvSpPr>
        <p:spPr>
          <a:xfrm>
            <a:off x="426376" y="4381924"/>
            <a:ext cx="8392745" cy="830997"/>
          </a:xfrm>
          <a:prstGeom prst="rect">
            <a:avLst/>
          </a:prstGeom>
          <a:noFill/>
        </p:spPr>
        <p:txBody>
          <a:bodyPr wrap="square" rtlCol="0">
            <a:spAutoFit/>
          </a:bodyPr>
          <a:lstStyle/>
          <a:p>
            <a:r>
              <a:rPr lang="en-US" altLang="zh-CN" sz="2400" dirty="0"/>
              <a:t>Online social networks provide people with a quick access to information, communication and study.</a:t>
            </a:r>
            <a:endParaRPr lang="zh-CN" altLang="en-US" sz="2400" dirty="0"/>
          </a:p>
        </p:txBody>
      </p:sp>
      <p:sp>
        <p:nvSpPr>
          <p:cNvPr id="72" name="文本框 71">
            <a:extLst>
              <a:ext uri="{FF2B5EF4-FFF2-40B4-BE49-F238E27FC236}">
                <a16:creationId xmlns:a16="http://schemas.microsoft.com/office/drawing/2014/main" id="{564CA5C3-07EB-4A14-BA4C-E3B007945C72}"/>
              </a:ext>
            </a:extLst>
          </p:cNvPr>
          <p:cNvSpPr txBox="1"/>
          <p:nvPr/>
        </p:nvSpPr>
        <p:spPr>
          <a:xfrm>
            <a:off x="3414134" y="5462657"/>
            <a:ext cx="3265022" cy="400110"/>
          </a:xfrm>
          <a:prstGeom prst="rect">
            <a:avLst/>
          </a:prstGeom>
          <a:noFill/>
        </p:spPr>
        <p:txBody>
          <a:bodyPr wrap="square" rtlCol="0">
            <a:spAutoFit/>
          </a:bodyPr>
          <a:lstStyle/>
          <a:p>
            <a:r>
              <a:rPr lang="en-US" altLang="zh-CN" sz="2000" dirty="0"/>
              <a:t>• Good Timeliness</a:t>
            </a:r>
            <a:endParaRPr lang="zh-CN" altLang="en-US" sz="2000" dirty="0"/>
          </a:p>
        </p:txBody>
      </p:sp>
      <p:sp>
        <p:nvSpPr>
          <p:cNvPr id="73" name="文本框 72">
            <a:extLst>
              <a:ext uri="{FF2B5EF4-FFF2-40B4-BE49-F238E27FC236}">
                <a16:creationId xmlns:a16="http://schemas.microsoft.com/office/drawing/2014/main" id="{29349769-91FD-464E-8630-C11658B9C14D}"/>
              </a:ext>
            </a:extLst>
          </p:cNvPr>
          <p:cNvSpPr txBox="1"/>
          <p:nvPr/>
        </p:nvSpPr>
        <p:spPr>
          <a:xfrm>
            <a:off x="550673" y="5459912"/>
            <a:ext cx="4000747" cy="400110"/>
          </a:xfrm>
          <a:prstGeom prst="rect">
            <a:avLst/>
          </a:prstGeom>
          <a:noFill/>
        </p:spPr>
        <p:txBody>
          <a:bodyPr wrap="square" rtlCol="0">
            <a:spAutoFit/>
          </a:bodyPr>
          <a:lstStyle/>
          <a:p>
            <a:r>
              <a:rPr lang="en-US" altLang="zh-CN" sz="2000" dirty="0"/>
              <a:t>• Fast Transmission Rate</a:t>
            </a:r>
            <a:endParaRPr lang="zh-CN" altLang="en-US" sz="2000" dirty="0"/>
          </a:p>
        </p:txBody>
      </p:sp>
      <p:sp>
        <p:nvSpPr>
          <p:cNvPr id="74" name="文本框 73">
            <a:extLst>
              <a:ext uri="{FF2B5EF4-FFF2-40B4-BE49-F238E27FC236}">
                <a16:creationId xmlns:a16="http://schemas.microsoft.com/office/drawing/2014/main" id="{2E8EA496-D685-4C80-8B74-A976E157A001}"/>
              </a:ext>
            </a:extLst>
          </p:cNvPr>
          <p:cNvSpPr txBox="1"/>
          <p:nvPr/>
        </p:nvSpPr>
        <p:spPr>
          <a:xfrm>
            <a:off x="5664605" y="5459912"/>
            <a:ext cx="2928722" cy="400110"/>
          </a:xfrm>
          <a:prstGeom prst="rect">
            <a:avLst/>
          </a:prstGeom>
          <a:noFill/>
        </p:spPr>
        <p:txBody>
          <a:bodyPr wrap="square" rtlCol="0">
            <a:spAutoFit/>
          </a:bodyPr>
          <a:lstStyle/>
          <a:p>
            <a:r>
              <a:rPr lang="en-US" altLang="zh-CN" sz="2000" dirty="0"/>
              <a:t>• Low Dissemination Cost</a:t>
            </a:r>
            <a:endParaRPr lang="zh-CN" alt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a:extLst>
              <a:ext uri="{FF2B5EF4-FFF2-40B4-BE49-F238E27FC236}">
                <a16:creationId xmlns:a16="http://schemas.microsoft.com/office/drawing/2014/main" id="{6C74AF75-96E0-49E8-97D6-665138457019}"/>
              </a:ext>
            </a:extLst>
          </p:cNvPr>
          <p:cNvSpPr txBox="1"/>
          <p:nvPr/>
        </p:nvSpPr>
        <p:spPr>
          <a:xfrm>
            <a:off x="2975480" y="1845562"/>
            <a:ext cx="3162558" cy="430887"/>
          </a:xfrm>
          <a:prstGeom prst="rect">
            <a:avLst/>
          </a:prstGeom>
          <a:noFill/>
        </p:spPr>
        <p:txBody>
          <a:bodyPr wrap="square" rtlCol="0">
            <a:spAutoFit/>
          </a:bodyPr>
          <a:lstStyle/>
          <a:p>
            <a:r>
              <a:rPr lang="en-US" altLang="zh-CN" sz="2200" dirty="0"/>
              <a:t>temporal content status</a:t>
            </a:r>
            <a:endParaRPr lang="zh-CN" altLang="en-US" sz="2200" dirty="0"/>
          </a:p>
        </p:txBody>
      </p:sp>
      <p:sp>
        <p:nvSpPr>
          <p:cNvPr id="40" name="矩形: 圆角 39">
            <a:extLst>
              <a:ext uri="{FF2B5EF4-FFF2-40B4-BE49-F238E27FC236}">
                <a16:creationId xmlns:a16="http://schemas.microsoft.com/office/drawing/2014/main" id="{7B55C659-D4C9-4F16-B610-9AAE3078E29C}"/>
              </a:ext>
            </a:extLst>
          </p:cNvPr>
          <p:cNvSpPr/>
          <p:nvPr/>
        </p:nvSpPr>
        <p:spPr>
          <a:xfrm>
            <a:off x="486101" y="1896758"/>
            <a:ext cx="7969742" cy="2315936"/>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a:extLst>
              <a:ext uri="{FF2B5EF4-FFF2-40B4-BE49-F238E27FC236}">
                <a16:creationId xmlns:a16="http://schemas.microsoft.com/office/drawing/2014/main" id="{F715D181-F455-41EC-B01A-4C6646F4FEB4}"/>
              </a:ext>
            </a:extLst>
          </p:cNvPr>
          <p:cNvCxnSpPr>
            <a:cxnSpLocks/>
          </p:cNvCxnSpPr>
          <p:nvPr/>
        </p:nvCxnSpPr>
        <p:spPr>
          <a:xfrm>
            <a:off x="938816" y="2562474"/>
            <a:ext cx="7219733"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A4850758-386D-422B-8874-ED0E098A6134}"/>
              </a:ext>
            </a:extLst>
          </p:cNvPr>
          <p:cNvSpPr/>
          <p:nvPr/>
        </p:nvSpPr>
        <p:spPr>
          <a:xfrm>
            <a:off x="1079774" y="2440141"/>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DEFA9E9A-34BD-4241-BE1E-0621D94941E0}"/>
              </a:ext>
            </a:extLst>
          </p:cNvPr>
          <p:cNvSpPr/>
          <p:nvPr/>
        </p:nvSpPr>
        <p:spPr>
          <a:xfrm>
            <a:off x="1857551" y="243889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F7AA112-F06E-420E-B3D5-3DEFC30245C9}"/>
              </a:ext>
            </a:extLst>
          </p:cNvPr>
          <p:cNvSpPr/>
          <p:nvPr/>
        </p:nvSpPr>
        <p:spPr>
          <a:xfrm>
            <a:off x="2358454" y="243630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1">
            <a:extLst>
              <a:ext uri="{FF2B5EF4-FFF2-40B4-BE49-F238E27FC236}">
                <a16:creationId xmlns:a16="http://schemas.microsoft.com/office/drawing/2014/main" id="{6016CB6B-4276-4632-86DC-D9574533CA9E}"/>
              </a:ext>
            </a:extLst>
          </p:cNvPr>
          <p:cNvSpPr txBox="1"/>
          <p:nvPr/>
        </p:nvSpPr>
        <p:spPr>
          <a:xfrm>
            <a:off x="7439056" y="2180318"/>
            <a:ext cx="941283" cy="369332"/>
          </a:xfrm>
          <a:prstGeom prst="rect">
            <a:avLst/>
          </a:prstGeom>
          <a:noFill/>
        </p:spPr>
        <p:txBody>
          <a:bodyPr wrap="none" rtlCol="0">
            <a:spAutoFit/>
          </a:bodyPr>
          <a:lstStyle/>
          <a:p>
            <a:r>
              <a:rPr lang="en-US" altLang="zh-CN" dirty="0"/>
              <a:t>timeline</a:t>
            </a:r>
            <a:endParaRPr lang="zh-CN" altLang="en-US" dirty="0"/>
          </a:p>
        </p:txBody>
      </p:sp>
      <p:sp>
        <p:nvSpPr>
          <p:cNvPr id="75" name="椭圆 74">
            <a:extLst>
              <a:ext uri="{FF2B5EF4-FFF2-40B4-BE49-F238E27FC236}">
                <a16:creationId xmlns:a16="http://schemas.microsoft.com/office/drawing/2014/main" id="{55685FE9-B638-4CBE-AD37-7A2DC44A76FD}"/>
              </a:ext>
            </a:extLst>
          </p:cNvPr>
          <p:cNvSpPr/>
          <p:nvPr/>
        </p:nvSpPr>
        <p:spPr>
          <a:xfrm>
            <a:off x="1472590" y="243630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76AE7437-3282-4D9B-BFF7-30512494C50C}"/>
              </a:ext>
            </a:extLst>
          </p:cNvPr>
          <p:cNvSpPr/>
          <p:nvPr/>
        </p:nvSpPr>
        <p:spPr>
          <a:xfrm>
            <a:off x="3202268" y="2442182"/>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E51280D2-914A-47AF-848B-D67067543757}"/>
              </a:ext>
            </a:extLst>
          </p:cNvPr>
          <p:cNvSpPr/>
          <p:nvPr/>
        </p:nvSpPr>
        <p:spPr>
          <a:xfrm>
            <a:off x="3703171" y="2439596"/>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ABD3FC62-1116-400A-ACDB-A77B3F8EBE24}"/>
              </a:ext>
            </a:extLst>
          </p:cNvPr>
          <p:cNvSpPr/>
          <p:nvPr/>
        </p:nvSpPr>
        <p:spPr>
          <a:xfrm>
            <a:off x="4004670" y="244347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11A35000-704A-4BAD-BA07-C2973342DABF}"/>
              </a:ext>
            </a:extLst>
          </p:cNvPr>
          <p:cNvSpPr/>
          <p:nvPr/>
        </p:nvSpPr>
        <p:spPr>
          <a:xfrm>
            <a:off x="4628153" y="2435804"/>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CEAD8975-C967-4D91-8A7E-4F422CA5BFB9}"/>
              </a:ext>
            </a:extLst>
          </p:cNvPr>
          <p:cNvSpPr/>
          <p:nvPr/>
        </p:nvSpPr>
        <p:spPr>
          <a:xfrm>
            <a:off x="4978185" y="2435804"/>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ADD5EEC2-7834-4AC4-BA83-B9C18CDDB376}"/>
              </a:ext>
            </a:extLst>
          </p:cNvPr>
          <p:cNvSpPr/>
          <p:nvPr/>
        </p:nvSpPr>
        <p:spPr>
          <a:xfrm>
            <a:off x="5804375" y="2447234"/>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D1439557-E689-4BC2-8F69-44B41D797F19}"/>
              </a:ext>
            </a:extLst>
          </p:cNvPr>
          <p:cNvSpPr/>
          <p:nvPr/>
        </p:nvSpPr>
        <p:spPr>
          <a:xfrm>
            <a:off x="6560275" y="245171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1E5E9358-F259-419B-9884-82C6006E61B5}"/>
              </a:ext>
            </a:extLst>
          </p:cNvPr>
          <p:cNvSpPr/>
          <p:nvPr/>
        </p:nvSpPr>
        <p:spPr>
          <a:xfrm>
            <a:off x="6935412" y="2453612"/>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箭头连接符 86">
            <a:extLst>
              <a:ext uri="{FF2B5EF4-FFF2-40B4-BE49-F238E27FC236}">
                <a16:creationId xmlns:a16="http://schemas.microsoft.com/office/drawing/2014/main" id="{CAC75204-3A35-4E79-B0CB-5D9A673EF621}"/>
              </a:ext>
            </a:extLst>
          </p:cNvPr>
          <p:cNvCxnSpPr>
            <a:cxnSpLocks/>
          </p:cNvCxnSpPr>
          <p:nvPr/>
        </p:nvCxnSpPr>
        <p:spPr>
          <a:xfrm>
            <a:off x="938816" y="3069323"/>
            <a:ext cx="7219733"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椭圆 87">
            <a:extLst>
              <a:ext uri="{FF2B5EF4-FFF2-40B4-BE49-F238E27FC236}">
                <a16:creationId xmlns:a16="http://schemas.microsoft.com/office/drawing/2014/main" id="{2F57CCCF-EE96-48B8-9422-61615B99A041}"/>
              </a:ext>
            </a:extLst>
          </p:cNvPr>
          <p:cNvSpPr/>
          <p:nvPr/>
        </p:nvSpPr>
        <p:spPr>
          <a:xfrm>
            <a:off x="1136924" y="2946990"/>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1CE39B97-F9E8-468B-8934-E74252359B33}"/>
              </a:ext>
            </a:extLst>
          </p:cNvPr>
          <p:cNvSpPr/>
          <p:nvPr/>
        </p:nvSpPr>
        <p:spPr>
          <a:xfrm>
            <a:off x="1857551" y="2945742"/>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2FF6FA12-DF03-4D7C-9EF6-35382127AB9A}"/>
              </a:ext>
            </a:extLst>
          </p:cNvPr>
          <p:cNvSpPr/>
          <p:nvPr/>
        </p:nvSpPr>
        <p:spPr>
          <a:xfrm>
            <a:off x="5673154" y="2953789"/>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505DC091-37E4-4D22-9D55-C337DE099A7A}"/>
              </a:ext>
            </a:extLst>
          </p:cNvPr>
          <p:cNvSpPr/>
          <p:nvPr/>
        </p:nvSpPr>
        <p:spPr>
          <a:xfrm>
            <a:off x="1518310" y="2943156"/>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FA2DE09A-A13A-4D09-8854-E49791BCB6CD}"/>
              </a:ext>
            </a:extLst>
          </p:cNvPr>
          <p:cNvSpPr/>
          <p:nvPr/>
        </p:nvSpPr>
        <p:spPr>
          <a:xfrm>
            <a:off x="2623948" y="2943403"/>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1E8C912A-E041-4A3E-9AFC-AA0BE67BD4BC}"/>
              </a:ext>
            </a:extLst>
          </p:cNvPr>
          <p:cNvSpPr/>
          <p:nvPr/>
        </p:nvSpPr>
        <p:spPr>
          <a:xfrm>
            <a:off x="3167978" y="2949031"/>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76484669-00D9-4EED-AF1E-DB2CAFBD1A05}"/>
              </a:ext>
            </a:extLst>
          </p:cNvPr>
          <p:cNvSpPr/>
          <p:nvPr/>
        </p:nvSpPr>
        <p:spPr>
          <a:xfrm>
            <a:off x="3703171" y="294644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424DD860-C3EA-4019-8B67-E89C44B93309}"/>
              </a:ext>
            </a:extLst>
          </p:cNvPr>
          <p:cNvSpPr/>
          <p:nvPr/>
        </p:nvSpPr>
        <p:spPr>
          <a:xfrm>
            <a:off x="4004670" y="2950324"/>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B95B211D-4507-4E04-888C-108F233D5893}"/>
              </a:ext>
            </a:extLst>
          </p:cNvPr>
          <p:cNvSpPr/>
          <p:nvPr/>
        </p:nvSpPr>
        <p:spPr>
          <a:xfrm>
            <a:off x="4468133" y="294265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5747CD97-AAE3-43A2-B0F9-356A4F4DCBA4}"/>
              </a:ext>
            </a:extLst>
          </p:cNvPr>
          <p:cNvSpPr/>
          <p:nvPr/>
        </p:nvSpPr>
        <p:spPr>
          <a:xfrm>
            <a:off x="4978185" y="294265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A2339C75-64B3-40DE-BD81-6FFFAFB233FD}"/>
              </a:ext>
            </a:extLst>
          </p:cNvPr>
          <p:cNvSpPr/>
          <p:nvPr/>
        </p:nvSpPr>
        <p:spPr>
          <a:xfrm>
            <a:off x="6094385" y="2947933"/>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9310F759-0E54-4FF4-A793-248CCB836156}"/>
              </a:ext>
            </a:extLst>
          </p:cNvPr>
          <p:cNvSpPr/>
          <p:nvPr/>
        </p:nvSpPr>
        <p:spPr>
          <a:xfrm>
            <a:off x="6560275" y="2958566"/>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F0C33DB7-5651-4D66-ABB2-D0FB589FDC06}"/>
              </a:ext>
            </a:extLst>
          </p:cNvPr>
          <p:cNvSpPr/>
          <p:nvPr/>
        </p:nvSpPr>
        <p:spPr>
          <a:xfrm>
            <a:off x="7026852" y="2960461"/>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DBE216D2-91A2-4F66-84F8-D9B04BDCCFE7}"/>
              </a:ext>
            </a:extLst>
          </p:cNvPr>
          <p:cNvCxnSpPr>
            <a:cxnSpLocks/>
          </p:cNvCxnSpPr>
          <p:nvPr/>
        </p:nvCxnSpPr>
        <p:spPr>
          <a:xfrm>
            <a:off x="4306169" y="2331830"/>
            <a:ext cx="0" cy="122504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52861A16-72CC-4DB2-9D86-237673B99137}"/>
              </a:ext>
            </a:extLst>
          </p:cNvPr>
          <p:cNvCxnSpPr>
            <a:cxnSpLocks/>
          </p:cNvCxnSpPr>
          <p:nvPr/>
        </p:nvCxnSpPr>
        <p:spPr>
          <a:xfrm>
            <a:off x="1016201" y="2331830"/>
            <a:ext cx="0" cy="155702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BFDE776D-E675-4715-8C9F-963A3ECD3265}"/>
              </a:ext>
            </a:extLst>
          </p:cNvPr>
          <p:cNvCxnSpPr>
            <a:cxnSpLocks/>
          </p:cNvCxnSpPr>
          <p:nvPr/>
        </p:nvCxnSpPr>
        <p:spPr>
          <a:xfrm>
            <a:off x="7279036" y="2313823"/>
            <a:ext cx="0" cy="157503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F0BF410-0B08-44B0-ABA4-0EE939DACA55}"/>
              </a:ext>
            </a:extLst>
          </p:cNvPr>
          <p:cNvCxnSpPr/>
          <p:nvPr/>
        </p:nvCxnSpPr>
        <p:spPr>
          <a:xfrm>
            <a:off x="1019017" y="3407786"/>
            <a:ext cx="32899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文本框 104">
            <a:extLst>
              <a:ext uri="{FF2B5EF4-FFF2-40B4-BE49-F238E27FC236}">
                <a16:creationId xmlns:a16="http://schemas.microsoft.com/office/drawing/2014/main" id="{D63FE3BF-82BC-4E36-8E37-FAE2C90013E9}"/>
              </a:ext>
            </a:extLst>
          </p:cNvPr>
          <p:cNvSpPr txBox="1"/>
          <p:nvPr/>
        </p:nvSpPr>
        <p:spPr>
          <a:xfrm>
            <a:off x="1522158" y="3365131"/>
            <a:ext cx="2130585" cy="410849"/>
          </a:xfrm>
          <a:prstGeom prst="rect">
            <a:avLst/>
          </a:prstGeom>
          <a:noFill/>
        </p:spPr>
        <p:txBody>
          <a:bodyPr wrap="square" rtlCol="0">
            <a:spAutoFit/>
          </a:bodyPr>
          <a:lstStyle/>
          <a:p>
            <a:r>
              <a:rPr lang="en-US" altLang="zh-CN" sz="2000" dirty="0"/>
              <a:t>observing duration</a:t>
            </a:r>
            <a:endParaRPr lang="zh-CN" altLang="en-US" sz="2000" dirty="0"/>
          </a:p>
        </p:txBody>
      </p:sp>
      <p:cxnSp>
        <p:nvCxnSpPr>
          <p:cNvPr id="106" name="直接箭头连接符 105">
            <a:extLst>
              <a:ext uri="{FF2B5EF4-FFF2-40B4-BE49-F238E27FC236}">
                <a16:creationId xmlns:a16="http://schemas.microsoft.com/office/drawing/2014/main" id="{8BC9DF8D-3CCC-41BA-ADA8-A14EBF866142}"/>
              </a:ext>
            </a:extLst>
          </p:cNvPr>
          <p:cNvCxnSpPr>
            <a:cxnSpLocks/>
          </p:cNvCxnSpPr>
          <p:nvPr/>
        </p:nvCxnSpPr>
        <p:spPr>
          <a:xfrm>
            <a:off x="1001955" y="3808596"/>
            <a:ext cx="627708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46E4D94A-06B1-466B-82FE-AB3C2A9FA0FC}"/>
              </a:ext>
            </a:extLst>
          </p:cNvPr>
          <p:cNvSpPr txBox="1"/>
          <p:nvPr/>
        </p:nvSpPr>
        <p:spPr>
          <a:xfrm>
            <a:off x="3400337" y="3792731"/>
            <a:ext cx="1460951" cy="415871"/>
          </a:xfrm>
          <a:prstGeom prst="rect">
            <a:avLst/>
          </a:prstGeom>
          <a:noFill/>
        </p:spPr>
        <p:txBody>
          <a:bodyPr wrap="square" rtlCol="0">
            <a:spAutoFit/>
          </a:bodyPr>
          <a:lstStyle/>
          <a:p>
            <a:r>
              <a:rPr lang="en-US" altLang="zh-CN" sz="2000" dirty="0"/>
              <a:t>life duration</a:t>
            </a:r>
            <a:endParaRPr lang="zh-CN" altLang="en-US" sz="2000" dirty="0"/>
          </a:p>
        </p:txBody>
      </p:sp>
      <p:sp>
        <p:nvSpPr>
          <p:cNvPr id="60" name="标题 6">
            <a:extLst>
              <a:ext uri="{FF2B5EF4-FFF2-40B4-BE49-F238E27FC236}">
                <a16:creationId xmlns:a16="http://schemas.microsoft.com/office/drawing/2014/main" id="{383E21C1-BFA5-433A-9D10-7B3909B2C45B}"/>
              </a:ext>
            </a:extLst>
          </p:cNvPr>
          <p:cNvSpPr>
            <a:spLocks noGrp="1"/>
          </p:cNvSpPr>
          <p:nvPr>
            <p:ph type="title"/>
          </p:nvPr>
        </p:nvSpPr>
        <p:spPr>
          <a:xfrm>
            <a:off x="262394" y="960116"/>
            <a:ext cx="3374784" cy="574183"/>
          </a:xfrm>
        </p:spPr>
        <p:txBody>
          <a:bodyPr/>
          <a:lstStyle/>
          <a:p>
            <a:r>
              <a:rPr lang="en-US" altLang="zh-CN" dirty="0"/>
              <a:t>Problem Statement</a:t>
            </a:r>
            <a:endParaRPr lang="zh-CN" altLang="en-US" dirty="0"/>
          </a:p>
        </p:txBody>
      </p:sp>
      <p:sp>
        <p:nvSpPr>
          <p:cNvPr id="61" name="文本框 60">
            <a:extLst>
              <a:ext uri="{FF2B5EF4-FFF2-40B4-BE49-F238E27FC236}">
                <a16:creationId xmlns:a16="http://schemas.microsoft.com/office/drawing/2014/main" id="{C4768685-B82E-446A-B2D9-A486D9B574FF}"/>
              </a:ext>
            </a:extLst>
          </p:cNvPr>
          <p:cNvSpPr txBox="1"/>
          <p:nvPr/>
        </p:nvSpPr>
        <p:spPr>
          <a:xfrm>
            <a:off x="426376" y="4381924"/>
            <a:ext cx="8392745" cy="830997"/>
          </a:xfrm>
          <a:prstGeom prst="rect">
            <a:avLst/>
          </a:prstGeom>
          <a:noFill/>
        </p:spPr>
        <p:txBody>
          <a:bodyPr wrap="square" rtlCol="0">
            <a:spAutoFit/>
          </a:bodyPr>
          <a:lstStyle/>
          <a:p>
            <a:r>
              <a:rPr lang="en-US" altLang="zh-CN" sz="2400" dirty="0"/>
              <a:t>With tweets in observing duration, one would like to know how many tweets will be posted in the end.</a:t>
            </a:r>
            <a:endParaRPr lang="zh-CN" altLang="en-US" sz="2400" dirty="0"/>
          </a:p>
        </p:txBody>
      </p:sp>
      <p:sp>
        <p:nvSpPr>
          <p:cNvPr id="62" name="文本框 61">
            <a:extLst>
              <a:ext uri="{FF2B5EF4-FFF2-40B4-BE49-F238E27FC236}">
                <a16:creationId xmlns:a16="http://schemas.microsoft.com/office/drawing/2014/main" id="{3446F472-5597-474D-B05B-58BA4A7717BD}"/>
              </a:ext>
            </a:extLst>
          </p:cNvPr>
          <p:cNvSpPr txBox="1"/>
          <p:nvPr/>
        </p:nvSpPr>
        <p:spPr>
          <a:xfrm>
            <a:off x="697774" y="5339228"/>
            <a:ext cx="2724825" cy="461665"/>
          </a:xfrm>
          <a:prstGeom prst="rect">
            <a:avLst/>
          </a:prstGeom>
          <a:noFill/>
        </p:spPr>
        <p:txBody>
          <a:bodyPr wrap="square" rtlCol="0">
            <a:spAutoFit/>
          </a:bodyPr>
          <a:lstStyle/>
          <a:p>
            <a:r>
              <a:rPr lang="en-US" altLang="zh-CN" sz="2400" dirty="0"/>
              <a:t>• rumor monitoring</a:t>
            </a:r>
            <a:endParaRPr lang="zh-CN" altLang="en-US" sz="2400" dirty="0"/>
          </a:p>
        </p:txBody>
      </p:sp>
      <p:sp>
        <p:nvSpPr>
          <p:cNvPr id="63" name="文本框 62">
            <a:extLst>
              <a:ext uri="{FF2B5EF4-FFF2-40B4-BE49-F238E27FC236}">
                <a16:creationId xmlns:a16="http://schemas.microsoft.com/office/drawing/2014/main" id="{1FC03462-E0DA-434C-A570-38CB9CF69E69}"/>
              </a:ext>
            </a:extLst>
          </p:cNvPr>
          <p:cNvSpPr txBox="1"/>
          <p:nvPr/>
        </p:nvSpPr>
        <p:spPr>
          <a:xfrm>
            <a:off x="3617749" y="5339229"/>
            <a:ext cx="4551471" cy="461665"/>
          </a:xfrm>
          <a:prstGeom prst="rect">
            <a:avLst/>
          </a:prstGeom>
          <a:noFill/>
        </p:spPr>
        <p:txBody>
          <a:bodyPr wrap="square" rtlCol="0">
            <a:spAutoFit/>
          </a:bodyPr>
          <a:lstStyle/>
          <a:p>
            <a:r>
              <a:rPr lang="en-US" altLang="zh-CN" sz="2400" dirty="0"/>
              <a:t>• personalized recommendation</a:t>
            </a:r>
            <a:endParaRPr lang="zh-CN" altLang="en-US" sz="2400" dirty="0"/>
          </a:p>
        </p:txBody>
      </p:sp>
      <p:sp>
        <p:nvSpPr>
          <p:cNvPr id="64" name="文本框 63">
            <a:extLst>
              <a:ext uri="{FF2B5EF4-FFF2-40B4-BE49-F238E27FC236}">
                <a16:creationId xmlns:a16="http://schemas.microsoft.com/office/drawing/2014/main" id="{97831323-D437-4189-BA5C-95E95F37BD28}"/>
              </a:ext>
            </a:extLst>
          </p:cNvPr>
          <p:cNvSpPr txBox="1"/>
          <p:nvPr/>
        </p:nvSpPr>
        <p:spPr>
          <a:xfrm>
            <a:off x="705383" y="5800893"/>
            <a:ext cx="2717216" cy="461665"/>
          </a:xfrm>
          <a:prstGeom prst="rect">
            <a:avLst/>
          </a:prstGeom>
          <a:noFill/>
        </p:spPr>
        <p:txBody>
          <a:bodyPr wrap="square" rtlCol="0">
            <a:spAutoFit/>
          </a:bodyPr>
          <a:lstStyle/>
          <a:p>
            <a:r>
              <a:rPr lang="en-US" altLang="zh-CN" sz="2400" dirty="0"/>
              <a:t>• anomaly detection</a:t>
            </a:r>
            <a:endParaRPr lang="zh-CN" altLang="en-US" sz="2400" dirty="0"/>
          </a:p>
        </p:txBody>
      </p:sp>
      <p:sp>
        <p:nvSpPr>
          <p:cNvPr id="65" name="文本框 64">
            <a:extLst>
              <a:ext uri="{FF2B5EF4-FFF2-40B4-BE49-F238E27FC236}">
                <a16:creationId xmlns:a16="http://schemas.microsoft.com/office/drawing/2014/main" id="{0B47EF0B-956E-4F4D-9423-60195B764329}"/>
              </a:ext>
            </a:extLst>
          </p:cNvPr>
          <p:cNvSpPr txBox="1"/>
          <p:nvPr/>
        </p:nvSpPr>
        <p:spPr>
          <a:xfrm>
            <a:off x="3643850" y="5800893"/>
            <a:ext cx="3269293" cy="461665"/>
          </a:xfrm>
          <a:prstGeom prst="rect">
            <a:avLst/>
          </a:prstGeom>
          <a:noFill/>
        </p:spPr>
        <p:txBody>
          <a:bodyPr wrap="square" rtlCol="0">
            <a:spAutoFit/>
          </a:bodyPr>
          <a:lstStyle/>
          <a:p>
            <a:r>
              <a:rPr lang="en-US" altLang="zh-CN" sz="2400" dirty="0"/>
              <a:t>• targeted advertisement</a:t>
            </a:r>
            <a:endParaRPr lang="zh-CN" altLang="en-US" sz="2400" dirty="0"/>
          </a:p>
        </p:txBody>
      </p:sp>
    </p:spTree>
    <p:extLst>
      <p:ext uri="{BB962C8B-B14F-4D97-AF65-F5344CB8AC3E}">
        <p14:creationId xmlns:p14="http://schemas.microsoft.com/office/powerpoint/2010/main" val="1589036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a:t>Motivation of Present Study</a:t>
            </a:r>
            <a:endParaRPr lang="zh-CN" altLang="en-US" dirty="0"/>
          </a:p>
        </p:txBody>
      </p:sp>
      <p:sp>
        <p:nvSpPr>
          <p:cNvPr id="144" name="文本框 143">
            <a:extLst>
              <a:ext uri="{FF2B5EF4-FFF2-40B4-BE49-F238E27FC236}">
                <a16:creationId xmlns:a16="http://schemas.microsoft.com/office/drawing/2014/main" id="{E24AD211-2DF7-4612-83B4-D9319F2FB7CD}"/>
              </a:ext>
            </a:extLst>
          </p:cNvPr>
          <p:cNvSpPr txBox="1"/>
          <p:nvPr/>
        </p:nvSpPr>
        <p:spPr>
          <a:xfrm>
            <a:off x="453344" y="1793426"/>
            <a:ext cx="7749629" cy="461665"/>
          </a:xfrm>
          <a:prstGeom prst="rect">
            <a:avLst/>
          </a:prstGeom>
          <a:noFill/>
        </p:spPr>
        <p:txBody>
          <a:bodyPr wrap="square" rtlCol="0">
            <a:spAutoFit/>
          </a:bodyPr>
          <a:lstStyle/>
          <a:p>
            <a:r>
              <a:rPr lang="en-US" altLang="zh-CN" sz="2400" dirty="0" smtClean="0"/>
              <a:t>Most previous </a:t>
            </a:r>
            <a:r>
              <a:rPr lang="en-US" altLang="zh-CN" sz="2400" dirty="0"/>
              <a:t>methods rely on long-term observation</a:t>
            </a:r>
            <a:endParaRPr lang="zh-CN" altLang="en-US" sz="2400" dirty="0"/>
          </a:p>
        </p:txBody>
      </p:sp>
      <p:sp>
        <p:nvSpPr>
          <p:cNvPr id="71" name="矩形: 圆角 70">
            <a:extLst>
              <a:ext uri="{FF2B5EF4-FFF2-40B4-BE49-F238E27FC236}">
                <a16:creationId xmlns:a16="http://schemas.microsoft.com/office/drawing/2014/main" id="{6D7E8940-BA04-4B73-A9CF-9A8A8F9AAF21}"/>
              </a:ext>
            </a:extLst>
          </p:cNvPr>
          <p:cNvSpPr/>
          <p:nvPr/>
        </p:nvSpPr>
        <p:spPr>
          <a:xfrm>
            <a:off x="582841" y="2390294"/>
            <a:ext cx="7749629" cy="157338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DAAA138F-5241-4945-AE6D-4150645BC9F7}"/>
              </a:ext>
            </a:extLst>
          </p:cNvPr>
          <p:cNvCxnSpPr>
            <a:cxnSpLocks/>
          </p:cNvCxnSpPr>
          <p:nvPr/>
        </p:nvCxnSpPr>
        <p:spPr>
          <a:xfrm>
            <a:off x="928340" y="2804757"/>
            <a:ext cx="7219733"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35AF0426-4543-4BAB-BC1D-4D952A3F39B8}"/>
              </a:ext>
            </a:extLst>
          </p:cNvPr>
          <p:cNvSpPr/>
          <p:nvPr/>
        </p:nvSpPr>
        <p:spPr>
          <a:xfrm>
            <a:off x="1069298" y="2682424"/>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D761C148-C828-4C61-B405-7B749329C6F8}"/>
              </a:ext>
            </a:extLst>
          </p:cNvPr>
          <p:cNvSpPr/>
          <p:nvPr/>
        </p:nvSpPr>
        <p:spPr>
          <a:xfrm>
            <a:off x="1847075" y="2681176"/>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0F8CB1BD-BADA-4F22-AF10-A89510ABDA6B}"/>
              </a:ext>
            </a:extLst>
          </p:cNvPr>
          <p:cNvSpPr/>
          <p:nvPr/>
        </p:nvSpPr>
        <p:spPr>
          <a:xfrm>
            <a:off x="2347978" y="267859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41">
            <a:extLst>
              <a:ext uri="{FF2B5EF4-FFF2-40B4-BE49-F238E27FC236}">
                <a16:creationId xmlns:a16="http://schemas.microsoft.com/office/drawing/2014/main" id="{2F04B755-EEDD-4B36-AC77-BA775AA2B594}"/>
              </a:ext>
            </a:extLst>
          </p:cNvPr>
          <p:cNvSpPr txBox="1"/>
          <p:nvPr/>
        </p:nvSpPr>
        <p:spPr>
          <a:xfrm>
            <a:off x="7273473" y="2395419"/>
            <a:ext cx="941283" cy="369332"/>
          </a:xfrm>
          <a:prstGeom prst="rect">
            <a:avLst/>
          </a:prstGeom>
          <a:noFill/>
        </p:spPr>
        <p:txBody>
          <a:bodyPr wrap="none" rtlCol="0">
            <a:spAutoFit/>
          </a:bodyPr>
          <a:lstStyle/>
          <a:p>
            <a:r>
              <a:rPr lang="en-US" altLang="zh-CN" dirty="0"/>
              <a:t>timeline</a:t>
            </a:r>
            <a:endParaRPr lang="zh-CN" altLang="en-US" dirty="0"/>
          </a:p>
        </p:txBody>
      </p:sp>
      <p:sp>
        <p:nvSpPr>
          <p:cNvPr id="78" name="椭圆 77">
            <a:extLst>
              <a:ext uri="{FF2B5EF4-FFF2-40B4-BE49-F238E27FC236}">
                <a16:creationId xmlns:a16="http://schemas.microsoft.com/office/drawing/2014/main" id="{CBA13E4F-0D52-4CEE-B6C3-6C2AAC565424}"/>
              </a:ext>
            </a:extLst>
          </p:cNvPr>
          <p:cNvSpPr/>
          <p:nvPr/>
        </p:nvSpPr>
        <p:spPr>
          <a:xfrm>
            <a:off x="1462114" y="267859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F3AB2E1-7837-43EA-B362-E17D2AD107EE}"/>
              </a:ext>
            </a:extLst>
          </p:cNvPr>
          <p:cNvSpPr/>
          <p:nvPr/>
        </p:nvSpPr>
        <p:spPr>
          <a:xfrm>
            <a:off x="2876362" y="267883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CF03EC93-A9AB-4D90-A652-EB5B13918F6B}"/>
              </a:ext>
            </a:extLst>
          </p:cNvPr>
          <p:cNvSpPr/>
          <p:nvPr/>
        </p:nvSpPr>
        <p:spPr>
          <a:xfrm>
            <a:off x="3191792" y="268446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CA66FA6D-DCCD-4506-A5B4-C43F5D0C4DB9}"/>
              </a:ext>
            </a:extLst>
          </p:cNvPr>
          <p:cNvSpPr/>
          <p:nvPr/>
        </p:nvSpPr>
        <p:spPr>
          <a:xfrm>
            <a:off x="3692695" y="2681879"/>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54A53F91-3237-4CEA-B0B8-79CCB2A1C7D5}"/>
              </a:ext>
            </a:extLst>
          </p:cNvPr>
          <p:cNvSpPr/>
          <p:nvPr/>
        </p:nvSpPr>
        <p:spPr>
          <a:xfrm>
            <a:off x="3994194" y="268575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89532A38-8F66-47D3-846C-C3B0C0A15B1C}"/>
              </a:ext>
            </a:extLst>
          </p:cNvPr>
          <p:cNvSpPr/>
          <p:nvPr/>
        </p:nvSpPr>
        <p:spPr>
          <a:xfrm>
            <a:off x="4617677" y="267808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D0C18594-8F4E-491B-9E0E-1FA2E377250E}"/>
              </a:ext>
            </a:extLst>
          </p:cNvPr>
          <p:cNvSpPr/>
          <p:nvPr/>
        </p:nvSpPr>
        <p:spPr>
          <a:xfrm>
            <a:off x="4967709" y="267808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B96C6F09-A94C-4AE2-A815-9C5007F4D285}"/>
              </a:ext>
            </a:extLst>
          </p:cNvPr>
          <p:cNvSpPr/>
          <p:nvPr/>
        </p:nvSpPr>
        <p:spPr>
          <a:xfrm>
            <a:off x="5405344" y="267808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A69DEBDD-967B-4EF5-BE05-9F2C6561EFE0}"/>
              </a:ext>
            </a:extLst>
          </p:cNvPr>
          <p:cNvSpPr/>
          <p:nvPr/>
        </p:nvSpPr>
        <p:spPr>
          <a:xfrm>
            <a:off x="5793899" y="268951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F2E26927-3DE7-4CD5-9DEF-3DA29A55E333}"/>
              </a:ext>
            </a:extLst>
          </p:cNvPr>
          <p:cNvSpPr/>
          <p:nvPr/>
        </p:nvSpPr>
        <p:spPr>
          <a:xfrm>
            <a:off x="6175349" y="269400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C5A7C4F7-D6C4-46A9-B90F-BEE6536DC4A2}"/>
              </a:ext>
            </a:extLst>
          </p:cNvPr>
          <p:cNvSpPr/>
          <p:nvPr/>
        </p:nvSpPr>
        <p:spPr>
          <a:xfrm>
            <a:off x="6549799" y="269400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C40D811D-8AC0-487A-9E21-14EBD13FCDE7}"/>
              </a:ext>
            </a:extLst>
          </p:cNvPr>
          <p:cNvSpPr/>
          <p:nvPr/>
        </p:nvSpPr>
        <p:spPr>
          <a:xfrm>
            <a:off x="6924936" y="269589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箭头连接符 89">
            <a:extLst>
              <a:ext uri="{FF2B5EF4-FFF2-40B4-BE49-F238E27FC236}">
                <a16:creationId xmlns:a16="http://schemas.microsoft.com/office/drawing/2014/main" id="{1CB13525-D773-48DF-89D2-4774C0C13BF8}"/>
              </a:ext>
            </a:extLst>
          </p:cNvPr>
          <p:cNvCxnSpPr>
            <a:cxnSpLocks/>
          </p:cNvCxnSpPr>
          <p:nvPr/>
        </p:nvCxnSpPr>
        <p:spPr>
          <a:xfrm>
            <a:off x="928340" y="3198482"/>
            <a:ext cx="7219733"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7489B0B7-7555-483E-97B1-3641B626BD4F}"/>
              </a:ext>
            </a:extLst>
          </p:cNvPr>
          <p:cNvSpPr/>
          <p:nvPr/>
        </p:nvSpPr>
        <p:spPr>
          <a:xfrm>
            <a:off x="1126448" y="3076149"/>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98F93999-AE02-4511-8981-B52FE0097E82}"/>
              </a:ext>
            </a:extLst>
          </p:cNvPr>
          <p:cNvSpPr/>
          <p:nvPr/>
        </p:nvSpPr>
        <p:spPr>
          <a:xfrm>
            <a:off x="1847075" y="3074901"/>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5EE39728-6EF9-4E16-90DD-A7A89B5AE570}"/>
              </a:ext>
            </a:extLst>
          </p:cNvPr>
          <p:cNvSpPr/>
          <p:nvPr/>
        </p:nvSpPr>
        <p:spPr>
          <a:xfrm>
            <a:off x="5662678" y="308294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F48B9085-D03E-4014-AE22-3F3A9CD2092E}"/>
              </a:ext>
            </a:extLst>
          </p:cNvPr>
          <p:cNvSpPr/>
          <p:nvPr/>
        </p:nvSpPr>
        <p:spPr>
          <a:xfrm>
            <a:off x="1507834" y="307231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C141F274-335A-41A8-9B6C-F36DCEEF1B57}"/>
              </a:ext>
            </a:extLst>
          </p:cNvPr>
          <p:cNvSpPr/>
          <p:nvPr/>
        </p:nvSpPr>
        <p:spPr>
          <a:xfrm>
            <a:off x="2613472" y="3072562"/>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05FD1B62-1496-48EF-BBD2-9D7164CA4E7C}"/>
              </a:ext>
            </a:extLst>
          </p:cNvPr>
          <p:cNvSpPr/>
          <p:nvPr/>
        </p:nvSpPr>
        <p:spPr>
          <a:xfrm>
            <a:off x="3157502" y="307819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B5229C81-3E2D-49CF-92E3-1105B9C03C25}"/>
              </a:ext>
            </a:extLst>
          </p:cNvPr>
          <p:cNvSpPr/>
          <p:nvPr/>
        </p:nvSpPr>
        <p:spPr>
          <a:xfrm>
            <a:off x="3692695" y="3075604"/>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207AE00E-2C0A-4C57-902F-D5733BA5B0D3}"/>
              </a:ext>
            </a:extLst>
          </p:cNvPr>
          <p:cNvSpPr/>
          <p:nvPr/>
        </p:nvSpPr>
        <p:spPr>
          <a:xfrm>
            <a:off x="3994194" y="3079483"/>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E4376FE8-4216-47E5-963F-D6C44D36AA4F}"/>
              </a:ext>
            </a:extLst>
          </p:cNvPr>
          <p:cNvSpPr/>
          <p:nvPr/>
        </p:nvSpPr>
        <p:spPr>
          <a:xfrm>
            <a:off x="4457657" y="3071812"/>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D821F7EE-6AB8-4D8C-BDCD-459C8C6CDFDA}"/>
              </a:ext>
            </a:extLst>
          </p:cNvPr>
          <p:cNvSpPr/>
          <p:nvPr/>
        </p:nvSpPr>
        <p:spPr>
          <a:xfrm>
            <a:off x="4967709" y="3071812"/>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C99159AD-7395-4C74-B59B-744565186420}"/>
              </a:ext>
            </a:extLst>
          </p:cNvPr>
          <p:cNvSpPr/>
          <p:nvPr/>
        </p:nvSpPr>
        <p:spPr>
          <a:xfrm>
            <a:off x="6083909" y="3077092"/>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A14F5883-8178-4DF5-A47A-FBACF475DCD8}"/>
              </a:ext>
            </a:extLst>
          </p:cNvPr>
          <p:cNvSpPr/>
          <p:nvPr/>
        </p:nvSpPr>
        <p:spPr>
          <a:xfrm>
            <a:off x="6549799" y="308772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AF7AAFE8-5075-4349-8C79-91973BFB93BB}"/>
              </a:ext>
            </a:extLst>
          </p:cNvPr>
          <p:cNvSpPr/>
          <p:nvPr/>
        </p:nvSpPr>
        <p:spPr>
          <a:xfrm>
            <a:off x="7016376" y="308962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9757D140-4D6B-49B6-A045-071C717CCBDA}"/>
              </a:ext>
            </a:extLst>
          </p:cNvPr>
          <p:cNvCxnSpPr>
            <a:cxnSpLocks/>
          </p:cNvCxnSpPr>
          <p:nvPr/>
        </p:nvCxnSpPr>
        <p:spPr>
          <a:xfrm>
            <a:off x="4300301" y="2566740"/>
            <a:ext cx="14246" cy="103141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BF515285-B5C9-4AC5-A256-A2A82B54EAC3}"/>
              </a:ext>
            </a:extLst>
          </p:cNvPr>
          <p:cNvCxnSpPr>
            <a:cxnSpLocks/>
          </p:cNvCxnSpPr>
          <p:nvPr/>
        </p:nvCxnSpPr>
        <p:spPr>
          <a:xfrm>
            <a:off x="1005725" y="2574113"/>
            <a:ext cx="0" cy="101340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6910FBCD-6AAA-4A0A-B005-487E3072B8B0}"/>
              </a:ext>
            </a:extLst>
          </p:cNvPr>
          <p:cNvCxnSpPr/>
          <p:nvPr/>
        </p:nvCxnSpPr>
        <p:spPr>
          <a:xfrm>
            <a:off x="1008541" y="3536945"/>
            <a:ext cx="32899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273E8EAE-AC78-4D0D-AAE8-54D1F145ABD5}"/>
              </a:ext>
            </a:extLst>
          </p:cNvPr>
          <p:cNvSpPr txBox="1"/>
          <p:nvPr/>
        </p:nvSpPr>
        <p:spPr>
          <a:xfrm>
            <a:off x="1511682" y="3494290"/>
            <a:ext cx="2130585" cy="410849"/>
          </a:xfrm>
          <a:prstGeom prst="rect">
            <a:avLst/>
          </a:prstGeom>
          <a:noFill/>
        </p:spPr>
        <p:txBody>
          <a:bodyPr wrap="square" rtlCol="0">
            <a:spAutoFit/>
          </a:bodyPr>
          <a:lstStyle/>
          <a:p>
            <a:r>
              <a:rPr lang="en-US" altLang="zh-CN" sz="2000" dirty="0"/>
              <a:t>observing duration</a:t>
            </a:r>
            <a:endParaRPr lang="zh-CN" altLang="en-US" sz="2000" dirty="0"/>
          </a:p>
        </p:txBody>
      </p:sp>
      <p:sp>
        <p:nvSpPr>
          <p:cNvPr id="152" name="矩形: 圆角 151">
            <a:extLst>
              <a:ext uri="{FF2B5EF4-FFF2-40B4-BE49-F238E27FC236}">
                <a16:creationId xmlns:a16="http://schemas.microsoft.com/office/drawing/2014/main" id="{AABC4216-4E89-4B6F-AF61-8ECAD8D3F576}"/>
              </a:ext>
            </a:extLst>
          </p:cNvPr>
          <p:cNvSpPr/>
          <p:nvPr/>
        </p:nvSpPr>
        <p:spPr>
          <a:xfrm>
            <a:off x="582841" y="4523454"/>
            <a:ext cx="7749629" cy="144705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直接箭头连接符 152">
            <a:extLst>
              <a:ext uri="{FF2B5EF4-FFF2-40B4-BE49-F238E27FC236}">
                <a16:creationId xmlns:a16="http://schemas.microsoft.com/office/drawing/2014/main" id="{46B0C59C-A2C6-49CD-A7FC-F5EC7BAF294B}"/>
              </a:ext>
            </a:extLst>
          </p:cNvPr>
          <p:cNvCxnSpPr>
            <a:cxnSpLocks/>
          </p:cNvCxnSpPr>
          <p:nvPr/>
        </p:nvCxnSpPr>
        <p:spPr>
          <a:xfrm>
            <a:off x="941287" y="4873330"/>
            <a:ext cx="7219733"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 name="椭圆 153">
            <a:extLst>
              <a:ext uri="{FF2B5EF4-FFF2-40B4-BE49-F238E27FC236}">
                <a16:creationId xmlns:a16="http://schemas.microsoft.com/office/drawing/2014/main" id="{0F4BC4CA-A2D8-43F4-A430-0F03B1560E2F}"/>
              </a:ext>
            </a:extLst>
          </p:cNvPr>
          <p:cNvSpPr/>
          <p:nvPr/>
        </p:nvSpPr>
        <p:spPr>
          <a:xfrm>
            <a:off x="1082245" y="4750997"/>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a:extLst>
              <a:ext uri="{FF2B5EF4-FFF2-40B4-BE49-F238E27FC236}">
                <a16:creationId xmlns:a16="http://schemas.microsoft.com/office/drawing/2014/main" id="{81F7C716-D78E-4722-B08F-4B348F56029F}"/>
              </a:ext>
            </a:extLst>
          </p:cNvPr>
          <p:cNvSpPr/>
          <p:nvPr/>
        </p:nvSpPr>
        <p:spPr>
          <a:xfrm>
            <a:off x="1860022" y="4749749"/>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84FDEC57-8928-4DB4-B7EF-20285C697E15}"/>
              </a:ext>
            </a:extLst>
          </p:cNvPr>
          <p:cNvSpPr/>
          <p:nvPr/>
        </p:nvSpPr>
        <p:spPr>
          <a:xfrm>
            <a:off x="2360925" y="474716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TextBox 41">
            <a:extLst>
              <a:ext uri="{FF2B5EF4-FFF2-40B4-BE49-F238E27FC236}">
                <a16:creationId xmlns:a16="http://schemas.microsoft.com/office/drawing/2014/main" id="{069C01EE-AD89-473E-8868-416734DDD460}"/>
              </a:ext>
            </a:extLst>
          </p:cNvPr>
          <p:cNvSpPr txBox="1"/>
          <p:nvPr/>
        </p:nvSpPr>
        <p:spPr>
          <a:xfrm>
            <a:off x="7286420" y="4463992"/>
            <a:ext cx="941283" cy="369332"/>
          </a:xfrm>
          <a:prstGeom prst="rect">
            <a:avLst/>
          </a:prstGeom>
          <a:noFill/>
        </p:spPr>
        <p:txBody>
          <a:bodyPr wrap="none" rtlCol="0">
            <a:spAutoFit/>
          </a:bodyPr>
          <a:lstStyle/>
          <a:p>
            <a:r>
              <a:rPr lang="en-US" altLang="zh-CN" dirty="0"/>
              <a:t>timeline</a:t>
            </a:r>
            <a:endParaRPr lang="zh-CN" altLang="en-US" dirty="0"/>
          </a:p>
        </p:txBody>
      </p:sp>
      <p:sp>
        <p:nvSpPr>
          <p:cNvPr id="158" name="椭圆 157">
            <a:extLst>
              <a:ext uri="{FF2B5EF4-FFF2-40B4-BE49-F238E27FC236}">
                <a16:creationId xmlns:a16="http://schemas.microsoft.com/office/drawing/2014/main" id="{CE1921BB-EBE1-41A3-8490-BFB64E0D50E3}"/>
              </a:ext>
            </a:extLst>
          </p:cNvPr>
          <p:cNvSpPr/>
          <p:nvPr/>
        </p:nvSpPr>
        <p:spPr>
          <a:xfrm>
            <a:off x="1475061" y="474716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E8E46BDD-70E0-46DE-9ECE-A00023A6C298}"/>
              </a:ext>
            </a:extLst>
          </p:cNvPr>
          <p:cNvSpPr/>
          <p:nvPr/>
        </p:nvSpPr>
        <p:spPr>
          <a:xfrm>
            <a:off x="2889309" y="4747410"/>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a:extLst>
              <a:ext uri="{FF2B5EF4-FFF2-40B4-BE49-F238E27FC236}">
                <a16:creationId xmlns:a16="http://schemas.microsoft.com/office/drawing/2014/main" id="{6DE1A096-5EFF-4D39-8A26-1D7F498F74E9}"/>
              </a:ext>
            </a:extLst>
          </p:cNvPr>
          <p:cNvSpPr/>
          <p:nvPr/>
        </p:nvSpPr>
        <p:spPr>
          <a:xfrm>
            <a:off x="3204739" y="475303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a:extLst>
              <a:ext uri="{FF2B5EF4-FFF2-40B4-BE49-F238E27FC236}">
                <a16:creationId xmlns:a16="http://schemas.microsoft.com/office/drawing/2014/main" id="{0591DBB8-F843-4A69-BCB8-035FE10DEA72}"/>
              </a:ext>
            </a:extLst>
          </p:cNvPr>
          <p:cNvSpPr/>
          <p:nvPr/>
        </p:nvSpPr>
        <p:spPr>
          <a:xfrm>
            <a:off x="3705642" y="4750452"/>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6D268272-2F3D-46B1-89C7-3DEDFB55F2B9}"/>
              </a:ext>
            </a:extLst>
          </p:cNvPr>
          <p:cNvSpPr/>
          <p:nvPr/>
        </p:nvSpPr>
        <p:spPr>
          <a:xfrm>
            <a:off x="4007141" y="4754331"/>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55E6A8C2-BE29-46FB-9AAE-3DFBB7C3A241}"/>
              </a:ext>
            </a:extLst>
          </p:cNvPr>
          <p:cNvSpPr/>
          <p:nvPr/>
        </p:nvSpPr>
        <p:spPr>
          <a:xfrm>
            <a:off x="4630624" y="474666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366BBECD-8618-4949-AC0A-6BDA1B9FA365}"/>
              </a:ext>
            </a:extLst>
          </p:cNvPr>
          <p:cNvSpPr/>
          <p:nvPr/>
        </p:nvSpPr>
        <p:spPr>
          <a:xfrm>
            <a:off x="4980656" y="474666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a:extLst>
              <a:ext uri="{FF2B5EF4-FFF2-40B4-BE49-F238E27FC236}">
                <a16:creationId xmlns:a16="http://schemas.microsoft.com/office/drawing/2014/main" id="{17683CBD-7BA1-4B62-B25A-83C514C9D63A}"/>
              </a:ext>
            </a:extLst>
          </p:cNvPr>
          <p:cNvSpPr/>
          <p:nvPr/>
        </p:nvSpPr>
        <p:spPr>
          <a:xfrm>
            <a:off x="5418291" y="474666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a:extLst>
              <a:ext uri="{FF2B5EF4-FFF2-40B4-BE49-F238E27FC236}">
                <a16:creationId xmlns:a16="http://schemas.microsoft.com/office/drawing/2014/main" id="{738A7021-0CB9-489F-B421-9412383B19D6}"/>
              </a:ext>
            </a:extLst>
          </p:cNvPr>
          <p:cNvSpPr/>
          <p:nvPr/>
        </p:nvSpPr>
        <p:spPr>
          <a:xfrm>
            <a:off x="5806846" y="4758090"/>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ADFE7831-6C4D-496A-BEE6-8EC434E32718}"/>
              </a:ext>
            </a:extLst>
          </p:cNvPr>
          <p:cNvSpPr/>
          <p:nvPr/>
        </p:nvSpPr>
        <p:spPr>
          <a:xfrm>
            <a:off x="6188296" y="476257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23C9FB95-D894-46FC-84D4-CE977F6D99A1}"/>
              </a:ext>
            </a:extLst>
          </p:cNvPr>
          <p:cNvSpPr/>
          <p:nvPr/>
        </p:nvSpPr>
        <p:spPr>
          <a:xfrm>
            <a:off x="6562746" y="476257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A8B2698F-4D07-4EEC-97E6-808B78D1D45F}"/>
              </a:ext>
            </a:extLst>
          </p:cNvPr>
          <p:cNvSpPr/>
          <p:nvPr/>
        </p:nvSpPr>
        <p:spPr>
          <a:xfrm>
            <a:off x="6937883" y="476446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箭头连接符 169">
            <a:extLst>
              <a:ext uri="{FF2B5EF4-FFF2-40B4-BE49-F238E27FC236}">
                <a16:creationId xmlns:a16="http://schemas.microsoft.com/office/drawing/2014/main" id="{6E810206-B41D-4279-96E2-AF9AFF527E8A}"/>
              </a:ext>
            </a:extLst>
          </p:cNvPr>
          <p:cNvCxnSpPr>
            <a:cxnSpLocks/>
          </p:cNvCxnSpPr>
          <p:nvPr/>
        </p:nvCxnSpPr>
        <p:spPr>
          <a:xfrm>
            <a:off x="941287" y="5267055"/>
            <a:ext cx="7219733"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1" name="椭圆 170">
            <a:extLst>
              <a:ext uri="{FF2B5EF4-FFF2-40B4-BE49-F238E27FC236}">
                <a16:creationId xmlns:a16="http://schemas.microsoft.com/office/drawing/2014/main" id="{ABD00D71-BEF7-4BEB-8008-AC53BE4FE0B5}"/>
              </a:ext>
            </a:extLst>
          </p:cNvPr>
          <p:cNvSpPr/>
          <p:nvPr/>
        </p:nvSpPr>
        <p:spPr>
          <a:xfrm>
            <a:off x="1139395" y="5144722"/>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a:extLst>
              <a:ext uri="{FF2B5EF4-FFF2-40B4-BE49-F238E27FC236}">
                <a16:creationId xmlns:a16="http://schemas.microsoft.com/office/drawing/2014/main" id="{720C845B-7BF8-4EEA-AADC-90926C5256C0}"/>
              </a:ext>
            </a:extLst>
          </p:cNvPr>
          <p:cNvSpPr/>
          <p:nvPr/>
        </p:nvSpPr>
        <p:spPr>
          <a:xfrm>
            <a:off x="1860022" y="5143474"/>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a:extLst>
              <a:ext uri="{FF2B5EF4-FFF2-40B4-BE49-F238E27FC236}">
                <a16:creationId xmlns:a16="http://schemas.microsoft.com/office/drawing/2014/main" id="{BA206FFA-12ED-4235-BA88-1E5A40C8BE14}"/>
              </a:ext>
            </a:extLst>
          </p:cNvPr>
          <p:cNvSpPr/>
          <p:nvPr/>
        </p:nvSpPr>
        <p:spPr>
          <a:xfrm>
            <a:off x="5675625" y="5151521"/>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28D91F79-0DD7-492B-93E7-5BD9A63D913C}"/>
              </a:ext>
            </a:extLst>
          </p:cNvPr>
          <p:cNvSpPr/>
          <p:nvPr/>
        </p:nvSpPr>
        <p:spPr>
          <a:xfrm>
            <a:off x="1520781" y="514088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a:extLst>
              <a:ext uri="{FF2B5EF4-FFF2-40B4-BE49-F238E27FC236}">
                <a16:creationId xmlns:a16="http://schemas.microsoft.com/office/drawing/2014/main" id="{E92CD616-8136-41A1-B706-2B8FFD0109F5}"/>
              </a:ext>
            </a:extLst>
          </p:cNvPr>
          <p:cNvSpPr/>
          <p:nvPr/>
        </p:nvSpPr>
        <p:spPr>
          <a:xfrm>
            <a:off x="2626419" y="5141135"/>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a:extLst>
              <a:ext uri="{FF2B5EF4-FFF2-40B4-BE49-F238E27FC236}">
                <a16:creationId xmlns:a16="http://schemas.microsoft.com/office/drawing/2014/main" id="{8E3A7C54-EF12-4A6B-A397-5AA406118B8E}"/>
              </a:ext>
            </a:extLst>
          </p:cNvPr>
          <p:cNvSpPr/>
          <p:nvPr/>
        </p:nvSpPr>
        <p:spPr>
          <a:xfrm>
            <a:off x="3170449" y="514676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95A54EA3-DAB7-41EC-A8ED-735D41DDB1CB}"/>
              </a:ext>
            </a:extLst>
          </p:cNvPr>
          <p:cNvSpPr/>
          <p:nvPr/>
        </p:nvSpPr>
        <p:spPr>
          <a:xfrm>
            <a:off x="3705642" y="5144177"/>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FF7BCE95-BFCA-436E-809B-1B7D2EA345A8}"/>
              </a:ext>
            </a:extLst>
          </p:cNvPr>
          <p:cNvSpPr/>
          <p:nvPr/>
        </p:nvSpPr>
        <p:spPr>
          <a:xfrm>
            <a:off x="4007141" y="5148056"/>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D2CE77EA-9CB1-404A-BC77-EC9539498181}"/>
              </a:ext>
            </a:extLst>
          </p:cNvPr>
          <p:cNvSpPr/>
          <p:nvPr/>
        </p:nvSpPr>
        <p:spPr>
          <a:xfrm>
            <a:off x="4470604" y="514038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AE935B3C-A236-4B25-AF56-4041D4E0AA0C}"/>
              </a:ext>
            </a:extLst>
          </p:cNvPr>
          <p:cNvSpPr/>
          <p:nvPr/>
        </p:nvSpPr>
        <p:spPr>
          <a:xfrm>
            <a:off x="4980656" y="5140385"/>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3360B032-7A66-40B4-A268-2E76E5BA7B11}"/>
              </a:ext>
            </a:extLst>
          </p:cNvPr>
          <p:cNvSpPr/>
          <p:nvPr/>
        </p:nvSpPr>
        <p:spPr>
          <a:xfrm>
            <a:off x="6096856" y="5145665"/>
            <a:ext cx="220331" cy="22151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C3FBB172-59FB-45C4-B6B7-1941AF47699F}"/>
              </a:ext>
            </a:extLst>
          </p:cNvPr>
          <p:cNvSpPr/>
          <p:nvPr/>
        </p:nvSpPr>
        <p:spPr>
          <a:xfrm>
            <a:off x="6562746" y="5156298"/>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a:extLst>
              <a:ext uri="{FF2B5EF4-FFF2-40B4-BE49-F238E27FC236}">
                <a16:creationId xmlns:a16="http://schemas.microsoft.com/office/drawing/2014/main" id="{116E38AE-BBF7-469D-9324-091C14F6191C}"/>
              </a:ext>
            </a:extLst>
          </p:cNvPr>
          <p:cNvSpPr/>
          <p:nvPr/>
        </p:nvSpPr>
        <p:spPr>
          <a:xfrm>
            <a:off x="7029323" y="5158193"/>
            <a:ext cx="220331" cy="22151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连接符 183">
            <a:extLst>
              <a:ext uri="{FF2B5EF4-FFF2-40B4-BE49-F238E27FC236}">
                <a16:creationId xmlns:a16="http://schemas.microsoft.com/office/drawing/2014/main" id="{73C05BAB-538B-47F2-9A7A-88EF006DD17E}"/>
              </a:ext>
            </a:extLst>
          </p:cNvPr>
          <p:cNvCxnSpPr>
            <a:cxnSpLocks/>
          </p:cNvCxnSpPr>
          <p:nvPr/>
        </p:nvCxnSpPr>
        <p:spPr>
          <a:xfrm>
            <a:off x="2849934" y="4650534"/>
            <a:ext cx="14246" cy="1031412"/>
          </a:xfrm>
          <a:prstGeom prst="lin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cxnSp>
      <p:cxnSp>
        <p:nvCxnSpPr>
          <p:cNvPr id="185" name="直接连接符 184">
            <a:extLst>
              <a:ext uri="{FF2B5EF4-FFF2-40B4-BE49-F238E27FC236}">
                <a16:creationId xmlns:a16="http://schemas.microsoft.com/office/drawing/2014/main" id="{39EDE081-CD0C-4554-80A3-D233A86DD355}"/>
              </a:ext>
            </a:extLst>
          </p:cNvPr>
          <p:cNvCxnSpPr>
            <a:cxnSpLocks/>
          </p:cNvCxnSpPr>
          <p:nvPr/>
        </p:nvCxnSpPr>
        <p:spPr>
          <a:xfrm>
            <a:off x="1018672" y="4642686"/>
            <a:ext cx="0" cy="101340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F4E49CB7-321A-473F-8FDE-036328C33C39}"/>
              </a:ext>
            </a:extLst>
          </p:cNvPr>
          <p:cNvCxnSpPr>
            <a:cxnSpLocks/>
          </p:cNvCxnSpPr>
          <p:nvPr/>
        </p:nvCxnSpPr>
        <p:spPr>
          <a:xfrm>
            <a:off x="7281507" y="4624679"/>
            <a:ext cx="14246" cy="103141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7" name="直接箭头连接符 186">
            <a:extLst>
              <a:ext uri="{FF2B5EF4-FFF2-40B4-BE49-F238E27FC236}">
                <a16:creationId xmlns:a16="http://schemas.microsoft.com/office/drawing/2014/main" id="{E846051F-D6FE-4A42-8BEA-2B586D80B6ED}"/>
              </a:ext>
            </a:extLst>
          </p:cNvPr>
          <p:cNvCxnSpPr>
            <a:cxnSpLocks/>
          </p:cNvCxnSpPr>
          <p:nvPr/>
        </p:nvCxnSpPr>
        <p:spPr>
          <a:xfrm>
            <a:off x="1021488" y="5605518"/>
            <a:ext cx="183556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8" name="文本框 187">
            <a:extLst>
              <a:ext uri="{FF2B5EF4-FFF2-40B4-BE49-F238E27FC236}">
                <a16:creationId xmlns:a16="http://schemas.microsoft.com/office/drawing/2014/main" id="{15F220AA-7A8E-47E1-BED9-C81B6A42DD14}"/>
              </a:ext>
            </a:extLst>
          </p:cNvPr>
          <p:cNvSpPr txBox="1"/>
          <p:nvPr/>
        </p:nvSpPr>
        <p:spPr>
          <a:xfrm>
            <a:off x="890364" y="5584445"/>
            <a:ext cx="2130585" cy="410849"/>
          </a:xfrm>
          <a:prstGeom prst="rect">
            <a:avLst/>
          </a:prstGeom>
          <a:noFill/>
        </p:spPr>
        <p:txBody>
          <a:bodyPr wrap="square" rtlCol="0">
            <a:spAutoFit/>
          </a:bodyPr>
          <a:lstStyle/>
          <a:p>
            <a:r>
              <a:rPr lang="en-US" altLang="zh-CN" sz="2000" dirty="0"/>
              <a:t>observing duration</a:t>
            </a:r>
            <a:endParaRPr lang="zh-CN" altLang="en-US" sz="2000" dirty="0"/>
          </a:p>
        </p:txBody>
      </p:sp>
      <p:cxnSp>
        <p:nvCxnSpPr>
          <p:cNvPr id="108" name="直接连接符 107">
            <a:extLst>
              <a:ext uri="{FF2B5EF4-FFF2-40B4-BE49-F238E27FC236}">
                <a16:creationId xmlns:a16="http://schemas.microsoft.com/office/drawing/2014/main" id="{384ACA02-BC52-446B-87F7-05211CDD6321}"/>
              </a:ext>
            </a:extLst>
          </p:cNvPr>
          <p:cNvCxnSpPr>
            <a:cxnSpLocks/>
          </p:cNvCxnSpPr>
          <p:nvPr/>
        </p:nvCxnSpPr>
        <p:spPr>
          <a:xfrm>
            <a:off x="7268560" y="2556106"/>
            <a:ext cx="14246" cy="103141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9" name="矩形: 圆角 188">
            <a:extLst>
              <a:ext uri="{FF2B5EF4-FFF2-40B4-BE49-F238E27FC236}">
                <a16:creationId xmlns:a16="http://schemas.microsoft.com/office/drawing/2014/main" id="{4FB968BF-7F10-48DD-B583-1C01CACDDADF}"/>
              </a:ext>
            </a:extLst>
          </p:cNvPr>
          <p:cNvSpPr/>
          <p:nvPr/>
        </p:nvSpPr>
        <p:spPr>
          <a:xfrm>
            <a:off x="5776837" y="3598015"/>
            <a:ext cx="2952008" cy="67159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a:extLst>
              <a:ext uri="{FF2B5EF4-FFF2-40B4-BE49-F238E27FC236}">
                <a16:creationId xmlns:a16="http://schemas.microsoft.com/office/drawing/2014/main" id="{A473681B-5F70-452B-A11A-AF1CEA3A2F4E}"/>
              </a:ext>
            </a:extLst>
          </p:cNvPr>
          <p:cNvSpPr txBox="1"/>
          <p:nvPr/>
        </p:nvSpPr>
        <p:spPr>
          <a:xfrm>
            <a:off x="5815494" y="3681592"/>
            <a:ext cx="2906131" cy="461665"/>
          </a:xfrm>
          <a:prstGeom prst="rect">
            <a:avLst/>
          </a:prstGeom>
          <a:noFill/>
        </p:spPr>
        <p:txBody>
          <a:bodyPr wrap="square" rtlCol="0">
            <a:spAutoFit/>
          </a:bodyPr>
          <a:lstStyle/>
          <a:p>
            <a:r>
              <a:rPr lang="en-US" altLang="zh-CN" sz="2400" dirty="0"/>
              <a:t>long-term observation</a:t>
            </a:r>
            <a:endParaRPr lang="zh-CN" altLang="en-US" sz="2400" dirty="0"/>
          </a:p>
        </p:txBody>
      </p:sp>
      <p:sp>
        <p:nvSpPr>
          <p:cNvPr id="191" name="矩形: 圆角 190">
            <a:extLst>
              <a:ext uri="{FF2B5EF4-FFF2-40B4-BE49-F238E27FC236}">
                <a16:creationId xmlns:a16="http://schemas.microsoft.com/office/drawing/2014/main" id="{92658FAC-FB1A-40F9-9B90-C69D991308C9}"/>
              </a:ext>
            </a:extLst>
          </p:cNvPr>
          <p:cNvSpPr/>
          <p:nvPr/>
        </p:nvSpPr>
        <p:spPr>
          <a:xfrm>
            <a:off x="5772843" y="5695175"/>
            <a:ext cx="2952008" cy="67159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F661B4C7-213B-40C5-B8B1-8D02375F9779}"/>
              </a:ext>
            </a:extLst>
          </p:cNvPr>
          <p:cNvSpPr txBox="1"/>
          <p:nvPr/>
        </p:nvSpPr>
        <p:spPr>
          <a:xfrm>
            <a:off x="5804644" y="5771331"/>
            <a:ext cx="2906131" cy="461665"/>
          </a:xfrm>
          <a:prstGeom prst="rect">
            <a:avLst/>
          </a:prstGeom>
          <a:noFill/>
        </p:spPr>
        <p:txBody>
          <a:bodyPr wrap="square" rtlCol="0">
            <a:spAutoFit/>
          </a:bodyPr>
          <a:lstStyle/>
          <a:p>
            <a:r>
              <a:rPr lang="en-US" altLang="zh-CN" sz="2400" dirty="0"/>
              <a:t>early-stage prediction</a:t>
            </a:r>
            <a:endParaRPr lang="zh-CN" altLang="en-US" sz="2400" dirty="0"/>
          </a:p>
        </p:txBody>
      </p:sp>
      <p:sp>
        <p:nvSpPr>
          <p:cNvPr id="8" name="任意多边形: 形状 7">
            <a:extLst>
              <a:ext uri="{FF2B5EF4-FFF2-40B4-BE49-F238E27FC236}">
                <a16:creationId xmlns:a16="http://schemas.microsoft.com/office/drawing/2014/main" id="{558FC48E-4E8B-48D2-BE72-E145535372BB}"/>
              </a:ext>
            </a:extLst>
          </p:cNvPr>
          <p:cNvSpPr/>
          <p:nvPr/>
        </p:nvSpPr>
        <p:spPr>
          <a:xfrm>
            <a:off x="2999474" y="3678533"/>
            <a:ext cx="1471130" cy="896332"/>
          </a:xfrm>
          <a:custGeom>
            <a:avLst/>
            <a:gdLst>
              <a:gd name="connsiteX0" fmla="*/ 1180214 w 1293779"/>
              <a:gd name="connsiteY0" fmla="*/ 0 h 914400"/>
              <a:gd name="connsiteX1" fmla="*/ 1180214 w 1293779"/>
              <a:gd name="connsiteY1" fmla="*/ 478465 h 914400"/>
              <a:gd name="connsiteX2" fmla="*/ 0 w 1293779"/>
              <a:gd name="connsiteY2" fmla="*/ 914400 h 914400"/>
            </a:gdLst>
            <a:ahLst/>
            <a:cxnLst>
              <a:cxn ang="0">
                <a:pos x="connsiteX0" y="connsiteY0"/>
              </a:cxn>
              <a:cxn ang="0">
                <a:pos x="connsiteX1" y="connsiteY1"/>
              </a:cxn>
              <a:cxn ang="0">
                <a:pos x="connsiteX2" y="connsiteY2"/>
              </a:cxn>
            </a:cxnLst>
            <a:rect l="l" t="t" r="r" b="b"/>
            <a:pathLst>
              <a:path w="1293779" h="914400">
                <a:moveTo>
                  <a:pt x="1180214" y="0"/>
                </a:moveTo>
                <a:cubicBezTo>
                  <a:pt x="1278565" y="163032"/>
                  <a:pt x="1376916" y="326065"/>
                  <a:pt x="1180214" y="478465"/>
                </a:cubicBezTo>
                <a:cubicBezTo>
                  <a:pt x="983512" y="630865"/>
                  <a:pt x="491756" y="772632"/>
                  <a:pt x="0" y="914400"/>
                </a:cubicBezTo>
              </a:path>
            </a:pathLst>
          </a:custGeom>
          <a:noFill/>
          <a:ln w="127000">
            <a:solidFill>
              <a:schemeClr val="accent1">
                <a:lumMod val="60000"/>
                <a:lumOff val="4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a:extLst>
              <a:ext uri="{FF2B5EF4-FFF2-40B4-BE49-F238E27FC236}">
                <a16:creationId xmlns:a16="http://schemas.microsoft.com/office/drawing/2014/main" id="{5163F79A-3579-4FEA-A352-407CFCDC870D}"/>
              </a:ext>
            </a:extLst>
          </p:cNvPr>
          <p:cNvCxnSpPr>
            <a:cxnSpLocks/>
          </p:cNvCxnSpPr>
          <p:nvPr/>
        </p:nvCxnSpPr>
        <p:spPr>
          <a:xfrm>
            <a:off x="2860749" y="4631057"/>
            <a:ext cx="14246" cy="103141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400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Challenges of Early-Stage Prediction</a:t>
            </a:r>
            <a:endParaRPr lang="zh-CN" altLang="en-US" dirty="0"/>
          </a:p>
        </p:txBody>
      </p:sp>
      <p:sp>
        <p:nvSpPr>
          <p:cNvPr id="144" name="文本框 143">
            <a:extLst>
              <a:ext uri="{FF2B5EF4-FFF2-40B4-BE49-F238E27FC236}">
                <a16:creationId xmlns:a16="http://schemas.microsoft.com/office/drawing/2014/main" id="{E24AD211-2DF7-4612-83B4-D9319F2FB7CD}"/>
              </a:ext>
            </a:extLst>
          </p:cNvPr>
          <p:cNvSpPr txBox="1"/>
          <p:nvPr/>
        </p:nvSpPr>
        <p:spPr>
          <a:xfrm>
            <a:off x="582842" y="4685041"/>
            <a:ext cx="8156044" cy="830997"/>
          </a:xfrm>
          <a:prstGeom prst="rect">
            <a:avLst/>
          </a:prstGeom>
          <a:noFill/>
        </p:spPr>
        <p:txBody>
          <a:bodyPr wrap="square" rtlCol="0">
            <a:spAutoFit/>
          </a:bodyPr>
          <a:lstStyle/>
          <a:p>
            <a:r>
              <a:rPr lang="en-US" altLang="zh-CN" sz="2400" dirty="0"/>
              <a:t>• some contents with similar early-stage evolution could generate quite different popularity.</a:t>
            </a:r>
            <a:endParaRPr lang="zh-CN" altLang="en-US" sz="2400" dirty="0"/>
          </a:p>
        </p:txBody>
      </p:sp>
      <p:pic>
        <p:nvPicPr>
          <p:cNvPr id="2" name="图片 1"/>
          <p:cNvPicPr>
            <a:picLocks noChangeAspect="1"/>
          </p:cNvPicPr>
          <p:nvPr/>
        </p:nvPicPr>
        <p:blipFill>
          <a:blip r:embed="rId3"/>
          <a:stretch>
            <a:fillRect/>
          </a:stretch>
        </p:blipFill>
        <p:spPr>
          <a:xfrm>
            <a:off x="2046054" y="1722766"/>
            <a:ext cx="4867275" cy="2962275"/>
          </a:xfrm>
          <a:prstGeom prst="rect">
            <a:avLst/>
          </a:prstGeom>
        </p:spPr>
      </p:pic>
      <p:sp>
        <p:nvSpPr>
          <p:cNvPr id="110" name="文本框 109">
            <a:extLst>
              <a:ext uri="{FF2B5EF4-FFF2-40B4-BE49-F238E27FC236}">
                <a16:creationId xmlns:a16="http://schemas.microsoft.com/office/drawing/2014/main" id="{E24AD211-2DF7-4612-83B4-D9319F2FB7CD}"/>
              </a:ext>
            </a:extLst>
          </p:cNvPr>
          <p:cNvSpPr txBox="1"/>
          <p:nvPr/>
        </p:nvSpPr>
        <p:spPr>
          <a:xfrm>
            <a:off x="582841" y="5516038"/>
            <a:ext cx="8260217" cy="830997"/>
          </a:xfrm>
          <a:prstGeom prst="rect">
            <a:avLst/>
          </a:prstGeom>
          <a:noFill/>
        </p:spPr>
        <p:txBody>
          <a:bodyPr wrap="square" rtlCol="0">
            <a:spAutoFit/>
          </a:bodyPr>
          <a:lstStyle/>
          <a:p>
            <a:r>
              <a:rPr lang="en-US" altLang="zh-CN" sz="2400" dirty="0"/>
              <a:t>• some contents with totally different evolution trends may reach a similar popularity.</a:t>
            </a:r>
            <a:endParaRPr lang="zh-CN" altLang="en-US" sz="2400" dirty="0"/>
          </a:p>
        </p:txBody>
      </p:sp>
    </p:spTree>
    <p:extLst>
      <p:ext uri="{BB962C8B-B14F-4D97-AF65-F5344CB8AC3E}">
        <p14:creationId xmlns:p14="http://schemas.microsoft.com/office/powerpoint/2010/main" val="4238617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6">
            <a:extLst>
              <a:ext uri="{FF2B5EF4-FFF2-40B4-BE49-F238E27FC236}">
                <a16:creationId xmlns:a16="http://schemas.microsoft.com/office/drawing/2014/main" id="{383E21C1-BFA5-433A-9D10-7B3909B2C45B}"/>
              </a:ext>
            </a:extLst>
          </p:cNvPr>
          <p:cNvSpPr>
            <a:spLocks noGrp="1"/>
          </p:cNvSpPr>
          <p:nvPr>
            <p:ph type="title"/>
          </p:nvPr>
        </p:nvSpPr>
        <p:spPr>
          <a:xfrm>
            <a:off x="308694" y="960116"/>
            <a:ext cx="3374784" cy="574183"/>
          </a:xfrm>
        </p:spPr>
        <p:txBody>
          <a:bodyPr/>
          <a:lstStyle/>
          <a:p>
            <a:pPr algn="l"/>
            <a:r>
              <a:rPr lang="en-US" altLang="zh-CN" dirty="0" smtClean="0"/>
              <a:t>Preliminary</a:t>
            </a:r>
            <a:endParaRPr lang="zh-CN" altLang="en-US" dirty="0"/>
          </a:p>
        </p:txBody>
      </p:sp>
      <p:pic>
        <p:nvPicPr>
          <p:cNvPr id="2" name="图片 1"/>
          <p:cNvPicPr>
            <a:picLocks noChangeAspect="1"/>
          </p:cNvPicPr>
          <p:nvPr/>
        </p:nvPicPr>
        <p:blipFill>
          <a:blip r:embed="rId3"/>
          <a:stretch>
            <a:fillRect/>
          </a:stretch>
        </p:blipFill>
        <p:spPr>
          <a:xfrm>
            <a:off x="555046" y="1994232"/>
            <a:ext cx="7116729" cy="3364846"/>
          </a:xfrm>
          <a:prstGeom prst="rect">
            <a:avLst/>
          </a:prstGeom>
        </p:spPr>
      </p:pic>
    </p:spTree>
    <p:extLst>
      <p:ext uri="{BB962C8B-B14F-4D97-AF65-F5344CB8AC3E}">
        <p14:creationId xmlns:p14="http://schemas.microsoft.com/office/powerpoint/2010/main" val="1519005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6">
            <a:extLst>
              <a:ext uri="{FF2B5EF4-FFF2-40B4-BE49-F238E27FC236}">
                <a16:creationId xmlns:a16="http://schemas.microsoft.com/office/drawing/2014/main" id="{383E21C1-BFA5-433A-9D10-7B3909B2C45B}"/>
              </a:ext>
            </a:extLst>
          </p:cNvPr>
          <p:cNvSpPr>
            <a:spLocks noGrp="1"/>
          </p:cNvSpPr>
          <p:nvPr>
            <p:ph type="title"/>
          </p:nvPr>
        </p:nvSpPr>
        <p:spPr>
          <a:xfrm>
            <a:off x="308694" y="960116"/>
            <a:ext cx="3374784" cy="574183"/>
          </a:xfrm>
        </p:spPr>
        <p:txBody>
          <a:bodyPr/>
          <a:lstStyle/>
          <a:p>
            <a:pPr algn="l"/>
            <a:r>
              <a:rPr lang="en-US" altLang="zh-CN" dirty="0" smtClean="0"/>
              <a:t>Preliminary</a:t>
            </a:r>
            <a:endParaRPr lang="zh-CN" altLang="en-US" dirty="0"/>
          </a:p>
        </p:txBody>
      </p:sp>
      <p:pic>
        <p:nvPicPr>
          <p:cNvPr id="3" name="图片 2"/>
          <p:cNvPicPr>
            <a:picLocks noChangeAspect="1"/>
          </p:cNvPicPr>
          <p:nvPr/>
        </p:nvPicPr>
        <p:blipFill>
          <a:blip r:embed="rId3"/>
          <a:stretch>
            <a:fillRect/>
          </a:stretch>
        </p:blipFill>
        <p:spPr>
          <a:xfrm>
            <a:off x="569812" y="1890909"/>
            <a:ext cx="7358846" cy="3749880"/>
          </a:xfrm>
          <a:prstGeom prst="rect">
            <a:avLst/>
          </a:prstGeom>
        </p:spPr>
      </p:pic>
    </p:spTree>
    <p:extLst>
      <p:ext uri="{BB962C8B-B14F-4D97-AF65-F5344CB8AC3E}">
        <p14:creationId xmlns:p14="http://schemas.microsoft.com/office/powerpoint/2010/main" val="1193915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Model Framework</a:t>
            </a:r>
            <a:endParaRPr lang="zh-CN" altLang="en-US" dirty="0"/>
          </a:p>
        </p:txBody>
      </p:sp>
      <p:pic>
        <p:nvPicPr>
          <p:cNvPr id="3" name="图片 2"/>
          <p:cNvPicPr>
            <a:picLocks noChangeAspect="1"/>
          </p:cNvPicPr>
          <p:nvPr/>
        </p:nvPicPr>
        <p:blipFill>
          <a:blip r:embed="rId3"/>
          <a:stretch>
            <a:fillRect/>
          </a:stretch>
        </p:blipFill>
        <p:spPr>
          <a:xfrm>
            <a:off x="0" y="1917721"/>
            <a:ext cx="9123821" cy="3834896"/>
          </a:xfrm>
          <a:prstGeom prst="rect">
            <a:avLst/>
          </a:prstGeom>
        </p:spPr>
      </p:pic>
    </p:spTree>
    <p:extLst>
      <p:ext uri="{BB962C8B-B14F-4D97-AF65-F5344CB8AC3E}">
        <p14:creationId xmlns:p14="http://schemas.microsoft.com/office/powerpoint/2010/main" val="62514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347236" y="960116"/>
            <a:ext cx="8264919" cy="574183"/>
          </a:xfrm>
        </p:spPr>
        <p:txBody>
          <a:bodyPr>
            <a:normAutofit/>
          </a:bodyPr>
          <a:lstStyle/>
          <a:p>
            <a:pPr algn="l"/>
            <a:r>
              <a:rPr lang="en-US" altLang="zh-CN" dirty="0" smtClean="0"/>
              <a:t>Early Pattern and Features</a:t>
            </a:r>
            <a:endParaRPr lang="zh-CN" altLang="en-US" dirty="0"/>
          </a:p>
        </p:txBody>
      </p:sp>
      <p:pic>
        <p:nvPicPr>
          <p:cNvPr id="2" name="图片 1"/>
          <p:cNvPicPr>
            <a:picLocks noChangeAspect="1"/>
          </p:cNvPicPr>
          <p:nvPr/>
        </p:nvPicPr>
        <p:blipFill>
          <a:blip r:embed="rId3"/>
          <a:stretch>
            <a:fillRect/>
          </a:stretch>
        </p:blipFill>
        <p:spPr>
          <a:xfrm>
            <a:off x="2671806" y="2413335"/>
            <a:ext cx="3615777" cy="458244"/>
          </a:xfrm>
          <a:prstGeom prst="rect">
            <a:avLst/>
          </a:prstGeom>
        </p:spPr>
      </p:pic>
      <p:sp>
        <p:nvSpPr>
          <p:cNvPr id="19" name="文本框 18">
            <a:extLst>
              <a:ext uri="{FF2B5EF4-FFF2-40B4-BE49-F238E27FC236}">
                <a16:creationId xmlns:a16="http://schemas.microsoft.com/office/drawing/2014/main" id="{E24AD211-2DF7-4612-83B4-D9319F2FB7CD}"/>
              </a:ext>
            </a:extLst>
          </p:cNvPr>
          <p:cNvSpPr txBox="1"/>
          <p:nvPr/>
        </p:nvSpPr>
        <p:spPr>
          <a:xfrm>
            <a:off x="594416" y="1783496"/>
            <a:ext cx="8156044" cy="461665"/>
          </a:xfrm>
          <a:prstGeom prst="rect">
            <a:avLst/>
          </a:prstGeom>
          <a:noFill/>
        </p:spPr>
        <p:txBody>
          <a:bodyPr wrap="square" rtlCol="0">
            <a:spAutoFit/>
          </a:bodyPr>
          <a:lstStyle/>
          <a:p>
            <a:r>
              <a:rPr lang="en-US" altLang="zh-CN" sz="2400" dirty="0"/>
              <a:t>• </a:t>
            </a:r>
            <a:r>
              <a:rPr lang="en-US" altLang="zh-CN" sz="2400" dirty="0" smtClean="0"/>
              <a:t>Early pattern: count series normalized on popularity</a:t>
            </a:r>
            <a:endParaRPr lang="zh-CN" altLang="en-US" sz="2400" dirty="0"/>
          </a:p>
        </p:txBody>
      </p:sp>
      <p:sp>
        <p:nvSpPr>
          <p:cNvPr id="20" name="文本框 19">
            <a:extLst>
              <a:ext uri="{FF2B5EF4-FFF2-40B4-BE49-F238E27FC236}">
                <a16:creationId xmlns:a16="http://schemas.microsoft.com/office/drawing/2014/main" id="{E24AD211-2DF7-4612-83B4-D9319F2FB7CD}"/>
              </a:ext>
            </a:extLst>
          </p:cNvPr>
          <p:cNvSpPr txBox="1"/>
          <p:nvPr/>
        </p:nvSpPr>
        <p:spPr>
          <a:xfrm>
            <a:off x="594416" y="3039753"/>
            <a:ext cx="8156044" cy="830997"/>
          </a:xfrm>
          <a:prstGeom prst="rect">
            <a:avLst/>
          </a:prstGeom>
          <a:noFill/>
        </p:spPr>
        <p:txBody>
          <a:bodyPr wrap="square" rtlCol="0">
            <a:spAutoFit/>
          </a:bodyPr>
          <a:lstStyle/>
          <a:p>
            <a:r>
              <a:rPr lang="en-US" altLang="zh-CN" sz="2400" dirty="0"/>
              <a:t>• </a:t>
            </a:r>
            <a:r>
              <a:rPr lang="en-US" altLang="zh-CN" sz="2400" dirty="0" smtClean="0"/>
              <a:t>Use K-means algorithm to cluster contents into groups with similar early patterns</a:t>
            </a:r>
            <a:endParaRPr lang="zh-CN" altLang="en-US" sz="2400" dirty="0"/>
          </a:p>
        </p:txBody>
      </p:sp>
      <p:pic>
        <p:nvPicPr>
          <p:cNvPr id="3" name="图片 2"/>
          <p:cNvPicPr>
            <a:picLocks noChangeAspect="1"/>
          </p:cNvPicPr>
          <p:nvPr/>
        </p:nvPicPr>
        <p:blipFill>
          <a:blip r:embed="rId4"/>
          <a:stretch>
            <a:fillRect/>
          </a:stretch>
        </p:blipFill>
        <p:spPr>
          <a:xfrm>
            <a:off x="2578674" y="4004199"/>
            <a:ext cx="3801508" cy="2468951"/>
          </a:xfrm>
          <a:prstGeom prst="rect">
            <a:avLst/>
          </a:prstGeom>
        </p:spPr>
      </p:pic>
    </p:spTree>
    <p:extLst>
      <p:ext uri="{BB962C8B-B14F-4D97-AF65-F5344CB8AC3E}">
        <p14:creationId xmlns:p14="http://schemas.microsoft.com/office/powerpoint/2010/main" val="2306460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交大模板">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2016-VI主题</Template>
  <TotalTime>7222</TotalTime>
  <Words>1455</Words>
  <Application>Microsoft Office PowerPoint</Application>
  <PresentationFormat>全屏显示(4:3)</PresentationFormat>
  <Paragraphs>115</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黑体</vt:lpstr>
      <vt:lpstr>宋体</vt:lpstr>
      <vt:lpstr>微软雅黑</vt:lpstr>
      <vt:lpstr>Arial</vt:lpstr>
      <vt:lpstr>Calibri</vt:lpstr>
      <vt:lpstr>Times New Roman</vt:lpstr>
      <vt:lpstr>2016-VI主题</vt:lpstr>
      <vt:lpstr>Early Pattern Aware Bayesian Model for Social Content Popularity Prediction</vt:lpstr>
      <vt:lpstr>Online Social Networks</vt:lpstr>
      <vt:lpstr>Problem Statement</vt:lpstr>
      <vt:lpstr>Motivation of Present Study</vt:lpstr>
      <vt:lpstr>Challenges of Early-Stage Prediction</vt:lpstr>
      <vt:lpstr>Preliminary</vt:lpstr>
      <vt:lpstr>Preliminary</vt:lpstr>
      <vt:lpstr>Model Framework</vt:lpstr>
      <vt:lpstr>Early Pattern and Features</vt:lpstr>
      <vt:lpstr>Early Pattern and Features</vt:lpstr>
      <vt:lpstr>Evolving Function and Early Indicators</vt:lpstr>
      <vt:lpstr>Bayesian Network and Learning</vt:lpstr>
      <vt:lpstr>Bayesian Network and Learning</vt:lpstr>
      <vt:lpstr>Experiment Setup</vt:lpstr>
      <vt:lpstr>Experiment Results</vt:lpstr>
      <vt:lpstr>Conclusion</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Wu Qitian</cp:lastModifiedBy>
  <cp:revision>367</cp:revision>
  <dcterms:created xsi:type="dcterms:W3CDTF">2016-01-21T16:32:22Z</dcterms:created>
  <dcterms:modified xsi:type="dcterms:W3CDTF">2018-11-18T16:17:49Z</dcterms:modified>
</cp:coreProperties>
</file>