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3"/>
  </p:notesMasterIdLst>
  <p:handoutMasterIdLst>
    <p:handoutMasterId r:id="rId14"/>
  </p:handoutMasterIdLst>
  <p:sldIdLst>
    <p:sldId id="289" r:id="rId2"/>
    <p:sldId id="323" r:id="rId3"/>
    <p:sldId id="369" r:id="rId4"/>
    <p:sldId id="324" r:id="rId5"/>
    <p:sldId id="329" r:id="rId6"/>
    <p:sldId id="370" r:id="rId7"/>
    <p:sldId id="375" r:id="rId8"/>
    <p:sldId id="371" r:id="rId9"/>
    <p:sldId id="372" r:id="rId10"/>
    <p:sldId id="374" r:id="rId11"/>
    <p:sldId id="259"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81A20"/>
    <a:srgbClr val="873AC0"/>
    <a:srgbClr val="0054C4"/>
    <a:srgbClr val="003F92"/>
    <a:srgbClr val="C31823"/>
    <a:srgbClr val="FFFFFF"/>
    <a:srgbClr val="BFE2F3"/>
    <a:srgbClr val="C9151E"/>
    <a:srgbClr val="E9CBBC"/>
    <a:srgbClr val="E0A4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76109" autoAdjust="0"/>
  </p:normalViewPr>
  <p:slideViewPr>
    <p:cSldViewPr snapToGrid="0">
      <p:cViewPr>
        <p:scale>
          <a:sx n="66" d="100"/>
          <a:sy n="66" d="100"/>
        </p:scale>
        <p:origin x="1392" y="-75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4" d="100"/>
          <a:sy n="54"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7159AA-68EE-49A1-A608-A5192C028CAD}" type="datetimeFigureOut">
              <a:rPr lang="zh-CN" altLang="en-US" smtClean="0"/>
              <a:pPr/>
              <a:t>2019/8/10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379B48-0F10-417D-8753-846D0F1B0A09}" type="slidenum">
              <a:rPr lang="zh-CN" altLang="en-US" smtClean="0"/>
              <a:pPr/>
              <a:t>‹#›</a:t>
            </a:fld>
            <a:endParaRPr lang="zh-CN" altLang="en-US"/>
          </a:p>
        </p:txBody>
      </p:sp>
    </p:spTree>
    <p:extLst>
      <p:ext uri="{BB962C8B-B14F-4D97-AF65-F5344CB8AC3E}">
        <p14:creationId xmlns:p14="http://schemas.microsoft.com/office/powerpoint/2010/main" val="40874153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pPr/>
              <a:t>2019/8/10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pPr/>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Good afternoon, ladies and gentlemen! My name is </a:t>
            </a:r>
            <a:r>
              <a:rPr lang="en-US" altLang="zh-CN" dirty="0" err="1"/>
              <a:t>Jinning</a:t>
            </a:r>
            <a:r>
              <a:rPr lang="en-US" altLang="zh-CN" dirty="0"/>
              <a:t> Li, xxx (self introduction). I will help the author </a:t>
            </a:r>
            <a:r>
              <a:rPr lang="en-US" altLang="zh-CN" dirty="0" err="1"/>
              <a:t>Qitian</a:t>
            </a:r>
            <a:r>
              <a:rPr lang="en-US" altLang="zh-CN" dirty="0"/>
              <a:t> Wu to present the work </a:t>
            </a:r>
            <a:r>
              <a:rPr lang="en-US" altLang="zh-CN" sz="1200" dirty="0"/>
              <a:t>Feature Evolution Based Multi-Task Learning for Collaborative Filtering with Social Trust.</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1</a:t>
            </a:fld>
            <a:endParaRPr lang="zh-CN" altLang="en-US"/>
          </a:p>
        </p:txBody>
      </p:sp>
    </p:spTree>
    <p:extLst>
      <p:ext uri="{BB962C8B-B14F-4D97-AF65-F5344CB8AC3E}">
        <p14:creationId xmlns:p14="http://schemas.microsoft.com/office/powerpoint/2010/main" val="2070864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Finally, we do a conclusion. In this work, we focus on taking advantaging of the social network to help recommendation. We </a:t>
            </a:r>
            <a:r>
              <a:rPr lang="en-US" altLang="zh-CN" sz="1200" dirty="0">
                <a:latin typeface="Cambria Math" panose="02040503050406030204" pitchFamily="18" charset="0"/>
                <a:ea typeface="Cambria Math" panose="02040503050406030204" pitchFamily="18" charset="0"/>
                <a:cs typeface="Arial" panose="020B0604020202020204" pitchFamily="34" charset="0"/>
              </a:rPr>
              <a:t>proposed a special feature evolution unit to achieve information exchange between two features in a random manner, which could model heterogeneous and dynamic social influence. Then we design a Bayesian optimization based meta-controller to automatically search for the optimal hyper-parameter setting, that can better leverage the social information. At last, we run experiments over real-world datasets to </a:t>
            </a:r>
            <a:r>
              <a:rPr lang="en-US" altLang="zh-CN" sz="1200">
                <a:latin typeface="Cambria Math" panose="02040503050406030204" pitchFamily="18" charset="0"/>
                <a:ea typeface="Cambria Math" panose="02040503050406030204" pitchFamily="18" charset="0"/>
                <a:cs typeface="Arial" panose="020B0604020202020204" pitchFamily="34" charset="0"/>
              </a:rPr>
              <a:t>verify the </a:t>
            </a:r>
            <a:r>
              <a:rPr lang="en-US" altLang="zh-CN" sz="1200" dirty="0">
                <a:latin typeface="Cambria Math" panose="02040503050406030204" pitchFamily="18" charset="0"/>
                <a:ea typeface="Cambria Math" panose="02040503050406030204" pitchFamily="18" charset="0"/>
                <a:cs typeface="Arial" panose="020B0604020202020204" pitchFamily="34" charset="0"/>
              </a:rPr>
              <a:t>superiority of </a:t>
            </a:r>
            <a:r>
              <a:rPr lang="en-US" altLang="zh-CN" sz="1200">
                <a:latin typeface="Cambria Math" panose="02040503050406030204" pitchFamily="18" charset="0"/>
                <a:ea typeface="Cambria Math" panose="02040503050406030204" pitchFamily="18" charset="0"/>
                <a:cs typeface="Arial" panose="020B0604020202020204" pitchFamily="34" charset="0"/>
              </a:rPr>
              <a:t>our model.</a:t>
            </a:r>
            <a:endParaRPr lang="zh-CN" altLang="zh-CN" sz="1200" dirty="0">
              <a:latin typeface="Cambria Math" panose="02040503050406030204" pitchFamily="18" charset="0"/>
              <a:ea typeface="Cambria Math" panose="02040503050406030204" pitchFamily="18" charset="0"/>
              <a:cs typeface="Arial" panose="020B0604020202020204" pitchFamily="34" charset="0"/>
            </a:endParaRPr>
          </a:p>
          <a:p>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10</a:t>
            </a:fld>
            <a:endParaRPr lang="zh-CN" altLang="en-US"/>
          </a:p>
        </p:txBody>
      </p:sp>
    </p:spTree>
    <p:extLst>
      <p:ext uri="{BB962C8B-B14F-4D97-AF65-F5344CB8AC3E}">
        <p14:creationId xmlns:p14="http://schemas.microsoft.com/office/powerpoint/2010/main" val="368629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We first start with the problem background. In our daily life, we frequently interact with social network services and recommender systems everyday. The most popular social network services include Facebook, Twitter and </a:t>
            </a:r>
            <a:r>
              <a:rPr lang="en-US" altLang="zh-CN" sz="1200" kern="1200" dirty="0" err="1">
                <a:solidFill>
                  <a:schemeClr val="tx1"/>
                </a:solidFill>
                <a:effectLst/>
                <a:latin typeface="+mn-lt"/>
                <a:ea typeface="+mn-ea"/>
                <a:cs typeface="+mn-cs"/>
              </a:rPr>
              <a:t>Wechat</a:t>
            </a:r>
            <a:r>
              <a:rPr lang="en-US" altLang="zh-CN" sz="1200" kern="1200" dirty="0">
                <a:solidFill>
                  <a:schemeClr val="tx1"/>
                </a:solidFill>
                <a:effectLst/>
                <a:latin typeface="+mn-lt"/>
                <a:ea typeface="+mn-ea"/>
                <a:cs typeface="+mn-cs"/>
              </a:rPr>
              <a:t>, while recommender systems are pervasive in all kinds of platforms with the aim for music, movies, articles, news and even academic papers. There are two common phenomenon among the interaction of users with the recommendation. One is that the interacting behaviors always reflect the inner preferences of one user and users with similar preferences tend to become friends in social network. Another is that two friend users tend to have similar preferences and do similar interaction behaviors in the recommender system, like clicking on the same article.</a:t>
            </a:r>
            <a:endParaRPr lang="zh-CN" altLang="zh-CN" sz="1200" kern="1200" dirty="0">
              <a:solidFill>
                <a:schemeClr val="tx1"/>
              </a:solidFill>
              <a:effectLst/>
              <a:latin typeface="+mn-lt"/>
              <a:ea typeface="+mn-ea"/>
              <a:cs typeface="+mn-cs"/>
            </a:endParaRPr>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We term these two phenomenon as social homophily and social influence. To step further, the social homophily and influence would be heterogeneous and dynamic. The heterogeneity is because different friends have different strengths while the dynamic property means that under different contexts the influence would change. Hence, to better leverage such social information and capture its interaction with the behaviors in recommendation, we need a model that is good at expressing this heterogeneous and dynamic properties.</a:t>
            </a:r>
            <a:endParaRPr lang="zh-CN" altLang="zh-CN" sz="1200" kern="1200" dirty="0">
              <a:solidFill>
                <a:schemeClr val="tx1"/>
              </a:solidFill>
              <a:effectLst/>
              <a:latin typeface="+mn-lt"/>
              <a:ea typeface="+mn-ea"/>
              <a:cs typeface="+mn-cs"/>
            </a:endParaRPr>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3</a:t>
            </a:fld>
            <a:endParaRPr lang="zh-CN" altLang="en-US"/>
          </a:p>
        </p:txBody>
      </p:sp>
    </p:spTree>
    <p:extLst>
      <p:ext uri="{BB962C8B-B14F-4D97-AF65-F5344CB8AC3E}">
        <p14:creationId xmlns:p14="http://schemas.microsoft.com/office/powerpoint/2010/main" val="4101661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There are plenty of previous works concentrating on this problem and we can divide them into four categories. The first one is trust propagation, it uses the rating or clicking of friends to estimate the behaviors of the targeted users. The second one we call it trust matrix factorization which assumes latent user preference factor to retrieve the matrix of social network. The next method is trust graph regularization, it constrains the representations of neighbored users in social network to be similar, which is motivated by the social homophily mentioned in previous slide. The last one is trust network embedding, it treats user-item interaction network and social network as a whole network and user some network embedding techniques to encode the topology information as low-dimensional features. However, these previous works share some common limitations. Firstly, they assume a common feature space for user reference and trust. Secondly, they tend to model the social influence as static weight or fixed constraints. Such operations would limit the expressive power of model and fail to capture the heterogeneity and dynamic of social influence.</a:t>
            </a:r>
            <a:endParaRPr lang="zh-CN" altLang="zh-CN" sz="1200" kern="1200" dirty="0">
              <a:solidFill>
                <a:schemeClr val="tx1"/>
              </a:solidFill>
              <a:effectLst/>
              <a:latin typeface="+mn-lt"/>
              <a:ea typeface="+mn-ea"/>
              <a:cs typeface="+mn-cs"/>
            </a:endParaRPr>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4</a:t>
            </a:fld>
            <a:endParaRPr lang="zh-CN" altLang="en-US"/>
          </a:p>
        </p:txBody>
      </p:sp>
    </p:spTree>
    <p:extLst>
      <p:ext uri="{BB962C8B-B14F-4D97-AF65-F5344CB8AC3E}">
        <p14:creationId xmlns:p14="http://schemas.microsoft.com/office/powerpoint/2010/main" val="381641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To tackle this issue, we propose a model named </a:t>
            </a:r>
            <a:r>
              <a:rPr lang="en-US" altLang="zh-CN" dirty="0" err="1"/>
              <a:t>TrustEV</a:t>
            </a:r>
            <a:r>
              <a:rPr lang="en-US" altLang="zh-CN" dirty="0"/>
              <a:t>. Specifically, we first assume two separate embedding vectors for user preference and user trust information. Then the two embedding vectors of one user would go through a special feature evolution unit. Such unit outputs a vector that synthesizes the information of two and captures their element-wise interaction. Then the user embedding and item embedding would be used as the input of two models, one is for network reconstruction of user social network, another is for collaborative filtering in recommendation. The final loss would be the sum of two tasks.  Besides, since each feature evolution unit has a series of parameters, we designs a meta-controller to automatically search for an optimal settings for the hyperparameters in the feature evolution unit. I will go into the details in the following.</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5</a:t>
            </a:fld>
            <a:endParaRPr lang="zh-CN" altLang="en-US"/>
          </a:p>
        </p:txBody>
      </p:sp>
    </p:spTree>
    <p:extLst>
      <p:ext uri="{BB962C8B-B14F-4D97-AF65-F5344CB8AC3E}">
        <p14:creationId xmlns:p14="http://schemas.microsoft.com/office/powerpoint/2010/main" val="3661670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the feature evolution unit, we first assume two Bernoulli distribution which would determine which element in the input vector would be replaced by the element in another input vector. Then the partially interacted features would go through a fully-connected layer to get a more dense representation. The stochastic cross feature operation can help to capture the dynamic influence of social network on user preference.</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6</a:t>
            </a:fld>
            <a:endParaRPr lang="zh-CN" altLang="en-US"/>
          </a:p>
        </p:txBody>
      </p:sp>
    </p:spTree>
    <p:extLst>
      <p:ext uri="{BB962C8B-B14F-4D97-AF65-F5344CB8AC3E}">
        <p14:creationId xmlns:p14="http://schemas.microsoft.com/office/powerpoint/2010/main" val="494407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As for the meta-controller, we model the sequence of losses given by different settings of feature evolution units on the validation dataset as a Gaussian process and our goal is to minimize the loss with regard to the hyperparameters in the feature evolution units. Here we use a </a:t>
            </a:r>
            <a:r>
              <a:rPr lang="en-US" altLang="zh-CN" sz="1200" b="0" i="0" u="none" strike="noStrike" kern="1200" baseline="0" dirty="0">
                <a:solidFill>
                  <a:schemeClr val="tx1"/>
                </a:solidFill>
                <a:latin typeface="+mn-lt"/>
                <a:ea typeface="+mn-ea"/>
                <a:cs typeface="+mn-cs"/>
              </a:rPr>
              <a:t>UCB acquisition function to get the updating strategy. Hence, the final optimization algorithm contains two-loops, where the outer loop is to search for updating the hyper-parameters and the inner loop is to optimize the network given a set of hyper-parameters.</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7</a:t>
            </a:fld>
            <a:endParaRPr lang="zh-CN" altLang="en-US"/>
          </a:p>
        </p:txBody>
      </p:sp>
    </p:spTree>
    <p:extLst>
      <p:ext uri="{BB962C8B-B14F-4D97-AF65-F5344CB8AC3E}">
        <p14:creationId xmlns:p14="http://schemas.microsoft.com/office/powerpoint/2010/main" val="1622411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deploy the experiments on three datasets. For evaluation, we randomly select </a:t>
            </a:r>
            <a:r>
              <a:rPr lang="en-US" altLang="zh-CN" sz="1200" dirty="0">
                <a:latin typeface="Cambria Math" panose="02040503050406030204" pitchFamily="18" charset="0"/>
                <a:ea typeface="Cambria Math" panose="02040503050406030204" pitchFamily="18" charset="0"/>
                <a:cs typeface="Arial" panose="020B0604020202020204" pitchFamily="34" charset="0"/>
              </a:rPr>
              <a:t>70% for training, 20% for validation, 10% for testing, and user MAE and RMSE as the metric. We use </a:t>
            </a:r>
            <a:r>
              <a:rPr lang="en-US" altLang="zh-CN" sz="1200" dirty="0" err="1">
                <a:latin typeface="Cambria Math" panose="02040503050406030204" pitchFamily="18" charset="0"/>
                <a:ea typeface="Cambria Math" panose="02040503050406030204" pitchFamily="18" charset="0"/>
                <a:cs typeface="Arial" panose="020B0604020202020204" pitchFamily="34" charset="0"/>
              </a:rPr>
              <a:t>Tensorflow</a:t>
            </a:r>
            <a:r>
              <a:rPr lang="en-US" altLang="zh-CN" sz="1200" dirty="0">
                <a:latin typeface="Cambria Math" panose="02040503050406030204" pitchFamily="18" charset="0"/>
                <a:ea typeface="Cambria Math" panose="02040503050406030204" pitchFamily="18" charset="0"/>
                <a:cs typeface="Arial" panose="020B0604020202020204" pitchFamily="34" charset="0"/>
              </a:rPr>
              <a:t> to implement the method</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8</a:t>
            </a:fld>
            <a:endParaRPr lang="zh-CN" altLang="en-US"/>
          </a:p>
        </p:txBody>
      </p:sp>
    </p:spTree>
    <p:extLst>
      <p:ext uri="{BB962C8B-B14F-4D97-AF65-F5344CB8AC3E}">
        <p14:creationId xmlns:p14="http://schemas.microsoft.com/office/powerpoint/2010/main" val="571047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also compare our method with some other works, like Trust SVD, a trust matrix factorization method, NSCR, a trust graph regularization method, SREPS, a trust network embedding method. For ablation-study, we consider two surrogates, the first one removing the feature evolution unit and the second one removing the meta-controller. The results show that our method is better than other competitors and the proposed units are effective.</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9</a:t>
            </a:fld>
            <a:endParaRPr lang="zh-CN" altLang="en-US"/>
          </a:p>
        </p:txBody>
      </p:sp>
    </p:spTree>
    <p:extLst>
      <p:ext uri="{BB962C8B-B14F-4D97-AF65-F5344CB8AC3E}">
        <p14:creationId xmlns:p14="http://schemas.microsoft.com/office/powerpoint/2010/main" val="19785599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extLst mod="1">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24" name="矩形 23"/>
          <p:cNvSpPr/>
          <p:nvPr userDrawn="1"/>
        </p:nvSpPr>
        <p:spPr>
          <a:xfrm>
            <a:off x="0" y="6531429"/>
            <a:ext cx="9144000" cy="326571"/>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0" y="6516914"/>
            <a:ext cx="9144000" cy="341086"/>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56944315"/>
      </p:ext>
    </p:extLst>
  </p:cSld>
  <p:clrMapOvr>
    <a:masterClrMapping/>
  </p:clrMapOvr>
  <p:extLst mod="1">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extLst mod="1">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25" name="矩形 24"/>
          <p:cNvSpPr/>
          <p:nvPr userDrawn="1"/>
        </p:nvSpPr>
        <p:spPr>
          <a:xfrm>
            <a:off x="0" y="6531429"/>
            <a:ext cx="9144000" cy="326571"/>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0" y="6531428"/>
            <a:ext cx="9144000" cy="341086"/>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424886"/>
      </p:ext>
    </p:extLst>
  </p:cSld>
  <p:clrMapOvr>
    <a:masterClrMapping/>
  </p:clrMapOvr>
  <p:extLst mod="1">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sp>
        <p:nvSpPr>
          <p:cNvPr id="12" name="矩形 11"/>
          <p:cNvSpPr/>
          <p:nvPr userDrawn="1"/>
        </p:nvSpPr>
        <p:spPr>
          <a:xfrm>
            <a:off x="0" y="3889829"/>
            <a:ext cx="9144000" cy="2968171"/>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extLst mod="1">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7" name="矩形 16"/>
          <p:cNvSpPr/>
          <p:nvPr userDrawn="1"/>
        </p:nvSpPr>
        <p:spPr>
          <a:xfrm>
            <a:off x="0" y="6531429"/>
            <a:ext cx="9144000" cy="326571"/>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0" y="6531428"/>
            <a:ext cx="9144000" cy="341086"/>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页脚占位符 5">
            <a:extLst>
              <a:ext uri="{FF2B5EF4-FFF2-40B4-BE49-F238E27FC236}">
                <a16:creationId xmlns:a16="http://schemas.microsoft.com/office/drawing/2014/main" id="{153ABA3E-84C8-41DE-A856-F805DF3EEFE0}"/>
              </a:ext>
            </a:extLst>
          </p:cNvPr>
          <p:cNvSpPr txBox="1">
            <a:spLocks/>
          </p:cNvSpPr>
          <p:nvPr userDrawn="1"/>
        </p:nvSpPr>
        <p:spPr>
          <a:xfrm>
            <a:off x="3044528" y="51758"/>
            <a:ext cx="5926942" cy="57103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Machine Learning based Approaches for Early-Stage Content Popularity Prediction in Social Network– </a:t>
            </a:r>
            <a:r>
              <a:rPr lang="en-US" altLang="zh-CN" dirty="0" err="1">
                <a:solidFill>
                  <a:schemeClr val="bg1"/>
                </a:solidFill>
              </a:rPr>
              <a:t>Qitian</a:t>
            </a:r>
            <a:r>
              <a:rPr lang="en-US" altLang="zh-CN" dirty="0">
                <a:solidFill>
                  <a:schemeClr val="bg1"/>
                </a:solidFill>
              </a:rPr>
              <a:t> Wu</a:t>
            </a:r>
            <a:endParaRPr lang="zh-CN" altLang="en-US" dirty="0">
              <a:solidFill>
                <a:schemeClr val="bg1"/>
              </a:solidFill>
            </a:endParaRPr>
          </a:p>
        </p:txBody>
      </p:sp>
    </p:spTree>
    <p:extLst>
      <p:ext uri="{BB962C8B-B14F-4D97-AF65-F5344CB8AC3E}">
        <p14:creationId xmlns:p14="http://schemas.microsoft.com/office/powerpoint/2010/main" val="413226974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773179"/>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5" name="页脚占位符 5">
            <a:extLst>
              <a:ext uri="{FF2B5EF4-FFF2-40B4-BE49-F238E27FC236}">
                <a16:creationId xmlns:a16="http://schemas.microsoft.com/office/drawing/2014/main" id="{7FD62E00-A99B-48E0-883D-A1C09C9C4E74}"/>
              </a:ext>
            </a:extLst>
          </p:cNvPr>
          <p:cNvSpPr txBox="1">
            <a:spLocks/>
          </p:cNvSpPr>
          <p:nvPr userDrawn="1"/>
        </p:nvSpPr>
        <p:spPr>
          <a:xfrm>
            <a:off x="3044528" y="51758"/>
            <a:ext cx="5926942" cy="57103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Machine Learning based Approaches for Early-Stage Content Popularity Prediction in Social Network– </a:t>
            </a:r>
            <a:r>
              <a:rPr lang="en-US" altLang="zh-CN" dirty="0" err="1">
                <a:solidFill>
                  <a:schemeClr val="bg1"/>
                </a:solidFill>
              </a:rPr>
              <a:t>Qitian</a:t>
            </a:r>
            <a:r>
              <a:rPr lang="en-US" altLang="zh-CN" dirty="0">
                <a:solidFill>
                  <a:schemeClr val="bg1"/>
                </a:solidFill>
              </a:rPr>
              <a:t> Wu</a:t>
            </a:r>
            <a:endParaRPr lang="zh-CN" altLang="en-US" dirty="0">
              <a:solidFill>
                <a:schemeClr val="bg1"/>
              </a:solidFill>
            </a:endParaRPr>
          </a:p>
        </p:txBody>
      </p:sp>
    </p:spTree>
    <p:extLst>
      <p:ext uri="{BB962C8B-B14F-4D97-AF65-F5344CB8AC3E}">
        <p14:creationId xmlns:p14="http://schemas.microsoft.com/office/powerpoint/2010/main" val="134762871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982788"/>
            <a:ext cx="9144000" cy="875212"/>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
        <p:nvSpPr>
          <p:cNvPr id="14" name="矩形 13"/>
          <p:cNvSpPr/>
          <p:nvPr userDrawn="1"/>
        </p:nvSpPr>
        <p:spPr>
          <a:xfrm>
            <a:off x="0" y="5965371"/>
            <a:ext cx="9144000" cy="907143"/>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67347"/>
            <a:ext cx="9144000" cy="5315441"/>
          </a:xfrm>
          <a:prstGeom prst="rect">
            <a:avLst/>
          </a:prstGeom>
        </p:spPr>
      </p:pic>
    </p:spTree>
    <p:extLst>
      <p:ext uri="{BB962C8B-B14F-4D97-AF65-F5344CB8AC3E}">
        <p14:creationId xmlns:p14="http://schemas.microsoft.com/office/powerpoint/2010/main" val="1795392404"/>
      </p:ext>
    </p:extLst>
  </p:cSld>
  <p:clrMapOvr>
    <a:masterClrMapping/>
  </p:clrMapOvr>
  <p:extLst mod="1">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21" name="矩形 20"/>
          <p:cNvSpPr/>
          <p:nvPr userDrawn="1"/>
        </p:nvSpPr>
        <p:spPr>
          <a:xfrm>
            <a:off x="0" y="6531429"/>
            <a:ext cx="9144000" cy="326571"/>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0" y="6531428"/>
            <a:ext cx="9144000" cy="341086"/>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98907289"/>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0" y="6531429"/>
            <a:ext cx="9144000" cy="326571"/>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516914"/>
            <a:ext cx="9144000" cy="341086"/>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3477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p:extLst mod="1">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531429"/>
            <a:ext cx="9144000" cy="326571"/>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531428"/>
            <a:ext cx="9144000" cy="341086"/>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05644" y="3911413"/>
            <a:ext cx="8815127" cy="1114192"/>
          </a:xfrm>
        </p:spPr>
        <p:txBody>
          <a:bodyPr/>
          <a:lstStyle/>
          <a:p>
            <a:pPr algn="ctr"/>
            <a:r>
              <a:rPr lang="en-US" altLang="zh-CN" sz="2800" dirty="0"/>
              <a:t>Feature Evolution Based Multi-Task Learning for Collaborative Filtering with Social Trust</a:t>
            </a:r>
          </a:p>
        </p:txBody>
      </p:sp>
      <p:sp>
        <p:nvSpPr>
          <p:cNvPr id="5" name="副标题 4"/>
          <p:cNvSpPr>
            <a:spLocks noGrp="1"/>
          </p:cNvSpPr>
          <p:nvPr>
            <p:ph type="subTitle" idx="1"/>
          </p:nvPr>
        </p:nvSpPr>
        <p:spPr>
          <a:xfrm>
            <a:off x="395573" y="4908040"/>
            <a:ext cx="8500586" cy="993185"/>
          </a:xfrm>
        </p:spPr>
        <p:txBody>
          <a:bodyPr/>
          <a:lstStyle/>
          <a:p>
            <a:pPr algn="ctr">
              <a:lnSpc>
                <a:spcPts val="1200"/>
              </a:lnSpc>
            </a:pPr>
            <a:r>
              <a:rPr lang="en-US" altLang="zh-CN" sz="1800" dirty="0">
                <a:latin typeface="Times New Roman" pitchFamily="18" charset="0"/>
                <a:cs typeface="Times New Roman" pitchFamily="18" charset="0"/>
              </a:rPr>
              <a:t>Qitian Wu , Lei Jiang, </a:t>
            </a:r>
            <a:r>
              <a:rPr lang="en-US" altLang="zh-CN" sz="1800" dirty="0" err="1">
                <a:latin typeface="Times New Roman" pitchFamily="18" charset="0"/>
                <a:cs typeface="Times New Roman" pitchFamily="18" charset="0"/>
              </a:rPr>
              <a:t>Xiaofeng</a:t>
            </a:r>
            <a:r>
              <a:rPr lang="en-US" altLang="zh-CN" sz="1800" dirty="0">
                <a:latin typeface="Times New Roman" pitchFamily="18" charset="0"/>
                <a:cs typeface="Times New Roman" pitchFamily="18" charset="0"/>
              </a:rPr>
              <a:t> Gao, </a:t>
            </a:r>
            <a:r>
              <a:rPr lang="en-US" altLang="zh-CN" sz="1800" dirty="0" err="1">
                <a:latin typeface="Times New Roman" pitchFamily="18" charset="0"/>
                <a:cs typeface="Times New Roman" pitchFamily="18" charset="0"/>
              </a:rPr>
              <a:t>Xiaochun</a:t>
            </a:r>
            <a:r>
              <a:rPr lang="en-US" altLang="zh-CN" sz="1800" dirty="0">
                <a:latin typeface="Times New Roman" pitchFamily="18" charset="0"/>
                <a:cs typeface="Times New Roman" pitchFamily="18" charset="0"/>
              </a:rPr>
              <a:t> Yang, </a:t>
            </a:r>
            <a:r>
              <a:rPr lang="en-US" altLang="zh-CN" sz="1800" dirty="0" err="1">
                <a:latin typeface="Times New Roman" pitchFamily="18" charset="0"/>
                <a:cs typeface="Times New Roman" pitchFamily="18" charset="0"/>
              </a:rPr>
              <a:t>Guihai</a:t>
            </a:r>
            <a:r>
              <a:rPr lang="en-US" altLang="zh-CN" sz="1800" dirty="0">
                <a:latin typeface="Times New Roman" pitchFamily="18" charset="0"/>
                <a:cs typeface="Times New Roman" pitchFamily="18" charset="0"/>
              </a:rPr>
              <a:t> Chen</a:t>
            </a:r>
          </a:p>
          <a:p>
            <a:pPr algn="ctr">
              <a:lnSpc>
                <a:spcPts val="1200"/>
              </a:lnSpc>
            </a:pPr>
            <a:r>
              <a:rPr lang="en-US" altLang="zh-CN" sz="1800" dirty="0">
                <a:latin typeface="Times New Roman" pitchFamily="18" charset="0"/>
                <a:cs typeface="Times New Roman" pitchFamily="18" charset="0"/>
              </a:rPr>
              <a:t>Department of Computer Science and Engineering, Shanghai Jiao Tong University</a:t>
            </a:r>
          </a:p>
        </p:txBody>
      </p:sp>
      <p:sp>
        <p:nvSpPr>
          <p:cNvPr id="10" name="文本框 9"/>
          <p:cNvSpPr txBox="1"/>
          <p:nvPr/>
        </p:nvSpPr>
        <p:spPr>
          <a:xfrm>
            <a:off x="-313642" y="1878505"/>
            <a:ext cx="289367" cy="307777"/>
          </a:xfrm>
          <a:prstGeom prst="rect">
            <a:avLst/>
          </a:prstGeom>
          <a:noFill/>
        </p:spPr>
        <p:txBody>
          <a:bodyPr wrap="square" rtlCol="0">
            <a:spAutoFit/>
          </a:bodyPr>
          <a:lstStyle/>
          <a:p>
            <a:r>
              <a:rPr lang="en-US" altLang="zh-CN" sz="1400" dirty="0">
                <a:solidFill>
                  <a:schemeClr val="bg1"/>
                </a:solidFill>
              </a:rPr>
              <a:t>1</a:t>
            </a:r>
            <a:endParaRPr lang="zh-CN" altLang="en-US" sz="1400" dirty="0">
              <a:solidFill>
                <a:schemeClr val="bg1"/>
              </a:solidFill>
            </a:endParaRPr>
          </a:p>
        </p:txBody>
      </p:sp>
    </p:spTree>
    <p:extLst>
      <p:ext uri="{BB962C8B-B14F-4D97-AF65-F5344CB8AC3E}">
        <p14:creationId xmlns:p14="http://schemas.microsoft.com/office/powerpoint/2010/main" val="37236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标题 6">
            <a:extLst>
              <a:ext uri="{FF2B5EF4-FFF2-40B4-BE49-F238E27FC236}">
                <a16:creationId xmlns:a16="http://schemas.microsoft.com/office/drawing/2014/main" id="{383E21C1-BFA5-433A-9D10-7B3909B2C45B}"/>
              </a:ext>
            </a:extLst>
          </p:cNvPr>
          <p:cNvSpPr>
            <a:spLocks noGrp="1"/>
          </p:cNvSpPr>
          <p:nvPr>
            <p:ph type="title"/>
          </p:nvPr>
        </p:nvSpPr>
        <p:spPr>
          <a:xfrm>
            <a:off x="262393" y="960116"/>
            <a:ext cx="8881607" cy="574183"/>
          </a:xfrm>
        </p:spPr>
        <p:txBody>
          <a:bodyPr>
            <a:normAutofit/>
          </a:bodyPr>
          <a:lstStyle/>
          <a:p>
            <a:pPr algn="l"/>
            <a:r>
              <a:rPr lang="en-US" altLang="zh-CN" dirty="0"/>
              <a:t>Conclusions</a:t>
            </a:r>
            <a:endParaRPr lang="zh-CN" altLang="en-US" dirty="0"/>
          </a:p>
        </p:txBody>
      </p:sp>
      <p:sp>
        <p:nvSpPr>
          <p:cNvPr id="7"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511544" y="1831100"/>
            <a:ext cx="7873153" cy="38811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400" b="1" dirty="0">
                <a:latin typeface="Cambria Math" panose="02040503050406030204" pitchFamily="18" charset="0"/>
                <a:ea typeface="Cambria Math" panose="02040503050406030204" pitchFamily="18" charset="0"/>
                <a:cs typeface="Arial" panose="020B0604020202020204" pitchFamily="34" charset="0"/>
              </a:rPr>
              <a:t>Problem:</a:t>
            </a:r>
            <a:endParaRPr lang="zh-CN" altLang="zh-CN" sz="24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8"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511544" y="2829269"/>
            <a:ext cx="7873153" cy="38811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400" b="1" dirty="0">
                <a:latin typeface="Cambria Math" panose="02040503050406030204" pitchFamily="18" charset="0"/>
                <a:ea typeface="Cambria Math" panose="02040503050406030204" pitchFamily="18" charset="0"/>
                <a:cs typeface="Arial" panose="020B0604020202020204" pitchFamily="34" charset="0"/>
              </a:rPr>
              <a:t>Our Contributions:</a:t>
            </a:r>
            <a:endParaRPr lang="zh-CN" altLang="zh-CN" sz="24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9"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766619" y="2350062"/>
            <a:ext cx="7873153" cy="38811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400" dirty="0">
                <a:latin typeface="Cambria Math" panose="02040503050406030204" pitchFamily="18" charset="0"/>
                <a:ea typeface="Cambria Math" panose="02040503050406030204" pitchFamily="18" charset="0"/>
                <a:cs typeface="Arial" panose="020B0604020202020204" pitchFamily="34" charset="0"/>
              </a:rPr>
              <a:t>Recommending items based on user social network</a:t>
            </a:r>
            <a:endParaRPr lang="zh-CN" altLang="zh-CN" sz="2400" dirty="0">
              <a:latin typeface="Cambria Math" panose="02040503050406030204" pitchFamily="18" charset="0"/>
              <a:ea typeface="Cambria Math" panose="02040503050406030204" pitchFamily="18" charset="0"/>
              <a:cs typeface="Arial" panose="020B0604020202020204" pitchFamily="34" charset="0"/>
            </a:endParaRPr>
          </a:p>
        </p:txBody>
      </p:sp>
      <p:sp>
        <p:nvSpPr>
          <p:cNvPr id="10"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766618" y="3278658"/>
            <a:ext cx="8218356" cy="123025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400" dirty="0">
                <a:latin typeface="Cambria Math" panose="02040503050406030204" pitchFamily="18" charset="0"/>
                <a:ea typeface="Cambria Math" panose="02040503050406030204" pitchFamily="18" charset="0"/>
                <a:cs typeface="Arial" panose="020B0604020202020204" pitchFamily="34" charset="0"/>
              </a:rPr>
              <a:t>Proposed a special feature evolution unit to achieve information exchange between two features in a random manner</a:t>
            </a:r>
            <a:endParaRPr lang="zh-CN" altLang="zh-CN" sz="2400" dirty="0">
              <a:latin typeface="Cambria Math" panose="02040503050406030204" pitchFamily="18" charset="0"/>
              <a:ea typeface="Cambria Math" panose="02040503050406030204" pitchFamily="18" charset="0"/>
              <a:cs typeface="Arial" panose="020B0604020202020204" pitchFamily="34" charset="0"/>
            </a:endParaRPr>
          </a:p>
        </p:txBody>
      </p:sp>
      <p:sp>
        <p:nvSpPr>
          <p:cNvPr id="11"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766617" y="5625586"/>
            <a:ext cx="7873153" cy="79261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400" dirty="0">
                <a:latin typeface="Cambria Math" panose="02040503050406030204" pitchFamily="18" charset="0"/>
                <a:ea typeface="Cambria Math" panose="02040503050406030204" pitchFamily="18" charset="0"/>
                <a:cs typeface="Arial" panose="020B0604020202020204" pitchFamily="34" charset="0"/>
              </a:rPr>
              <a:t>Compare with different methods and show the superiority of our model</a:t>
            </a:r>
            <a:endParaRPr lang="zh-CN" altLang="zh-CN" sz="2400" dirty="0">
              <a:latin typeface="Cambria Math" panose="02040503050406030204" pitchFamily="18" charset="0"/>
              <a:ea typeface="Cambria Math" panose="02040503050406030204" pitchFamily="18" charset="0"/>
              <a:cs typeface="Arial" panose="020B0604020202020204" pitchFamily="34" charset="0"/>
            </a:endParaRPr>
          </a:p>
        </p:txBody>
      </p:sp>
      <p:sp>
        <p:nvSpPr>
          <p:cNvPr id="12" name="下箭头 11"/>
          <p:cNvSpPr/>
          <p:nvPr/>
        </p:nvSpPr>
        <p:spPr>
          <a:xfrm rot="16200000">
            <a:off x="2158389" y="4019483"/>
            <a:ext cx="364452" cy="53740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2741935" y="4071876"/>
            <a:ext cx="5765220" cy="39853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a:latin typeface="Cambria Math" panose="02040503050406030204" pitchFamily="18" charset="0"/>
                <a:ea typeface="Cambria Math" panose="02040503050406030204" pitchFamily="18" charset="0"/>
                <a:cs typeface="Arial" panose="020B0604020202020204" pitchFamily="34" charset="0"/>
              </a:rPr>
              <a:t>model heterogeneous and dynamic social influence</a:t>
            </a:r>
            <a:endParaRPr lang="zh-CN" altLang="zh-CN" sz="2000" dirty="0">
              <a:latin typeface="Cambria Math" panose="02040503050406030204" pitchFamily="18" charset="0"/>
              <a:ea typeface="Cambria Math" panose="02040503050406030204" pitchFamily="18" charset="0"/>
              <a:cs typeface="Arial" panose="020B0604020202020204" pitchFamily="34" charset="0"/>
            </a:endParaRPr>
          </a:p>
        </p:txBody>
      </p:sp>
      <p:sp>
        <p:nvSpPr>
          <p:cNvPr id="14"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766618" y="4462672"/>
            <a:ext cx="7873153" cy="123025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400" dirty="0">
                <a:latin typeface="Cambria Math" panose="02040503050406030204" pitchFamily="18" charset="0"/>
                <a:ea typeface="Cambria Math" panose="02040503050406030204" pitchFamily="18" charset="0"/>
                <a:cs typeface="Arial" panose="020B0604020202020204" pitchFamily="34" charset="0"/>
              </a:rPr>
              <a:t>Design a Bayesian optimization based meta-controller to automatically search for the optimal hyper-parameter setting</a:t>
            </a:r>
            <a:endParaRPr lang="zh-CN" altLang="zh-CN" sz="2400" dirty="0">
              <a:latin typeface="Cambria Math" panose="02040503050406030204" pitchFamily="18" charset="0"/>
              <a:ea typeface="Cambria Math" panose="02040503050406030204" pitchFamily="18" charset="0"/>
              <a:cs typeface="Arial" panose="020B0604020202020204" pitchFamily="34" charset="0"/>
            </a:endParaRPr>
          </a:p>
        </p:txBody>
      </p:sp>
      <p:sp>
        <p:nvSpPr>
          <p:cNvPr id="15" name="下箭头 14"/>
          <p:cNvSpPr/>
          <p:nvPr/>
        </p:nvSpPr>
        <p:spPr>
          <a:xfrm rot="16200000">
            <a:off x="2158389" y="5215581"/>
            <a:ext cx="364452" cy="53740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2741935" y="5267974"/>
            <a:ext cx="5765220" cy="39853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a:latin typeface="Cambria Math" panose="02040503050406030204" pitchFamily="18" charset="0"/>
                <a:ea typeface="Cambria Math" panose="02040503050406030204" pitchFamily="18" charset="0"/>
                <a:cs typeface="Arial" panose="020B0604020202020204" pitchFamily="34" charset="0"/>
              </a:rPr>
              <a:t>better leverage the social information</a:t>
            </a:r>
            <a:endParaRPr lang="zh-CN" altLang="zh-CN" sz="2000" dirty="0">
              <a:latin typeface="Cambria Math" panose="02040503050406030204" pitchFamily="18"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312526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12004" y="1005913"/>
            <a:ext cx="3637342" cy="2177840"/>
          </a:xfrm>
          <a:prstGeom prst="rect">
            <a:avLst/>
          </a:prstGeom>
          <a:noFill/>
        </p:spPr>
        <p:txBody>
          <a:bodyPr wrap="none" rtlCol="0">
            <a:spAutoFit/>
          </a:bodyPr>
          <a:lstStyle/>
          <a:p>
            <a:pPr algn="ctr">
              <a:lnSpc>
                <a:spcPct val="150000"/>
              </a:lnSpc>
            </a:pPr>
            <a:r>
              <a:rPr lang="en-US" altLang="zh-CN" sz="4800" b="1" dirty="0">
                <a:solidFill>
                  <a:schemeClr val="bg1"/>
                </a:solidFill>
              </a:rPr>
              <a:t>Thank you!</a:t>
            </a:r>
          </a:p>
          <a:p>
            <a:pPr algn="ctr">
              <a:lnSpc>
                <a:spcPct val="150000"/>
              </a:lnSpc>
            </a:pPr>
            <a:r>
              <a:rPr lang="en-US" altLang="zh-CN" sz="4800" b="1" dirty="0">
                <a:solidFill>
                  <a:schemeClr val="bg1"/>
                </a:solidFill>
              </a:rPr>
              <a:t>Q&amp;A</a:t>
            </a:r>
            <a:endParaRPr lang="zh-CN" altLang="en-US" sz="4800" b="1" dirty="0">
              <a:solidFill>
                <a:schemeClr val="bg1"/>
              </a:solidFill>
            </a:endParaRPr>
          </a:p>
        </p:txBody>
      </p:sp>
    </p:spTree>
    <p:extLst>
      <p:ext uri="{BB962C8B-B14F-4D97-AF65-F5344CB8AC3E}">
        <p14:creationId xmlns:p14="http://schemas.microsoft.com/office/powerpoint/2010/main" val="56405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dirty="0"/>
              <a:t>Problem Background</a:t>
            </a:r>
            <a:endParaRPr lang="zh-CN" altLang="en-US" dirty="0"/>
          </a:p>
        </p:txBody>
      </p:sp>
      <p:pic>
        <p:nvPicPr>
          <p:cNvPr id="2" name="图片 1">
            <a:extLst>
              <a:ext uri="{FF2B5EF4-FFF2-40B4-BE49-F238E27FC236}">
                <a16:creationId xmlns:a16="http://schemas.microsoft.com/office/drawing/2014/main" id="{5F4D8F84-B557-4BF7-B555-C0EA637A84AB}"/>
              </a:ext>
            </a:extLst>
          </p:cNvPr>
          <p:cNvPicPr>
            <a:picLocks noChangeAspect="1"/>
          </p:cNvPicPr>
          <p:nvPr/>
        </p:nvPicPr>
        <p:blipFill>
          <a:blip r:embed="rId3"/>
          <a:stretch>
            <a:fillRect/>
          </a:stretch>
        </p:blipFill>
        <p:spPr>
          <a:xfrm>
            <a:off x="1811616" y="1920614"/>
            <a:ext cx="1521770" cy="2878131"/>
          </a:xfrm>
          <a:prstGeom prst="rect">
            <a:avLst/>
          </a:prstGeom>
        </p:spPr>
      </p:pic>
      <p:pic>
        <p:nvPicPr>
          <p:cNvPr id="3" name="图片 2">
            <a:extLst>
              <a:ext uri="{FF2B5EF4-FFF2-40B4-BE49-F238E27FC236}">
                <a16:creationId xmlns:a16="http://schemas.microsoft.com/office/drawing/2014/main" id="{35A65A92-AECA-425E-B545-3056B3EFA2D1}"/>
              </a:ext>
            </a:extLst>
          </p:cNvPr>
          <p:cNvPicPr>
            <a:picLocks noChangeAspect="1"/>
          </p:cNvPicPr>
          <p:nvPr/>
        </p:nvPicPr>
        <p:blipFill>
          <a:blip r:embed="rId4"/>
          <a:stretch>
            <a:fillRect/>
          </a:stretch>
        </p:blipFill>
        <p:spPr>
          <a:xfrm>
            <a:off x="3333386" y="1920615"/>
            <a:ext cx="1423550" cy="2895085"/>
          </a:xfrm>
          <a:prstGeom prst="rect">
            <a:avLst/>
          </a:prstGeom>
        </p:spPr>
      </p:pic>
      <p:pic>
        <p:nvPicPr>
          <p:cNvPr id="4" name="图片 3">
            <a:extLst>
              <a:ext uri="{FF2B5EF4-FFF2-40B4-BE49-F238E27FC236}">
                <a16:creationId xmlns:a16="http://schemas.microsoft.com/office/drawing/2014/main" id="{EA61D6DA-1980-4E26-B83E-A3C66BE89D0F}"/>
              </a:ext>
            </a:extLst>
          </p:cNvPr>
          <p:cNvPicPr>
            <a:picLocks noChangeAspect="1"/>
          </p:cNvPicPr>
          <p:nvPr/>
        </p:nvPicPr>
        <p:blipFill>
          <a:blip r:embed="rId5"/>
          <a:stretch>
            <a:fillRect/>
          </a:stretch>
        </p:blipFill>
        <p:spPr>
          <a:xfrm>
            <a:off x="385282" y="1920614"/>
            <a:ext cx="1426334" cy="2895086"/>
          </a:xfrm>
          <a:prstGeom prst="rect">
            <a:avLst/>
          </a:prstGeom>
        </p:spPr>
      </p:pic>
      <p:sp>
        <p:nvSpPr>
          <p:cNvPr id="12" name="文本框 11">
            <a:extLst>
              <a:ext uri="{FF2B5EF4-FFF2-40B4-BE49-F238E27FC236}">
                <a16:creationId xmlns:a16="http://schemas.microsoft.com/office/drawing/2014/main" id="{156F1C03-F3B3-4E3F-B768-2B8B760DE4A8}"/>
              </a:ext>
            </a:extLst>
          </p:cNvPr>
          <p:cNvSpPr txBox="1"/>
          <p:nvPr/>
        </p:nvSpPr>
        <p:spPr>
          <a:xfrm>
            <a:off x="5407975" y="2080099"/>
            <a:ext cx="3428017" cy="400110"/>
          </a:xfrm>
          <a:prstGeom prst="rect">
            <a:avLst/>
          </a:prstGeom>
          <a:noFill/>
        </p:spPr>
        <p:txBody>
          <a:bodyPr wrap="square" rtlCol="0">
            <a:spAutoFit/>
          </a:bodyPr>
          <a:lstStyle/>
          <a:p>
            <a:pPr eaLnBrk="0" fontAlgn="base" hangingPunct="0">
              <a:spcBef>
                <a:spcPct val="0"/>
              </a:spcBef>
              <a:spcAft>
                <a:spcPct val="0"/>
              </a:spcAft>
            </a:pPr>
            <a:r>
              <a:rPr lang="en-US" altLang="zh-CN" sz="2000" dirty="0">
                <a:solidFill>
                  <a:srgbClr val="000000"/>
                </a:solidFill>
                <a:latin typeface="UD Digi Kyokasho NP-B" panose="02020700000000000000" pitchFamily="18" charset="-128"/>
                <a:ea typeface="宋体" panose="02010600030101010101" pitchFamily="2" charset="-122"/>
              </a:rPr>
              <a:t>Social Network Service</a:t>
            </a:r>
          </a:p>
        </p:txBody>
      </p:sp>
      <p:sp>
        <p:nvSpPr>
          <p:cNvPr id="13" name="文本框 12">
            <a:extLst>
              <a:ext uri="{FF2B5EF4-FFF2-40B4-BE49-F238E27FC236}">
                <a16:creationId xmlns:a16="http://schemas.microsoft.com/office/drawing/2014/main" id="{CE5FCE1C-08F3-4242-AE11-F84F4F92B2F2}"/>
              </a:ext>
            </a:extLst>
          </p:cNvPr>
          <p:cNvSpPr txBox="1"/>
          <p:nvPr/>
        </p:nvSpPr>
        <p:spPr>
          <a:xfrm>
            <a:off x="5407976" y="4235788"/>
            <a:ext cx="3148611" cy="400110"/>
          </a:xfrm>
          <a:prstGeom prst="rect">
            <a:avLst/>
          </a:prstGeom>
          <a:noFill/>
        </p:spPr>
        <p:txBody>
          <a:bodyPr wrap="square" rtlCol="0">
            <a:spAutoFit/>
          </a:bodyPr>
          <a:lstStyle/>
          <a:p>
            <a:pPr eaLnBrk="0" fontAlgn="base" hangingPunct="0">
              <a:spcBef>
                <a:spcPct val="0"/>
              </a:spcBef>
              <a:spcAft>
                <a:spcPct val="0"/>
              </a:spcAft>
            </a:pPr>
            <a:r>
              <a:rPr lang="en-US" altLang="zh-CN" sz="2000" dirty="0">
                <a:solidFill>
                  <a:srgbClr val="000000"/>
                </a:solidFill>
                <a:latin typeface="UD Digi Kyokasho NP-B" panose="02020700000000000000" pitchFamily="18" charset="-128"/>
                <a:ea typeface="宋体" panose="02010600030101010101" pitchFamily="2" charset="-122"/>
              </a:rPr>
              <a:t>Recommender System</a:t>
            </a:r>
          </a:p>
        </p:txBody>
      </p:sp>
      <p:sp>
        <p:nvSpPr>
          <p:cNvPr id="6" name="箭头: 下 5">
            <a:extLst>
              <a:ext uri="{FF2B5EF4-FFF2-40B4-BE49-F238E27FC236}">
                <a16:creationId xmlns:a16="http://schemas.microsoft.com/office/drawing/2014/main" id="{B6264E5A-C561-42FF-A2D5-BEB38521AAE3}"/>
              </a:ext>
            </a:extLst>
          </p:cNvPr>
          <p:cNvSpPr/>
          <p:nvPr/>
        </p:nvSpPr>
        <p:spPr>
          <a:xfrm>
            <a:off x="6552237" y="2761585"/>
            <a:ext cx="339919" cy="123340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FBF4D3E2-0581-4F1A-A68F-F987E93D28C0}"/>
              </a:ext>
            </a:extLst>
          </p:cNvPr>
          <p:cNvSpPr/>
          <p:nvPr/>
        </p:nvSpPr>
        <p:spPr>
          <a:xfrm rot="10800000">
            <a:off x="6992465" y="2727546"/>
            <a:ext cx="339919" cy="123340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6C271332-86AD-457D-A026-B808665C0975}"/>
              </a:ext>
            </a:extLst>
          </p:cNvPr>
          <p:cNvSpPr txBox="1"/>
          <p:nvPr/>
        </p:nvSpPr>
        <p:spPr>
          <a:xfrm>
            <a:off x="385282" y="5065944"/>
            <a:ext cx="7990321" cy="461665"/>
          </a:xfrm>
          <a:prstGeom prst="rect">
            <a:avLst/>
          </a:prstGeom>
          <a:noFill/>
        </p:spPr>
        <p:txBody>
          <a:bodyPr wrap="square" rtlCol="0">
            <a:spAutoFit/>
          </a:bodyPr>
          <a:lstStyle/>
          <a:p>
            <a:r>
              <a:rPr lang="zh-CN" altLang="en-US" sz="2400" dirty="0"/>
              <a:t>①</a:t>
            </a:r>
            <a:r>
              <a:rPr lang="en-US" altLang="zh-CN" sz="2400" dirty="0"/>
              <a:t> Users with similar preferences tend to become friends</a:t>
            </a:r>
          </a:p>
        </p:txBody>
      </p:sp>
      <p:sp>
        <p:nvSpPr>
          <p:cNvPr id="19" name="文本框 18">
            <a:extLst>
              <a:ext uri="{FF2B5EF4-FFF2-40B4-BE49-F238E27FC236}">
                <a16:creationId xmlns:a16="http://schemas.microsoft.com/office/drawing/2014/main" id="{BB4A195A-90DA-4EFB-A26E-26E742028A56}"/>
              </a:ext>
            </a:extLst>
          </p:cNvPr>
          <p:cNvSpPr txBox="1"/>
          <p:nvPr/>
        </p:nvSpPr>
        <p:spPr>
          <a:xfrm>
            <a:off x="6048859" y="3147456"/>
            <a:ext cx="451195" cy="461665"/>
          </a:xfrm>
          <a:prstGeom prst="rect">
            <a:avLst/>
          </a:prstGeom>
          <a:noFill/>
        </p:spPr>
        <p:txBody>
          <a:bodyPr wrap="square" rtlCol="0">
            <a:spAutoFit/>
          </a:bodyPr>
          <a:lstStyle/>
          <a:p>
            <a:r>
              <a:rPr lang="zh-CN" altLang="en-US" sz="2400" dirty="0"/>
              <a:t>①</a:t>
            </a:r>
            <a:endParaRPr lang="en-US" altLang="zh-CN" sz="2400" dirty="0"/>
          </a:p>
        </p:txBody>
      </p:sp>
      <p:sp>
        <p:nvSpPr>
          <p:cNvPr id="20" name="文本框 19">
            <a:extLst>
              <a:ext uri="{FF2B5EF4-FFF2-40B4-BE49-F238E27FC236}">
                <a16:creationId xmlns:a16="http://schemas.microsoft.com/office/drawing/2014/main" id="{63B1092A-729D-40EE-8855-72B9A97C6F4C}"/>
              </a:ext>
            </a:extLst>
          </p:cNvPr>
          <p:cNvSpPr txBox="1"/>
          <p:nvPr/>
        </p:nvSpPr>
        <p:spPr>
          <a:xfrm>
            <a:off x="7375418" y="3139017"/>
            <a:ext cx="451196" cy="461665"/>
          </a:xfrm>
          <a:prstGeom prst="rect">
            <a:avLst/>
          </a:prstGeom>
          <a:noFill/>
        </p:spPr>
        <p:txBody>
          <a:bodyPr wrap="square" rtlCol="0">
            <a:spAutoFit/>
          </a:bodyPr>
          <a:lstStyle/>
          <a:p>
            <a:r>
              <a:rPr lang="zh-CN" altLang="en-US" sz="2400" dirty="0"/>
              <a:t>②</a:t>
            </a:r>
            <a:endParaRPr lang="en-US" altLang="zh-CN" sz="2400" dirty="0"/>
          </a:p>
        </p:txBody>
      </p:sp>
      <p:sp>
        <p:nvSpPr>
          <p:cNvPr id="21" name="文本框 20">
            <a:extLst>
              <a:ext uri="{FF2B5EF4-FFF2-40B4-BE49-F238E27FC236}">
                <a16:creationId xmlns:a16="http://schemas.microsoft.com/office/drawing/2014/main" id="{C76E5ACB-9D64-49AE-9C0C-1B79CF4EAF77}"/>
              </a:ext>
            </a:extLst>
          </p:cNvPr>
          <p:cNvSpPr txBox="1"/>
          <p:nvPr/>
        </p:nvSpPr>
        <p:spPr>
          <a:xfrm>
            <a:off x="395857" y="5570505"/>
            <a:ext cx="7990321" cy="461665"/>
          </a:xfrm>
          <a:prstGeom prst="rect">
            <a:avLst/>
          </a:prstGeom>
          <a:noFill/>
        </p:spPr>
        <p:txBody>
          <a:bodyPr wrap="square" rtlCol="0">
            <a:spAutoFit/>
          </a:bodyPr>
          <a:lstStyle/>
          <a:p>
            <a:r>
              <a:rPr lang="zh-CN" altLang="en-US" sz="2400" dirty="0"/>
              <a:t>②</a:t>
            </a:r>
            <a:r>
              <a:rPr lang="en-US" altLang="zh-CN" sz="2400" dirty="0"/>
              <a:t> Friends tend to have similar behaviors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dirty="0"/>
              <a:t>Problem Background</a:t>
            </a:r>
            <a:endParaRPr lang="zh-CN" altLang="en-US" dirty="0"/>
          </a:p>
        </p:txBody>
      </p:sp>
      <p:sp>
        <p:nvSpPr>
          <p:cNvPr id="71" name="文本框 70">
            <a:extLst>
              <a:ext uri="{FF2B5EF4-FFF2-40B4-BE49-F238E27FC236}">
                <a16:creationId xmlns:a16="http://schemas.microsoft.com/office/drawing/2014/main" id="{E43685BE-2752-4CF3-95F3-8AB705995D16}"/>
              </a:ext>
            </a:extLst>
          </p:cNvPr>
          <p:cNvSpPr txBox="1"/>
          <p:nvPr/>
        </p:nvSpPr>
        <p:spPr>
          <a:xfrm>
            <a:off x="469180" y="4557918"/>
            <a:ext cx="2216427" cy="400110"/>
          </a:xfrm>
          <a:prstGeom prst="rect">
            <a:avLst/>
          </a:prstGeom>
          <a:noFill/>
        </p:spPr>
        <p:txBody>
          <a:bodyPr wrap="square" rtlCol="0">
            <a:spAutoFit/>
          </a:bodyPr>
          <a:lstStyle/>
          <a:p>
            <a:pPr eaLnBrk="0" fontAlgn="base" hangingPunct="0">
              <a:spcBef>
                <a:spcPct val="0"/>
              </a:spcBef>
              <a:spcAft>
                <a:spcPct val="0"/>
              </a:spcAft>
            </a:pPr>
            <a:r>
              <a:rPr lang="en-US" altLang="zh-CN" sz="2000" dirty="0">
                <a:solidFill>
                  <a:srgbClr val="000000"/>
                </a:solidFill>
                <a:latin typeface="UD Digi Kyokasho NP-B" panose="02020700000000000000" pitchFamily="18" charset="-128"/>
                <a:ea typeface="宋体" panose="02010600030101010101" pitchFamily="2" charset="-122"/>
              </a:rPr>
              <a:t>Heterogeneous</a:t>
            </a:r>
            <a:endParaRPr lang="zh-CN" altLang="en-US" sz="2000" dirty="0">
              <a:solidFill>
                <a:srgbClr val="000000"/>
              </a:solidFill>
              <a:latin typeface="UD Digi Kyokasho NP-B" panose="02020700000000000000" pitchFamily="18" charset="-128"/>
              <a:ea typeface="宋体" panose="02010600030101010101" pitchFamily="2" charset="-122"/>
            </a:endParaRPr>
          </a:p>
        </p:txBody>
      </p:sp>
      <p:sp>
        <p:nvSpPr>
          <p:cNvPr id="72" name="文本框 71">
            <a:extLst>
              <a:ext uri="{FF2B5EF4-FFF2-40B4-BE49-F238E27FC236}">
                <a16:creationId xmlns:a16="http://schemas.microsoft.com/office/drawing/2014/main" id="{564CA5C3-07EB-4A14-BA4C-E3B007945C72}"/>
              </a:ext>
            </a:extLst>
          </p:cNvPr>
          <p:cNvSpPr txBox="1"/>
          <p:nvPr/>
        </p:nvSpPr>
        <p:spPr>
          <a:xfrm>
            <a:off x="4950030" y="3918209"/>
            <a:ext cx="2380006" cy="400110"/>
          </a:xfrm>
          <a:prstGeom prst="rect">
            <a:avLst/>
          </a:prstGeom>
          <a:noFill/>
        </p:spPr>
        <p:txBody>
          <a:bodyPr wrap="square" rtlCol="0">
            <a:spAutoFit/>
          </a:bodyPr>
          <a:lstStyle/>
          <a:p>
            <a:pPr eaLnBrk="0" fontAlgn="base" hangingPunct="0">
              <a:spcBef>
                <a:spcPct val="0"/>
              </a:spcBef>
              <a:spcAft>
                <a:spcPct val="0"/>
              </a:spcAft>
            </a:pPr>
            <a:r>
              <a:rPr lang="en-US" altLang="zh-CN" sz="2000" dirty="0">
                <a:solidFill>
                  <a:srgbClr val="000000"/>
                </a:solidFill>
                <a:latin typeface="UD Digi Kyokasho NP-B" panose="02020700000000000000" pitchFamily="18" charset="-128"/>
                <a:ea typeface="宋体" panose="02010600030101010101" pitchFamily="2" charset="-122"/>
              </a:rPr>
              <a:t>Social Influence</a:t>
            </a:r>
            <a:endParaRPr lang="zh-CN" altLang="en-US" sz="2000" dirty="0">
              <a:solidFill>
                <a:srgbClr val="000000"/>
              </a:solidFill>
              <a:latin typeface="UD Digi Kyokasho NP-B" panose="02020700000000000000" pitchFamily="18" charset="-128"/>
              <a:ea typeface="宋体" panose="02010600030101010101" pitchFamily="2" charset="-122"/>
            </a:endParaRPr>
          </a:p>
        </p:txBody>
      </p:sp>
      <p:sp>
        <p:nvSpPr>
          <p:cNvPr id="73" name="文本框 72">
            <a:extLst>
              <a:ext uri="{FF2B5EF4-FFF2-40B4-BE49-F238E27FC236}">
                <a16:creationId xmlns:a16="http://schemas.microsoft.com/office/drawing/2014/main" id="{29349769-91FD-464E-8630-C11658B9C14D}"/>
              </a:ext>
            </a:extLst>
          </p:cNvPr>
          <p:cNvSpPr txBox="1"/>
          <p:nvPr/>
        </p:nvSpPr>
        <p:spPr>
          <a:xfrm>
            <a:off x="1577393" y="3918210"/>
            <a:ext cx="2493307" cy="400110"/>
          </a:xfrm>
          <a:prstGeom prst="rect">
            <a:avLst/>
          </a:prstGeom>
          <a:noFill/>
        </p:spPr>
        <p:txBody>
          <a:bodyPr wrap="square" rtlCol="0">
            <a:spAutoFit/>
          </a:bodyPr>
          <a:lstStyle/>
          <a:p>
            <a:pPr eaLnBrk="0" fontAlgn="base" hangingPunct="0">
              <a:spcBef>
                <a:spcPct val="0"/>
              </a:spcBef>
              <a:spcAft>
                <a:spcPct val="0"/>
              </a:spcAft>
            </a:pPr>
            <a:r>
              <a:rPr lang="en-US" altLang="zh-CN" sz="2000" dirty="0">
                <a:solidFill>
                  <a:srgbClr val="000000"/>
                </a:solidFill>
                <a:latin typeface="UD Digi Kyokasho NP-B" panose="02020700000000000000" pitchFamily="18" charset="-128"/>
                <a:ea typeface="宋体" panose="02010600030101010101" pitchFamily="2" charset="-122"/>
              </a:rPr>
              <a:t>Social Homophily</a:t>
            </a:r>
            <a:endParaRPr lang="zh-CN" altLang="en-US" sz="2000" dirty="0">
              <a:solidFill>
                <a:srgbClr val="000000"/>
              </a:solidFill>
              <a:latin typeface="UD Digi Kyokasho NP-B" panose="02020700000000000000" pitchFamily="18" charset="-128"/>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1800316" y="1819379"/>
            <a:ext cx="1761897" cy="1987468"/>
          </a:xfrm>
          <a:prstGeom prst="rect">
            <a:avLst/>
          </a:prstGeom>
        </p:spPr>
      </p:pic>
      <p:pic>
        <p:nvPicPr>
          <p:cNvPr id="4" name="图片 3"/>
          <p:cNvPicPr>
            <a:picLocks noChangeAspect="1"/>
          </p:cNvPicPr>
          <p:nvPr/>
        </p:nvPicPr>
        <p:blipFill>
          <a:blip r:embed="rId4"/>
          <a:stretch>
            <a:fillRect/>
          </a:stretch>
        </p:blipFill>
        <p:spPr>
          <a:xfrm>
            <a:off x="4738615" y="1819379"/>
            <a:ext cx="2999492" cy="1871634"/>
          </a:xfrm>
          <a:prstGeom prst="rect">
            <a:avLst/>
          </a:prstGeom>
        </p:spPr>
      </p:pic>
      <p:sp>
        <p:nvSpPr>
          <p:cNvPr id="12" name="文本框 11">
            <a:extLst>
              <a:ext uri="{FF2B5EF4-FFF2-40B4-BE49-F238E27FC236}">
                <a16:creationId xmlns:a16="http://schemas.microsoft.com/office/drawing/2014/main" id="{E43685BE-2752-4CF3-95F3-8AB705995D16}"/>
              </a:ext>
            </a:extLst>
          </p:cNvPr>
          <p:cNvSpPr txBox="1"/>
          <p:nvPr/>
        </p:nvSpPr>
        <p:spPr>
          <a:xfrm>
            <a:off x="3349484" y="4517495"/>
            <a:ext cx="5555976" cy="461665"/>
          </a:xfrm>
          <a:prstGeom prst="rect">
            <a:avLst/>
          </a:prstGeom>
          <a:noFill/>
        </p:spPr>
        <p:txBody>
          <a:bodyPr wrap="square" rtlCol="0">
            <a:spAutoFit/>
          </a:bodyPr>
          <a:lstStyle/>
          <a:p>
            <a:r>
              <a:rPr lang="en-US" altLang="zh-CN" sz="2400" dirty="0"/>
              <a:t>Different strengths w.r.t different friends</a:t>
            </a:r>
            <a:endParaRPr lang="zh-CN" altLang="en-US" sz="2400" dirty="0"/>
          </a:p>
        </p:txBody>
      </p:sp>
      <p:sp>
        <p:nvSpPr>
          <p:cNvPr id="13" name="文本框 12">
            <a:extLst>
              <a:ext uri="{FF2B5EF4-FFF2-40B4-BE49-F238E27FC236}">
                <a16:creationId xmlns:a16="http://schemas.microsoft.com/office/drawing/2014/main" id="{E43685BE-2752-4CF3-95F3-8AB705995D16}"/>
              </a:ext>
            </a:extLst>
          </p:cNvPr>
          <p:cNvSpPr txBox="1"/>
          <p:nvPr/>
        </p:nvSpPr>
        <p:spPr>
          <a:xfrm>
            <a:off x="469180" y="5591363"/>
            <a:ext cx="8078472" cy="830997"/>
          </a:xfrm>
          <a:prstGeom prst="rect">
            <a:avLst/>
          </a:prstGeom>
          <a:noFill/>
        </p:spPr>
        <p:txBody>
          <a:bodyPr wrap="square" rtlCol="0">
            <a:spAutoFit/>
          </a:bodyPr>
          <a:lstStyle/>
          <a:p>
            <a:r>
              <a:rPr lang="en-US" altLang="zh-CN" sz="2400" dirty="0"/>
              <a:t>We need a model to better leverage social information to exactly  compensate the recommendation tasks</a:t>
            </a:r>
            <a:endParaRPr lang="zh-CN" altLang="en-US" sz="2400" dirty="0"/>
          </a:p>
        </p:txBody>
      </p:sp>
      <p:sp>
        <p:nvSpPr>
          <p:cNvPr id="14" name="文本框 13">
            <a:extLst>
              <a:ext uri="{FF2B5EF4-FFF2-40B4-BE49-F238E27FC236}">
                <a16:creationId xmlns:a16="http://schemas.microsoft.com/office/drawing/2014/main" id="{E43685BE-2752-4CF3-95F3-8AB705995D16}"/>
              </a:ext>
            </a:extLst>
          </p:cNvPr>
          <p:cNvSpPr txBox="1"/>
          <p:nvPr/>
        </p:nvSpPr>
        <p:spPr>
          <a:xfrm>
            <a:off x="469180" y="5069079"/>
            <a:ext cx="2216427" cy="400110"/>
          </a:xfrm>
          <a:prstGeom prst="rect">
            <a:avLst/>
          </a:prstGeom>
          <a:noFill/>
        </p:spPr>
        <p:txBody>
          <a:bodyPr wrap="square" rtlCol="0">
            <a:spAutoFit/>
          </a:bodyPr>
          <a:lstStyle/>
          <a:p>
            <a:pPr eaLnBrk="0" fontAlgn="base" hangingPunct="0">
              <a:spcBef>
                <a:spcPct val="0"/>
              </a:spcBef>
              <a:spcAft>
                <a:spcPct val="0"/>
              </a:spcAft>
            </a:pPr>
            <a:r>
              <a:rPr lang="en-US" altLang="zh-CN" sz="2000" dirty="0">
                <a:solidFill>
                  <a:srgbClr val="000000"/>
                </a:solidFill>
                <a:latin typeface="UD Digi Kyokasho NP-B" panose="02020700000000000000" pitchFamily="18" charset="-128"/>
                <a:ea typeface="宋体" panose="02010600030101010101" pitchFamily="2" charset="-122"/>
              </a:rPr>
              <a:t>Dynamic</a:t>
            </a:r>
            <a:endParaRPr lang="zh-CN" altLang="en-US" sz="2000" dirty="0">
              <a:solidFill>
                <a:srgbClr val="000000"/>
              </a:solidFill>
              <a:latin typeface="UD Digi Kyokasho NP-B" panose="02020700000000000000" pitchFamily="18" charset="-128"/>
              <a:ea typeface="宋体" panose="02010600030101010101" pitchFamily="2" charset="-122"/>
            </a:endParaRPr>
          </a:p>
        </p:txBody>
      </p:sp>
      <p:sp>
        <p:nvSpPr>
          <p:cNvPr id="15" name="下箭头 14"/>
          <p:cNvSpPr/>
          <p:nvPr/>
        </p:nvSpPr>
        <p:spPr>
          <a:xfrm rot="16200000">
            <a:off x="2772992" y="4466190"/>
            <a:ext cx="402953" cy="58640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rot="16200000">
            <a:off x="1991114" y="4977007"/>
            <a:ext cx="402953" cy="58640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E43685BE-2752-4CF3-95F3-8AB705995D16}"/>
              </a:ext>
            </a:extLst>
          </p:cNvPr>
          <p:cNvSpPr txBox="1"/>
          <p:nvPr/>
        </p:nvSpPr>
        <p:spPr>
          <a:xfrm>
            <a:off x="2577546" y="5006906"/>
            <a:ext cx="5555976" cy="461665"/>
          </a:xfrm>
          <a:prstGeom prst="rect">
            <a:avLst/>
          </a:prstGeom>
          <a:noFill/>
        </p:spPr>
        <p:txBody>
          <a:bodyPr wrap="square" rtlCol="0">
            <a:spAutoFit/>
          </a:bodyPr>
          <a:lstStyle/>
          <a:p>
            <a:r>
              <a:rPr lang="en-US" altLang="zh-CN" sz="2400" dirty="0"/>
              <a:t>Different strengths w.r.t different contexts</a:t>
            </a:r>
            <a:endParaRPr lang="zh-CN" altLang="en-US" sz="2400" dirty="0"/>
          </a:p>
        </p:txBody>
      </p:sp>
    </p:spTree>
    <p:extLst>
      <p:ext uri="{BB962C8B-B14F-4D97-AF65-F5344CB8AC3E}">
        <p14:creationId xmlns:p14="http://schemas.microsoft.com/office/powerpoint/2010/main" val="225194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6">
            <a:extLst>
              <a:ext uri="{FF2B5EF4-FFF2-40B4-BE49-F238E27FC236}">
                <a16:creationId xmlns:a16="http://schemas.microsoft.com/office/drawing/2014/main" id="{383E21C1-BFA5-433A-9D10-7B3909B2C45B}"/>
              </a:ext>
            </a:extLst>
          </p:cNvPr>
          <p:cNvSpPr>
            <a:spLocks noGrp="1"/>
          </p:cNvSpPr>
          <p:nvPr>
            <p:ph type="title"/>
          </p:nvPr>
        </p:nvSpPr>
        <p:spPr>
          <a:xfrm>
            <a:off x="262394" y="960116"/>
            <a:ext cx="3374784" cy="574183"/>
          </a:xfrm>
        </p:spPr>
        <p:txBody>
          <a:bodyPr/>
          <a:lstStyle/>
          <a:p>
            <a:pPr algn="l"/>
            <a:r>
              <a:rPr lang="en-US" altLang="zh-CN" dirty="0"/>
              <a:t>Related Work</a:t>
            </a:r>
            <a:endParaRPr lang="zh-CN" altLang="en-US" dirty="0"/>
          </a:p>
        </p:txBody>
      </p:sp>
      <p:sp>
        <p:nvSpPr>
          <p:cNvPr id="47" name="Text Box 9">
            <a:extLst>
              <a:ext uri="{FF2B5EF4-FFF2-40B4-BE49-F238E27FC236}">
                <a16:creationId xmlns:a16="http://schemas.microsoft.com/office/drawing/2014/main" id="{4CB987BB-903A-4072-8477-5C5DE24E2BC7}"/>
              </a:ext>
            </a:extLst>
          </p:cNvPr>
          <p:cNvSpPr txBox="1">
            <a:spLocks noChangeArrowheads="1"/>
          </p:cNvSpPr>
          <p:nvPr/>
        </p:nvSpPr>
        <p:spPr bwMode="auto">
          <a:xfrm>
            <a:off x="344029" y="1932687"/>
            <a:ext cx="2240145" cy="8100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UD Digi Kyokasho NP-B" panose="02020700000000000000" pitchFamily="18" charset="-128"/>
                <a:ea typeface="宋体" panose="02010600030101010101" pitchFamily="2" charset="-122"/>
              </a:rPr>
              <a:t>Trust Propagation</a:t>
            </a:r>
          </a:p>
        </p:txBody>
      </p:sp>
      <p:sp>
        <p:nvSpPr>
          <p:cNvPr id="48" name="Text Box 9">
            <a:extLst>
              <a:ext uri="{FF2B5EF4-FFF2-40B4-BE49-F238E27FC236}">
                <a16:creationId xmlns:a16="http://schemas.microsoft.com/office/drawing/2014/main" id="{4CB987BB-903A-4072-8477-5C5DE24E2BC7}"/>
              </a:ext>
            </a:extLst>
          </p:cNvPr>
          <p:cNvSpPr txBox="1">
            <a:spLocks noChangeArrowheads="1"/>
          </p:cNvSpPr>
          <p:nvPr/>
        </p:nvSpPr>
        <p:spPr bwMode="auto">
          <a:xfrm>
            <a:off x="344029" y="2750087"/>
            <a:ext cx="3403023" cy="42399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UD Digi Kyokasho NP-B" panose="02020700000000000000" pitchFamily="18" charset="-128"/>
                <a:ea typeface="宋体" panose="02010600030101010101" pitchFamily="2" charset="-122"/>
              </a:rPr>
              <a:t>Trust Matrix Factorization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2584174" y="1874956"/>
            <a:ext cx="6390861" cy="77245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a:latin typeface="Cambria Math" panose="02040503050406030204" pitchFamily="18" charset="0"/>
                <a:ea typeface="Cambria Math" panose="02040503050406030204" pitchFamily="18" charset="0"/>
                <a:cs typeface="Arial" panose="020B0604020202020204" pitchFamily="34" charset="0"/>
              </a:rPr>
              <a:t>Use the rating/clicking of friends to estimate the rating/clicking of the targeted user</a:t>
            </a:r>
            <a:endParaRPr lang="zh-CN" altLang="zh-CN" sz="2000" dirty="0">
              <a:latin typeface="Cambria Math" panose="02040503050406030204" pitchFamily="18" charset="0"/>
              <a:ea typeface="Cambria Math" panose="02040503050406030204" pitchFamily="18" charset="0"/>
              <a:cs typeface="Arial" panose="020B0604020202020204" pitchFamily="34" charset="0"/>
            </a:endParaRPr>
          </a:p>
        </p:txBody>
      </p:sp>
      <p:sp>
        <p:nvSpPr>
          <p:cNvPr id="50" name="Text Box 9">
            <a:extLst>
              <a:ext uri="{FF2B5EF4-FFF2-40B4-BE49-F238E27FC236}">
                <a16:creationId xmlns:a16="http://schemas.microsoft.com/office/drawing/2014/main" id="{4CB987BB-903A-4072-8477-5C5DE24E2BC7}"/>
              </a:ext>
            </a:extLst>
          </p:cNvPr>
          <p:cNvSpPr txBox="1">
            <a:spLocks noChangeArrowheads="1"/>
          </p:cNvSpPr>
          <p:nvPr/>
        </p:nvSpPr>
        <p:spPr bwMode="auto">
          <a:xfrm>
            <a:off x="344029" y="3548371"/>
            <a:ext cx="3403023" cy="42399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UD Digi Kyokasho NP-B" panose="02020700000000000000" pitchFamily="18" charset="-128"/>
                <a:ea typeface="宋体" panose="02010600030101010101" pitchFamily="2" charset="-122"/>
              </a:rPr>
              <a:t>Trust Graph Regularization</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51" name="Text Box 9">
            <a:extLst>
              <a:ext uri="{FF2B5EF4-FFF2-40B4-BE49-F238E27FC236}">
                <a16:creationId xmlns:a16="http://schemas.microsoft.com/office/drawing/2014/main" id="{4CB987BB-903A-4072-8477-5C5DE24E2BC7}"/>
              </a:ext>
            </a:extLst>
          </p:cNvPr>
          <p:cNvSpPr txBox="1">
            <a:spLocks noChangeArrowheads="1"/>
          </p:cNvSpPr>
          <p:nvPr/>
        </p:nvSpPr>
        <p:spPr bwMode="auto">
          <a:xfrm>
            <a:off x="344029" y="4340686"/>
            <a:ext cx="3293149" cy="42399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UD Digi Kyokasho NP-B" panose="02020700000000000000" pitchFamily="18" charset="-128"/>
                <a:ea typeface="宋体" panose="02010600030101010101" pitchFamily="2" charset="-122"/>
              </a:rPr>
              <a:t>Trust Network Embedding</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52"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2584173" y="2692132"/>
            <a:ext cx="6390861" cy="75975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a:latin typeface="Cambria Math" panose="02040503050406030204" pitchFamily="18" charset="0"/>
                <a:ea typeface="Cambria Math" panose="02040503050406030204" pitchFamily="18" charset="0"/>
                <a:cs typeface="Arial" panose="020B0604020202020204" pitchFamily="34" charset="0"/>
              </a:rPr>
              <a:t>Adopt latent user preference factor to retrieve the matrix of social trust</a:t>
            </a:r>
            <a:endParaRPr lang="zh-CN" altLang="zh-CN" sz="2000" dirty="0">
              <a:latin typeface="Cambria Math" panose="02040503050406030204" pitchFamily="18" charset="0"/>
              <a:ea typeface="Cambria Math" panose="02040503050406030204" pitchFamily="18" charset="0"/>
              <a:cs typeface="Arial" panose="020B0604020202020204" pitchFamily="34" charset="0"/>
            </a:endParaRPr>
          </a:p>
        </p:txBody>
      </p:sp>
      <p:sp>
        <p:nvSpPr>
          <p:cNvPr id="53"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2584174" y="3498676"/>
            <a:ext cx="6390860" cy="75975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a:latin typeface="Cambria Math" panose="02040503050406030204" pitchFamily="18" charset="0"/>
                <a:ea typeface="Cambria Math" panose="02040503050406030204" pitchFamily="18" charset="0"/>
                <a:cs typeface="Arial" panose="020B0604020202020204" pitchFamily="34" charset="0"/>
              </a:rPr>
              <a:t>Constrain the representations of neighbored users in social network to be similar</a:t>
            </a:r>
            <a:endParaRPr lang="zh-CN" altLang="zh-CN" sz="2000" dirty="0">
              <a:latin typeface="Cambria Math" panose="02040503050406030204" pitchFamily="18" charset="0"/>
              <a:ea typeface="Cambria Math" panose="02040503050406030204" pitchFamily="18" charset="0"/>
              <a:cs typeface="Arial" panose="020B0604020202020204" pitchFamily="34" charset="0"/>
            </a:endParaRPr>
          </a:p>
        </p:txBody>
      </p:sp>
      <p:sp>
        <p:nvSpPr>
          <p:cNvPr id="54"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2584173" y="4305220"/>
            <a:ext cx="6390861" cy="106492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a:latin typeface="Cambria Math" panose="02040503050406030204" pitchFamily="18" charset="0"/>
                <a:ea typeface="Cambria Math" panose="02040503050406030204" pitchFamily="18" charset="0"/>
                <a:cs typeface="Arial" panose="020B0604020202020204" pitchFamily="34" charset="0"/>
              </a:rPr>
              <a:t>Treat user-item interaction network and social network as a whole network and use network embedding to encode the topology information as low-dimension features</a:t>
            </a:r>
            <a:endParaRPr lang="zh-CN" altLang="zh-CN" sz="2000" dirty="0">
              <a:latin typeface="Cambria Math" panose="02040503050406030204" pitchFamily="18" charset="0"/>
              <a:ea typeface="Cambria Math" panose="02040503050406030204" pitchFamily="18" charset="0"/>
              <a:cs typeface="Arial" panose="020B0604020202020204" pitchFamily="34" charset="0"/>
            </a:endParaRPr>
          </a:p>
        </p:txBody>
      </p:sp>
      <p:sp>
        <p:nvSpPr>
          <p:cNvPr id="55"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2045540" y="5452157"/>
            <a:ext cx="7289224" cy="41156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b="1" dirty="0">
                <a:latin typeface="Cambria Math" panose="02040503050406030204" pitchFamily="18" charset="0"/>
                <a:ea typeface="Cambria Math" panose="02040503050406030204" pitchFamily="18" charset="0"/>
                <a:cs typeface="Arial" panose="020B0604020202020204" pitchFamily="34" charset="0"/>
              </a:rPr>
              <a:t>1) Assume a common feature space for user preference and trust</a:t>
            </a:r>
          </a:p>
        </p:txBody>
      </p:sp>
      <p:sp>
        <p:nvSpPr>
          <p:cNvPr id="56" name="Text Box 9">
            <a:extLst>
              <a:ext uri="{FF2B5EF4-FFF2-40B4-BE49-F238E27FC236}">
                <a16:creationId xmlns:a16="http://schemas.microsoft.com/office/drawing/2014/main" id="{4CB987BB-903A-4072-8477-5C5DE24E2BC7}"/>
              </a:ext>
            </a:extLst>
          </p:cNvPr>
          <p:cNvSpPr txBox="1">
            <a:spLocks noChangeArrowheads="1"/>
          </p:cNvSpPr>
          <p:nvPr/>
        </p:nvSpPr>
        <p:spPr bwMode="auto">
          <a:xfrm>
            <a:off x="334745" y="5645502"/>
            <a:ext cx="1655858" cy="42399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C00000"/>
                </a:solidFill>
                <a:effectLst/>
                <a:latin typeface="UD Digi Kyokasho NP-B" panose="02020700000000000000" pitchFamily="18" charset="-128"/>
                <a:ea typeface="宋体" panose="02010600030101010101" pitchFamily="2" charset="-122"/>
              </a:rPr>
              <a:t>Limitations</a:t>
            </a:r>
            <a:endParaRPr kumimoji="0" lang="zh-CN" altLang="zh-CN" sz="1200" b="0" i="0" u="none" strike="noStrike" cap="none" normalizeH="0" baseline="0" dirty="0">
              <a:ln>
                <a:noFill/>
              </a:ln>
              <a:solidFill>
                <a:srgbClr val="C00000"/>
              </a:solidFill>
              <a:effectLst/>
              <a:latin typeface="Arial" panose="020B0604020202020204" pitchFamily="34" charset="0"/>
            </a:endParaRPr>
          </a:p>
        </p:txBody>
      </p:sp>
      <p:sp>
        <p:nvSpPr>
          <p:cNvPr id="57"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2045540" y="5863718"/>
            <a:ext cx="7289224" cy="41156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b="1" dirty="0">
                <a:latin typeface="Cambria Math" panose="02040503050406030204" pitchFamily="18" charset="0"/>
                <a:ea typeface="Cambria Math" panose="02040503050406030204" pitchFamily="18" charset="0"/>
                <a:cs typeface="Arial" panose="020B0604020202020204" pitchFamily="34" charset="0"/>
              </a:rPr>
              <a:t>2) Model social influence as static weight or fixed constraints </a:t>
            </a:r>
          </a:p>
        </p:txBody>
      </p:sp>
    </p:spTree>
    <p:extLst>
      <p:ext uri="{BB962C8B-B14F-4D97-AF65-F5344CB8AC3E}">
        <p14:creationId xmlns:p14="http://schemas.microsoft.com/office/powerpoint/2010/main" val="158903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标题 6">
            <a:extLst>
              <a:ext uri="{FF2B5EF4-FFF2-40B4-BE49-F238E27FC236}">
                <a16:creationId xmlns:a16="http://schemas.microsoft.com/office/drawing/2014/main" id="{383E21C1-BFA5-433A-9D10-7B3909B2C45B}"/>
              </a:ext>
            </a:extLst>
          </p:cNvPr>
          <p:cNvSpPr>
            <a:spLocks noGrp="1"/>
          </p:cNvSpPr>
          <p:nvPr>
            <p:ph type="title"/>
          </p:nvPr>
        </p:nvSpPr>
        <p:spPr>
          <a:xfrm>
            <a:off x="262393" y="960116"/>
            <a:ext cx="4271105" cy="574183"/>
          </a:xfrm>
        </p:spPr>
        <p:txBody>
          <a:bodyPr>
            <a:normAutofit/>
          </a:bodyPr>
          <a:lstStyle/>
          <a:p>
            <a:pPr algn="l"/>
            <a:r>
              <a:rPr lang="en-US" altLang="zh-CN" dirty="0"/>
              <a:t>Our Model: </a:t>
            </a:r>
            <a:r>
              <a:rPr lang="en-US" altLang="zh-CN" dirty="0" err="1"/>
              <a:t>TrustEV</a:t>
            </a:r>
            <a:endParaRPr lang="zh-CN" altLang="en-US" dirty="0"/>
          </a:p>
        </p:txBody>
      </p:sp>
      <p:pic>
        <p:nvPicPr>
          <p:cNvPr id="3" name="图片 2"/>
          <p:cNvPicPr>
            <a:picLocks noChangeAspect="1"/>
          </p:cNvPicPr>
          <p:nvPr/>
        </p:nvPicPr>
        <p:blipFill>
          <a:blip r:embed="rId3"/>
          <a:stretch>
            <a:fillRect/>
          </a:stretch>
        </p:blipFill>
        <p:spPr>
          <a:xfrm>
            <a:off x="122702" y="1665062"/>
            <a:ext cx="4957349" cy="4817113"/>
          </a:xfrm>
          <a:prstGeom prst="rect">
            <a:avLst/>
          </a:prstGeom>
        </p:spPr>
      </p:pic>
      <p:pic>
        <p:nvPicPr>
          <p:cNvPr id="4" name="图片 3"/>
          <p:cNvPicPr>
            <a:picLocks noChangeAspect="1"/>
          </p:cNvPicPr>
          <p:nvPr/>
        </p:nvPicPr>
        <p:blipFill>
          <a:blip r:embed="rId4"/>
          <a:stretch>
            <a:fillRect/>
          </a:stretch>
        </p:blipFill>
        <p:spPr>
          <a:xfrm>
            <a:off x="5229138" y="3431137"/>
            <a:ext cx="3726019" cy="324745"/>
          </a:xfrm>
          <a:prstGeom prst="rect">
            <a:avLst/>
          </a:prstGeom>
        </p:spPr>
      </p:pic>
      <p:pic>
        <p:nvPicPr>
          <p:cNvPr id="5" name="图片 4"/>
          <p:cNvPicPr>
            <a:picLocks noChangeAspect="1"/>
          </p:cNvPicPr>
          <p:nvPr/>
        </p:nvPicPr>
        <p:blipFill>
          <a:blip r:embed="rId5"/>
          <a:stretch>
            <a:fillRect/>
          </a:stretch>
        </p:blipFill>
        <p:spPr>
          <a:xfrm>
            <a:off x="5226587" y="4394197"/>
            <a:ext cx="3400775" cy="315360"/>
          </a:xfrm>
          <a:prstGeom prst="rect">
            <a:avLst/>
          </a:prstGeom>
        </p:spPr>
      </p:pic>
      <p:pic>
        <p:nvPicPr>
          <p:cNvPr id="6" name="图片 5"/>
          <p:cNvPicPr>
            <a:picLocks noChangeAspect="1"/>
          </p:cNvPicPr>
          <p:nvPr/>
        </p:nvPicPr>
        <p:blipFill>
          <a:blip r:embed="rId6"/>
          <a:stretch>
            <a:fillRect/>
          </a:stretch>
        </p:blipFill>
        <p:spPr>
          <a:xfrm>
            <a:off x="5226587" y="5347873"/>
            <a:ext cx="3728570" cy="963475"/>
          </a:xfrm>
          <a:prstGeom prst="rect">
            <a:avLst/>
          </a:prstGeom>
        </p:spPr>
      </p:pic>
      <p:sp>
        <p:nvSpPr>
          <p:cNvPr id="110"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5226587" y="2945782"/>
            <a:ext cx="3768852" cy="41156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b="1" dirty="0">
                <a:latin typeface="Cambria Math" panose="02040503050406030204" pitchFamily="18" charset="0"/>
                <a:ea typeface="Cambria Math" panose="02040503050406030204" pitchFamily="18" charset="0"/>
                <a:cs typeface="Arial" panose="020B0604020202020204" pitchFamily="34" charset="0"/>
              </a:rPr>
              <a:t>Collaborative Filtering Model</a:t>
            </a:r>
          </a:p>
        </p:txBody>
      </p:sp>
      <p:sp>
        <p:nvSpPr>
          <p:cNvPr id="111"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5226587" y="1641294"/>
            <a:ext cx="3768852" cy="41156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b="1" dirty="0">
                <a:latin typeface="Cambria Math" panose="02040503050406030204" pitchFamily="18" charset="0"/>
                <a:ea typeface="Cambria Math" panose="02040503050406030204" pitchFamily="18" charset="0"/>
                <a:cs typeface="Arial" panose="020B0604020202020204" pitchFamily="34" charset="0"/>
              </a:rPr>
              <a:t>Embedding Layer</a:t>
            </a:r>
          </a:p>
        </p:txBody>
      </p:sp>
      <p:pic>
        <p:nvPicPr>
          <p:cNvPr id="9" name="图片 8"/>
          <p:cNvPicPr>
            <a:picLocks noChangeAspect="1"/>
          </p:cNvPicPr>
          <p:nvPr/>
        </p:nvPicPr>
        <p:blipFill>
          <a:blip r:embed="rId7"/>
          <a:stretch>
            <a:fillRect/>
          </a:stretch>
        </p:blipFill>
        <p:spPr>
          <a:xfrm>
            <a:off x="7969250" y="2033297"/>
            <a:ext cx="255119" cy="255119"/>
          </a:xfrm>
          <a:prstGeom prst="rect">
            <a:avLst/>
          </a:prstGeom>
        </p:spPr>
      </p:pic>
      <p:sp>
        <p:nvSpPr>
          <p:cNvPr id="112"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5457698" y="2007353"/>
            <a:ext cx="2587752" cy="28106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1600" dirty="0">
                <a:latin typeface="Cambria Math" panose="02040503050406030204" pitchFamily="18" charset="0"/>
                <a:ea typeface="Cambria Math" panose="02040503050406030204" pitchFamily="18" charset="0"/>
                <a:cs typeface="Arial" panose="020B0604020202020204" pitchFamily="34" charset="0"/>
              </a:rPr>
              <a:t>User preference embedding</a:t>
            </a:r>
          </a:p>
        </p:txBody>
      </p:sp>
      <p:sp>
        <p:nvSpPr>
          <p:cNvPr id="113"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5457698" y="2307460"/>
            <a:ext cx="2587752" cy="28106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1600" dirty="0">
                <a:latin typeface="Cambria Math" panose="02040503050406030204" pitchFamily="18" charset="0"/>
                <a:ea typeface="Cambria Math" panose="02040503050406030204" pitchFamily="18" charset="0"/>
                <a:cs typeface="Arial" panose="020B0604020202020204" pitchFamily="34" charset="0"/>
              </a:rPr>
              <a:t>User trust embedding</a:t>
            </a:r>
          </a:p>
        </p:txBody>
      </p:sp>
      <p:sp>
        <p:nvSpPr>
          <p:cNvPr id="114"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5457698" y="2607569"/>
            <a:ext cx="2587752" cy="28106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1600" dirty="0">
                <a:latin typeface="Cambria Math" panose="02040503050406030204" pitchFamily="18" charset="0"/>
                <a:ea typeface="Cambria Math" panose="02040503050406030204" pitchFamily="18" charset="0"/>
                <a:cs typeface="Arial" panose="020B0604020202020204" pitchFamily="34" charset="0"/>
              </a:rPr>
              <a:t>Item embedding</a:t>
            </a:r>
          </a:p>
        </p:txBody>
      </p:sp>
      <p:pic>
        <p:nvPicPr>
          <p:cNvPr id="10" name="图片 9"/>
          <p:cNvPicPr>
            <a:picLocks noChangeAspect="1"/>
          </p:cNvPicPr>
          <p:nvPr/>
        </p:nvPicPr>
        <p:blipFill>
          <a:blip r:embed="rId8"/>
          <a:stretch>
            <a:fillRect/>
          </a:stretch>
        </p:blipFill>
        <p:spPr>
          <a:xfrm>
            <a:off x="6998527" y="2607567"/>
            <a:ext cx="224971" cy="295275"/>
          </a:xfrm>
          <a:prstGeom prst="rect">
            <a:avLst/>
          </a:prstGeom>
        </p:spPr>
      </p:pic>
      <p:pic>
        <p:nvPicPr>
          <p:cNvPr id="11" name="图片 10"/>
          <p:cNvPicPr>
            <a:picLocks noChangeAspect="1"/>
          </p:cNvPicPr>
          <p:nvPr/>
        </p:nvPicPr>
        <p:blipFill>
          <a:blip r:embed="rId9"/>
          <a:stretch>
            <a:fillRect/>
          </a:stretch>
        </p:blipFill>
        <p:spPr>
          <a:xfrm>
            <a:off x="7473480" y="2283745"/>
            <a:ext cx="204631" cy="336651"/>
          </a:xfrm>
          <a:prstGeom prst="rect">
            <a:avLst/>
          </a:prstGeom>
        </p:spPr>
      </p:pic>
      <p:sp>
        <p:nvSpPr>
          <p:cNvPr id="115"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5226587" y="3874614"/>
            <a:ext cx="3768852" cy="41156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b="1" dirty="0">
                <a:latin typeface="Cambria Math" panose="02040503050406030204" pitchFamily="18" charset="0"/>
                <a:ea typeface="Cambria Math" panose="02040503050406030204" pitchFamily="18" charset="0"/>
                <a:cs typeface="Arial" panose="020B0604020202020204" pitchFamily="34" charset="0"/>
              </a:rPr>
              <a:t>Network Embedding Model</a:t>
            </a:r>
          </a:p>
        </p:txBody>
      </p:sp>
      <p:sp>
        <p:nvSpPr>
          <p:cNvPr id="116"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5226586" y="4817579"/>
            <a:ext cx="3768852" cy="41156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b="1" dirty="0">
                <a:latin typeface="Cambria Math" panose="02040503050406030204" pitchFamily="18" charset="0"/>
                <a:ea typeface="Cambria Math" panose="02040503050406030204" pitchFamily="18" charset="0"/>
                <a:cs typeface="Arial" panose="020B0604020202020204" pitchFamily="34" charset="0"/>
              </a:rPr>
              <a:t>Loss Function for Two Tasks</a:t>
            </a:r>
          </a:p>
        </p:txBody>
      </p:sp>
      <p:sp>
        <p:nvSpPr>
          <p:cNvPr id="2" name="圆角矩形 1"/>
          <p:cNvSpPr/>
          <p:nvPr/>
        </p:nvSpPr>
        <p:spPr>
          <a:xfrm>
            <a:off x="546653" y="4154557"/>
            <a:ext cx="3011556" cy="555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4390846" y="1878497"/>
            <a:ext cx="689205" cy="254054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4764939" y="814692"/>
            <a:ext cx="2810856" cy="41156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400" b="1" dirty="0">
                <a:solidFill>
                  <a:srgbClr val="00B0F0"/>
                </a:solidFill>
                <a:latin typeface="Cambria Math" panose="02040503050406030204" pitchFamily="18" charset="0"/>
                <a:ea typeface="Cambria Math" panose="02040503050406030204" pitchFamily="18" charset="0"/>
                <a:cs typeface="Arial" panose="020B0604020202020204" pitchFamily="34" charset="0"/>
              </a:rPr>
              <a:t>Two core novel units</a:t>
            </a:r>
          </a:p>
        </p:txBody>
      </p:sp>
      <p:cxnSp>
        <p:nvCxnSpPr>
          <p:cNvPr id="8" name="直接箭头连接符 7"/>
          <p:cNvCxnSpPr>
            <a:stCxn id="18" idx="0"/>
          </p:cNvCxnSpPr>
          <p:nvPr/>
        </p:nvCxnSpPr>
        <p:spPr>
          <a:xfrm flipV="1">
            <a:off x="4735449" y="1296757"/>
            <a:ext cx="491137" cy="5817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 idx="0"/>
          </p:cNvCxnSpPr>
          <p:nvPr/>
        </p:nvCxnSpPr>
        <p:spPr>
          <a:xfrm flipV="1">
            <a:off x="2052431" y="1284037"/>
            <a:ext cx="2787926" cy="28705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40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标题 6">
            <a:extLst>
              <a:ext uri="{FF2B5EF4-FFF2-40B4-BE49-F238E27FC236}">
                <a16:creationId xmlns:a16="http://schemas.microsoft.com/office/drawing/2014/main" id="{383E21C1-BFA5-433A-9D10-7B3909B2C45B}"/>
              </a:ext>
            </a:extLst>
          </p:cNvPr>
          <p:cNvSpPr>
            <a:spLocks noGrp="1"/>
          </p:cNvSpPr>
          <p:nvPr>
            <p:ph type="title"/>
          </p:nvPr>
        </p:nvSpPr>
        <p:spPr>
          <a:xfrm>
            <a:off x="262393" y="960116"/>
            <a:ext cx="8364969" cy="574183"/>
          </a:xfrm>
        </p:spPr>
        <p:txBody>
          <a:bodyPr>
            <a:normAutofit/>
          </a:bodyPr>
          <a:lstStyle/>
          <a:p>
            <a:pPr algn="l"/>
            <a:r>
              <a:rPr lang="en-US" altLang="zh-CN" dirty="0"/>
              <a:t>Details for Feature Evolution Unit</a:t>
            </a:r>
            <a:endParaRPr lang="zh-CN" altLang="en-US" dirty="0"/>
          </a:p>
        </p:txBody>
      </p:sp>
      <p:pic>
        <p:nvPicPr>
          <p:cNvPr id="2" name="图片 1"/>
          <p:cNvPicPr>
            <a:picLocks noChangeAspect="1"/>
          </p:cNvPicPr>
          <p:nvPr/>
        </p:nvPicPr>
        <p:blipFill>
          <a:blip r:embed="rId3"/>
          <a:stretch>
            <a:fillRect/>
          </a:stretch>
        </p:blipFill>
        <p:spPr>
          <a:xfrm>
            <a:off x="1116080" y="1622044"/>
            <a:ext cx="6826300" cy="4838290"/>
          </a:xfrm>
          <a:prstGeom prst="rect">
            <a:avLst/>
          </a:prstGeom>
        </p:spPr>
      </p:pic>
    </p:spTree>
    <p:extLst>
      <p:ext uri="{BB962C8B-B14F-4D97-AF65-F5344CB8AC3E}">
        <p14:creationId xmlns:p14="http://schemas.microsoft.com/office/powerpoint/2010/main" val="1517073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标题 6">
            <a:extLst>
              <a:ext uri="{FF2B5EF4-FFF2-40B4-BE49-F238E27FC236}">
                <a16:creationId xmlns:a16="http://schemas.microsoft.com/office/drawing/2014/main" id="{383E21C1-BFA5-433A-9D10-7B3909B2C45B}"/>
              </a:ext>
            </a:extLst>
          </p:cNvPr>
          <p:cNvSpPr>
            <a:spLocks noGrp="1"/>
          </p:cNvSpPr>
          <p:nvPr>
            <p:ph type="title"/>
          </p:nvPr>
        </p:nvSpPr>
        <p:spPr>
          <a:xfrm>
            <a:off x="262393" y="960116"/>
            <a:ext cx="8742459" cy="574183"/>
          </a:xfrm>
        </p:spPr>
        <p:txBody>
          <a:bodyPr>
            <a:normAutofit/>
          </a:bodyPr>
          <a:lstStyle/>
          <a:p>
            <a:pPr algn="l"/>
            <a:r>
              <a:rPr lang="en-US" altLang="zh-CN" dirty="0"/>
              <a:t>Details for Meta-Controller with Bayesian Optimization</a:t>
            </a:r>
            <a:endParaRPr lang="zh-CN" altLang="en-US" dirty="0"/>
          </a:p>
        </p:txBody>
      </p:sp>
      <p:sp>
        <p:nvSpPr>
          <p:cNvPr id="4"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336533" y="1806023"/>
            <a:ext cx="6948849" cy="41156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a:latin typeface="Cambria Math" panose="02040503050406030204" pitchFamily="18" charset="0"/>
                <a:ea typeface="Cambria Math" panose="02040503050406030204" pitchFamily="18" charset="0"/>
                <a:cs typeface="Arial" panose="020B0604020202020204" pitchFamily="34" charset="0"/>
              </a:rPr>
              <a:t>Model the loss on validation dataset as a </a:t>
            </a:r>
            <a:r>
              <a:rPr lang="en-US" altLang="zh-CN" sz="2000" b="1" dirty="0">
                <a:latin typeface="Cambria Math" panose="02040503050406030204" pitchFamily="18" charset="0"/>
                <a:ea typeface="Cambria Math" panose="02040503050406030204" pitchFamily="18" charset="0"/>
                <a:cs typeface="Arial" panose="020B0604020202020204" pitchFamily="34" charset="0"/>
              </a:rPr>
              <a:t>Gaussian Process</a:t>
            </a:r>
            <a:r>
              <a:rPr lang="en-US" altLang="zh-CN" sz="2000" dirty="0">
                <a:latin typeface="Cambria Math" panose="02040503050406030204" pitchFamily="18" charset="0"/>
                <a:ea typeface="Cambria Math" panose="02040503050406030204" pitchFamily="18" charset="0"/>
                <a:cs typeface="Arial" panose="020B0604020202020204" pitchFamily="34" charset="0"/>
              </a:rPr>
              <a:t>:</a:t>
            </a:r>
          </a:p>
        </p:txBody>
      </p:sp>
      <p:pic>
        <p:nvPicPr>
          <p:cNvPr id="3" name="图片 2"/>
          <p:cNvPicPr>
            <a:picLocks noChangeAspect="1"/>
          </p:cNvPicPr>
          <p:nvPr/>
        </p:nvPicPr>
        <p:blipFill>
          <a:blip r:embed="rId3"/>
          <a:stretch>
            <a:fillRect/>
          </a:stretch>
        </p:blipFill>
        <p:spPr>
          <a:xfrm>
            <a:off x="2903385" y="2346573"/>
            <a:ext cx="2891128" cy="285469"/>
          </a:xfrm>
          <a:prstGeom prst="rect">
            <a:avLst/>
          </a:prstGeom>
        </p:spPr>
      </p:pic>
      <p:pic>
        <p:nvPicPr>
          <p:cNvPr id="5" name="图片 4"/>
          <p:cNvPicPr>
            <a:picLocks noChangeAspect="1"/>
          </p:cNvPicPr>
          <p:nvPr/>
        </p:nvPicPr>
        <p:blipFill>
          <a:blip r:embed="rId4"/>
          <a:stretch>
            <a:fillRect/>
          </a:stretch>
        </p:blipFill>
        <p:spPr>
          <a:xfrm>
            <a:off x="2295111" y="2761031"/>
            <a:ext cx="4075872" cy="404476"/>
          </a:xfrm>
          <a:prstGeom prst="rect">
            <a:avLst/>
          </a:prstGeom>
        </p:spPr>
      </p:pic>
      <p:pic>
        <p:nvPicPr>
          <p:cNvPr id="6" name="图片 5"/>
          <p:cNvPicPr>
            <a:picLocks noChangeAspect="1"/>
          </p:cNvPicPr>
          <p:nvPr/>
        </p:nvPicPr>
        <p:blipFill>
          <a:blip r:embed="rId5"/>
          <a:stretch>
            <a:fillRect/>
          </a:stretch>
        </p:blipFill>
        <p:spPr>
          <a:xfrm>
            <a:off x="2295111" y="3175489"/>
            <a:ext cx="3973167" cy="395702"/>
          </a:xfrm>
          <a:prstGeom prst="rect">
            <a:avLst/>
          </a:prstGeom>
        </p:spPr>
      </p:pic>
      <p:pic>
        <p:nvPicPr>
          <p:cNvPr id="7" name="图片 6"/>
          <p:cNvPicPr>
            <a:picLocks noChangeAspect="1"/>
          </p:cNvPicPr>
          <p:nvPr/>
        </p:nvPicPr>
        <p:blipFill>
          <a:blip r:embed="rId6"/>
          <a:stretch>
            <a:fillRect/>
          </a:stretch>
        </p:blipFill>
        <p:spPr>
          <a:xfrm>
            <a:off x="1231478" y="3622217"/>
            <a:ext cx="6234941" cy="385433"/>
          </a:xfrm>
          <a:prstGeom prst="rect">
            <a:avLst/>
          </a:prstGeom>
        </p:spPr>
      </p:pic>
      <p:sp>
        <p:nvSpPr>
          <p:cNvPr id="9"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336533" y="4058677"/>
            <a:ext cx="6948849" cy="41156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a:latin typeface="Cambria Math" panose="02040503050406030204" pitchFamily="18" charset="0"/>
                <a:ea typeface="Cambria Math" panose="02040503050406030204" pitchFamily="18" charset="0"/>
                <a:cs typeface="Arial" panose="020B0604020202020204" pitchFamily="34" charset="0"/>
              </a:rPr>
              <a:t>Our goal is to minimize the loss w.r.t all hyper-parameters:</a:t>
            </a:r>
          </a:p>
        </p:txBody>
      </p:sp>
      <p:pic>
        <p:nvPicPr>
          <p:cNvPr id="10" name="图片 9"/>
          <p:cNvPicPr>
            <a:picLocks noChangeAspect="1"/>
          </p:cNvPicPr>
          <p:nvPr/>
        </p:nvPicPr>
        <p:blipFill>
          <a:blip r:embed="rId7"/>
          <a:stretch>
            <a:fillRect/>
          </a:stretch>
        </p:blipFill>
        <p:spPr>
          <a:xfrm>
            <a:off x="2065580" y="5010176"/>
            <a:ext cx="6305550" cy="1638300"/>
          </a:xfrm>
          <a:prstGeom prst="rect">
            <a:avLst/>
          </a:prstGeom>
        </p:spPr>
      </p:pic>
      <p:sp>
        <p:nvSpPr>
          <p:cNvPr id="12"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336533" y="5319790"/>
            <a:ext cx="1958577" cy="105790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b="1" dirty="0">
                <a:solidFill>
                  <a:srgbClr val="C00000"/>
                </a:solidFill>
                <a:latin typeface="Cambria Math" panose="02040503050406030204" pitchFamily="18" charset="0"/>
                <a:ea typeface="Cambria Math" panose="02040503050406030204" pitchFamily="18" charset="0"/>
                <a:cs typeface="Arial" panose="020B0604020202020204" pitchFamily="34" charset="0"/>
              </a:rPr>
              <a:t>Optimization Algorithm for </a:t>
            </a:r>
            <a:r>
              <a:rPr lang="en-US" altLang="zh-CN" sz="2000" b="1" dirty="0" err="1">
                <a:solidFill>
                  <a:srgbClr val="C00000"/>
                </a:solidFill>
                <a:latin typeface="Cambria Math" panose="02040503050406030204" pitchFamily="18" charset="0"/>
                <a:ea typeface="Cambria Math" panose="02040503050406030204" pitchFamily="18" charset="0"/>
                <a:cs typeface="Arial" panose="020B0604020202020204" pitchFamily="34" charset="0"/>
              </a:rPr>
              <a:t>TrustEV</a:t>
            </a:r>
            <a:endParaRPr lang="en-US" altLang="zh-CN" sz="2000" b="1" dirty="0">
              <a:solidFill>
                <a:srgbClr val="C00000"/>
              </a:solidFill>
              <a:latin typeface="Cambria Math" panose="02040503050406030204" pitchFamily="18" charset="0"/>
              <a:ea typeface="Cambria Math" panose="02040503050406030204" pitchFamily="18" charset="0"/>
              <a:cs typeface="Arial" panose="020B0604020202020204" pitchFamily="34" charset="0"/>
            </a:endParaRPr>
          </a:p>
        </p:txBody>
      </p:sp>
      <p:pic>
        <p:nvPicPr>
          <p:cNvPr id="11" name="图片 10"/>
          <p:cNvPicPr>
            <a:picLocks noChangeAspect="1"/>
          </p:cNvPicPr>
          <p:nvPr/>
        </p:nvPicPr>
        <p:blipFill>
          <a:blip r:embed="rId8"/>
          <a:stretch>
            <a:fillRect/>
          </a:stretch>
        </p:blipFill>
        <p:spPr>
          <a:xfrm>
            <a:off x="2395537" y="4521265"/>
            <a:ext cx="3772314" cy="423762"/>
          </a:xfrm>
          <a:prstGeom prst="rect">
            <a:avLst/>
          </a:prstGeom>
        </p:spPr>
      </p:pic>
    </p:spTree>
    <p:extLst>
      <p:ext uri="{BB962C8B-B14F-4D97-AF65-F5344CB8AC3E}">
        <p14:creationId xmlns:p14="http://schemas.microsoft.com/office/powerpoint/2010/main" val="137348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标题 6">
            <a:extLst>
              <a:ext uri="{FF2B5EF4-FFF2-40B4-BE49-F238E27FC236}">
                <a16:creationId xmlns:a16="http://schemas.microsoft.com/office/drawing/2014/main" id="{383E21C1-BFA5-433A-9D10-7B3909B2C45B}"/>
              </a:ext>
            </a:extLst>
          </p:cNvPr>
          <p:cNvSpPr>
            <a:spLocks noGrp="1"/>
          </p:cNvSpPr>
          <p:nvPr>
            <p:ph type="title"/>
          </p:nvPr>
        </p:nvSpPr>
        <p:spPr>
          <a:xfrm>
            <a:off x="262393" y="960116"/>
            <a:ext cx="8881607" cy="574183"/>
          </a:xfrm>
        </p:spPr>
        <p:txBody>
          <a:bodyPr>
            <a:normAutofit/>
          </a:bodyPr>
          <a:lstStyle/>
          <a:p>
            <a:pPr algn="l"/>
            <a:r>
              <a:rPr lang="en-US" altLang="zh-CN" dirty="0"/>
              <a:t>Experiment Setup</a:t>
            </a:r>
            <a:endParaRPr lang="zh-CN" altLang="en-US" dirty="0"/>
          </a:p>
        </p:txBody>
      </p:sp>
      <p:sp>
        <p:nvSpPr>
          <p:cNvPr id="4"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435644" y="1773776"/>
            <a:ext cx="2500058" cy="44003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b="1" dirty="0">
                <a:latin typeface="Cambria Math" panose="02040503050406030204" pitchFamily="18" charset="0"/>
                <a:ea typeface="Cambria Math" panose="02040503050406030204" pitchFamily="18" charset="0"/>
                <a:cs typeface="Arial" panose="020B0604020202020204" pitchFamily="34" charset="0"/>
              </a:rPr>
              <a:t>Data Set Information</a:t>
            </a:r>
            <a:endParaRPr lang="zh-CN" altLang="zh-CN" sz="20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5"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435644" y="3642408"/>
            <a:ext cx="2500058" cy="44003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b="1" dirty="0">
                <a:latin typeface="Cambria Math" panose="02040503050406030204" pitchFamily="18" charset="0"/>
                <a:ea typeface="Cambria Math" panose="02040503050406030204" pitchFamily="18" charset="0"/>
                <a:cs typeface="Arial" panose="020B0604020202020204" pitchFamily="34" charset="0"/>
              </a:rPr>
              <a:t>Evaluation Protocol</a:t>
            </a:r>
            <a:endParaRPr lang="zh-CN" altLang="zh-CN" sz="20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6"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435644" y="5409334"/>
            <a:ext cx="3154575" cy="44003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b="1" dirty="0">
                <a:latin typeface="Cambria Math" panose="02040503050406030204" pitchFamily="18" charset="0"/>
                <a:ea typeface="Cambria Math" panose="02040503050406030204" pitchFamily="18" charset="0"/>
                <a:cs typeface="Arial" panose="020B0604020202020204" pitchFamily="34" charset="0"/>
              </a:rPr>
              <a:t>Implementation Details</a:t>
            </a:r>
            <a:endParaRPr lang="zh-CN" altLang="zh-CN" sz="2000" b="1" dirty="0">
              <a:latin typeface="Cambria Math" panose="02040503050406030204" pitchFamily="18" charset="0"/>
              <a:ea typeface="Cambria Math" panose="02040503050406030204" pitchFamily="18" charset="0"/>
              <a:cs typeface="Arial" panose="020B0604020202020204" pitchFamily="34" charset="0"/>
            </a:endParaRPr>
          </a:p>
        </p:txBody>
      </p:sp>
      <p:pic>
        <p:nvPicPr>
          <p:cNvPr id="8" name="图片 7"/>
          <p:cNvPicPr>
            <a:picLocks noChangeAspect="1"/>
          </p:cNvPicPr>
          <p:nvPr/>
        </p:nvPicPr>
        <p:blipFill>
          <a:blip r:embed="rId3"/>
          <a:stretch>
            <a:fillRect/>
          </a:stretch>
        </p:blipFill>
        <p:spPr>
          <a:xfrm>
            <a:off x="1628123" y="4596098"/>
            <a:ext cx="5398319" cy="770088"/>
          </a:xfrm>
          <a:prstGeom prst="rect">
            <a:avLst/>
          </a:prstGeom>
        </p:spPr>
      </p:pic>
      <p:sp>
        <p:nvSpPr>
          <p:cNvPr id="10"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669262" y="4082444"/>
            <a:ext cx="7873153" cy="38811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a:latin typeface="Cambria Math" panose="02040503050406030204" pitchFamily="18" charset="0"/>
                <a:ea typeface="Cambria Math" panose="02040503050406030204" pitchFamily="18" charset="0"/>
                <a:cs typeface="Arial" panose="020B0604020202020204" pitchFamily="34" charset="0"/>
              </a:rPr>
              <a:t>Randomly select 70% for training, 20% for validation, 10% for testing</a:t>
            </a:r>
            <a:endParaRPr lang="zh-CN" altLang="zh-CN" sz="2000" dirty="0">
              <a:latin typeface="Cambria Math" panose="02040503050406030204" pitchFamily="18" charset="0"/>
              <a:ea typeface="Cambria Math" panose="02040503050406030204" pitchFamily="18" charset="0"/>
              <a:cs typeface="Arial" panose="020B0604020202020204" pitchFamily="34" charset="0"/>
            </a:endParaRPr>
          </a:p>
        </p:txBody>
      </p:sp>
      <p:sp>
        <p:nvSpPr>
          <p:cNvPr id="11"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669261" y="5841656"/>
            <a:ext cx="7873153" cy="38811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a:latin typeface="Cambria Math" panose="02040503050406030204" pitchFamily="18" charset="0"/>
                <a:ea typeface="Cambria Math" panose="02040503050406030204" pitchFamily="18" charset="0"/>
                <a:cs typeface="Arial" panose="020B0604020202020204" pitchFamily="34" charset="0"/>
              </a:rPr>
              <a:t>Use Python with </a:t>
            </a:r>
            <a:r>
              <a:rPr lang="en-US" altLang="zh-CN" sz="2000" dirty="0" err="1">
                <a:latin typeface="Cambria Math" panose="02040503050406030204" pitchFamily="18" charset="0"/>
                <a:ea typeface="Cambria Math" panose="02040503050406030204" pitchFamily="18" charset="0"/>
                <a:cs typeface="Arial" panose="020B0604020202020204" pitchFamily="34" charset="0"/>
              </a:rPr>
              <a:t>Tensorflow</a:t>
            </a:r>
            <a:r>
              <a:rPr lang="en-US" altLang="zh-CN" sz="2000" dirty="0">
                <a:latin typeface="Cambria Math" panose="02040503050406030204" pitchFamily="18" charset="0"/>
                <a:ea typeface="Cambria Math" panose="02040503050406030204" pitchFamily="18" charset="0"/>
                <a:cs typeface="Arial" panose="020B0604020202020204" pitchFamily="34" charset="0"/>
              </a:rPr>
              <a:t> to implement the codes</a:t>
            </a:r>
            <a:endParaRPr lang="zh-CN" altLang="zh-CN" sz="2000" dirty="0">
              <a:latin typeface="Cambria Math" panose="02040503050406030204" pitchFamily="18" charset="0"/>
              <a:ea typeface="Cambria Math" panose="02040503050406030204" pitchFamily="18" charset="0"/>
              <a:cs typeface="Arial" panose="020B0604020202020204" pitchFamily="34" charset="0"/>
            </a:endParaRPr>
          </a:p>
        </p:txBody>
      </p:sp>
      <p:pic>
        <p:nvPicPr>
          <p:cNvPr id="2" name="图片 1">
            <a:extLst>
              <a:ext uri="{FF2B5EF4-FFF2-40B4-BE49-F238E27FC236}">
                <a16:creationId xmlns:a16="http://schemas.microsoft.com/office/drawing/2014/main" id="{4FFEAB95-4AB8-4E61-80A3-98A44D4F0A6D}"/>
              </a:ext>
            </a:extLst>
          </p:cNvPr>
          <p:cNvPicPr>
            <a:picLocks noChangeAspect="1"/>
          </p:cNvPicPr>
          <p:nvPr/>
        </p:nvPicPr>
        <p:blipFill>
          <a:blip r:embed="rId4"/>
          <a:stretch>
            <a:fillRect/>
          </a:stretch>
        </p:blipFill>
        <p:spPr>
          <a:xfrm>
            <a:off x="1900864" y="2271307"/>
            <a:ext cx="5342272" cy="1273495"/>
          </a:xfrm>
          <a:prstGeom prst="rect">
            <a:avLst/>
          </a:prstGeom>
        </p:spPr>
      </p:pic>
    </p:spTree>
    <p:extLst>
      <p:ext uri="{BB962C8B-B14F-4D97-AF65-F5344CB8AC3E}">
        <p14:creationId xmlns:p14="http://schemas.microsoft.com/office/powerpoint/2010/main" val="126772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标题 6">
            <a:extLst>
              <a:ext uri="{FF2B5EF4-FFF2-40B4-BE49-F238E27FC236}">
                <a16:creationId xmlns:a16="http://schemas.microsoft.com/office/drawing/2014/main" id="{383E21C1-BFA5-433A-9D10-7B3909B2C45B}"/>
              </a:ext>
            </a:extLst>
          </p:cNvPr>
          <p:cNvSpPr>
            <a:spLocks noGrp="1"/>
          </p:cNvSpPr>
          <p:nvPr>
            <p:ph type="title"/>
          </p:nvPr>
        </p:nvSpPr>
        <p:spPr>
          <a:xfrm>
            <a:off x="262393" y="960116"/>
            <a:ext cx="8881607" cy="574183"/>
          </a:xfrm>
        </p:spPr>
        <p:txBody>
          <a:bodyPr>
            <a:normAutofit/>
          </a:bodyPr>
          <a:lstStyle/>
          <a:p>
            <a:pPr algn="l"/>
            <a:r>
              <a:rPr lang="en-US" altLang="zh-CN" dirty="0"/>
              <a:t>Experiment Results</a:t>
            </a:r>
            <a:endParaRPr lang="zh-CN" altLang="en-US" dirty="0"/>
          </a:p>
        </p:txBody>
      </p:sp>
      <p:sp>
        <p:nvSpPr>
          <p:cNvPr id="21"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609995" y="3808245"/>
            <a:ext cx="7873153" cy="38811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err="1">
                <a:latin typeface="Cambria Math" panose="02040503050406030204" pitchFamily="18" charset="0"/>
                <a:ea typeface="Cambria Math" panose="02040503050406030204" pitchFamily="18" charset="0"/>
                <a:cs typeface="Arial" panose="020B0604020202020204" pitchFamily="34" charset="0"/>
              </a:rPr>
              <a:t>TrustSVD</a:t>
            </a:r>
            <a:r>
              <a:rPr lang="en-US" altLang="zh-CN" sz="2000" dirty="0">
                <a:latin typeface="Cambria Math" panose="02040503050406030204" pitchFamily="18" charset="0"/>
                <a:ea typeface="Cambria Math" panose="02040503050406030204" pitchFamily="18" charset="0"/>
                <a:cs typeface="Arial" panose="020B0604020202020204" pitchFamily="34" charset="0"/>
              </a:rPr>
              <a:t>	       trust matrix factorization method</a:t>
            </a:r>
            <a:endParaRPr lang="zh-CN" altLang="zh-CN" sz="2000" dirty="0">
              <a:latin typeface="Cambria Math" panose="02040503050406030204" pitchFamily="18" charset="0"/>
              <a:ea typeface="Cambria Math" panose="02040503050406030204" pitchFamily="18" charset="0"/>
              <a:cs typeface="Arial" panose="020B0604020202020204" pitchFamily="34" charset="0"/>
            </a:endParaRPr>
          </a:p>
        </p:txBody>
      </p:sp>
      <p:sp>
        <p:nvSpPr>
          <p:cNvPr id="22"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609994" y="4158986"/>
            <a:ext cx="7873153" cy="38811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a:latin typeface="Cambria Math" panose="02040503050406030204" pitchFamily="18" charset="0"/>
                <a:ea typeface="Cambria Math" panose="02040503050406030204" pitchFamily="18" charset="0"/>
                <a:cs typeface="Arial" panose="020B0604020202020204" pitchFamily="34" charset="0"/>
              </a:rPr>
              <a:t>NSCR	               trust graph regularization method</a:t>
            </a:r>
            <a:endParaRPr lang="zh-CN" altLang="zh-CN" sz="2000" dirty="0">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609994" y="4501611"/>
            <a:ext cx="7873153" cy="38811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a:latin typeface="Cambria Math" panose="02040503050406030204" pitchFamily="18" charset="0"/>
                <a:ea typeface="Cambria Math" panose="02040503050406030204" pitchFamily="18" charset="0"/>
                <a:cs typeface="Arial" panose="020B0604020202020204" pitchFamily="34" charset="0"/>
              </a:rPr>
              <a:t>SREPS		  trust network embedding method</a:t>
            </a:r>
            <a:endParaRPr lang="zh-CN" altLang="zh-CN" sz="2000" dirty="0">
              <a:latin typeface="Cambria Math" panose="02040503050406030204" pitchFamily="18" charset="0"/>
              <a:ea typeface="Cambria Math" panose="02040503050406030204" pitchFamily="18" charset="0"/>
              <a:cs typeface="Arial" panose="020B0604020202020204" pitchFamily="34" charset="0"/>
            </a:endParaRPr>
          </a:p>
        </p:txBody>
      </p:sp>
      <p:sp>
        <p:nvSpPr>
          <p:cNvPr id="24"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609994" y="4826744"/>
            <a:ext cx="7873153" cy="38811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err="1">
                <a:latin typeface="Cambria Math" panose="02040503050406030204" pitchFamily="18" charset="0"/>
                <a:ea typeface="Cambria Math" panose="02040503050406030204" pitchFamily="18" charset="0"/>
                <a:cs typeface="Arial" panose="020B0604020202020204" pitchFamily="34" charset="0"/>
              </a:rPr>
              <a:t>TrustEV</a:t>
            </a:r>
            <a:r>
              <a:rPr lang="en-US" altLang="zh-CN" sz="2000" dirty="0">
                <a:latin typeface="Cambria Math" panose="02040503050406030204" pitchFamily="18" charset="0"/>
                <a:ea typeface="Cambria Math" panose="02040503050406030204" pitchFamily="18" charset="0"/>
                <a:cs typeface="Arial" panose="020B0604020202020204" pitchFamily="34" charset="0"/>
              </a:rPr>
              <a:t>-COMM	               remove feature evolution units</a:t>
            </a:r>
            <a:endParaRPr lang="zh-CN" altLang="zh-CN" sz="2000" dirty="0">
              <a:latin typeface="Cambria Math" panose="02040503050406030204" pitchFamily="18" charset="0"/>
              <a:ea typeface="Cambria Math" panose="02040503050406030204" pitchFamily="18" charset="0"/>
              <a:cs typeface="Arial" panose="020B0604020202020204" pitchFamily="34" charset="0"/>
            </a:endParaRPr>
          </a:p>
        </p:txBody>
      </p:sp>
      <p:sp>
        <p:nvSpPr>
          <p:cNvPr id="15"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609994" y="5155370"/>
            <a:ext cx="7873153" cy="38811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err="1">
                <a:latin typeface="Cambria Math" panose="02040503050406030204" pitchFamily="18" charset="0"/>
                <a:ea typeface="Cambria Math" panose="02040503050406030204" pitchFamily="18" charset="0"/>
                <a:cs typeface="Arial" panose="020B0604020202020204" pitchFamily="34" charset="0"/>
              </a:rPr>
              <a:t>TrustEV</a:t>
            </a:r>
            <a:r>
              <a:rPr lang="en-US" altLang="zh-CN" sz="2000" dirty="0">
                <a:latin typeface="Cambria Math" panose="02040503050406030204" pitchFamily="18" charset="0"/>
                <a:ea typeface="Cambria Math" panose="02040503050406030204" pitchFamily="18" charset="0"/>
                <a:cs typeface="Arial" panose="020B0604020202020204" pitchFamily="34" charset="0"/>
              </a:rPr>
              <a:t>-FIX	          remove meta-controller</a:t>
            </a:r>
            <a:endParaRPr lang="zh-CN" altLang="zh-CN" sz="2000" dirty="0">
              <a:latin typeface="Cambria Math" panose="02040503050406030204" pitchFamily="18" charset="0"/>
              <a:ea typeface="Cambria Math" panose="02040503050406030204" pitchFamily="18" charset="0"/>
              <a:cs typeface="Arial" panose="020B0604020202020204" pitchFamily="34" charset="0"/>
            </a:endParaRPr>
          </a:p>
        </p:txBody>
      </p:sp>
      <p:sp>
        <p:nvSpPr>
          <p:cNvPr id="16"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609993" y="5483236"/>
            <a:ext cx="7873153" cy="38811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dirty="0" err="1">
                <a:latin typeface="Cambria Math" panose="02040503050406030204" pitchFamily="18" charset="0"/>
                <a:ea typeface="Cambria Math" panose="02040503050406030204" pitchFamily="18" charset="0"/>
                <a:cs typeface="Arial" panose="020B0604020202020204" pitchFamily="34" charset="0"/>
              </a:rPr>
              <a:t>TrustEV</a:t>
            </a:r>
            <a:r>
              <a:rPr lang="en-US" altLang="zh-CN" sz="2000" dirty="0">
                <a:latin typeface="Cambria Math" panose="02040503050406030204" pitchFamily="18" charset="0"/>
                <a:ea typeface="Cambria Math" panose="02040503050406030204" pitchFamily="18" charset="0"/>
                <a:cs typeface="Arial" panose="020B0604020202020204" pitchFamily="34" charset="0"/>
              </a:rPr>
              <a:t>	                   our model</a:t>
            </a:r>
            <a:endParaRPr lang="zh-CN" altLang="zh-CN" sz="2000" dirty="0">
              <a:latin typeface="Cambria Math" panose="02040503050406030204" pitchFamily="18" charset="0"/>
              <a:ea typeface="Cambria Math" panose="02040503050406030204" pitchFamily="18" charset="0"/>
              <a:cs typeface="Arial" panose="020B0604020202020204" pitchFamily="34" charset="0"/>
            </a:endParaRPr>
          </a:p>
        </p:txBody>
      </p:sp>
      <p:sp>
        <p:nvSpPr>
          <p:cNvPr id="17" name="下箭头 16"/>
          <p:cNvSpPr/>
          <p:nvPr/>
        </p:nvSpPr>
        <p:spPr>
          <a:xfrm rot="16200000">
            <a:off x="2133009" y="3798749"/>
            <a:ext cx="307971" cy="46183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rot="16200000">
            <a:off x="1684424" y="4131291"/>
            <a:ext cx="307971" cy="46183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rot="16200000">
            <a:off x="1847757" y="4482290"/>
            <a:ext cx="307971" cy="46183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下箭头 30"/>
          <p:cNvSpPr/>
          <p:nvPr/>
        </p:nvSpPr>
        <p:spPr>
          <a:xfrm rot="16200000">
            <a:off x="2622344" y="4812789"/>
            <a:ext cx="307971" cy="46183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rot="16200000">
            <a:off x="2363927" y="5118506"/>
            <a:ext cx="307971" cy="46183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rot="16200000">
            <a:off x="1960729" y="5465788"/>
            <a:ext cx="307971" cy="46183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10871" y="3808245"/>
            <a:ext cx="6297433" cy="108147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510870" y="4897838"/>
            <a:ext cx="6297434" cy="644883"/>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6907428" y="3852128"/>
            <a:ext cx="1674842" cy="71532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b="1" dirty="0">
                <a:solidFill>
                  <a:srgbClr val="C00000"/>
                </a:solidFill>
                <a:latin typeface="Cambria Math" panose="02040503050406030204" pitchFamily="18" charset="0"/>
                <a:ea typeface="Cambria Math" panose="02040503050406030204" pitchFamily="18" charset="0"/>
                <a:cs typeface="Arial" panose="020B0604020202020204" pitchFamily="34" charset="0"/>
              </a:rPr>
              <a:t>Comparative methods</a:t>
            </a:r>
            <a:endParaRPr lang="zh-CN" altLang="zh-CN" sz="2000" b="1" dirty="0">
              <a:solidFill>
                <a:srgbClr val="C00000"/>
              </a:solidFill>
              <a:latin typeface="Cambria Math" panose="02040503050406030204" pitchFamily="18" charset="0"/>
              <a:ea typeface="Cambria Math" panose="02040503050406030204" pitchFamily="18" charset="0"/>
              <a:cs typeface="Arial" panose="020B0604020202020204" pitchFamily="34" charset="0"/>
            </a:endParaRPr>
          </a:p>
        </p:txBody>
      </p:sp>
      <p:sp>
        <p:nvSpPr>
          <p:cNvPr id="36" name="Text Box 3">
            <a:extLst>
              <a:ext uri="{FF2B5EF4-FFF2-40B4-BE49-F238E27FC236}">
                <a16:creationId xmlns:a16="http://schemas.microsoft.com/office/drawing/2014/main" id="{5FB7E3DA-627F-4D70-AEDE-AD9F9049124C}"/>
              </a:ext>
            </a:extLst>
          </p:cNvPr>
          <p:cNvSpPr txBox="1">
            <a:spLocks noChangeArrowheads="1"/>
          </p:cNvSpPr>
          <p:nvPr/>
        </p:nvSpPr>
        <p:spPr bwMode="auto">
          <a:xfrm>
            <a:off x="6907428" y="4827393"/>
            <a:ext cx="1834136" cy="71532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US" altLang="zh-CN" sz="2000" b="1" dirty="0">
                <a:solidFill>
                  <a:srgbClr val="00B0F0"/>
                </a:solidFill>
                <a:latin typeface="Cambria Math" panose="02040503050406030204" pitchFamily="18" charset="0"/>
                <a:ea typeface="Cambria Math" panose="02040503050406030204" pitchFamily="18" charset="0"/>
                <a:cs typeface="Arial" panose="020B0604020202020204" pitchFamily="34" charset="0"/>
              </a:rPr>
              <a:t>Ablation-Study methods</a:t>
            </a:r>
            <a:endParaRPr lang="zh-CN" altLang="zh-CN" sz="2000" b="1" dirty="0">
              <a:solidFill>
                <a:srgbClr val="00B0F0"/>
              </a:solidFill>
              <a:latin typeface="Cambria Math" panose="02040503050406030204" pitchFamily="18" charset="0"/>
              <a:ea typeface="Cambria Math" panose="02040503050406030204" pitchFamily="18" charset="0"/>
              <a:cs typeface="Arial" panose="020B0604020202020204" pitchFamily="34" charset="0"/>
            </a:endParaRPr>
          </a:p>
        </p:txBody>
      </p:sp>
      <p:pic>
        <p:nvPicPr>
          <p:cNvPr id="5" name="图片 4"/>
          <p:cNvPicPr>
            <a:picLocks noChangeAspect="1"/>
          </p:cNvPicPr>
          <p:nvPr/>
        </p:nvPicPr>
        <p:blipFill>
          <a:blip r:embed="rId3"/>
          <a:stretch>
            <a:fillRect/>
          </a:stretch>
        </p:blipFill>
        <p:spPr>
          <a:xfrm>
            <a:off x="5180829" y="2073026"/>
            <a:ext cx="3401441" cy="1563648"/>
          </a:xfrm>
          <a:prstGeom prst="rect">
            <a:avLst/>
          </a:prstGeom>
        </p:spPr>
      </p:pic>
      <p:pic>
        <p:nvPicPr>
          <p:cNvPr id="2" name="图片 1">
            <a:extLst>
              <a:ext uri="{FF2B5EF4-FFF2-40B4-BE49-F238E27FC236}">
                <a16:creationId xmlns:a16="http://schemas.microsoft.com/office/drawing/2014/main" id="{64D5CEA4-C7E3-4001-82C1-A1C8CF466043}"/>
              </a:ext>
            </a:extLst>
          </p:cNvPr>
          <p:cNvPicPr>
            <a:picLocks noChangeAspect="1"/>
          </p:cNvPicPr>
          <p:nvPr/>
        </p:nvPicPr>
        <p:blipFill>
          <a:blip r:embed="rId4"/>
          <a:stretch>
            <a:fillRect/>
          </a:stretch>
        </p:blipFill>
        <p:spPr>
          <a:xfrm>
            <a:off x="510870" y="2738604"/>
            <a:ext cx="4570834" cy="710762"/>
          </a:xfrm>
          <a:prstGeom prst="rect">
            <a:avLst/>
          </a:prstGeom>
        </p:spPr>
      </p:pic>
      <p:pic>
        <p:nvPicPr>
          <p:cNvPr id="6" name="图片 5">
            <a:extLst>
              <a:ext uri="{FF2B5EF4-FFF2-40B4-BE49-F238E27FC236}">
                <a16:creationId xmlns:a16="http://schemas.microsoft.com/office/drawing/2014/main" id="{D4945B9B-8BEC-406F-A005-3D7E672747C0}"/>
              </a:ext>
            </a:extLst>
          </p:cNvPr>
          <p:cNvPicPr>
            <a:picLocks noChangeAspect="1"/>
          </p:cNvPicPr>
          <p:nvPr/>
        </p:nvPicPr>
        <p:blipFill>
          <a:blip r:embed="rId5"/>
          <a:stretch>
            <a:fillRect/>
          </a:stretch>
        </p:blipFill>
        <p:spPr>
          <a:xfrm>
            <a:off x="510870" y="2302371"/>
            <a:ext cx="4570833" cy="385700"/>
          </a:xfrm>
          <a:prstGeom prst="rect">
            <a:avLst/>
          </a:prstGeom>
        </p:spPr>
      </p:pic>
    </p:spTree>
    <p:extLst>
      <p:ext uri="{BB962C8B-B14F-4D97-AF65-F5344CB8AC3E}">
        <p14:creationId xmlns:p14="http://schemas.microsoft.com/office/powerpoint/2010/main" val="141509394"/>
      </p:ext>
    </p:extLst>
  </p:cSld>
  <p:clrMapOvr>
    <a:masterClrMapping/>
  </p:clrMapOvr>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交大模板">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2016-VI主题</Template>
  <TotalTime>8043</TotalTime>
  <Words>1386</Words>
  <Application>Microsoft Office PowerPoint</Application>
  <PresentationFormat>全屏显示(4:3)</PresentationFormat>
  <Paragraphs>91</Paragraphs>
  <Slides>11</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UD Digi Kyokasho NP-B</vt:lpstr>
      <vt:lpstr>等线</vt:lpstr>
      <vt:lpstr>黑体</vt:lpstr>
      <vt:lpstr>微软雅黑</vt:lpstr>
      <vt:lpstr>Arial</vt:lpstr>
      <vt:lpstr>Calibri</vt:lpstr>
      <vt:lpstr>Cambria Math</vt:lpstr>
      <vt:lpstr>Times New Roman</vt:lpstr>
      <vt:lpstr>2016-VI主题</vt:lpstr>
      <vt:lpstr>Feature Evolution Based Multi-Task Learning for Collaborative Filtering with Social Trust</vt:lpstr>
      <vt:lpstr>Problem Background</vt:lpstr>
      <vt:lpstr>Problem Background</vt:lpstr>
      <vt:lpstr>Related Work</vt:lpstr>
      <vt:lpstr>Our Model: TrustEV</vt:lpstr>
      <vt:lpstr>Details for Feature Evolution Unit</vt:lpstr>
      <vt:lpstr>Details for Meta-Controller with Bayesian Optimization</vt:lpstr>
      <vt:lpstr>Experiment Setup</vt:lpstr>
      <vt:lpstr>Experiment Results</vt:lpstr>
      <vt:lpstr>Conclusions</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echo740</cp:lastModifiedBy>
  <cp:revision>403</cp:revision>
  <dcterms:created xsi:type="dcterms:W3CDTF">2016-01-21T16:32:22Z</dcterms:created>
  <dcterms:modified xsi:type="dcterms:W3CDTF">2019-08-10T09:24:26Z</dcterms:modified>
</cp:coreProperties>
</file>