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6" r:id="rId9"/>
    <p:sldId id="267" r:id="rId10"/>
    <p:sldId id="263" r:id="rId11"/>
    <p:sldId id="264" r:id="rId12"/>
    <p:sldId id="265" r:id="rId13"/>
    <p:sldId id="269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8DA3-DCCD-27E2-8DDC-CBABB8230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0D68E-457C-E3B5-DA67-E778991A2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E18A-F47A-188B-5BA4-11B13E4E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5A9C-9FBD-C482-A35E-62E6C76D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FAF8-D0C3-890C-294A-732FA51B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7676-887B-5B44-D27D-B58CECD8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C4E85-21AA-AAF8-3177-D67C6666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C664-8FE8-9599-7D89-CD05F987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72130-6883-FCFC-12E6-B17A4369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E517-D29D-4700-C1E1-DB202A5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75BF5-4F4D-E7AB-AAC0-9F11C8403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31761-7653-B090-E5B1-D6A26B9E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3A4D1-993F-81AD-DB52-7281E249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18D6-18D3-334A-3B5D-FD2663F7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0290-E07D-F159-5998-CE882E6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E136-DD5A-36D2-465D-6EED4F0D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3149-7415-673F-62F8-6F8A1F7C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C820-D7A1-727D-59F0-DC6B1DF5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A0A2-5CFA-E85B-C12E-A4475FF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9B0B-8A85-8758-2A61-142A72C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EAF-E3F6-4E85-A987-E5BA8EDB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2B58F-BB49-6849-8FE6-B4E431F99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EBC4-8B0D-17EB-0037-12D6DA50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BF76-3608-FBB5-19C6-D5FDB9B5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FE99-B531-8DB8-4F8B-18AFD50A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A97F-5854-AC43-A271-8648B20C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75AE-EE0F-E33D-FF4C-7856E0E5B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EA77-0A0E-6184-AA3E-3B4B35BB9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9FE6-8C90-86C2-1903-D293887A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4DDF4-20C1-8882-D9BF-BA6F9610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739E-B657-01F0-FF44-2663B17D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BA49-1731-E4A3-F708-9693507C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0267-7B40-E241-8007-6CD9B82E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50CAA-92F1-8B96-38C1-2DBFB301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E7F13-1F14-6C4F-6C3E-27EDD4D58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2ED5A-7F78-8AD0-4F36-AFB361F03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E2B93-38DD-EE4D-1389-3EDDA061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5B33D-E7A8-DEB2-6682-29AB8FD7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8D3FD-1D16-2584-DE44-9AAD4F81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2191-BE14-FAA3-CD00-7BF9F096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BBB92-C15A-9AA5-7485-96420B27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255E-D5DC-62A2-9CF3-80202331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A7CE5-4FBE-C3F0-05F1-DA33BF1C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53298-06EF-6DDC-CEFB-466D1903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30426-01F9-AFA8-AB50-415ED094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E67B2-5564-1814-818C-0A6BFD73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9D24-60B7-F63B-A026-475E38B4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0B76-AC53-912A-89AB-14DBAAB8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7D627-1C72-A402-B745-786C1524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D01D3-A4FF-4316-11AA-AD290423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22D90-9AA5-E1C9-2FA5-8ABFD4F2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232B1-F1D4-6B90-4CD0-DF31C2DA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617C-4B3A-04DD-7369-48159E23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B6D02-683A-930B-D08B-7599B0F4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270E9-B0A1-42FE-C552-34A1963B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97A9-5DA8-E13F-F45A-591A68B5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C7AF-A710-8FA1-B4C9-400BEF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FF76-6B90-A572-78CD-14CFFB7B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19EA0-41A9-DFD5-599B-6BA2CDA3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C027A-CB61-277F-8593-7C1D5033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8900-DE15-F492-07FC-17BFE551F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193F-865E-104A-83EB-32515775E9D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21B8-34B7-E602-B14F-95C46FD38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DDE4-0A97-A999-683D-1595532E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7112-87C6-DE43-9228-5D0A0B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52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1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BA0FF-721B-1D26-62BD-4B5B35D52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US" sz="4400" b="1" dirty="0"/>
              <a:t>Concepts I wished I learned earlier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8C0E2-9622-69C4-3886-761FE201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US"/>
              <a:t>by Alex Joslin</a:t>
            </a:r>
            <a:endParaRPr lang="en-US" dirty="0"/>
          </a:p>
        </p:txBody>
      </p:sp>
      <p:pic>
        <p:nvPicPr>
          <p:cNvPr id="1032" name="Picture 8" descr="Tim Sherwood: Professor UC Santa Barbara">
            <a:extLst>
              <a:ext uri="{FF2B5EF4-FFF2-40B4-BE49-F238E27FC236}">
                <a16:creationId xmlns:a16="http://schemas.microsoft.com/office/drawing/2014/main" id="{009BC368-81B9-FA76-3907-77D3BAF2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r="2" b="17391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7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E14BB-38A3-2C21-7633-CEACF46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pider Web">
            <a:extLst>
              <a:ext uri="{FF2B5EF4-FFF2-40B4-BE49-F238E27FC236}">
                <a16:creationId xmlns:a16="http://schemas.microsoft.com/office/drawing/2014/main" id="{A11F93B5-E3E1-50F9-CE27-AC9DADFF8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6A17-418E-F6B9-B1F1-37312391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5323-AC93-D6A5-59CE-2D0D7E8A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Frontend (React, Angular, Vue)</a:t>
            </a:r>
          </a:p>
          <a:p>
            <a:r>
              <a:rPr lang="en-US" sz="1800">
                <a:solidFill>
                  <a:schemeClr val="tx2"/>
                </a:solidFill>
              </a:rPr>
              <a:t>Backend (Spring Boot, Django, ASP.NET, Express, Laravel)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0D4C5EFE-E6BD-83EF-648E-DDC3A4F3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1246-93C0-9DA8-73E3-C2EE8C59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2627-DA93-13A2-1A3C-9F248E73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REST = </a:t>
            </a:r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 </a:t>
            </a:r>
            <a:r>
              <a:rPr lang="en-US" b="1" dirty="0"/>
              <a:t>S</a:t>
            </a:r>
            <a:r>
              <a:rPr lang="en-US" dirty="0"/>
              <a:t>tate </a:t>
            </a:r>
            <a:r>
              <a:rPr lang="en-US" b="1" dirty="0"/>
              <a:t>T</a:t>
            </a:r>
            <a:r>
              <a:rPr lang="en-US" dirty="0"/>
              <a:t>ransfer </a:t>
            </a:r>
          </a:p>
          <a:p>
            <a:pPr marL="0" indent="0">
              <a:buNone/>
            </a:pPr>
            <a:r>
              <a:rPr lang="en-US" dirty="0"/>
              <a:t>API = Application Programmable Interface</a:t>
            </a:r>
          </a:p>
          <a:p>
            <a:pPr marL="0" indent="0">
              <a:buNone/>
            </a:pPr>
            <a:r>
              <a:rPr lang="en-US" dirty="0"/>
              <a:t>A standardized way for servers an clients to communicate with each other over a network through a collection of http requests.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E7F2-E8F2-918A-62A6-EF74A1A5B750}"/>
              </a:ext>
            </a:extLst>
          </p:cNvPr>
          <p:cNvSpPr txBox="1"/>
          <p:nvPr/>
        </p:nvSpPr>
        <p:spPr>
          <a:xfrm>
            <a:off x="3258800" y="3690587"/>
            <a:ext cx="774985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OpenAPI</a:t>
            </a:r>
            <a:r>
              <a:rPr lang="en-US" sz="1600" b="1" dirty="0"/>
              <a:t> Specification Course Example</a:t>
            </a:r>
          </a:p>
          <a:p>
            <a:endParaRPr lang="en-US" sz="1600" b="1" dirty="0"/>
          </a:p>
          <a:p>
            <a:r>
              <a:rPr lang="en-US" sz="1600" u="sng" dirty="0"/>
              <a:t>Request    	    Endpoints	               Description</a:t>
            </a:r>
          </a:p>
          <a:p>
            <a:endParaRPr lang="en-US" sz="1600" u="sng" dirty="0"/>
          </a:p>
          <a:p>
            <a:r>
              <a:rPr lang="en-US" sz="1600" dirty="0"/>
              <a:t>GET                 /courses                               &lt;- Get all courses</a:t>
            </a:r>
          </a:p>
          <a:p>
            <a:r>
              <a:rPr lang="en-US" sz="1600" dirty="0"/>
              <a:t>POST               /courses                               &lt;- Add a new course</a:t>
            </a:r>
          </a:p>
          <a:p>
            <a:r>
              <a:rPr lang="en-US" sz="1600" dirty="0"/>
              <a:t>GET                 /courses/{ID}                       &lt;- Get a specific course</a:t>
            </a:r>
          </a:p>
          <a:p>
            <a:r>
              <a:rPr lang="en-US" sz="1600" dirty="0"/>
              <a:t>PUT                 /courses/{ID}                       &lt;- Update a specific course</a:t>
            </a:r>
          </a:p>
          <a:p>
            <a:r>
              <a:rPr lang="en-US" sz="1600" dirty="0"/>
              <a:t>DELETE           /courses/{ID}                       &lt;- Delete a specific course</a:t>
            </a:r>
          </a:p>
          <a:p>
            <a:r>
              <a:rPr lang="en-US" sz="1600" dirty="0"/>
              <a:t>GET                 /courses/{ID}/students      &lt;- Get students belonging to a course</a:t>
            </a:r>
          </a:p>
          <a:p>
            <a:r>
              <a:rPr lang="en-US" sz="1600" dirty="0"/>
              <a:t>POST               /courses/{ID}/students      &lt;- Add a student to a course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6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05A14-8D5C-E80E-C6BC-C7491682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3145-8142-F920-4AA6-4DEA542F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It is an architecture style that structures an application as a collection of independent services that communicate with one another.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Blue blocks and networks technology background">
            <a:extLst>
              <a:ext uri="{FF2B5EF4-FFF2-40B4-BE49-F238E27FC236}">
                <a16:creationId xmlns:a16="http://schemas.microsoft.com/office/drawing/2014/main" id="{CDC98347-C336-7477-AF6E-93B569C79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8" r="41985" b="1"/>
          <a:stretch/>
        </p:blipFill>
        <p:spPr>
          <a:xfrm>
            <a:off x="7873439" y="1700784"/>
            <a:ext cx="3812137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3A4F3-D3DF-FF0D-FF76-B55177D6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Amazon.com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7483445-A621-5666-946E-54E6AA3F0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307" y="1675227"/>
            <a:ext cx="87013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2399F-6A82-5335-29AF-D145ED4AB0F2}"/>
              </a:ext>
            </a:extLst>
          </p:cNvPr>
          <p:cNvSpPr/>
          <p:nvPr/>
        </p:nvSpPr>
        <p:spPr>
          <a:xfrm>
            <a:off x="7660153" y="677869"/>
            <a:ext cx="3872753" cy="536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E6758-2A9F-C8AF-216D-659A50667704}"/>
              </a:ext>
            </a:extLst>
          </p:cNvPr>
          <p:cNvSpPr txBox="1"/>
          <p:nvPr/>
        </p:nvSpPr>
        <p:spPr>
          <a:xfrm>
            <a:off x="504206" y="1689846"/>
            <a:ext cx="6283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repository containing entire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Written in 1 language / 1 tech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is developed, scaled, and deployed as a single unit.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2CEBE-8DE0-6BA2-7543-708CC99ECC7B}"/>
              </a:ext>
            </a:extLst>
          </p:cNvPr>
          <p:cNvSpPr/>
          <p:nvPr/>
        </p:nvSpPr>
        <p:spPr>
          <a:xfrm>
            <a:off x="7891318" y="910951"/>
            <a:ext cx="1864660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266C9-C9FC-4520-5BEA-C406F75313A2}"/>
              </a:ext>
            </a:extLst>
          </p:cNvPr>
          <p:cNvSpPr/>
          <p:nvPr/>
        </p:nvSpPr>
        <p:spPr>
          <a:xfrm>
            <a:off x="9987143" y="1596750"/>
            <a:ext cx="1267240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2100B-1D12-B8F2-5F41-C800C2D57B7F}"/>
              </a:ext>
            </a:extLst>
          </p:cNvPr>
          <p:cNvSpPr/>
          <p:nvPr/>
        </p:nvSpPr>
        <p:spPr>
          <a:xfrm>
            <a:off x="7845193" y="3972398"/>
            <a:ext cx="1864660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88503-219E-B5F7-69BA-D1DA1ED41595}"/>
              </a:ext>
            </a:extLst>
          </p:cNvPr>
          <p:cNvSpPr/>
          <p:nvPr/>
        </p:nvSpPr>
        <p:spPr>
          <a:xfrm>
            <a:off x="9941020" y="4456494"/>
            <a:ext cx="1360719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70BF9-3C93-7CAA-67F5-CEF34F7B6BEE}"/>
              </a:ext>
            </a:extLst>
          </p:cNvPr>
          <p:cNvSpPr/>
          <p:nvPr/>
        </p:nvSpPr>
        <p:spPr>
          <a:xfrm>
            <a:off x="7891318" y="2215315"/>
            <a:ext cx="1864660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0AC1A-84DF-B954-17A9-6D7E9C6DF26D}"/>
              </a:ext>
            </a:extLst>
          </p:cNvPr>
          <p:cNvSpPr/>
          <p:nvPr/>
        </p:nvSpPr>
        <p:spPr>
          <a:xfrm>
            <a:off x="8458011" y="5027990"/>
            <a:ext cx="1251841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&amp; Orders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372CF-E216-CE35-494D-2DF811B142E2}"/>
              </a:ext>
            </a:extLst>
          </p:cNvPr>
          <p:cNvSpPr txBox="1"/>
          <p:nvPr/>
        </p:nvSpPr>
        <p:spPr>
          <a:xfrm>
            <a:off x="504206" y="3367661"/>
            <a:ext cx="6769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need to be careful not to affect other people’s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artifact so must deploy the entire app for each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is much more complex because of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must be done on entire app and can’t do individual services.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15D8E-7F38-D9A9-3917-E63DB4561CCE}"/>
              </a:ext>
            </a:extLst>
          </p:cNvPr>
          <p:cNvSpPr txBox="1"/>
          <p:nvPr/>
        </p:nvSpPr>
        <p:spPr>
          <a:xfrm>
            <a:off x="1630405" y="385482"/>
            <a:ext cx="415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Monolithic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6627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7E6758-2A9F-C8AF-216D-659A50667704}"/>
              </a:ext>
            </a:extLst>
          </p:cNvPr>
          <p:cNvSpPr txBox="1"/>
          <p:nvPr/>
        </p:nvSpPr>
        <p:spPr>
          <a:xfrm>
            <a:off x="504206" y="1689846"/>
            <a:ext cx="6008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service can be in different repositories.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implement each service in any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scale certain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microservice does one specific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service is developed, scaled, and deployed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 interact with each other through APIs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2CEBE-8DE0-6BA2-7543-708CC99ECC7B}"/>
              </a:ext>
            </a:extLst>
          </p:cNvPr>
          <p:cNvSpPr/>
          <p:nvPr/>
        </p:nvSpPr>
        <p:spPr>
          <a:xfrm>
            <a:off x="7891318" y="910951"/>
            <a:ext cx="1864660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266C9-C9FC-4520-5BEA-C406F75313A2}"/>
              </a:ext>
            </a:extLst>
          </p:cNvPr>
          <p:cNvSpPr/>
          <p:nvPr/>
        </p:nvSpPr>
        <p:spPr>
          <a:xfrm>
            <a:off x="10669289" y="1930516"/>
            <a:ext cx="1267240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2100B-1D12-B8F2-5F41-C800C2D57B7F}"/>
              </a:ext>
            </a:extLst>
          </p:cNvPr>
          <p:cNvSpPr/>
          <p:nvPr/>
        </p:nvSpPr>
        <p:spPr>
          <a:xfrm>
            <a:off x="7269799" y="3972398"/>
            <a:ext cx="1864660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88503-219E-B5F7-69BA-D1DA1ED41595}"/>
              </a:ext>
            </a:extLst>
          </p:cNvPr>
          <p:cNvSpPr/>
          <p:nvPr/>
        </p:nvSpPr>
        <p:spPr>
          <a:xfrm>
            <a:off x="10622550" y="3981710"/>
            <a:ext cx="1360719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70BF9-3C93-7CAA-67F5-CEF34F7B6BEE}"/>
              </a:ext>
            </a:extLst>
          </p:cNvPr>
          <p:cNvSpPr/>
          <p:nvPr/>
        </p:nvSpPr>
        <p:spPr>
          <a:xfrm>
            <a:off x="6702778" y="2396226"/>
            <a:ext cx="1864660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0AC1A-84DF-B954-17A9-6D7E9C6DF26D}"/>
              </a:ext>
            </a:extLst>
          </p:cNvPr>
          <p:cNvSpPr/>
          <p:nvPr/>
        </p:nvSpPr>
        <p:spPr>
          <a:xfrm>
            <a:off x="9130057" y="5284608"/>
            <a:ext cx="1251841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&amp; Orders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372CF-E216-CE35-494D-2DF811B142E2}"/>
              </a:ext>
            </a:extLst>
          </p:cNvPr>
          <p:cNvSpPr txBox="1"/>
          <p:nvPr/>
        </p:nvSpPr>
        <p:spPr>
          <a:xfrm>
            <a:off x="504206" y="3852298"/>
            <a:ext cx="6078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Complexities of a distributed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manage the entire system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between different services can be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testing is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slower to implement.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15D8E-7F38-D9A9-3917-E63DB4561CCE}"/>
              </a:ext>
            </a:extLst>
          </p:cNvPr>
          <p:cNvSpPr txBox="1"/>
          <p:nvPr/>
        </p:nvSpPr>
        <p:spPr>
          <a:xfrm>
            <a:off x="1630405" y="385482"/>
            <a:ext cx="4639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Microservices Architecture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555A8A-CEE7-ACAD-BCAF-E86F097C7A8F}"/>
              </a:ext>
            </a:extLst>
          </p:cNvPr>
          <p:cNvCxnSpPr>
            <a:stCxn id="8" idx="0"/>
            <a:endCxn id="7" idx="3"/>
          </p:cNvCxnSpPr>
          <p:nvPr/>
        </p:nvCxnSpPr>
        <p:spPr>
          <a:xfrm flipH="1" flipV="1">
            <a:off x="9755978" y="1220233"/>
            <a:ext cx="1546931" cy="71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12D5F-EDF7-D4F5-0A23-71CA1FDC68D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8202129" y="4590962"/>
            <a:ext cx="1553849" cy="69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150A9-73C3-DCF2-2BA8-6C020E2C8773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8567438" y="2705508"/>
            <a:ext cx="2735472" cy="12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C83F3F-A9B5-A663-F1C2-9D62FA039322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7635108" y="3014790"/>
            <a:ext cx="567021" cy="95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68314E-4FE0-840F-FB1C-E806A8BF1EC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9755978" y="2549080"/>
            <a:ext cx="1546931" cy="273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3C086D-6AB6-7A96-E831-0178C1BE74EF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9134459" y="2239798"/>
            <a:ext cx="1534830" cy="20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CD9C3C-C49D-F290-A15B-18AC9AB5BEB6}"/>
              </a:ext>
            </a:extLst>
          </p:cNvPr>
          <p:cNvSpPr txBox="1"/>
          <p:nvPr/>
        </p:nvSpPr>
        <p:spPr>
          <a:xfrm>
            <a:off x="9915779" y="25208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A0425-AC1A-11E8-36BC-7820F03329F5}"/>
              </a:ext>
            </a:extLst>
          </p:cNvPr>
          <p:cNvSpPr txBox="1"/>
          <p:nvPr/>
        </p:nvSpPr>
        <p:spPr>
          <a:xfrm>
            <a:off x="9935174" y="40970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5D546B-FBF6-B723-64E6-BC17C78C00ED}"/>
              </a:ext>
            </a:extLst>
          </p:cNvPr>
          <p:cNvSpPr txBox="1"/>
          <p:nvPr/>
        </p:nvSpPr>
        <p:spPr>
          <a:xfrm>
            <a:off x="8796960" y="278116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848574-EB77-8AC2-B7EE-E43D4AF072D0}"/>
              </a:ext>
            </a:extLst>
          </p:cNvPr>
          <p:cNvSpPr txBox="1"/>
          <p:nvPr/>
        </p:nvSpPr>
        <p:spPr>
          <a:xfrm>
            <a:off x="7497129" y="319211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2B0484-335F-79C4-368D-218E32FFAD4B}"/>
              </a:ext>
            </a:extLst>
          </p:cNvPr>
          <p:cNvSpPr txBox="1"/>
          <p:nvPr/>
        </p:nvSpPr>
        <p:spPr>
          <a:xfrm>
            <a:off x="10291623" y="129058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5ED2B1-6C9C-6B5C-4FE5-EAFFCFA1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12" y="3669924"/>
            <a:ext cx="493840" cy="4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Script logo and symbol, meaning, history, PNG">
            <a:extLst>
              <a:ext uri="{FF2B5EF4-FFF2-40B4-BE49-F238E27FC236}">
                <a16:creationId xmlns:a16="http://schemas.microsoft.com/office/drawing/2014/main" id="{7ACD3004-45FA-FE90-7758-70C843A41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268" y="1557670"/>
            <a:ext cx="894732" cy="5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ava, logo Icon in Vector Logo">
            <a:extLst>
              <a:ext uri="{FF2B5EF4-FFF2-40B4-BE49-F238E27FC236}">
                <a16:creationId xmlns:a16="http://schemas.microsoft.com/office/drawing/2014/main" id="{0F021A05-159F-AA1F-134C-498B63E5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71" y="432433"/>
            <a:ext cx="1013586" cy="5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0876E71A-C3FE-E312-459B-5B31532E2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36" y="3743980"/>
            <a:ext cx="845260" cy="4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C18C06BC-88E5-DA5E-D0B2-61D38456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88" y="5046878"/>
            <a:ext cx="845260" cy="4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JavaScript logo and symbol, meaning, history, PNG">
            <a:extLst>
              <a:ext uri="{FF2B5EF4-FFF2-40B4-BE49-F238E27FC236}">
                <a16:creationId xmlns:a16="http://schemas.microsoft.com/office/drawing/2014/main" id="{D5860601-B95F-ECF3-248A-9E30C6A0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59" y="2066194"/>
            <a:ext cx="894732" cy="5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52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CB77-26A5-07E9-7D3A-2F0B59AC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things to learn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606F-AC30-0A1A-ADC7-46CB9F5E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6098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321E-C980-7F4B-37EE-681027C3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1073-6CB9-34E8-557C-6DEC9664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7824" cy="4351338"/>
          </a:xfrm>
        </p:spPr>
        <p:txBody>
          <a:bodyPr>
            <a:normAutofit/>
          </a:bodyPr>
          <a:lstStyle/>
          <a:p>
            <a:r>
              <a:rPr lang="en-US" dirty="0"/>
              <a:t>Data Science / Data Analysis</a:t>
            </a:r>
          </a:p>
          <a:p>
            <a:r>
              <a:rPr lang="en-US" dirty="0"/>
              <a:t>AI / ML / DL / NLP</a:t>
            </a:r>
          </a:p>
          <a:p>
            <a:r>
              <a:rPr lang="en-US" dirty="0"/>
              <a:t>Web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Bioinformatics</a:t>
            </a:r>
          </a:p>
          <a:p>
            <a:r>
              <a:rPr lang="en-US" dirty="0"/>
              <a:t>Game Design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Mobil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E1A94B-6A41-D381-A52E-E94443C69DB2}"/>
              </a:ext>
            </a:extLst>
          </p:cNvPr>
          <p:cNvSpPr txBox="1">
            <a:spLocks/>
          </p:cNvSpPr>
          <p:nvPr/>
        </p:nvSpPr>
        <p:spPr>
          <a:xfrm>
            <a:off x="6665259" y="1825625"/>
            <a:ext cx="4388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Cyber Security</a:t>
            </a:r>
          </a:p>
          <a:p>
            <a:r>
              <a:rPr lang="en-US" dirty="0"/>
              <a:t>Systems Engineering</a:t>
            </a:r>
          </a:p>
          <a:p>
            <a:r>
              <a:rPr lang="en-US" dirty="0"/>
              <a:t>IOT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Embedded</a:t>
            </a:r>
          </a:p>
          <a:p>
            <a:r>
              <a:rPr lang="en-US" dirty="0"/>
              <a:t>Software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321E-C980-7F4B-37EE-681027C3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1073-6CB9-34E8-557C-6DEC9664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7824" cy="4351338"/>
          </a:xfrm>
        </p:spPr>
        <p:txBody>
          <a:bodyPr>
            <a:normAutofit/>
          </a:bodyPr>
          <a:lstStyle/>
          <a:p>
            <a:r>
              <a:rPr lang="en-US" dirty="0"/>
              <a:t>Data Science / Data Analysis</a:t>
            </a:r>
          </a:p>
          <a:p>
            <a:r>
              <a:rPr lang="en-US" dirty="0"/>
              <a:t>AI / ML / DL / NLP</a:t>
            </a:r>
          </a:p>
          <a:p>
            <a:r>
              <a:rPr lang="en-US" dirty="0"/>
              <a:t>Web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Bioinformatics</a:t>
            </a:r>
          </a:p>
          <a:p>
            <a:r>
              <a:rPr lang="en-US" dirty="0"/>
              <a:t>Game Design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Mobil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E1A94B-6A41-D381-A52E-E94443C69DB2}"/>
              </a:ext>
            </a:extLst>
          </p:cNvPr>
          <p:cNvSpPr txBox="1">
            <a:spLocks/>
          </p:cNvSpPr>
          <p:nvPr/>
        </p:nvSpPr>
        <p:spPr>
          <a:xfrm>
            <a:off x="6665259" y="1825625"/>
            <a:ext cx="4388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Cyber Security</a:t>
            </a:r>
          </a:p>
          <a:p>
            <a:r>
              <a:rPr lang="en-US" dirty="0"/>
              <a:t>Systems Engineering</a:t>
            </a:r>
          </a:p>
          <a:p>
            <a:r>
              <a:rPr lang="en-US" dirty="0"/>
              <a:t>IOT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Embedded</a:t>
            </a:r>
          </a:p>
          <a:p>
            <a:r>
              <a:rPr lang="en-US" dirty="0"/>
              <a:t>Software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E91A3-4F9D-CC6D-99AB-32BBFD94DFAE}"/>
              </a:ext>
            </a:extLst>
          </p:cNvPr>
          <p:cNvSpPr/>
          <p:nvPr/>
        </p:nvSpPr>
        <p:spPr>
          <a:xfrm>
            <a:off x="838200" y="2752165"/>
            <a:ext cx="1223682" cy="5737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806E6-CDA9-36AA-944C-C40D8C6FB35B}"/>
              </a:ext>
            </a:extLst>
          </p:cNvPr>
          <p:cNvSpPr/>
          <p:nvPr/>
        </p:nvSpPr>
        <p:spPr>
          <a:xfrm>
            <a:off x="838200" y="4831976"/>
            <a:ext cx="2102224" cy="5737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DD801-37EF-8BA8-188A-31FBF2291151}"/>
              </a:ext>
            </a:extLst>
          </p:cNvPr>
          <p:cNvSpPr/>
          <p:nvPr/>
        </p:nvSpPr>
        <p:spPr>
          <a:xfrm>
            <a:off x="838199" y="3325906"/>
            <a:ext cx="2935941" cy="5737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195C04-CB18-1DA7-D52E-A6D142A3C851}"/>
              </a:ext>
            </a:extLst>
          </p:cNvPr>
          <p:cNvSpPr/>
          <p:nvPr/>
        </p:nvSpPr>
        <p:spPr>
          <a:xfrm>
            <a:off x="6665259" y="3801036"/>
            <a:ext cx="2003612" cy="5737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CEC76-9EB4-F411-F056-660485F2C61D}"/>
              </a:ext>
            </a:extLst>
          </p:cNvPr>
          <p:cNvSpPr/>
          <p:nvPr/>
        </p:nvSpPr>
        <p:spPr>
          <a:xfrm>
            <a:off x="6665259" y="2770093"/>
            <a:ext cx="1143000" cy="5737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FBE42-FE6A-1A02-B9A5-FCED94E04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726" y="385894"/>
            <a:ext cx="4895644" cy="428677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The fundamentals</a:t>
            </a:r>
            <a:br>
              <a:rPr lang="en-US" dirty="0"/>
            </a:b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A0CCC1AD-A733-8599-BC8F-EC1F4345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B251-D17F-9EA6-4039-864E6AB7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8957-8C2B-09C5-67D9-AF2F7B66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  <a:p>
            <a:r>
              <a:rPr lang="en-US" dirty="0"/>
              <a:t>Object-Oriented Program</a:t>
            </a:r>
          </a:p>
          <a:p>
            <a:r>
              <a:rPr lang="en-US" dirty="0"/>
              <a:t>The call stack (memory allocation)</a:t>
            </a:r>
          </a:p>
          <a:p>
            <a:r>
              <a:rPr lang="en-US" dirty="0"/>
              <a:t>The heap  (memory allocation)</a:t>
            </a:r>
          </a:p>
          <a:p>
            <a:r>
              <a:rPr lang="en-US" dirty="0"/>
              <a:t>Compilers &amp; Interpreters</a:t>
            </a:r>
          </a:p>
          <a:p>
            <a:r>
              <a:rPr lang="en-US" dirty="0"/>
              <a:t>Static vs Dynamically typed languages</a:t>
            </a:r>
          </a:p>
          <a:p>
            <a:r>
              <a:rPr lang="en-US" dirty="0"/>
              <a:t>Understanding what different languages are used for</a:t>
            </a:r>
          </a:p>
        </p:txBody>
      </p:sp>
    </p:spTree>
    <p:extLst>
      <p:ext uri="{BB962C8B-B14F-4D97-AF65-F5344CB8AC3E}">
        <p14:creationId xmlns:p14="http://schemas.microsoft.com/office/powerpoint/2010/main" val="169520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A437-5806-2051-EAD8-56DB64A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6C78-F373-94C7-EA91-F26886E0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  <a:p>
            <a:r>
              <a:rPr lang="en-US" dirty="0"/>
              <a:t>Queues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Binary Trees</a:t>
            </a:r>
          </a:p>
          <a:p>
            <a:r>
              <a:rPr lang="en-US" dirty="0"/>
              <a:t>Graphs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CEBEEA-4254-15A6-0D3F-953146F3B0AC}"/>
              </a:ext>
            </a:extLst>
          </p:cNvPr>
          <p:cNvSpPr txBox="1">
            <a:spLocks/>
          </p:cNvSpPr>
          <p:nvPr/>
        </p:nvSpPr>
        <p:spPr>
          <a:xfrm>
            <a:off x="5847127" y="1825625"/>
            <a:ext cx="5650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Recursion / Dynamic Programming</a:t>
            </a:r>
          </a:p>
          <a:p>
            <a:r>
              <a:rPr lang="en-US" dirty="0"/>
              <a:t>DFS</a:t>
            </a:r>
          </a:p>
          <a:p>
            <a:r>
              <a:rPr lang="en-US" dirty="0"/>
              <a:t>BFS</a:t>
            </a:r>
          </a:p>
          <a:p>
            <a:r>
              <a:rPr lang="en-US" dirty="0"/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1353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6A17-418E-F6B9-B1F1-37312391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5323-AC93-D6A5-59CE-2D0D7E8A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(pub/sub, singleton, adapter, facade, state machines)</a:t>
            </a:r>
          </a:p>
          <a:p>
            <a:r>
              <a:rPr lang="en-US" dirty="0"/>
              <a:t>Software Architectures (MVC, Client-Server, sense-computer-control, pipe-and-filter)</a:t>
            </a:r>
          </a:p>
        </p:txBody>
      </p:sp>
    </p:spTree>
    <p:extLst>
      <p:ext uri="{BB962C8B-B14F-4D97-AF65-F5344CB8AC3E}">
        <p14:creationId xmlns:p14="http://schemas.microsoft.com/office/powerpoint/2010/main" val="7701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0AFD4-15A9-4398-D8D3-10B3698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FBEC-8E6E-2253-6030-FB1A82ED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Git is a version control system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software company uses it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is impossible to escape it during your programming career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Master it as soon as possible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What is Git? An overview of Git and why you should use it | by Jatin  Varlyani | Level Up Coding">
            <a:extLst>
              <a:ext uri="{FF2B5EF4-FFF2-40B4-BE49-F238E27FC236}">
                <a16:creationId xmlns:a16="http://schemas.microsoft.com/office/drawing/2014/main" id="{D0B0361D-B379-265E-C6C5-C74427D5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5096" y="2421683"/>
            <a:ext cx="4142232" cy="24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1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12CBE-6F80-187E-3C9D-EA69F560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C5DE-E73C-18B5-10BC-AD1D8EBD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Linux is an operating system.</a:t>
            </a:r>
          </a:p>
          <a:p>
            <a:r>
              <a:rPr lang="en-US" sz="1800" dirty="0">
                <a:solidFill>
                  <a:schemeClr val="tx2"/>
                </a:solidFill>
              </a:rPr>
              <a:t>Virtually every software company uses it to some extent for development.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Learn it as soon as possible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BFE9A038-BF59-57B9-599E-102AE6B86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589</Words>
  <Application>Microsoft Macintosh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Concepts I wished I learned earlier on</vt:lpstr>
      <vt:lpstr>Computer Science Fields</vt:lpstr>
      <vt:lpstr>Computer Science Fields</vt:lpstr>
      <vt:lpstr>The fundamentals </vt:lpstr>
      <vt:lpstr>General Concepts</vt:lpstr>
      <vt:lpstr>Data Structures and Algorithms</vt:lpstr>
      <vt:lpstr>Other</vt:lpstr>
      <vt:lpstr>Git</vt:lpstr>
      <vt:lpstr>Linux</vt:lpstr>
      <vt:lpstr>Web</vt:lpstr>
      <vt:lpstr>Frameworks</vt:lpstr>
      <vt:lpstr>REST APIs</vt:lpstr>
      <vt:lpstr>Microservices</vt:lpstr>
      <vt:lpstr>Example: Amazon.com</vt:lpstr>
      <vt:lpstr>PowerPoint Presentation</vt:lpstr>
      <vt:lpstr>PowerPoint Presentation</vt:lpstr>
      <vt:lpstr>Top 5 things to learn (Summary)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I wished I learned earlier on</dc:title>
  <dc:creator>Alexander Joslin</dc:creator>
  <cp:lastModifiedBy>Alexander Joslin</cp:lastModifiedBy>
  <cp:revision>7</cp:revision>
  <dcterms:created xsi:type="dcterms:W3CDTF">2022-08-17T18:49:08Z</dcterms:created>
  <dcterms:modified xsi:type="dcterms:W3CDTF">2022-08-17T22:32:41Z</dcterms:modified>
</cp:coreProperties>
</file>