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4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3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0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43C6B-D689-FD94-7E12-1425A30D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/>
          <a:lstStyle/>
          <a:p>
            <a:r>
              <a:rPr lang="en-US"/>
              <a:t>Database Management Systems (DBMS)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B3821-281B-2812-34AE-CDAEA730F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/>
          <a:lstStyle/>
          <a:p>
            <a:r>
              <a:rPr lang="en-US" dirty="0"/>
              <a:t>By Alex Joslin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EC777-73DA-1863-96B7-57E3FF89E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6" r="24510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E01C03B-8B9A-9F73-62D8-BFD3A7BC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" t="21423" r="3661" b="3556"/>
          <a:stretch/>
        </p:blipFill>
        <p:spPr>
          <a:xfrm>
            <a:off x="2176507" y="853016"/>
            <a:ext cx="7838985" cy="51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7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FF7DF-9A09-AFBF-DC26-E1B5D514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vs NoSQL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Management — NoSQL vs. SQL (or MongoDB vs. MySQL) | by Kevin C Lee  | Analytics Vidhya | Medium">
            <a:extLst>
              <a:ext uri="{FF2B5EF4-FFF2-40B4-BE49-F238E27FC236}">
                <a16:creationId xmlns:a16="http://schemas.microsoft.com/office/drawing/2014/main" id="{D937E6DE-EE2F-1C37-1074-C122AF26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788" y="2292953"/>
            <a:ext cx="7388423" cy="38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7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1536-208E-C4AF-EDC8-989CE915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DBms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1094-BE0A-EAD9-7E7D-C2BB4D98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DBMS makes it possible for end users to create, protect, read, update and delete data in a database. It is the software that maintains a database</a:t>
            </a:r>
          </a:p>
          <a:p>
            <a:r>
              <a:rPr lang="en-US" dirty="0"/>
              <a:t>A Database is an organized collection of data</a:t>
            </a:r>
          </a:p>
          <a:p>
            <a:r>
              <a:rPr lang="en-US" dirty="0"/>
              <a:t>There are different types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319480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637F-ACF6-5165-33A8-78A1C3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&amp;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E18B-9726-BE62-E7C1-BDF3DFB5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93992"/>
            <a:ext cx="10691265" cy="4293866"/>
          </a:xfrm>
        </p:spPr>
        <p:txBody>
          <a:bodyPr>
            <a:normAutofit/>
          </a:bodyPr>
          <a:lstStyle/>
          <a:p>
            <a:r>
              <a:rPr lang="en-US" dirty="0"/>
              <a:t>Relational Databases are consisted of tables.</a:t>
            </a:r>
          </a:p>
          <a:p>
            <a:r>
              <a:rPr lang="en-US" dirty="0"/>
              <a:t>And we interact with that database using a language called SQL</a:t>
            </a:r>
          </a:p>
          <a:p>
            <a:r>
              <a:rPr lang="en-US" dirty="0"/>
              <a:t>SQL (Simple Query Language)</a:t>
            </a:r>
          </a:p>
          <a:p>
            <a:r>
              <a:rPr lang="en-US" dirty="0"/>
              <a:t>There are many different flavors of SQL such as: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PostgresSQL</a:t>
            </a:r>
            <a:endParaRPr lang="en-US" dirty="0"/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Oracle SQL</a:t>
            </a:r>
          </a:p>
          <a:p>
            <a:pPr lvl="1"/>
            <a:r>
              <a:rPr lang="en-US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345269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AE57-F665-50CE-557B-7C982318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2BE22-988B-6628-4FE8-87C8299C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49238"/>
              </p:ext>
            </p:extLst>
          </p:nvPr>
        </p:nvGraphicFramePr>
        <p:xfrm>
          <a:off x="5064036" y="1607611"/>
          <a:ext cx="5666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14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261087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04C082-3377-8954-C1BF-BADC127C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54791"/>
              </p:ext>
            </p:extLst>
          </p:nvPr>
        </p:nvGraphicFramePr>
        <p:xfrm>
          <a:off x="6046267" y="3961152"/>
          <a:ext cx="554916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9721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91486A-CADA-4921-4769-D98CA4BE8DFB}"/>
              </a:ext>
            </a:extLst>
          </p:cNvPr>
          <p:cNvSpPr txBox="1"/>
          <p:nvPr/>
        </p:nvSpPr>
        <p:spPr>
          <a:xfrm>
            <a:off x="7016069" y="123827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04DB-EE04-179A-879E-FF77ED1E6C3C}"/>
              </a:ext>
            </a:extLst>
          </p:cNvPr>
          <p:cNvSpPr txBox="1"/>
          <p:nvPr/>
        </p:nvSpPr>
        <p:spPr>
          <a:xfrm>
            <a:off x="7733848" y="3591820"/>
            <a:ext cx="19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Table</a:t>
            </a:r>
          </a:p>
        </p:txBody>
      </p:sp>
    </p:spTree>
    <p:extLst>
      <p:ext uri="{BB962C8B-B14F-4D97-AF65-F5344CB8AC3E}">
        <p14:creationId xmlns:p14="http://schemas.microsoft.com/office/powerpoint/2010/main" val="393554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AE57-F665-50CE-557B-7C982318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2BE22-988B-6628-4FE8-87C8299CB7C7}"/>
              </a:ext>
            </a:extLst>
          </p:cNvPr>
          <p:cNvGraphicFramePr>
            <a:graphicFrameLocks noGrp="1"/>
          </p:cNvGraphicFramePr>
          <p:nvPr/>
        </p:nvGraphicFramePr>
        <p:xfrm>
          <a:off x="5064036" y="1607611"/>
          <a:ext cx="5666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14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261087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04C082-3377-8954-C1BF-BADC127CC257}"/>
              </a:ext>
            </a:extLst>
          </p:cNvPr>
          <p:cNvGraphicFramePr>
            <a:graphicFrameLocks noGrp="1"/>
          </p:cNvGraphicFramePr>
          <p:nvPr/>
        </p:nvGraphicFramePr>
        <p:xfrm>
          <a:off x="6046267" y="3961152"/>
          <a:ext cx="554916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9721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91486A-CADA-4921-4769-D98CA4BE8DFB}"/>
              </a:ext>
            </a:extLst>
          </p:cNvPr>
          <p:cNvSpPr txBox="1"/>
          <p:nvPr/>
        </p:nvSpPr>
        <p:spPr>
          <a:xfrm>
            <a:off x="7016069" y="123827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04DB-EE04-179A-879E-FF77ED1E6C3C}"/>
              </a:ext>
            </a:extLst>
          </p:cNvPr>
          <p:cNvSpPr txBox="1"/>
          <p:nvPr/>
        </p:nvSpPr>
        <p:spPr>
          <a:xfrm>
            <a:off x="7733848" y="3591820"/>
            <a:ext cx="19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57EC88-D7AD-1140-55D8-0BEBA7BA4E2C}"/>
              </a:ext>
            </a:extLst>
          </p:cNvPr>
          <p:cNvSpPr/>
          <p:nvPr/>
        </p:nvSpPr>
        <p:spPr>
          <a:xfrm>
            <a:off x="4865309" y="5613789"/>
            <a:ext cx="16096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41D55-C57A-79AF-738E-48A88E60255F}"/>
              </a:ext>
            </a:extLst>
          </p:cNvPr>
          <p:cNvSpPr/>
          <p:nvPr/>
        </p:nvSpPr>
        <p:spPr>
          <a:xfrm>
            <a:off x="9730774" y="890040"/>
            <a:ext cx="15220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67F9C-F9C9-8977-EFF3-91B4C1EA84E8}"/>
              </a:ext>
            </a:extLst>
          </p:cNvPr>
          <p:cNvCxnSpPr>
            <a:stCxn id="15" idx="2"/>
          </p:cNvCxnSpPr>
          <p:nvPr/>
        </p:nvCxnSpPr>
        <p:spPr>
          <a:xfrm flipH="1">
            <a:off x="10346499" y="1290150"/>
            <a:ext cx="145317" cy="317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557DB8-AFC5-202B-9FB4-582435F90B81}"/>
              </a:ext>
            </a:extLst>
          </p:cNvPr>
          <p:cNvCxnSpPr>
            <a:cxnSpLocks/>
          </p:cNvCxnSpPr>
          <p:nvPr/>
        </p:nvCxnSpPr>
        <p:spPr>
          <a:xfrm flipV="1">
            <a:off x="5670113" y="5179344"/>
            <a:ext cx="287970" cy="434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1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AE57-F665-50CE-557B-7C982318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2BE22-988B-6628-4FE8-87C8299CB7C7}"/>
              </a:ext>
            </a:extLst>
          </p:cNvPr>
          <p:cNvGraphicFramePr>
            <a:graphicFrameLocks noGrp="1"/>
          </p:cNvGraphicFramePr>
          <p:nvPr/>
        </p:nvGraphicFramePr>
        <p:xfrm>
          <a:off x="5064036" y="1607611"/>
          <a:ext cx="5666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14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261087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04C082-3377-8954-C1BF-BADC127CC257}"/>
              </a:ext>
            </a:extLst>
          </p:cNvPr>
          <p:cNvGraphicFramePr>
            <a:graphicFrameLocks noGrp="1"/>
          </p:cNvGraphicFramePr>
          <p:nvPr/>
        </p:nvGraphicFramePr>
        <p:xfrm>
          <a:off x="6046267" y="3961152"/>
          <a:ext cx="554916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9721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91486A-CADA-4921-4769-D98CA4BE8DFB}"/>
              </a:ext>
            </a:extLst>
          </p:cNvPr>
          <p:cNvSpPr txBox="1"/>
          <p:nvPr/>
        </p:nvSpPr>
        <p:spPr>
          <a:xfrm>
            <a:off x="7016069" y="123827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04DB-EE04-179A-879E-FF77ED1E6C3C}"/>
              </a:ext>
            </a:extLst>
          </p:cNvPr>
          <p:cNvSpPr txBox="1"/>
          <p:nvPr/>
        </p:nvSpPr>
        <p:spPr>
          <a:xfrm>
            <a:off x="7733848" y="3591820"/>
            <a:ext cx="19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57EC88-D7AD-1140-55D8-0BEBA7BA4E2C}"/>
              </a:ext>
            </a:extLst>
          </p:cNvPr>
          <p:cNvSpPr/>
          <p:nvPr/>
        </p:nvSpPr>
        <p:spPr>
          <a:xfrm>
            <a:off x="4865309" y="5613789"/>
            <a:ext cx="16096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41D55-C57A-79AF-738E-48A88E60255F}"/>
              </a:ext>
            </a:extLst>
          </p:cNvPr>
          <p:cNvSpPr/>
          <p:nvPr/>
        </p:nvSpPr>
        <p:spPr>
          <a:xfrm>
            <a:off x="9730774" y="890040"/>
            <a:ext cx="15220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67F9C-F9C9-8977-EFF3-91B4C1EA84E8}"/>
              </a:ext>
            </a:extLst>
          </p:cNvPr>
          <p:cNvCxnSpPr>
            <a:stCxn id="15" idx="2"/>
          </p:cNvCxnSpPr>
          <p:nvPr/>
        </p:nvCxnSpPr>
        <p:spPr>
          <a:xfrm flipH="1">
            <a:off x="10346499" y="1290150"/>
            <a:ext cx="145317" cy="317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557DB8-AFC5-202B-9FB4-582435F90B81}"/>
              </a:ext>
            </a:extLst>
          </p:cNvPr>
          <p:cNvCxnSpPr>
            <a:cxnSpLocks/>
          </p:cNvCxnSpPr>
          <p:nvPr/>
        </p:nvCxnSpPr>
        <p:spPr>
          <a:xfrm flipV="1">
            <a:off x="5670113" y="5179344"/>
            <a:ext cx="287970" cy="434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24D6F-EE98-AE9E-F50D-7396066EE7BA}"/>
              </a:ext>
            </a:extLst>
          </p:cNvPr>
          <p:cNvSpPr/>
          <p:nvPr/>
        </p:nvSpPr>
        <p:spPr>
          <a:xfrm>
            <a:off x="4645420" y="906707"/>
            <a:ext cx="16096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82B1C-58AC-09FC-ED22-FB7598CDC12C}"/>
              </a:ext>
            </a:extLst>
          </p:cNvPr>
          <p:cNvCxnSpPr>
            <a:cxnSpLocks/>
          </p:cNvCxnSpPr>
          <p:nvPr/>
        </p:nvCxnSpPr>
        <p:spPr>
          <a:xfrm>
            <a:off x="5382143" y="1316855"/>
            <a:ext cx="66286" cy="2907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4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AE57-F665-50CE-557B-7C982318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2BE22-988B-6628-4FE8-87C8299CB7C7}"/>
              </a:ext>
            </a:extLst>
          </p:cNvPr>
          <p:cNvGraphicFramePr>
            <a:graphicFrameLocks noGrp="1"/>
          </p:cNvGraphicFramePr>
          <p:nvPr/>
        </p:nvGraphicFramePr>
        <p:xfrm>
          <a:off x="5064036" y="1607611"/>
          <a:ext cx="5666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14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  <a:gridCol w="1416714">
                  <a:extLst>
                    <a:ext uri="{9D8B030D-6E8A-4147-A177-3AD203B41FA5}">
                      <a16:colId xmlns:a16="http://schemas.microsoft.com/office/drawing/2014/main" val="261087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04C082-3377-8954-C1BF-BADC127C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86413"/>
              </p:ext>
            </p:extLst>
          </p:nvPr>
        </p:nvGraphicFramePr>
        <p:xfrm>
          <a:off x="6046267" y="3961152"/>
          <a:ext cx="554916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9721">
                  <a:extLst>
                    <a:ext uri="{9D8B030D-6E8A-4147-A177-3AD203B41FA5}">
                      <a16:colId xmlns:a16="http://schemas.microsoft.com/office/drawing/2014/main" val="3207088649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3643010410"/>
                    </a:ext>
                  </a:extLst>
                </a:gridCol>
                <a:gridCol w="1849721">
                  <a:extLst>
                    <a:ext uri="{9D8B030D-6E8A-4147-A177-3AD203B41FA5}">
                      <a16:colId xmlns:a16="http://schemas.microsoft.com/office/drawing/2014/main" val="1738495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6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91486A-CADA-4921-4769-D98CA4BE8DFB}"/>
              </a:ext>
            </a:extLst>
          </p:cNvPr>
          <p:cNvSpPr txBox="1"/>
          <p:nvPr/>
        </p:nvSpPr>
        <p:spPr>
          <a:xfrm>
            <a:off x="7016069" y="1238279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Employee_Table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04DB-EE04-179A-879E-FF77ED1E6C3C}"/>
              </a:ext>
            </a:extLst>
          </p:cNvPr>
          <p:cNvSpPr txBox="1"/>
          <p:nvPr/>
        </p:nvSpPr>
        <p:spPr>
          <a:xfrm>
            <a:off x="7733848" y="3591820"/>
            <a:ext cx="202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Department_Table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57EC88-D7AD-1140-55D8-0BEBA7BA4E2C}"/>
              </a:ext>
            </a:extLst>
          </p:cNvPr>
          <p:cNvSpPr/>
          <p:nvPr/>
        </p:nvSpPr>
        <p:spPr>
          <a:xfrm>
            <a:off x="4865309" y="5613789"/>
            <a:ext cx="16096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41D55-C57A-79AF-738E-48A88E60255F}"/>
              </a:ext>
            </a:extLst>
          </p:cNvPr>
          <p:cNvSpPr/>
          <p:nvPr/>
        </p:nvSpPr>
        <p:spPr>
          <a:xfrm>
            <a:off x="9730774" y="890040"/>
            <a:ext cx="15220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67F9C-F9C9-8977-EFF3-91B4C1EA84E8}"/>
              </a:ext>
            </a:extLst>
          </p:cNvPr>
          <p:cNvCxnSpPr>
            <a:stCxn id="15" idx="2"/>
          </p:cNvCxnSpPr>
          <p:nvPr/>
        </p:nvCxnSpPr>
        <p:spPr>
          <a:xfrm flipH="1">
            <a:off x="10346499" y="1290150"/>
            <a:ext cx="145317" cy="317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557DB8-AFC5-202B-9FB4-582435F90B81}"/>
              </a:ext>
            </a:extLst>
          </p:cNvPr>
          <p:cNvCxnSpPr>
            <a:cxnSpLocks/>
          </p:cNvCxnSpPr>
          <p:nvPr/>
        </p:nvCxnSpPr>
        <p:spPr>
          <a:xfrm flipV="1">
            <a:off x="5670113" y="5179344"/>
            <a:ext cx="287970" cy="434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24D6F-EE98-AE9E-F50D-7396066EE7BA}"/>
              </a:ext>
            </a:extLst>
          </p:cNvPr>
          <p:cNvSpPr/>
          <p:nvPr/>
        </p:nvSpPr>
        <p:spPr>
          <a:xfrm>
            <a:off x="4645420" y="906707"/>
            <a:ext cx="16096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82B1C-58AC-09FC-ED22-FB7598CDC12C}"/>
              </a:ext>
            </a:extLst>
          </p:cNvPr>
          <p:cNvCxnSpPr>
            <a:cxnSpLocks/>
          </p:cNvCxnSpPr>
          <p:nvPr/>
        </p:nvCxnSpPr>
        <p:spPr>
          <a:xfrm>
            <a:off x="5382143" y="1316855"/>
            <a:ext cx="66286" cy="2907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BE0C8-D2C0-1498-765F-CA81342FDA90}"/>
              </a:ext>
            </a:extLst>
          </p:cNvPr>
          <p:cNvSpPr txBox="1"/>
          <p:nvPr/>
        </p:nvSpPr>
        <p:spPr>
          <a:xfrm>
            <a:off x="863397" y="2462403"/>
            <a:ext cx="4718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Get John’s building #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building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Department_Table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department = (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dep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Employee_Table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=“John”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48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E436-BBD9-3204-516B-1A11EB45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SQL &amp; Non-Relational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E269-F5AE-40C6-C004-10F052EA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databases have flexible schemas and scale easier than relational databases.</a:t>
            </a:r>
          </a:p>
          <a:p>
            <a:r>
              <a:rPr lang="en-US" dirty="0"/>
              <a:t>There are many No SQL Databases such as: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Google Cloud Datastore</a:t>
            </a:r>
          </a:p>
        </p:txBody>
      </p:sp>
    </p:spTree>
    <p:extLst>
      <p:ext uri="{BB962C8B-B14F-4D97-AF65-F5344CB8AC3E}">
        <p14:creationId xmlns:p14="http://schemas.microsoft.com/office/powerpoint/2010/main" val="29268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7669-19A4-1D1E-2973-F8DF9F92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Exmaple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25341-A6B9-E5D8-1018-BF847EFBD0BA}"/>
              </a:ext>
            </a:extLst>
          </p:cNvPr>
          <p:cNvSpPr txBox="1"/>
          <p:nvPr/>
        </p:nvSpPr>
        <p:spPr>
          <a:xfrm>
            <a:off x="6963572" y="2293126"/>
            <a:ext cx="4718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id: 132,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Lisa,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35,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dep: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department: Software,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building: F-3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employee_count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DCF670-1FD3-D9E7-345A-13B6772B13E2}"/>
              </a:ext>
            </a:extLst>
          </p:cNvPr>
          <p:cNvSpPr txBox="1"/>
          <p:nvPr/>
        </p:nvSpPr>
        <p:spPr>
          <a:xfrm>
            <a:off x="6963572" y="1814476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Employee_Collection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FA421-6F0C-BF8F-FD43-8FDD6232CD35}"/>
              </a:ext>
            </a:extLst>
          </p:cNvPr>
          <p:cNvSpPr txBox="1"/>
          <p:nvPr/>
        </p:nvSpPr>
        <p:spPr>
          <a:xfrm>
            <a:off x="1640910" y="2805830"/>
            <a:ext cx="4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db.Employee_Collection.find</a:t>
            </a:r>
            <a:r>
              <a:rPr lang="en-US" dirty="0"/>
              <a:t>({ emp_age:35 })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5CAAF-6B65-21F2-FB96-72CC4D27B526}"/>
              </a:ext>
            </a:extLst>
          </p:cNvPr>
          <p:cNvSpPr txBox="1"/>
          <p:nvPr/>
        </p:nvSpPr>
        <p:spPr>
          <a:xfrm>
            <a:off x="1640910" y="2293126"/>
            <a:ext cx="368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employee whose age is 35</a:t>
            </a:r>
          </a:p>
        </p:txBody>
      </p:sp>
    </p:spTree>
    <p:extLst>
      <p:ext uri="{BB962C8B-B14F-4D97-AF65-F5344CB8AC3E}">
        <p14:creationId xmlns:p14="http://schemas.microsoft.com/office/powerpoint/2010/main" val="421641429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415</Words>
  <Application>Microsoft Macintosh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Database Management Systems (DBMS)</vt:lpstr>
      <vt:lpstr>What is a DBms?</vt:lpstr>
      <vt:lpstr>SQL &amp; relational Databases</vt:lpstr>
      <vt:lpstr>Example</vt:lpstr>
      <vt:lpstr>Example</vt:lpstr>
      <vt:lpstr>Example</vt:lpstr>
      <vt:lpstr>Example</vt:lpstr>
      <vt:lpstr>No SQL &amp; Non-Relational Databases</vt:lpstr>
      <vt:lpstr>Exmaple</vt:lpstr>
      <vt:lpstr>PowerPoint Presentation</vt:lpstr>
      <vt:lpstr>SQL vs NoSQL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(DBMS)</dc:title>
  <dc:creator>Alexander Joslin</dc:creator>
  <cp:lastModifiedBy>Alexander Joslin</cp:lastModifiedBy>
  <cp:revision>3</cp:revision>
  <dcterms:created xsi:type="dcterms:W3CDTF">2022-06-23T19:06:37Z</dcterms:created>
  <dcterms:modified xsi:type="dcterms:W3CDTF">2022-06-23T20:48:32Z</dcterms:modified>
</cp:coreProperties>
</file>