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9" r:id="rId4"/>
    <p:sldId id="267" r:id="rId5"/>
    <p:sldId id="266" r:id="rId6"/>
    <p:sldId id="280" r:id="rId7"/>
    <p:sldId id="268" r:id="rId8"/>
    <p:sldId id="264" r:id="rId9"/>
    <p:sldId id="269" r:id="rId10"/>
    <p:sldId id="270" r:id="rId11"/>
    <p:sldId id="271" r:id="rId12"/>
    <p:sldId id="263" r:id="rId13"/>
    <p:sldId id="272" r:id="rId14"/>
    <p:sldId id="273" r:id="rId15"/>
    <p:sldId id="274" r:id="rId16"/>
    <p:sldId id="281" r:id="rId17"/>
    <p:sldId id="282" r:id="rId18"/>
    <p:sldId id="283" r:id="rId19"/>
    <p:sldId id="284" r:id="rId20"/>
    <p:sldId id="285" r:id="rId21"/>
    <p:sldId id="287" r:id="rId22"/>
    <p:sldId id="288" r:id="rId23"/>
    <p:sldId id="262" r:id="rId24"/>
    <p:sldId id="261" r:id="rId25"/>
    <p:sldId id="275" r:id="rId26"/>
    <p:sldId id="260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4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12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6565-FE6C-464B-ACF4-954FB9B77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E86A4-A54D-BD4E-A83B-49C7ED835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80AC3-3FD6-4E47-BD88-BECB8A59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C0660-1FD7-0E40-98F7-DA4834A6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03F5D-FABE-BF40-A31B-C57DD821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4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162F-7193-AD47-BEB7-4AA26365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5E5D3-45DF-F64E-A6A3-8F6717455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6C238-5673-B245-8972-5DE2AA36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0C455-5907-1647-80FD-73F1AAD2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44262-6F57-CF4D-97ED-4F2AFD2F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9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10CC6-0DAC-0D42-93ED-AEEE192FE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95D25-13FE-894E-B1C6-F06E901D5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FFB25-514E-FF46-8BB6-C49FBF1F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73B8-4E68-A740-934E-F5ADDB93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B41F4-D5FA-8E47-BC00-62A8E83E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6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2489-B044-8640-B3A1-6289E5D0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357F-1613-BE4F-B671-22233123A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3B6D3-29A2-D147-B205-D53FA819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E441C-89F1-F147-AE45-EE6661B8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6A8CF-7385-074B-9B3B-A72B0BAB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9E6B-472E-2442-B0C6-BAA2598A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69143-898F-6745-83EF-6FD7DCD7C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1B2F4-E2CF-0E48-91A7-82D81E15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123B0-4476-8542-9F74-D32F9942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8EBD-1081-484A-B881-03F2FD2E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7160-4D4E-F84B-98C6-7BB575D7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168B-6291-114F-8D54-ED3D3AF70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ED66B-EE7D-7741-951D-2B78BFB6D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BB60E-062B-AF45-BFFD-17CBC5C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FEA14-B658-9748-A21A-6BCF18B6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8868D-A8A6-874B-BB94-35609B95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8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A404-29FD-F446-B3E8-E99C93ED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A4C24-8300-744C-ADFB-E19844806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7385A-7145-9E46-982E-0282891D4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B7851-9C3C-3044-B9C4-514E092DB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FC646-997D-0B41-9641-27E609B38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001E7-9B73-FB44-98FA-9C52B036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72D5B-357D-EE46-AA9D-77AD1014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6EB2A-8EB0-414F-83EA-67E21CF0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721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CD26-4DDD-3D47-A2E7-3DAD965D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32559-8320-F645-B58F-9BEF355F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8/8/22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2BB6C-91C1-9F43-8E9A-F348153E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A5A49-B062-2F42-95E0-77BB4D80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4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25E73-CA4B-A145-824E-340A5288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8/8/22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A45A0-654E-B34F-88C5-12486219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43FD8-3EA5-AE47-94FC-F2C54FD2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9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7BA7-AF26-EF4F-8F01-8F2E63A0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478A-4763-124D-958D-24F10126B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19285-D264-CE4B-8C3D-E28B6C4BF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A6FE8-B0EF-B340-8D65-42C886CF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8/8/22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CE633-0D23-D249-B8D9-50F915F6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A9802-7239-2844-9D4C-22586CD9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6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85A5-526E-F24A-B721-778CD295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7A875-E8D8-EA4D-8DFA-E59B02176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1C5D3-DD74-844F-B08B-5B96FEEE1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513B8-0185-D442-9191-801A2976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56E8-F773-8547-97F3-D83CDE7E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42C68-67B0-524A-8559-2848C2C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606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AE0CB-1A58-A741-A033-5BED0406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9E527-4F57-6E4B-9FF3-5FA037561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BFD36-2EF2-8E46-81A7-26FF7215D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C626-07C6-E147-BB14-652EC4FC3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FB065-4053-C548-BD66-284CE7F7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5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DDDBA3E0-ABE0-498A-A4D4-F01B39E79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05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0526A6-7D8C-7E49-BBD0-33C745959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4" y="352338"/>
            <a:ext cx="11548532" cy="4198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algn="l"/>
            <a:r>
              <a:rPr lang="en-US" sz="88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Time Complexity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178-CECE-7F4C-A19D-708431A3D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4" y="5195084"/>
            <a:ext cx="10634738" cy="1175039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Jun 18</a:t>
            </a:r>
            <a:r>
              <a:rPr lang="en-US" sz="18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2020</a:t>
            </a:r>
          </a:p>
          <a:p>
            <a:pPr algn="l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Alexander Joslin</a:t>
            </a:r>
          </a:p>
        </p:txBody>
      </p:sp>
    </p:spTree>
    <p:extLst>
      <p:ext uri="{BB962C8B-B14F-4D97-AF65-F5344CB8AC3E}">
        <p14:creationId xmlns:p14="http://schemas.microsoft.com/office/powerpoint/2010/main" val="427738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0B7FE9E6-8770-8240-B50C-26D85B2D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905163"/>
            <a:ext cx="8176375" cy="58402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Common Time Complexities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50C04-DB2E-BC4E-B252-154096D42C6C}"/>
              </a:ext>
            </a:extLst>
          </p:cNvPr>
          <p:cNvSpPr txBox="1"/>
          <p:nvPr/>
        </p:nvSpPr>
        <p:spPr>
          <a:xfrm>
            <a:off x="9474028" y="104297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O(n)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01CB7-246F-5241-8F66-A4D3578E2737}"/>
              </a:ext>
            </a:extLst>
          </p:cNvPr>
          <p:cNvSpPr txBox="1"/>
          <p:nvPr/>
        </p:nvSpPr>
        <p:spPr>
          <a:xfrm>
            <a:off x="10159174" y="633433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O(1)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AFD9D-7EB2-2846-B94E-0C469A34E789}"/>
              </a:ext>
            </a:extLst>
          </p:cNvPr>
          <p:cNvSpPr/>
          <p:nvPr/>
        </p:nvSpPr>
        <p:spPr>
          <a:xfrm>
            <a:off x="4908264" y="940091"/>
            <a:ext cx="622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O(n</a:t>
            </a:r>
            <a:r>
              <a:rPr lang="en-US" sz="1600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03AE2-B087-B54D-983C-8A74F06CEDD7}"/>
              </a:ext>
            </a:extLst>
          </p:cNvPr>
          <p:cNvSpPr txBox="1"/>
          <p:nvPr/>
        </p:nvSpPr>
        <p:spPr>
          <a:xfrm>
            <a:off x="508000" y="1142059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O(2</a:t>
            </a:r>
            <a:r>
              <a:rPr lang="en-US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en-US" b="1" dirty="0"/>
              <a:t>“Exponential Time”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Backtracking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Subsets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Recursion (Fibonacci sequence)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4147D3-375A-2A42-89B0-842F071254A8}"/>
              </a:ext>
            </a:extLst>
          </p:cNvPr>
          <p:cNvSpPr txBox="1"/>
          <p:nvPr/>
        </p:nvSpPr>
        <p:spPr>
          <a:xfrm>
            <a:off x="415636" y="3429000"/>
            <a:ext cx="3445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O(n!) </a:t>
            </a:r>
            <a:r>
              <a:rPr lang="en-US" b="1" dirty="0"/>
              <a:t>“Factorial time”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Permutations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Find all the possible combinations of the word “cat”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cat, act, tac, </a:t>
            </a:r>
            <a:r>
              <a:rPr lang="en-US" dirty="0" err="1"/>
              <a:t>cta</a:t>
            </a:r>
            <a:r>
              <a:rPr lang="en-US" dirty="0"/>
              <a:t>, act ...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BD8C30-483B-4B45-B61F-FADA06CD5D04}"/>
              </a:ext>
            </a:extLst>
          </p:cNvPr>
          <p:cNvSpPr/>
          <p:nvPr/>
        </p:nvSpPr>
        <p:spPr>
          <a:xfrm>
            <a:off x="3934691" y="2019222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O(n</a:t>
            </a:r>
            <a:r>
              <a:rPr lang="en-US" sz="1600" baseline="30000" dirty="0">
                <a:solidFill>
                  <a:srgbClr val="7030A0"/>
                </a:solidFill>
              </a:rPr>
              <a:t>3</a:t>
            </a:r>
            <a:r>
              <a:rPr lang="en-US" sz="1600" dirty="0">
                <a:solidFill>
                  <a:srgbClr val="7030A0"/>
                </a:solidFill>
              </a:rPr>
              <a:t>) 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AEA00A-9E18-6942-84BE-95EC193DD1A7}"/>
              </a:ext>
            </a:extLst>
          </p:cNvPr>
          <p:cNvSpPr/>
          <p:nvPr/>
        </p:nvSpPr>
        <p:spPr>
          <a:xfrm>
            <a:off x="11139172" y="6009889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O(log n) 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6483D-E62F-054B-BD8F-615F0B3A00B7}"/>
              </a:ext>
            </a:extLst>
          </p:cNvPr>
          <p:cNvSpPr/>
          <p:nvPr/>
        </p:nvSpPr>
        <p:spPr>
          <a:xfrm>
            <a:off x="6837785" y="909313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O(n log n)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5D8EC9-8F15-0249-9641-1138245A50A5}"/>
              </a:ext>
            </a:extLst>
          </p:cNvPr>
          <p:cNvSpPr/>
          <p:nvPr/>
        </p:nvSpPr>
        <p:spPr>
          <a:xfrm>
            <a:off x="4677355" y="1649890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O(2</a:t>
            </a:r>
            <a:r>
              <a:rPr lang="en-US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BF4C23-5DDE-F345-84C9-AF88999627DC}"/>
              </a:ext>
            </a:extLst>
          </p:cNvPr>
          <p:cNvSpPr/>
          <p:nvPr/>
        </p:nvSpPr>
        <p:spPr>
          <a:xfrm>
            <a:off x="4067979" y="933729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O(n!)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0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Common Time Complexities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2334F-C1CE-DD48-8AA3-B679E2575FB0}"/>
              </a:ext>
            </a:extLst>
          </p:cNvPr>
          <p:cNvSpPr txBox="1"/>
          <p:nvPr/>
        </p:nvSpPr>
        <p:spPr>
          <a:xfrm>
            <a:off x="4878679" y="2087417"/>
            <a:ext cx="2434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Best to Worst</a:t>
            </a: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FF4B001B-D771-A94B-B26B-57349E0727EA}"/>
              </a:ext>
            </a:extLst>
          </p:cNvPr>
          <p:cNvSpPr/>
          <p:nvPr/>
        </p:nvSpPr>
        <p:spPr>
          <a:xfrm>
            <a:off x="1450109" y="2927946"/>
            <a:ext cx="9303258" cy="978787"/>
          </a:xfrm>
          <a:prstGeom prst="leftRightArrow">
            <a:avLst/>
          </a:prstGeom>
          <a:gradFill>
            <a:gsLst>
              <a:gs pos="51000">
                <a:srgbClr val="FFFF00"/>
              </a:gs>
              <a:gs pos="0">
                <a:srgbClr val="00B050"/>
              </a:gs>
              <a:gs pos="100000">
                <a:srgbClr val="FF0000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C8FA2-56E0-314E-A4F2-BF39F5F66DD0}"/>
              </a:ext>
            </a:extLst>
          </p:cNvPr>
          <p:cNvSpPr txBox="1"/>
          <p:nvPr/>
        </p:nvSpPr>
        <p:spPr>
          <a:xfrm>
            <a:off x="1450109" y="4285292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0372C-6044-164D-991D-E0C7F8977D93}"/>
              </a:ext>
            </a:extLst>
          </p:cNvPr>
          <p:cNvSpPr txBox="1"/>
          <p:nvPr/>
        </p:nvSpPr>
        <p:spPr>
          <a:xfrm>
            <a:off x="3901074" y="4285291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DA03B8-FF83-9544-A3B2-6DAB7FE38F4C}"/>
              </a:ext>
            </a:extLst>
          </p:cNvPr>
          <p:cNvSpPr txBox="1"/>
          <p:nvPr/>
        </p:nvSpPr>
        <p:spPr>
          <a:xfrm>
            <a:off x="2449568" y="4285291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O(log 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94DA85-3A54-EF40-B367-C7292084DB7E}"/>
              </a:ext>
            </a:extLst>
          </p:cNvPr>
          <p:cNvSpPr txBox="1"/>
          <p:nvPr/>
        </p:nvSpPr>
        <p:spPr>
          <a:xfrm>
            <a:off x="4906945" y="4285291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O(n log 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EE4A51-2192-3D44-B30A-DEF14472B79E}"/>
              </a:ext>
            </a:extLst>
          </p:cNvPr>
          <p:cNvSpPr txBox="1"/>
          <p:nvPr/>
        </p:nvSpPr>
        <p:spPr>
          <a:xfrm>
            <a:off x="9916278" y="4285289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O(n!)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7FC5F6-99DC-9645-AF0A-7127C0A53183}"/>
              </a:ext>
            </a:extLst>
          </p:cNvPr>
          <p:cNvSpPr txBox="1"/>
          <p:nvPr/>
        </p:nvSpPr>
        <p:spPr>
          <a:xfrm>
            <a:off x="8809417" y="4285289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O(2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7B22BB-0A59-ED4D-9EF6-9090D592F92F}"/>
              </a:ext>
            </a:extLst>
          </p:cNvPr>
          <p:cNvSpPr txBox="1"/>
          <p:nvPr/>
        </p:nvSpPr>
        <p:spPr>
          <a:xfrm>
            <a:off x="7699350" y="428528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O(n</a:t>
            </a:r>
            <a:r>
              <a:rPr lang="en-US" sz="2400" baseline="30000" dirty="0"/>
              <a:t>3</a:t>
            </a:r>
            <a:r>
              <a:rPr lang="en-US" sz="2400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7CA211-3D60-DD47-9F36-4A9AEDB4B552}"/>
              </a:ext>
            </a:extLst>
          </p:cNvPr>
          <p:cNvSpPr txBox="1"/>
          <p:nvPr/>
        </p:nvSpPr>
        <p:spPr>
          <a:xfrm>
            <a:off x="6589283" y="428528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922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965" y="1690688"/>
            <a:ext cx="3429000" cy="3961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What is the Time Complexity?</a:t>
            </a:r>
          </a:p>
          <a:p>
            <a:pPr marL="0" indent="0">
              <a:buNone/>
            </a:pPr>
            <a:r>
              <a:rPr lang="en-US" sz="2000" dirty="0"/>
              <a:t>nums1 = [4, 5, 7, 6, 2]</a:t>
            </a:r>
            <a:br>
              <a:rPr lang="en-US" sz="2000" dirty="0"/>
            </a:br>
            <a:r>
              <a:rPr lang="en-US" sz="2000" dirty="0"/>
              <a:t>nums2 = [3, 6, 1, 0, 0, 7, 4]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total = 0</a:t>
            </a:r>
            <a:br>
              <a:rPr lang="en-US" sz="2000" dirty="0"/>
            </a:br>
            <a:r>
              <a:rPr lang="en-US" sz="2000" b="1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b="1" dirty="0"/>
              <a:t>in </a:t>
            </a:r>
            <a:r>
              <a:rPr lang="en-US" sz="2000" dirty="0"/>
              <a:t>nums1 :</a:t>
            </a:r>
            <a:br>
              <a:rPr lang="en-US" sz="2000" dirty="0"/>
            </a:br>
            <a:r>
              <a:rPr lang="en-US" sz="2000" dirty="0"/>
              <a:t>    total += </a:t>
            </a:r>
            <a:r>
              <a:rPr lang="en-US" sz="2000" dirty="0" err="1"/>
              <a:t>i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for </a:t>
            </a:r>
            <a:r>
              <a:rPr lang="en-US" sz="2000" dirty="0"/>
              <a:t>j </a:t>
            </a:r>
            <a:r>
              <a:rPr lang="en-US" sz="2000" b="1" dirty="0"/>
              <a:t>in </a:t>
            </a:r>
            <a:r>
              <a:rPr lang="en-US" sz="2000" dirty="0"/>
              <a:t>nums2 :</a:t>
            </a:r>
            <a:br>
              <a:rPr lang="en-US" sz="2000" dirty="0"/>
            </a:br>
            <a:r>
              <a:rPr lang="en-US" sz="2000" dirty="0"/>
              <a:t>    total += j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print(total)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1B4FC-4E35-6349-90B8-FF49A415E14D}"/>
              </a:ext>
            </a:extLst>
          </p:cNvPr>
          <p:cNvSpPr txBox="1"/>
          <p:nvPr/>
        </p:nvSpPr>
        <p:spPr>
          <a:xfrm>
            <a:off x="1844965" y="5652532"/>
            <a:ext cx="235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Answer: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O(n + 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81985-D48C-914F-8410-66E2ACEB0021}"/>
              </a:ext>
            </a:extLst>
          </p:cNvPr>
          <p:cNvSpPr txBox="1"/>
          <p:nvPr/>
        </p:nvSpPr>
        <p:spPr>
          <a:xfrm>
            <a:off x="6918037" y="1690688"/>
            <a:ext cx="3437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Rule # 1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Different Steps get added.</a:t>
            </a:r>
          </a:p>
        </p:txBody>
      </p:sp>
    </p:spTree>
    <p:extLst>
      <p:ext uri="{BB962C8B-B14F-4D97-AF65-F5344CB8AC3E}">
        <p14:creationId xmlns:p14="http://schemas.microsoft.com/office/powerpoint/2010/main" val="39372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965" y="1690688"/>
            <a:ext cx="3429000" cy="3961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What is the Time Complexity?</a:t>
            </a:r>
          </a:p>
          <a:p>
            <a:pPr marL="0" indent="0">
              <a:buNone/>
            </a:pPr>
            <a:r>
              <a:rPr lang="en-US" sz="2000" dirty="0"/>
              <a:t>nums1 = [4, 5, 7, 6, 2]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total = 0</a:t>
            </a:r>
            <a:br>
              <a:rPr lang="en-US" sz="2000" dirty="0"/>
            </a:br>
            <a:r>
              <a:rPr lang="en-US" sz="2000" b="1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b="1" dirty="0"/>
              <a:t>in </a:t>
            </a:r>
            <a:r>
              <a:rPr lang="en-US" sz="2000" dirty="0"/>
              <a:t>nums1 :</a:t>
            </a:r>
            <a:br>
              <a:rPr lang="en-US" sz="2000" dirty="0"/>
            </a:br>
            <a:r>
              <a:rPr lang="en-US" sz="2000" dirty="0"/>
              <a:t>    total += </a:t>
            </a:r>
            <a:r>
              <a:rPr lang="en-US" sz="2000" dirty="0" err="1"/>
              <a:t>i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for </a:t>
            </a:r>
            <a:r>
              <a:rPr lang="en-US" sz="2000" dirty="0"/>
              <a:t>j </a:t>
            </a:r>
            <a:r>
              <a:rPr lang="en-US" sz="2000" b="1" dirty="0"/>
              <a:t>in </a:t>
            </a:r>
            <a:r>
              <a:rPr lang="en-US" sz="2000" dirty="0"/>
              <a:t>nums1 :</a:t>
            </a:r>
            <a:br>
              <a:rPr lang="en-US" sz="2000" dirty="0"/>
            </a:br>
            <a:r>
              <a:rPr lang="en-US" sz="2000" dirty="0"/>
              <a:t>    total += j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print(total)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1B4FC-4E35-6349-90B8-FF49A415E14D}"/>
              </a:ext>
            </a:extLst>
          </p:cNvPr>
          <p:cNvSpPr txBox="1"/>
          <p:nvPr/>
        </p:nvSpPr>
        <p:spPr>
          <a:xfrm>
            <a:off x="1844965" y="5652532"/>
            <a:ext cx="192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Answer: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81985-D48C-914F-8410-66E2ACEB0021}"/>
              </a:ext>
            </a:extLst>
          </p:cNvPr>
          <p:cNvSpPr txBox="1"/>
          <p:nvPr/>
        </p:nvSpPr>
        <p:spPr>
          <a:xfrm>
            <a:off x="6918037" y="1690688"/>
            <a:ext cx="2101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Rule # 2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Drop Constants</a:t>
            </a:r>
          </a:p>
        </p:txBody>
      </p:sp>
    </p:spTree>
    <p:extLst>
      <p:ext uri="{BB962C8B-B14F-4D97-AF65-F5344CB8AC3E}">
        <p14:creationId xmlns:p14="http://schemas.microsoft.com/office/powerpoint/2010/main" val="224739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965" y="1690688"/>
            <a:ext cx="3429000" cy="3961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What is the Time Complexity?</a:t>
            </a:r>
          </a:p>
          <a:p>
            <a:pPr marL="0" indent="0">
              <a:buNone/>
            </a:pPr>
            <a:r>
              <a:rPr lang="en-US" sz="2000" dirty="0"/>
              <a:t>nums1 = [4, 5, 7, 6, 2]</a:t>
            </a:r>
            <a:br>
              <a:rPr lang="en-US" sz="2000" dirty="0"/>
            </a:br>
            <a:r>
              <a:rPr lang="en-US" sz="2000" dirty="0"/>
              <a:t>nums2 = [3, 6, 1, 0, 0, 7, 4]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count = 0</a:t>
            </a:r>
            <a:br>
              <a:rPr lang="en-US" sz="2000" dirty="0"/>
            </a:br>
            <a:r>
              <a:rPr lang="en-US" sz="2000" b="1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b="1" dirty="0"/>
              <a:t>in </a:t>
            </a:r>
            <a:r>
              <a:rPr lang="en-US" sz="2000" dirty="0"/>
              <a:t>nums1: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for </a:t>
            </a:r>
            <a:r>
              <a:rPr lang="en-US" sz="2000" dirty="0"/>
              <a:t>j </a:t>
            </a:r>
            <a:r>
              <a:rPr lang="en-US" sz="2000" b="1" dirty="0"/>
              <a:t>in </a:t>
            </a:r>
            <a:r>
              <a:rPr lang="en-US" sz="2000" dirty="0"/>
              <a:t>nums2: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/>
              <a:t>if </a:t>
            </a:r>
            <a:r>
              <a:rPr lang="en-US" sz="2000" dirty="0" err="1"/>
              <a:t>i</a:t>
            </a:r>
            <a:r>
              <a:rPr lang="en-US" sz="2000" dirty="0"/>
              <a:t> == j:</a:t>
            </a:r>
            <a:br>
              <a:rPr lang="en-US" sz="2000" dirty="0"/>
            </a:br>
            <a:r>
              <a:rPr lang="en-US" sz="2000" dirty="0"/>
              <a:t>            count += 1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print(count)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1B4FC-4E35-6349-90B8-FF49A415E14D}"/>
              </a:ext>
            </a:extLst>
          </p:cNvPr>
          <p:cNvSpPr txBox="1"/>
          <p:nvPr/>
        </p:nvSpPr>
        <p:spPr>
          <a:xfrm>
            <a:off x="1844965" y="5652532"/>
            <a:ext cx="235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Answer: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O(n * 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81985-D48C-914F-8410-66E2ACEB0021}"/>
              </a:ext>
            </a:extLst>
          </p:cNvPr>
          <p:cNvSpPr txBox="1"/>
          <p:nvPr/>
        </p:nvSpPr>
        <p:spPr>
          <a:xfrm>
            <a:off x="6918037" y="1690688"/>
            <a:ext cx="31902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Rule # 3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Different inputs require </a:t>
            </a:r>
          </a:p>
          <a:p>
            <a:r>
              <a:rPr lang="en-US" sz="2400" dirty="0"/>
              <a:t>different variables.</a:t>
            </a:r>
          </a:p>
        </p:txBody>
      </p:sp>
    </p:spTree>
    <p:extLst>
      <p:ext uri="{BB962C8B-B14F-4D97-AF65-F5344CB8AC3E}">
        <p14:creationId xmlns:p14="http://schemas.microsoft.com/office/powerpoint/2010/main" val="332213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25FF64-2D32-B544-846B-D2E31F23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965" y="1690688"/>
            <a:ext cx="3429000" cy="3961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What is the Time Complexity?</a:t>
            </a:r>
          </a:p>
          <a:p>
            <a:pPr marL="0" indent="0">
              <a:buNone/>
            </a:pPr>
            <a:r>
              <a:rPr lang="en-US" sz="2000" dirty="0"/>
              <a:t>nums1 = [4, 5, 7, 6, 2]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for </a:t>
            </a:r>
            <a:r>
              <a:rPr lang="en-US" sz="2000" dirty="0"/>
              <a:t>n </a:t>
            </a:r>
            <a:r>
              <a:rPr lang="en-US" sz="2000" b="1" dirty="0"/>
              <a:t>in </a:t>
            </a:r>
            <a:r>
              <a:rPr lang="en-US" sz="2000" dirty="0"/>
              <a:t>nums1:</a:t>
            </a:r>
            <a:br>
              <a:rPr lang="en-US" sz="2000" dirty="0"/>
            </a:br>
            <a:r>
              <a:rPr lang="en-US" sz="2000" dirty="0"/>
              <a:t>    print(n)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b="1" dirty="0"/>
              <a:t>in </a:t>
            </a:r>
            <a:r>
              <a:rPr lang="en-US" sz="2000" dirty="0"/>
              <a:t>nums1: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for </a:t>
            </a:r>
            <a:r>
              <a:rPr lang="en-US" sz="2000" dirty="0"/>
              <a:t>j </a:t>
            </a:r>
            <a:r>
              <a:rPr lang="en-US" sz="2000" b="1" dirty="0"/>
              <a:t>in </a:t>
            </a:r>
            <a:r>
              <a:rPr lang="en-US" sz="2000" dirty="0"/>
              <a:t>nums1:</a:t>
            </a:r>
            <a:br>
              <a:rPr lang="en-US" sz="2000" dirty="0"/>
            </a:br>
            <a:r>
              <a:rPr lang="en-US" sz="2000" dirty="0"/>
              <a:t>        print(j)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232CF-25DA-EC41-A7ED-4F9413D4CE1C}"/>
              </a:ext>
            </a:extLst>
          </p:cNvPr>
          <p:cNvSpPr txBox="1"/>
          <p:nvPr/>
        </p:nvSpPr>
        <p:spPr>
          <a:xfrm>
            <a:off x="1844965" y="5652532"/>
            <a:ext cx="2027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Answer: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O(n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284497-ACBA-8E4D-8FCD-E0C26BFE73D4}"/>
              </a:ext>
            </a:extLst>
          </p:cNvPr>
          <p:cNvSpPr txBox="1"/>
          <p:nvPr/>
        </p:nvSpPr>
        <p:spPr>
          <a:xfrm>
            <a:off x="6918037" y="1690688"/>
            <a:ext cx="3520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Rule # 4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Drop non-dominate terms.</a:t>
            </a:r>
          </a:p>
        </p:txBody>
      </p:sp>
    </p:spTree>
    <p:extLst>
      <p:ext uri="{BB962C8B-B14F-4D97-AF65-F5344CB8AC3E}">
        <p14:creationId xmlns:p14="http://schemas.microsoft.com/office/powerpoint/2010/main" val="129535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Practice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list = [1, 4, 5, 2, 9, 5, 6, 3, 8, 3]</a:t>
            </a: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Time complexity is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O(n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24ACD-7DCA-1543-A735-2054FDD6AC4A}"/>
              </a:ext>
            </a:extLst>
          </p:cNvPr>
          <p:cNvSpPr txBox="1"/>
          <p:nvPr/>
        </p:nvSpPr>
        <p:spPr>
          <a:xfrm>
            <a:off x="4999838" y="3305263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</a:t>
            </a:r>
            <a:r>
              <a:rPr lang="en-US" dirty="0" err="1"/>
              <a:t>len</a:t>
            </a:r>
            <a:r>
              <a:rPr lang="en-US" dirty="0"/>
              <a:t>(list)</a:t>
            </a:r>
          </a:p>
          <a:p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range(int(n/2)):</a:t>
            </a:r>
          </a:p>
          <a:p>
            <a:r>
              <a:rPr lang="en-US" dirty="0"/>
              <a:t>    </a:t>
            </a:r>
            <a:r>
              <a:rPr lang="en-US" b="1" dirty="0"/>
              <a:t>for</a:t>
            </a:r>
            <a:r>
              <a:rPr lang="en-US" dirty="0"/>
              <a:t> j </a:t>
            </a:r>
            <a:r>
              <a:rPr lang="en-US" b="1" dirty="0"/>
              <a:t>in</a:t>
            </a:r>
            <a:r>
              <a:rPr lang="en-US" dirty="0"/>
              <a:t> range(int(n/2)):</a:t>
            </a:r>
          </a:p>
          <a:p>
            <a:r>
              <a:rPr lang="en-US" dirty="0"/>
              <a:t>        print(list[</a:t>
            </a:r>
            <a:r>
              <a:rPr lang="en-US" dirty="0" err="1"/>
              <a:t>i</a:t>
            </a:r>
            <a:r>
              <a:rPr lang="en-US" dirty="0"/>
              <a:t>] + list[j])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/>
              <p:nvPr/>
            </p:nvSpPr>
            <p:spPr>
              <a:xfrm>
                <a:off x="8951751" y="4313467"/>
                <a:ext cx="2692867" cy="211673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Cambria Math" panose="02040503050406030204" pitchFamily="18" charset="0"/>
                  </a:rPr>
                  <a:t>Explanation</a:t>
                </a:r>
                <a:r>
                  <a:rPr lang="en-US" i="1" dirty="0">
                    <a:latin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Rule 2: drop constants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751" y="4313467"/>
                <a:ext cx="2692867" cy="2116733"/>
              </a:xfrm>
              <a:prstGeom prst="rect">
                <a:avLst/>
              </a:prstGeom>
              <a:blipFill>
                <a:blip r:embed="rId2"/>
                <a:stretch>
                  <a:fillRect l="-1869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36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Practice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967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Time complexity is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O(n)</a:t>
            </a:r>
          </a:p>
          <a:p>
            <a:pPr marL="0" indent="0" algn="ctr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24ACD-7DCA-1543-A735-2054FDD6AC4A}"/>
              </a:ext>
            </a:extLst>
          </p:cNvPr>
          <p:cNvSpPr txBox="1"/>
          <p:nvPr/>
        </p:nvSpPr>
        <p:spPr>
          <a:xfrm>
            <a:off x="4857225" y="2176599"/>
            <a:ext cx="36156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def </a:t>
            </a:r>
            <a:r>
              <a:rPr lang="en-US" sz="1600" dirty="0" err="1"/>
              <a:t>is_palindrome</a:t>
            </a:r>
            <a:r>
              <a:rPr lang="en-US" sz="1600" dirty="0"/>
              <a:t>(word):</a:t>
            </a:r>
            <a:br>
              <a:rPr lang="en-US" sz="1600" dirty="0"/>
            </a:br>
            <a:r>
              <a:rPr lang="en-US" sz="1600" dirty="0"/>
              <a:t>    x = 0</a:t>
            </a:r>
            <a:br>
              <a:rPr lang="en-US" sz="1600" dirty="0"/>
            </a:br>
            <a:r>
              <a:rPr lang="en-US" sz="1600" dirty="0"/>
              <a:t>    y = </a:t>
            </a:r>
            <a:r>
              <a:rPr lang="en-US" sz="1600" dirty="0" err="1"/>
              <a:t>len</a:t>
            </a:r>
            <a:r>
              <a:rPr lang="en-US" sz="1600" dirty="0"/>
              <a:t>(word)-1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while </a:t>
            </a:r>
            <a:r>
              <a:rPr lang="en-US" sz="1600" dirty="0"/>
              <a:t>x &lt; y: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/>
              <a:t>if </a:t>
            </a:r>
            <a:r>
              <a:rPr lang="en-US" sz="1600" dirty="0"/>
              <a:t>word[x] != word[y]: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b="1" dirty="0"/>
              <a:t>return False</a:t>
            </a:r>
            <a:br>
              <a:rPr lang="en-US" sz="1600" b="1" dirty="0"/>
            </a:br>
            <a:r>
              <a:rPr lang="en-US" sz="1600" b="1" dirty="0"/>
              <a:t>        </a:t>
            </a:r>
            <a:r>
              <a:rPr lang="en-US" sz="1600" dirty="0"/>
              <a:t>x += 1</a:t>
            </a:r>
            <a:br>
              <a:rPr lang="en-US" sz="1600" dirty="0"/>
            </a:br>
            <a:r>
              <a:rPr lang="en-US" sz="1600" dirty="0"/>
              <a:t>        y -= 1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return True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1600" dirty="0"/>
              <a:t>print(</a:t>
            </a:r>
            <a:r>
              <a:rPr lang="en-US" sz="1600" dirty="0" err="1"/>
              <a:t>is_palindrome</a:t>
            </a:r>
            <a:r>
              <a:rPr lang="en-US" sz="1600" dirty="0"/>
              <a:t>("racecar"))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/>
              <p:nvPr/>
            </p:nvSpPr>
            <p:spPr>
              <a:xfrm>
                <a:off x="8951751" y="4313467"/>
                <a:ext cx="2692867" cy="196105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Cambria Math" panose="02040503050406030204" pitchFamily="18" charset="0"/>
                  </a:rPr>
                  <a:t>Explanation</a:t>
                </a:r>
                <a:r>
                  <a:rPr lang="en-US" i="1" dirty="0">
                    <a:latin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Looping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times.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Rule 2: drop constants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751" y="4313467"/>
                <a:ext cx="2692867" cy="1961050"/>
              </a:xfrm>
              <a:prstGeom prst="rect">
                <a:avLst/>
              </a:prstGeom>
              <a:blipFill>
                <a:blip r:embed="rId2"/>
                <a:stretch>
                  <a:fillRect l="-1869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8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Practice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967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Time complexity is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O(n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24ACD-7DCA-1543-A735-2054FDD6AC4A}"/>
              </a:ext>
            </a:extLst>
          </p:cNvPr>
          <p:cNvSpPr txBox="1"/>
          <p:nvPr/>
        </p:nvSpPr>
        <p:spPr>
          <a:xfrm>
            <a:off x="5201173" y="3191667"/>
            <a:ext cx="2306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list = [1]</a:t>
            </a:r>
            <a:br>
              <a:rPr lang="en-US" sz="1600" dirty="0"/>
            </a:br>
            <a:r>
              <a:rPr lang="en-US" sz="1600" dirty="0"/>
              <a:t>n = </a:t>
            </a:r>
            <a:r>
              <a:rPr lang="en-US" dirty="0" err="1"/>
              <a:t>len</a:t>
            </a:r>
            <a:r>
              <a:rPr lang="en-US" sz="1600" dirty="0"/>
              <a:t>(list)</a:t>
            </a:r>
            <a:br>
              <a:rPr lang="en-US" sz="1600" dirty="0"/>
            </a:br>
            <a:r>
              <a:rPr lang="en-US" b="1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b="1" dirty="0"/>
              <a:t>in </a:t>
            </a:r>
            <a:r>
              <a:rPr lang="en-US" dirty="0"/>
              <a:t>range</a:t>
            </a:r>
            <a:r>
              <a:rPr lang="en-US" sz="1600" dirty="0"/>
              <a:t>(n*n):</a:t>
            </a:r>
            <a:br>
              <a:rPr lang="en-US" sz="1600" dirty="0"/>
            </a:br>
            <a:r>
              <a:rPr lang="en-US" sz="1600" dirty="0"/>
              <a:t>    item = list[</a:t>
            </a:r>
            <a:r>
              <a:rPr lang="en-US" dirty="0"/>
              <a:t>0</a:t>
            </a:r>
            <a:r>
              <a:rPr lang="en-US" sz="1600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/>
              <p:nvPr/>
            </p:nvSpPr>
            <p:spPr>
              <a:xfrm>
                <a:off x="8951751" y="4313467"/>
                <a:ext cx="2692867" cy="133882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Cambria Math" panose="02040503050406030204" pitchFamily="18" charset="0"/>
                  </a:rPr>
                  <a:t>Explanation</a:t>
                </a:r>
                <a:r>
                  <a:rPr lang="en-US" i="1" dirty="0">
                    <a:latin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Looping</a:t>
                </a:r>
                <a:r>
                  <a:rPr lang="en-US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/>
                  <a:t>times.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751" y="4313467"/>
                <a:ext cx="2692867" cy="1338828"/>
              </a:xfrm>
              <a:prstGeom prst="rect">
                <a:avLst/>
              </a:prstGeom>
              <a:blipFill>
                <a:blip r:embed="rId2"/>
                <a:stretch>
                  <a:fillRect l="-1869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01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Practice 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967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Time complexity is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  <a:cs typeface="Arial" panose="020B0604020202020204" pitchFamily="34" charset="0"/>
              </a:rPr>
              <a:t>O(log(n))</a:t>
            </a:r>
          </a:p>
          <a:p>
            <a:pPr marL="0" indent="0" algn="ctr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24ACD-7DCA-1543-A735-2054FDD6AC4A}"/>
              </a:ext>
            </a:extLst>
          </p:cNvPr>
          <p:cNvSpPr txBox="1"/>
          <p:nvPr/>
        </p:nvSpPr>
        <p:spPr>
          <a:xfrm>
            <a:off x="5370351" y="2545714"/>
            <a:ext cx="1451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= </a:t>
            </a:r>
            <a:r>
              <a:rPr lang="en-US" dirty="0"/>
              <a:t>64</a:t>
            </a:r>
            <a:br>
              <a:rPr lang="en-US" dirty="0"/>
            </a:br>
            <a:r>
              <a:rPr lang="en-US" sz="1600" dirty="0"/>
              <a:t>squares = </a:t>
            </a:r>
            <a:r>
              <a:rPr lang="en-US" dirty="0"/>
              <a:t>0</a:t>
            </a:r>
            <a:br>
              <a:rPr lang="en-US" dirty="0"/>
            </a:br>
            <a:r>
              <a:rPr lang="en-US" b="1" dirty="0"/>
              <a:t>while </a:t>
            </a:r>
            <a:r>
              <a:rPr lang="en-US" sz="1600" dirty="0"/>
              <a:t>n &gt; </a:t>
            </a:r>
            <a:r>
              <a:rPr lang="en-US" dirty="0"/>
              <a:t>1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    squares += </a:t>
            </a:r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600" dirty="0"/>
              <a:t>n = n/</a:t>
            </a:r>
            <a:r>
              <a:rPr lang="en-US" dirty="0"/>
              <a:t>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</a:t>
            </a:r>
            <a:r>
              <a:rPr lang="en-US" sz="1600" dirty="0"/>
              <a:t>(squares)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/>
              <p:nvPr/>
            </p:nvSpPr>
            <p:spPr>
              <a:xfrm>
                <a:off x="8951751" y="4313467"/>
                <a:ext cx="2616667" cy="147732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Cambria Math" panose="02040503050406030204" pitchFamily="18" charset="0"/>
                  </a:rPr>
                  <a:t>Explanation</a:t>
                </a:r>
                <a:r>
                  <a:rPr lang="en-US" i="1" dirty="0">
                    <a:latin typeface="Cambria Math" panose="02040503050406030204" pitchFamily="18" charset="0"/>
                  </a:rPr>
                  <a:t>:</a:t>
                </a:r>
              </a:p>
              <a:p>
                <a:r>
                  <a:rPr lang="en-US" dirty="0"/>
                  <a:t>Cutting n in half with every loop.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751" y="4313467"/>
                <a:ext cx="2616667" cy="1477328"/>
              </a:xfrm>
              <a:prstGeom prst="rect">
                <a:avLst/>
              </a:prstGeom>
              <a:blipFill>
                <a:blip r:embed="rId2"/>
                <a:stretch>
                  <a:fillRect l="-1923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59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Big 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O notation describes how time scales with respect to size.</a:t>
            </a:r>
          </a:p>
        </p:txBody>
      </p:sp>
    </p:spTree>
    <p:extLst>
      <p:ext uri="{BB962C8B-B14F-4D97-AF65-F5344CB8AC3E}">
        <p14:creationId xmlns:p14="http://schemas.microsoft.com/office/powerpoint/2010/main" val="4243365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Practice Example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967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Time complexity is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O(n)</a:t>
            </a:r>
          </a:p>
          <a:p>
            <a:pPr marL="0" indent="0" algn="ctr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24ACD-7DCA-1543-A735-2054FDD6AC4A}"/>
              </a:ext>
            </a:extLst>
          </p:cNvPr>
          <p:cNvSpPr txBox="1"/>
          <p:nvPr/>
        </p:nvSpPr>
        <p:spPr>
          <a:xfrm>
            <a:off x="4900568" y="3065832"/>
            <a:ext cx="23908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list = [</a:t>
            </a:r>
            <a:r>
              <a:rPr lang="en-US" dirty="0"/>
              <a:t>6</a:t>
            </a:r>
            <a:r>
              <a:rPr lang="en-US" sz="1600" dirty="0"/>
              <a:t>,</a:t>
            </a:r>
            <a:r>
              <a:rPr lang="en-US" dirty="0"/>
              <a:t>4</a:t>
            </a:r>
            <a:r>
              <a:rPr lang="en-US" sz="1600" dirty="0"/>
              <a:t>,</a:t>
            </a:r>
            <a:r>
              <a:rPr lang="en-US" dirty="0"/>
              <a:t>3</a:t>
            </a:r>
            <a:r>
              <a:rPr lang="en-US" sz="1600" dirty="0"/>
              <a:t>,</a:t>
            </a:r>
            <a:r>
              <a:rPr lang="en-US" dirty="0"/>
              <a:t>0</a:t>
            </a:r>
            <a:r>
              <a:rPr lang="en-US" sz="1600" dirty="0"/>
              <a:t>,</a:t>
            </a:r>
            <a:r>
              <a:rPr lang="en-US" dirty="0"/>
              <a:t>5</a:t>
            </a:r>
            <a:r>
              <a:rPr lang="en-US" sz="1600" dirty="0"/>
              <a:t>,</a:t>
            </a:r>
            <a:r>
              <a:rPr lang="en-US" dirty="0"/>
              <a:t>2</a:t>
            </a:r>
            <a:r>
              <a:rPr lang="en-US" sz="1600" dirty="0"/>
              <a:t>,</a:t>
            </a:r>
            <a:r>
              <a:rPr lang="en-US" dirty="0"/>
              <a:t>7</a:t>
            </a:r>
            <a:r>
              <a:rPr lang="en-US" sz="1600" dirty="0"/>
              <a:t>,</a:t>
            </a:r>
            <a:r>
              <a:rPr lang="en-US" dirty="0"/>
              <a:t>2</a:t>
            </a:r>
            <a:r>
              <a:rPr lang="en-US" sz="1600" dirty="0"/>
              <a:t>,</a:t>
            </a:r>
            <a:r>
              <a:rPr lang="en-US" dirty="0"/>
              <a:t>1</a:t>
            </a:r>
            <a:r>
              <a:rPr lang="en-US" sz="1600" dirty="0"/>
              <a:t>,</a:t>
            </a:r>
            <a:r>
              <a:rPr lang="en-US" dirty="0"/>
              <a:t>9</a:t>
            </a:r>
            <a:r>
              <a:rPr lang="en-US" sz="1600" dirty="0"/>
              <a:t>]</a:t>
            </a:r>
            <a:br>
              <a:rPr lang="en-US" sz="1600" dirty="0"/>
            </a:br>
            <a:br>
              <a:rPr lang="en-US" sz="1600" dirty="0"/>
            </a:br>
            <a:r>
              <a:rPr lang="en-US" b="1" dirty="0"/>
              <a:t>if </a:t>
            </a:r>
            <a:r>
              <a:rPr lang="en-US" dirty="0"/>
              <a:t>5 </a:t>
            </a:r>
            <a:r>
              <a:rPr lang="en-US" b="1" dirty="0"/>
              <a:t>in </a:t>
            </a:r>
            <a:r>
              <a:rPr lang="en-US" sz="1600" dirty="0"/>
              <a:t>list: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>print</a:t>
            </a:r>
            <a:r>
              <a:rPr lang="en-US" sz="1600" dirty="0"/>
              <a:t>(</a:t>
            </a:r>
            <a:r>
              <a:rPr lang="en-US" dirty="0"/>
              <a:t>"5 was found"</a:t>
            </a:r>
            <a:r>
              <a:rPr lang="en-US" sz="1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/>
              <p:nvPr/>
            </p:nvSpPr>
            <p:spPr>
              <a:xfrm>
                <a:off x="9035641" y="3874913"/>
                <a:ext cx="2616667" cy="264687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Cambria Math" panose="02040503050406030204" pitchFamily="18" charset="0"/>
                  </a:rPr>
                  <a:t>Explanation</a:t>
                </a:r>
                <a:r>
                  <a:rPr lang="en-US" i="1" dirty="0">
                    <a:latin typeface="Cambria Math" panose="02040503050406030204" pitchFamily="18" charset="0"/>
                  </a:rPr>
                  <a:t>: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in keyword in python loops through the list in order to check if 5 is there.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71450" indent="-171450">
                  <a:buFontTx/>
                  <a:buChar char="-"/>
                </a:pPr>
                <a:endParaRPr lang="en-US" sz="1000" dirty="0"/>
              </a:p>
              <a:p>
                <a:pPr marL="171450" indent="-171450">
                  <a:buFontTx/>
                  <a:buChar char="-"/>
                </a:pPr>
                <a:r>
                  <a:rPr lang="en-US" sz="1000" dirty="0"/>
                  <a:t>Note this is the case for lists but for dictionaries and sets, the ‘in’ keyword has a time complexity of O(1).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641" y="3874913"/>
                <a:ext cx="2616667" cy="2646878"/>
              </a:xfrm>
              <a:prstGeom prst="rect">
                <a:avLst/>
              </a:prstGeom>
              <a:blipFill>
                <a:blip r:embed="rId2"/>
                <a:stretch>
                  <a:fillRect l="-1442" b="-474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28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Practice Example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967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Time complexity is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O(n*k)</a:t>
            </a:r>
          </a:p>
          <a:p>
            <a:pPr marL="0" indent="0" algn="ctr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24ACD-7DCA-1543-A735-2054FDD6AC4A}"/>
              </a:ext>
            </a:extLst>
          </p:cNvPr>
          <p:cNvSpPr txBox="1"/>
          <p:nvPr/>
        </p:nvSpPr>
        <p:spPr>
          <a:xfrm>
            <a:off x="4093698" y="3065832"/>
            <a:ext cx="41359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list = [</a:t>
            </a:r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”, “</a:t>
            </a:r>
            <a:r>
              <a:rPr lang="en-US" dirty="0" err="1"/>
              <a:t>crv</a:t>
            </a:r>
            <a:r>
              <a:rPr lang="en-US" dirty="0"/>
              <a:t>”,  “</a:t>
            </a:r>
            <a:r>
              <a:rPr lang="en-US" dirty="0" err="1"/>
              <a:t>mkd</a:t>
            </a:r>
            <a:r>
              <a:rPr lang="en-US" dirty="0"/>
              <a:t>”, “</a:t>
            </a:r>
            <a:r>
              <a:rPr lang="en-US" dirty="0" err="1"/>
              <a:t>lvx</a:t>
            </a:r>
            <a:r>
              <a:rPr lang="en-US" dirty="0"/>
              <a:t>”, “</a:t>
            </a:r>
            <a:r>
              <a:rPr lang="en-US" dirty="0" err="1"/>
              <a:t>rty</a:t>
            </a:r>
            <a:r>
              <a:rPr lang="en-US" dirty="0"/>
              <a:t>”</a:t>
            </a:r>
            <a:r>
              <a:rPr lang="en-US" sz="1600" dirty="0"/>
              <a:t>]</a:t>
            </a:r>
            <a:br>
              <a:rPr lang="en-US" sz="1600" dirty="0"/>
            </a:br>
            <a:br>
              <a:rPr lang="en-US" sz="1600" dirty="0"/>
            </a:br>
            <a:r>
              <a:rPr lang="en-US" b="1" dirty="0"/>
              <a:t>for </a:t>
            </a:r>
            <a:r>
              <a:rPr lang="en-US" dirty="0"/>
              <a:t>string </a:t>
            </a:r>
            <a:r>
              <a:rPr lang="en-US" b="1" dirty="0"/>
              <a:t>in </a:t>
            </a:r>
            <a:r>
              <a:rPr lang="en-US" sz="1600" dirty="0"/>
              <a:t>list: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in string:</a:t>
            </a:r>
            <a:endParaRPr lang="en-US" sz="1600" dirty="0"/>
          </a:p>
          <a:p>
            <a:r>
              <a:rPr lang="en-US" sz="1600" dirty="0"/>
              <a:t>        print(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/>
              <p:nvPr/>
            </p:nvSpPr>
            <p:spPr>
              <a:xfrm>
                <a:off x="9035641" y="3874913"/>
                <a:ext cx="2616667" cy="163121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Cambria Math" panose="02040503050406030204" pitchFamily="18" charset="0"/>
                  </a:rPr>
                  <a:t>Explanation</a:t>
                </a:r>
                <a:r>
                  <a:rPr lang="en-US" i="1" dirty="0">
                    <a:latin typeface="Cambria Math" panose="02040503050406030204" pitchFamily="18" charset="0"/>
                  </a:rPr>
                  <a:t>: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n = length of  list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k = length of string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71450" indent="-171450">
                  <a:buFontTx/>
                  <a:buChar char="-"/>
                </a:pPr>
                <a:endParaRPr lang="en-US" sz="1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641" y="3874913"/>
                <a:ext cx="2616667" cy="1631216"/>
              </a:xfrm>
              <a:prstGeom prst="rect">
                <a:avLst/>
              </a:prstGeom>
              <a:blipFill>
                <a:blip r:embed="rId2"/>
                <a:stretch>
                  <a:fillRect l="-144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1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Practice Example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967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Time complexity is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O(1)</a:t>
            </a:r>
          </a:p>
          <a:p>
            <a:pPr marL="0" indent="0" algn="ctr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24ACD-7DCA-1543-A735-2054FDD6AC4A}"/>
              </a:ext>
            </a:extLst>
          </p:cNvPr>
          <p:cNvSpPr txBox="1"/>
          <p:nvPr/>
        </p:nvSpPr>
        <p:spPr>
          <a:xfrm>
            <a:off x="4178104" y="2005912"/>
            <a:ext cx="4559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 </a:t>
            </a:r>
            <a:r>
              <a:rPr lang="en-US" dirty="0" err="1"/>
              <a:t>show_ruler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INCHES_IN_FOOT = 12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for </a:t>
            </a:r>
            <a:r>
              <a:rPr lang="en-US" dirty="0"/>
              <a:t>num </a:t>
            </a:r>
            <a:r>
              <a:rPr lang="en-US" b="1" dirty="0"/>
              <a:t>in </a:t>
            </a:r>
            <a:r>
              <a:rPr lang="en-US" dirty="0"/>
              <a:t>range(INCHES_IN_FOOT+1):</a:t>
            </a:r>
            <a:br>
              <a:rPr lang="en-US" dirty="0"/>
            </a:br>
            <a:r>
              <a:rPr lang="en-US" dirty="0"/>
              <a:t>        print(f'{num}!!|!!', end="")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show_ruler</a:t>
            </a:r>
            <a:r>
              <a:rPr lang="en-US" dirty="0"/>
              <a:t>()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/>
              <p:nvPr/>
            </p:nvSpPr>
            <p:spPr>
              <a:xfrm>
                <a:off x="9035641" y="3874913"/>
                <a:ext cx="2616667" cy="246221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Cambria Math" panose="02040503050406030204" pitchFamily="18" charset="0"/>
                  </a:rPr>
                  <a:t>Explanation</a:t>
                </a:r>
                <a:r>
                  <a:rPr lang="en-US" i="1" dirty="0">
                    <a:latin typeface="Cambria Math" panose="02040503050406030204" pitchFamily="18" charset="0"/>
                  </a:rPr>
                  <a:t>: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There will always be 12 inches in a foot making 12 is a constant value which makes the time complexity constant.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  <a:p>
                <a:pPr marL="171450" indent="-171450">
                  <a:buFontTx/>
                  <a:buChar char="-"/>
                </a:pPr>
                <a:endParaRPr lang="en-US" sz="1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BB339-FBDE-464F-9A17-AD50A39C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641" y="3874913"/>
                <a:ext cx="2616667" cy="2462213"/>
              </a:xfrm>
              <a:prstGeom prst="rect">
                <a:avLst/>
              </a:prstGeom>
              <a:blipFill>
                <a:blip r:embed="rId2"/>
                <a:stretch>
                  <a:fillRect l="-144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D6AA71D-FEDF-334A-8BFB-7EE297FCEF91}"/>
              </a:ext>
            </a:extLst>
          </p:cNvPr>
          <p:cNvSpPr txBox="1"/>
          <p:nvPr/>
        </p:nvSpPr>
        <p:spPr>
          <a:xfrm>
            <a:off x="776429" y="4037237"/>
            <a:ext cx="7350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</a:t>
            </a:r>
          </a:p>
          <a:p>
            <a:r>
              <a:rPr lang="en-US" dirty="0"/>
              <a:t>0!!|!!1!!|!!2!!|!!3!!|!!4!!|!!5!!|!!6!!|!!7!!|!!8!!|!!9!!|!!10!!|!!11!!|!!12!!|!!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4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Best, Average, Worst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Time Complexity is typically categorized by 3 cases;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Best Case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Average Case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C00000"/>
                </a:solidFill>
              </a:rPr>
              <a:t>Worst Case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Example:  Searching for an element in a list.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Best Case</a:t>
            </a:r>
            <a:r>
              <a:rPr lang="en-US" sz="2400" dirty="0"/>
              <a:t>: O(1)           </a:t>
            </a:r>
            <a:r>
              <a:rPr lang="en-US" sz="2100" dirty="0"/>
              <a:t>(If the element you are looking for is at the beginning of the list.)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Average Case</a:t>
            </a:r>
            <a:r>
              <a:rPr lang="en-US" sz="2400" dirty="0"/>
              <a:t>: O(n)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Worst Case</a:t>
            </a:r>
            <a:r>
              <a:rPr lang="en-US" sz="2400" dirty="0"/>
              <a:t>: O(n)</a:t>
            </a:r>
          </a:p>
        </p:txBody>
      </p:sp>
    </p:spTree>
    <p:extLst>
      <p:ext uri="{BB962C8B-B14F-4D97-AF65-F5344CB8AC3E}">
        <p14:creationId xmlns:p14="http://schemas.microsoft.com/office/powerpoint/2010/main" val="2726648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-42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Arial" panose="020B0604020202020204" pitchFamily="34" charset="0"/>
              </a:rPr>
              <a:t>Common Data Structure Time Complexities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CE9D89-5E5A-6D4F-890C-030BD2F86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83" y="1225110"/>
            <a:ext cx="9373225" cy="4530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450A38-42A7-344D-8FE6-06D25A6BD15F}"/>
              </a:ext>
            </a:extLst>
          </p:cNvPr>
          <p:cNvSpPr txBox="1"/>
          <p:nvPr/>
        </p:nvSpPr>
        <p:spPr>
          <a:xfrm>
            <a:off x="2199000" y="5940514"/>
            <a:ext cx="779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(It could differ.  It really all depends on how you implement these Data Structures)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6F7A5-FA65-F04E-945E-73BD0B9F1928}"/>
              </a:ext>
            </a:extLst>
          </p:cNvPr>
          <p:cNvSpPr txBox="1"/>
          <p:nvPr/>
        </p:nvSpPr>
        <p:spPr>
          <a:xfrm>
            <a:off x="3869585" y="6309846"/>
            <a:ext cx="4452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Ex: Implementing a stack in Python Vs in Java.</a:t>
            </a:r>
          </a:p>
          <a:p>
            <a:pPr algn="ctr"/>
            <a:r>
              <a:rPr lang="en-US" sz="1200" dirty="0"/>
              <a:t>In Python you would use a List where in Java you might use an Array.</a:t>
            </a:r>
          </a:p>
        </p:txBody>
      </p:sp>
    </p:spTree>
    <p:extLst>
      <p:ext uri="{BB962C8B-B14F-4D97-AF65-F5344CB8AC3E}">
        <p14:creationId xmlns:p14="http://schemas.microsoft.com/office/powerpoint/2010/main" val="2281579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Array Sorting Algorithms Time Complexities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CDF390-2A47-8D41-9E92-4EF2725A6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50"/>
          <a:stretch/>
        </p:blipFill>
        <p:spPr>
          <a:xfrm>
            <a:off x="2547459" y="1468583"/>
            <a:ext cx="7097082" cy="483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51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95056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Python List Time Complexity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E0520B-E1BE-CB4E-A9D8-022236270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49" y="984308"/>
            <a:ext cx="4392144" cy="550025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3E02D0-863A-6C4F-9CA1-FB4B60BB3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499" y="1616669"/>
            <a:ext cx="4720552" cy="261978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1F57618-7178-D948-957E-0C98418EB83F}"/>
              </a:ext>
            </a:extLst>
          </p:cNvPr>
          <p:cNvSpPr txBox="1">
            <a:spLocks/>
          </p:cNvSpPr>
          <p:nvPr/>
        </p:nvSpPr>
        <p:spPr>
          <a:xfrm>
            <a:off x="3628383" y="6627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Dictionary Time Complexity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BB7E0E-BC1C-F642-9432-E347F8A42AE0}"/>
              </a:ext>
            </a:extLst>
          </p:cNvPr>
          <p:cNvSpPr txBox="1"/>
          <p:nvPr/>
        </p:nvSpPr>
        <p:spPr>
          <a:xfrm>
            <a:off x="9055130" y="4527558"/>
            <a:ext cx="2287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nums</a:t>
            </a:r>
            <a:r>
              <a:rPr lang="en-US" dirty="0"/>
              <a:t> = []</a:t>
            </a:r>
          </a:p>
          <a:p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range(500000):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nums.append</a:t>
            </a:r>
            <a:r>
              <a:rPr lang="en-US" dirty="0"/>
              <a:t>(10)</a:t>
            </a:r>
          </a:p>
          <a:p>
            <a:endParaRPr lang="en-US" dirty="0"/>
          </a:p>
          <a:p>
            <a:r>
              <a:rPr lang="en-US" dirty="0"/>
              <a:t>Took </a:t>
            </a:r>
            <a:r>
              <a:rPr lang="en-US" b="1" dirty="0"/>
              <a:t>0.061</a:t>
            </a:r>
            <a:r>
              <a:rPr lang="en-US" dirty="0"/>
              <a:t> seconds.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AC99B5-0E12-A14B-A072-EDC02FF51EF3}"/>
              </a:ext>
            </a:extLst>
          </p:cNvPr>
          <p:cNvSpPr txBox="1"/>
          <p:nvPr/>
        </p:nvSpPr>
        <p:spPr>
          <a:xfrm>
            <a:off x="6379609" y="4527558"/>
            <a:ext cx="2287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nums</a:t>
            </a:r>
            <a:r>
              <a:rPr lang="en-US" dirty="0"/>
              <a:t> = []</a:t>
            </a:r>
          </a:p>
          <a:p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range(500000):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nums.insert</a:t>
            </a:r>
            <a:r>
              <a:rPr lang="en-US" dirty="0"/>
              <a:t>(0, 10)</a:t>
            </a:r>
          </a:p>
          <a:p>
            <a:endParaRPr lang="en-US" dirty="0"/>
          </a:p>
          <a:p>
            <a:r>
              <a:rPr lang="en-US" dirty="0"/>
              <a:t>Took </a:t>
            </a:r>
            <a:r>
              <a:rPr lang="en-US" b="1" dirty="0"/>
              <a:t>94.6</a:t>
            </a:r>
            <a:r>
              <a:rPr lang="en-US" dirty="0"/>
              <a:t> seconds.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571B5-A1BF-9945-8E51-5CD66E8C1C89}"/>
              </a:ext>
            </a:extLst>
          </p:cNvPr>
          <p:cNvSpPr txBox="1"/>
          <p:nvPr/>
        </p:nvSpPr>
        <p:spPr>
          <a:xfrm>
            <a:off x="1007949" y="6442502"/>
            <a:ext cx="47099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“Generally, 'n' is the number of elements currently in the container. </a:t>
            </a:r>
          </a:p>
          <a:p>
            <a:r>
              <a:rPr lang="en-US" sz="1050" dirty="0"/>
              <a:t>'k' is either the value of a parameter or the number of elements in the parameter.”</a:t>
            </a:r>
          </a:p>
        </p:txBody>
      </p:sp>
    </p:spTree>
    <p:extLst>
      <p:ext uri="{BB962C8B-B14F-4D97-AF65-F5344CB8AC3E}">
        <p14:creationId xmlns:p14="http://schemas.microsoft.com/office/powerpoint/2010/main" val="101122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3AB6-691F-044A-8E31-068A25A4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E0AA-7D1B-5544-9BCE-6A995C077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use Big O to describe an algorithm’s Space Complexity.</a:t>
            </a:r>
          </a:p>
          <a:p>
            <a:r>
              <a:rPr lang="en-US" dirty="0"/>
              <a:t>Space Complexity is the memory required by an algorithm to execute.</a:t>
            </a:r>
          </a:p>
        </p:txBody>
      </p:sp>
    </p:spTree>
    <p:extLst>
      <p:ext uri="{BB962C8B-B14F-4D97-AF65-F5344CB8AC3E}">
        <p14:creationId xmlns:p14="http://schemas.microsoft.com/office/powerpoint/2010/main" val="2220532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5304-F090-C649-BCE3-17A27613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7993-75D1-5C4C-AF10-F60480CB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89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Searching for an element in a list.</a:t>
            </a:r>
          </a:p>
          <a:p>
            <a:pPr marL="0" indent="0">
              <a:buNone/>
            </a:pPr>
            <a:r>
              <a:rPr lang="en-US" sz="2400" dirty="0"/>
              <a:t>We know the average time complexity for this is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O(n)</a:t>
            </a:r>
            <a:r>
              <a:rPr lang="en-US" sz="2400" dirty="0"/>
              <a:t>, but what would be the space complexity?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C3DDA-0E7F-E44E-80A0-573EE1185F89}"/>
              </a:ext>
            </a:extLst>
          </p:cNvPr>
          <p:cNvSpPr txBox="1"/>
          <p:nvPr/>
        </p:nvSpPr>
        <p:spPr>
          <a:xfrm>
            <a:off x="2021031" y="3992058"/>
            <a:ext cx="2892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nums1 = [4, 5, 7, 6, 2, 9, 1, 2]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nums1: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if </a:t>
            </a:r>
            <a:r>
              <a:rPr lang="en-US" dirty="0" err="1"/>
              <a:t>i</a:t>
            </a:r>
            <a:r>
              <a:rPr lang="en-US" dirty="0"/>
              <a:t> == 9:</a:t>
            </a:r>
            <a:br>
              <a:rPr lang="en-US" dirty="0"/>
            </a:br>
            <a:r>
              <a:rPr lang="en-US" dirty="0"/>
              <a:t>        print("Found")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break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49E686-302C-604F-9133-CE3C829CF6C3}"/>
              </a:ext>
            </a:extLst>
          </p:cNvPr>
          <p:cNvSpPr/>
          <p:nvPr/>
        </p:nvSpPr>
        <p:spPr>
          <a:xfrm>
            <a:off x="7204940" y="3085927"/>
            <a:ext cx="3195782" cy="3694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07C84C-8742-A049-B8EF-7FA38AE81BD1}"/>
              </a:ext>
            </a:extLst>
          </p:cNvPr>
          <p:cNvSpPr txBox="1"/>
          <p:nvPr/>
        </p:nvSpPr>
        <p:spPr>
          <a:xfrm>
            <a:off x="7204939" y="3070599"/>
            <a:ext cx="331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4     5     7     6     2     9     1     2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542BF-9F86-BE47-A8C9-1EEF6CC338BA}"/>
              </a:ext>
            </a:extLst>
          </p:cNvPr>
          <p:cNvCxnSpPr/>
          <p:nvPr/>
        </p:nvCxnSpPr>
        <p:spPr>
          <a:xfrm>
            <a:off x="7574395" y="3070599"/>
            <a:ext cx="0" cy="36576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A12036-714F-104E-92FF-672E9DE1D744}"/>
              </a:ext>
            </a:extLst>
          </p:cNvPr>
          <p:cNvCxnSpPr/>
          <p:nvPr/>
        </p:nvCxnSpPr>
        <p:spPr>
          <a:xfrm>
            <a:off x="8003886" y="3104949"/>
            <a:ext cx="0" cy="36576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18897A-0B6A-E14C-BE39-D5B08CEE491E}"/>
              </a:ext>
            </a:extLst>
          </p:cNvPr>
          <p:cNvCxnSpPr/>
          <p:nvPr/>
        </p:nvCxnSpPr>
        <p:spPr>
          <a:xfrm>
            <a:off x="8410286" y="3104949"/>
            <a:ext cx="0" cy="36576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9A437E-45D9-DB41-AB83-B618A0099583}"/>
              </a:ext>
            </a:extLst>
          </p:cNvPr>
          <p:cNvCxnSpPr/>
          <p:nvPr/>
        </p:nvCxnSpPr>
        <p:spPr>
          <a:xfrm>
            <a:off x="8835158" y="3085927"/>
            <a:ext cx="0" cy="36576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515644-8E18-B647-AA0E-1B0897331858}"/>
              </a:ext>
            </a:extLst>
          </p:cNvPr>
          <p:cNvCxnSpPr/>
          <p:nvPr/>
        </p:nvCxnSpPr>
        <p:spPr>
          <a:xfrm>
            <a:off x="9223087" y="3104949"/>
            <a:ext cx="0" cy="36576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DFBAB7-99CD-BF4C-8A9E-B0F6CF1F078D}"/>
              </a:ext>
            </a:extLst>
          </p:cNvPr>
          <p:cNvCxnSpPr/>
          <p:nvPr/>
        </p:nvCxnSpPr>
        <p:spPr>
          <a:xfrm>
            <a:off x="9647958" y="3104949"/>
            <a:ext cx="0" cy="36576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C28290-CA27-5A41-85F5-21EDAE3F5E35}"/>
              </a:ext>
            </a:extLst>
          </p:cNvPr>
          <p:cNvCxnSpPr/>
          <p:nvPr/>
        </p:nvCxnSpPr>
        <p:spPr>
          <a:xfrm>
            <a:off x="10054358" y="3104949"/>
            <a:ext cx="0" cy="36576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B3E1BB4-6200-7742-BF35-95BEE618541B}"/>
              </a:ext>
            </a:extLst>
          </p:cNvPr>
          <p:cNvSpPr/>
          <p:nvPr/>
        </p:nvSpPr>
        <p:spPr>
          <a:xfrm>
            <a:off x="9179625" y="2181960"/>
            <a:ext cx="457780" cy="42487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F7BD78-4B7F-234E-9816-2A65291B233E}"/>
              </a:ext>
            </a:extLst>
          </p:cNvPr>
          <p:cNvSpPr txBox="1"/>
          <p:nvPr/>
        </p:nvSpPr>
        <p:spPr>
          <a:xfrm>
            <a:off x="9257672" y="2209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18A24A-FE9C-8849-8E77-E9B813E6349E}"/>
              </a:ext>
            </a:extLst>
          </p:cNvPr>
          <p:cNvSpPr txBox="1"/>
          <p:nvPr/>
        </p:nvSpPr>
        <p:spPr>
          <a:xfrm>
            <a:off x="8835158" y="2132786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061B72-E87A-1642-A3B0-FD80765B72AB}"/>
              </a:ext>
            </a:extLst>
          </p:cNvPr>
          <p:cNvSpPr txBox="1"/>
          <p:nvPr/>
        </p:nvSpPr>
        <p:spPr>
          <a:xfrm>
            <a:off x="7009448" y="3885302"/>
            <a:ext cx="351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are looping the variable “</a:t>
            </a:r>
            <a:r>
              <a:rPr lang="en-US" dirty="0" err="1"/>
              <a:t>i</a:t>
            </a:r>
            <a:r>
              <a:rPr lang="en-US" dirty="0"/>
              <a:t>” is</a:t>
            </a:r>
          </a:p>
          <a:p>
            <a:r>
              <a:rPr lang="en-US" dirty="0"/>
              <a:t>storing each element in memory</a:t>
            </a:r>
          </a:p>
          <a:p>
            <a:r>
              <a:rPr lang="en-US" dirty="0"/>
              <a:t>temporarily.  Only one number is in</a:t>
            </a:r>
          </a:p>
          <a:p>
            <a:r>
              <a:rPr lang="en-US" dirty="0"/>
              <a:t>memory at a time.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33C367-B0E7-084C-ADEC-B08DD200FE0D}"/>
              </a:ext>
            </a:extLst>
          </p:cNvPr>
          <p:cNvSpPr txBox="1"/>
          <p:nvPr/>
        </p:nvSpPr>
        <p:spPr>
          <a:xfrm>
            <a:off x="7683256" y="5415468"/>
            <a:ext cx="191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Answer: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95860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0" grpId="0" animBg="1"/>
      <p:bldP spid="21" grpId="0"/>
      <p:bldP spid="22" grpId="0"/>
      <p:bldP spid="23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79E3-9F9D-8147-A88A-884B08D4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Complexity Vs 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747F-688C-BF43-BE02-1FB5EF6E9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always a direct battle between the too.</a:t>
            </a:r>
          </a:p>
          <a:p>
            <a:r>
              <a:rPr lang="en-US" dirty="0"/>
              <a:t>When Time Complexity gets better, Space Complexity gets worse.</a:t>
            </a:r>
          </a:p>
          <a:p>
            <a:r>
              <a:rPr lang="en-US" dirty="0"/>
              <a:t>When Space Complexity gets better, Time Complexity gets worse.</a:t>
            </a:r>
          </a:p>
          <a:p>
            <a:endParaRPr lang="en-US" dirty="0"/>
          </a:p>
          <a:p>
            <a:r>
              <a:rPr lang="en-US" dirty="0"/>
              <a:t>In some hardware systems where space is very limited, space complexity is more important.</a:t>
            </a:r>
          </a:p>
          <a:p>
            <a:r>
              <a:rPr lang="en-US" dirty="0"/>
              <a:t>In software for self driving cars for example, Time Complexity is critical.</a:t>
            </a:r>
          </a:p>
        </p:txBody>
      </p:sp>
    </p:spTree>
    <p:extLst>
      <p:ext uri="{BB962C8B-B14F-4D97-AF65-F5344CB8AC3E}">
        <p14:creationId xmlns:p14="http://schemas.microsoft.com/office/powerpoint/2010/main" val="124965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Big 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list = [1, 4, 5, 2, 9, 5, 6, 3, 8, 3]</a:t>
            </a:r>
            <a:br>
              <a:rPr lang="en-US" dirty="0">
                <a:cs typeface="Arial" panose="020B0604020202020204" pitchFamily="34" charset="0"/>
              </a:rPr>
            </a:b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list[4]</a:t>
            </a: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Time complexity is</a:t>
            </a:r>
            <a:r>
              <a:rPr lang="en-US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976408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9792-EE2C-0F4F-8C43-9AD72DBB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Complexity Vs 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84F17-2C47-C14C-9A93-973E35B6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more important?  If you had to choose.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Time Complexity</a:t>
            </a:r>
          </a:p>
          <a:p>
            <a:endParaRPr lang="en-US" dirty="0"/>
          </a:p>
          <a:p>
            <a:r>
              <a:rPr lang="en-US" dirty="0"/>
              <a:t>The idea is we can always buy more memory, but we can never buy more time.</a:t>
            </a:r>
          </a:p>
        </p:txBody>
      </p:sp>
    </p:spTree>
    <p:extLst>
      <p:ext uri="{BB962C8B-B14F-4D97-AF65-F5344CB8AC3E}">
        <p14:creationId xmlns:p14="http://schemas.microsoft.com/office/powerpoint/2010/main" val="323147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Big 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list = [1, 4, 5, 2, 9, 5, 6, 3, 8, 3]</a:t>
            </a: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list:</a:t>
            </a:r>
            <a:br>
              <a:rPr lang="en-US" dirty="0"/>
            </a:br>
            <a:r>
              <a:rPr lang="en-US" dirty="0"/>
              <a:t>    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Time complexity is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30309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Graphing Time Complexity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434093-BF26-894D-87AB-26B703443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160" y="1162944"/>
            <a:ext cx="7429680" cy="530251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A411237-0924-CA46-BCCB-E2C484C9F140}"/>
              </a:ext>
            </a:extLst>
          </p:cNvPr>
          <p:cNvSpPr/>
          <p:nvPr/>
        </p:nvSpPr>
        <p:spPr>
          <a:xfrm>
            <a:off x="9215805" y="5368697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9701A1-A850-3D4E-9A4E-324EF6BEBC25}"/>
              </a:ext>
            </a:extLst>
          </p:cNvPr>
          <p:cNvSpPr txBox="1"/>
          <p:nvPr/>
        </p:nvSpPr>
        <p:spPr>
          <a:xfrm>
            <a:off x="7518401" y="125664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72788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Big 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7A48-6DA9-2D4D-8042-AEF5A6C2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list = [1, 4, 5, 2, 9, 5, 6, 3, 8, 3]</a:t>
            </a: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list: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for</a:t>
            </a:r>
            <a:r>
              <a:rPr lang="en-US" dirty="0"/>
              <a:t> j </a:t>
            </a:r>
            <a:r>
              <a:rPr lang="en-US" b="1" dirty="0"/>
              <a:t>in</a:t>
            </a:r>
            <a:r>
              <a:rPr lang="en-US" dirty="0"/>
              <a:t> list:</a:t>
            </a:r>
          </a:p>
          <a:p>
            <a:pPr marL="0" indent="0" algn="ctr">
              <a:buNone/>
            </a:pPr>
            <a:r>
              <a:rPr lang="en-US" dirty="0"/>
              <a:t>	print(j*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cs typeface="Arial" panose="020B0604020202020204" pitchFamily="34" charset="0"/>
              </a:rPr>
              <a:t>Time complexity is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O(n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002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Graphing Time Complexity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1647416-F962-E245-A7D7-28D2FE4FD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38" y="1160530"/>
            <a:ext cx="7530523" cy="5383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B14545-53EB-D74D-A9BC-8C24C1370B60}"/>
              </a:ext>
            </a:extLst>
          </p:cNvPr>
          <p:cNvSpPr txBox="1"/>
          <p:nvPr/>
        </p:nvSpPr>
        <p:spPr>
          <a:xfrm>
            <a:off x="7426036" y="133037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O(n)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D9B1B-FDC2-2D4C-BDD7-51ACBA9037BF}"/>
              </a:ext>
            </a:extLst>
          </p:cNvPr>
          <p:cNvSpPr txBox="1"/>
          <p:nvPr/>
        </p:nvSpPr>
        <p:spPr>
          <a:xfrm>
            <a:off x="9180945" y="540327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972C29-6484-B542-A4C7-4588E0BDEEBF}"/>
              </a:ext>
            </a:extLst>
          </p:cNvPr>
          <p:cNvSpPr/>
          <p:nvPr/>
        </p:nvSpPr>
        <p:spPr>
          <a:xfrm>
            <a:off x="4199996" y="1160530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O(n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21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FA5C4F-DCE6-174D-A76D-D12AC5E3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16" y="1142059"/>
            <a:ext cx="7764762" cy="55000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Common Time Complexities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50C04-DB2E-BC4E-B252-154096D42C6C}"/>
              </a:ext>
            </a:extLst>
          </p:cNvPr>
          <p:cNvSpPr txBox="1"/>
          <p:nvPr/>
        </p:nvSpPr>
        <p:spPr>
          <a:xfrm>
            <a:off x="9605817" y="1210865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O(n)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01CB7-246F-5241-8F66-A4D3578E2737}"/>
              </a:ext>
            </a:extLst>
          </p:cNvPr>
          <p:cNvSpPr txBox="1"/>
          <p:nvPr/>
        </p:nvSpPr>
        <p:spPr>
          <a:xfrm>
            <a:off x="11360727" y="5531275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O(1)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AFD9D-7EB2-2846-B94E-0C469A34E789}"/>
              </a:ext>
            </a:extLst>
          </p:cNvPr>
          <p:cNvSpPr/>
          <p:nvPr/>
        </p:nvSpPr>
        <p:spPr>
          <a:xfrm>
            <a:off x="6105821" y="1098937"/>
            <a:ext cx="622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O(n</a:t>
            </a:r>
            <a:r>
              <a:rPr lang="en-US" sz="1600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03AE2-B087-B54D-983C-8A74F06CEDD7}"/>
              </a:ext>
            </a:extLst>
          </p:cNvPr>
          <p:cNvSpPr txBox="1"/>
          <p:nvPr/>
        </p:nvSpPr>
        <p:spPr>
          <a:xfrm>
            <a:off x="508000" y="1061368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O(1) </a:t>
            </a:r>
            <a:r>
              <a:rPr lang="en-US" b="1" dirty="0"/>
              <a:t>“Constant Time”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does not matter how large the input is, the runtime of that algorithm stays the same.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1AF7A2-C18B-5B40-ADD1-D30604C908FE}"/>
              </a:ext>
            </a:extLst>
          </p:cNvPr>
          <p:cNvSpPr txBox="1"/>
          <p:nvPr/>
        </p:nvSpPr>
        <p:spPr>
          <a:xfrm>
            <a:off x="508000" y="263552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O(n) </a:t>
            </a:r>
            <a:r>
              <a:rPr lang="en-US" b="1" dirty="0"/>
              <a:t>“Linear Time”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common.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depends on how large your input 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looping through a list.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4147D3-375A-2A42-89B0-842F071254A8}"/>
              </a:ext>
            </a:extLst>
          </p:cNvPr>
          <p:cNvSpPr txBox="1"/>
          <p:nvPr/>
        </p:nvSpPr>
        <p:spPr>
          <a:xfrm>
            <a:off x="508000" y="4274022"/>
            <a:ext cx="3445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O(n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US" b="1" dirty="0"/>
              <a:t>“Quadratic Time”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looping through a list with a nested for-loop.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bubble sort, selection sort, insertion sort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40C00-E479-C146-9B3A-DC994E39E861}"/>
              </a:ext>
            </a:extLst>
          </p:cNvPr>
          <p:cNvSpPr txBox="1"/>
          <p:nvPr/>
        </p:nvSpPr>
        <p:spPr>
          <a:xfrm>
            <a:off x="461818" y="5912524"/>
            <a:ext cx="3445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O(n</a:t>
            </a:r>
            <a:r>
              <a:rPr lang="en-US" baseline="30000" dirty="0">
                <a:solidFill>
                  <a:srgbClr val="7030A0"/>
                </a:solidFill>
              </a:rPr>
              <a:t>3</a:t>
            </a:r>
            <a:r>
              <a:rPr lang="en-US" dirty="0">
                <a:solidFill>
                  <a:srgbClr val="7030A0"/>
                </a:solidFill>
              </a:rPr>
              <a:t>) </a:t>
            </a:r>
            <a:r>
              <a:rPr lang="en-US" b="1" dirty="0"/>
              <a:t>“Cubic Time”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looping through a list with triple nested for-loop.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BD8C30-483B-4B45-B61F-FADA06CD5D04}"/>
              </a:ext>
            </a:extLst>
          </p:cNvPr>
          <p:cNvSpPr/>
          <p:nvPr/>
        </p:nvSpPr>
        <p:spPr>
          <a:xfrm>
            <a:off x="5504873" y="1098937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O(n</a:t>
            </a:r>
            <a:r>
              <a:rPr lang="en-US" sz="1600" baseline="30000" dirty="0">
                <a:solidFill>
                  <a:srgbClr val="7030A0"/>
                </a:solidFill>
              </a:rPr>
              <a:t>3</a:t>
            </a:r>
            <a:r>
              <a:rPr lang="en-US" sz="1600" dirty="0">
                <a:solidFill>
                  <a:srgbClr val="7030A0"/>
                </a:solidFill>
              </a:rPr>
              <a:t>)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65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E366913-8653-3241-881C-A29F17815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217" y="1098937"/>
            <a:ext cx="7780545" cy="55420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9160C-1F56-CA4B-9A44-8697F9C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Common Time Complexities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50C04-DB2E-BC4E-B252-154096D42C6C}"/>
              </a:ext>
            </a:extLst>
          </p:cNvPr>
          <p:cNvSpPr txBox="1"/>
          <p:nvPr/>
        </p:nvSpPr>
        <p:spPr>
          <a:xfrm>
            <a:off x="9605817" y="1210865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O(n)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01CB7-246F-5241-8F66-A4D3578E2737}"/>
              </a:ext>
            </a:extLst>
          </p:cNvPr>
          <p:cNvSpPr txBox="1"/>
          <p:nvPr/>
        </p:nvSpPr>
        <p:spPr>
          <a:xfrm>
            <a:off x="11353800" y="5909464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O(1)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AFD9D-7EB2-2846-B94E-0C469A34E789}"/>
              </a:ext>
            </a:extLst>
          </p:cNvPr>
          <p:cNvSpPr/>
          <p:nvPr/>
        </p:nvSpPr>
        <p:spPr>
          <a:xfrm>
            <a:off x="6105821" y="1098937"/>
            <a:ext cx="622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O(n</a:t>
            </a:r>
            <a:r>
              <a:rPr lang="en-US" sz="1600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03AE2-B087-B54D-983C-8A74F06CEDD7}"/>
              </a:ext>
            </a:extLst>
          </p:cNvPr>
          <p:cNvSpPr txBox="1"/>
          <p:nvPr/>
        </p:nvSpPr>
        <p:spPr>
          <a:xfrm>
            <a:off x="508000" y="1142059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O(log n) </a:t>
            </a:r>
            <a:r>
              <a:rPr lang="en-US" b="1" dirty="0"/>
              <a:t>“Logarithmic Time”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Algorithms that half the number of steps needed at each iteration to get to a goal.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Cuts things in half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Binary Search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n = 16, goal is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16 8 4 2 1 (4 steps to get to 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4147D3-375A-2A42-89B0-842F071254A8}"/>
              </a:ext>
            </a:extLst>
          </p:cNvPr>
          <p:cNvSpPr txBox="1"/>
          <p:nvPr/>
        </p:nvSpPr>
        <p:spPr>
          <a:xfrm>
            <a:off x="508000" y="4556291"/>
            <a:ext cx="3445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O(n log n) </a:t>
            </a:r>
            <a:r>
              <a:rPr lang="en-US" b="1" dirty="0"/>
              <a:t>“Linearithmic time"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Merge Sort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Quick Sort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BD8C30-483B-4B45-B61F-FADA06CD5D04}"/>
              </a:ext>
            </a:extLst>
          </p:cNvPr>
          <p:cNvSpPr/>
          <p:nvPr/>
        </p:nvSpPr>
        <p:spPr>
          <a:xfrm>
            <a:off x="5504873" y="1098937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O(n</a:t>
            </a:r>
            <a:r>
              <a:rPr lang="en-US" sz="1600" baseline="30000" dirty="0">
                <a:solidFill>
                  <a:srgbClr val="7030A0"/>
                </a:solidFill>
              </a:rPr>
              <a:t>3</a:t>
            </a:r>
            <a:r>
              <a:rPr lang="en-US" sz="1600" dirty="0">
                <a:solidFill>
                  <a:srgbClr val="7030A0"/>
                </a:solidFill>
              </a:rPr>
              <a:t>) 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AEA00A-9E18-6942-84BE-95EC193DD1A7}"/>
              </a:ext>
            </a:extLst>
          </p:cNvPr>
          <p:cNvSpPr/>
          <p:nvPr/>
        </p:nvSpPr>
        <p:spPr>
          <a:xfrm>
            <a:off x="11057759" y="5420509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O(log n) 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071AB-CFF6-6B43-8437-DD92508B2393}"/>
              </a:ext>
            </a:extLst>
          </p:cNvPr>
          <p:cNvSpPr/>
          <p:nvPr/>
        </p:nvSpPr>
        <p:spPr>
          <a:xfrm>
            <a:off x="8329515" y="1098937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O(n log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8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2414</TotalTime>
  <Words>1864</Words>
  <Application>Microsoft Macintosh PowerPoint</Application>
  <PresentationFormat>Widescreen</PresentationFormat>
  <Paragraphs>293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Time Complexity</vt:lpstr>
      <vt:lpstr>Big O notation</vt:lpstr>
      <vt:lpstr>Big O notation</vt:lpstr>
      <vt:lpstr>Big O notation</vt:lpstr>
      <vt:lpstr>Graphing Time Complexity</vt:lpstr>
      <vt:lpstr>Big O notation</vt:lpstr>
      <vt:lpstr>Graphing Time Complexity</vt:lpstr>
      <vt:lpstr>Common Time Complexities</vt:lpstr>
      <vt:lpstr>Common Time Complexities</vt:lpstr>
      <vt:lpstr>Common Time Complexities</vt:lpstr>
      <vt:lpstr>Common Time Complexities</vt:lpstr>
      <vt:lpstr>Example</vt:lpstr>
      <vt:lpstr>Example</vt:lpstr>
      <vt:lpstr>Example</vt:lpstr>
      <vt:lpstr>Example</vt:lpstr>
      <vt:lpstr>Practice Example 1</vt:lpstr>
      <vt:lpstr>Practice Example 2</vt:lpstr>
      <vt:lpstr>Practice Example 3</vt:lpstr>
      <vt:lpstr>Practice Example 4</vt:lpstr>
      <vt:lpstr>Practice Example 5</vt:lpstr>
      <vt:lpstr>Practice Example 6</vt:lpstr>
      <vt:lpstr>Practice Example 7</vt:lpstr>
      <vt:lpstr>Best, Average, Worst Case</vt:lpstr>
      <vt:lpstr>Common Data Structure Time Complexities</vt:lpstr>
      <vt:lpstr>Array Sorting Algorithms Time Complexities</vt:lpstr>
      <vt:lpstr>Python List Time Complexity</vt:lpstr>
      <vt:lpstr>Space Complexity</vt:lpstr>
      <vt:lpstr>Example</vt:lpstr>
      <vt:lpstr>Time Complexity Vs Space Complexity</vt:lpstr>
      <vt:lpstr>Time Complexity Vs Space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Complexity</dc:title>
  <dc:creator>Alexander Joslin</dc:creator>
  <cp:lastModifiedBy>Alexander Joslin</cp:lastModifiedBy>
  <cp:revision>58</cp:revision>
  <dcterms:created xsi:type="dcterms:W3CDTF">2020-06-19T05:39:32Z</dcterms:created>
  <dcterms:modified xsi:type="dcterms:W3CDTF">2022-08-08T22:05:16Z</dcterms:modified>
</cp:coreProperties>
</file>