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60" r:id="rId3"/>
    <p:sldId id="259" r:id="rId4"/>
    <p:sldId id="261" r:id="rId5"/>
    <p:sldId id="262" r:id="rId6"/>
    <p:sldId id="263" r:id="rId7"/>
    <p:sldId id="264" r:id="rId8"/>
    <p:sldId id="265" r:id="rId9"/>
    <p:sldId id="267" r:id="rId10"/>
    <p:sldId id="266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97"/>
    <p:restoredTop sz="94609"/>
  </p:normalViewPr>
  <p:slideViewPr>
    <p:cSldViewPr snapToGrid="0" snapToObjects="1">
      <p:cViewPr varScale="1">
        <p:scale>
          <a:sx n="151" d="100"/>
          <a:sy n="151" d="100"/>
        </p:scale>
        <p:origin x="11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229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32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56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75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092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28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9/30/21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69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73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69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272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42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9/30/21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7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CC099DD-8E7F-4878-A418-76859A85E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DEBDB6E-6E9D-48C5-8C66-EC8D1AC84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B1C1573-D299-448C-8A04-C9E227046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D0AE86A-F86F-4CBE-9CAD-B508CD66D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37F07FB-5D28-409C-BEFF-56E4E0470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F314C2B-7573-4DB8-AD6D-D07CE831E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AB0E5B9-7A69-4C8F-832C-385E34CF94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3EE5250-5184-40BF-9DF2-E25C8ED2F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5F0B04-CD2F-4DFA-BC25-7CD1B4723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120A221-52E9-45D0-A6EA-2E4B7BA9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EF69602-360C-4C8D-A2EC-558B20F58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20FAB78-4165-4488-A328-3396610F0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FECEB49-DD6B-46B0-96F6-9B56A3AA9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9BB7828-91C2-45AB-B2EB-A77E93E5D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58D9842-FFBE-40DA-AD41-4067978A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A9D92EE-93D9-42DE-9645-2C81E20E0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18C150F-1B6F-4BD1-9052-EA20D0294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CCDB6DC-96CE-4D4A-917E-DAC577483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1C4B445-E267-49A6-AB25-07B182211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58BDCEC-CCF4-470A-A624-152E41F98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55D99E0-6D1B-4979-BC1C-0F54F485A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8BFEC78-630A-4A9D-B4BF-92B08A158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DFC065A-13A3-45D2-ACB7-1068F4A69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2551881-1E40-4ABC-A1FC-686D1B2D2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445FBD3-DA73-4FF1-8388-AED59D767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B492AB2-E246-471D-A23E-7A279EDAE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5DDB3BB-3E22-49A4-B920-BBC68FD6D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44814FE-01E1-4C6F-AE3A-46BDA527B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90DA665-0CFA-4ADB-89FF-9F79AC293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249E6A0-5BFC-4622-B59D-F5082F67B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BD83E7E-1DA8-4060-9D1A-803D06542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94C0F59-9A0F-4340-BCD2-20B5BBBE5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A7050958-138C-4DA8-9DF5-1A9D65C19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133265" y="-2152219"/>
            <a:ext cx="6858000" cy="11162439"/>
          </a:xfrm>
          <a:custGeom>
            <a:avLst/>
            <a:gdLst>
              <a:gd name="connsiteX0" fmla="*/ 6858000 w 6858000"/>
              <a:gd name="connsiteY0" fmla="*/ 0 h 11162439"/>
              <a:gd name="connsiteX1" fmla="*/ 6858000 w 6858000"/>
              <a:gd name="connsiteY1" fmla="*/ 7095240 h 11162439"/>
              <a:gd name="connsiteX2" fmla="*/ 6857998 w 6858000"/>
              <a:gd name="connsiteY2" fmla="*/ 7095240 h 11162439"/>
              <a:gd name="connsiteX3" fmla="*/ 6857998 w 6858000"/>
              <a:gd name="connsiteY3" fmla="*/ 10339528 h 11162439"/>
              <a:gd name="connsiteX4" fmla="*/ 0 w 6858000"/>
              <a:gd name="connsiteY4" fmla="*/ 10925458 h 11162439"/>
              <a:gd name="connsiteX5" fmla="*/ 0 w 6858000"/>
              <a:gd name="connsiteY5" fmla="*/ 7095240 h 11162439"/>
              <a:gd name="connsiteX6" fmla="*/ 0 w 6858000"/>
              <a:gd name="connsiteY6" fmla="*/ 6778313 h 11162439"/>
              <a:gd name="connsiteX7" fmla="*/ 0 w 6858000"/>
              <a:gd name="connsiteY7" fmla="*/ 0 h 1116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11162439">
                <a:moveTo>
                  <a:pt x="6858000" y="0"/>
                </a:moveTo>
                <a:lnTo>
                  <a:pt x="6858000" y="7095240"/>
                </a:lnTo>
                <a:lnTo>
                  <a:pt x="6857998" y="7095240"/>
                </a:lnTo>
                <a:lnTo>
                  <a:pt x="6857998" y="10339528"/>
                </a:lnTo>
                <a:cubicBezTo>
                  <a:pt x="3428999" y="10339528"/>
                  <a:pt x="3428999" y="11696417"/>
                  <a:pt x="0" y="10925458"/>
                </a:cubicBezTo>
                <a:lnTo>
                  <a:pt x="0" y="7095240"/>
                </a:lnTo>
                <a:lnTo>
                  <a:pt x="0" y="67783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9AD37B-78FA-4E19-9994-569526FFD0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9000" r="-1" b="13883"/>
          <a:stretch/>
        </p:blipFill>
        <p:spPr>
          <a:xfrm>
            <a:off x="-18954" y="10"/>
            <a:ext cx="11167367" cy="6857990"/>
          </a:xfrm>
          <a:custGeom>
            <a:avLst/>
            <a:gdLst/>
            <a:ahLst/>
            <a:cxnLst/>
            <a:rect l="l" t="t" r="r" b="b"/>
            <a:pathLst>
              <a:path w="12142767" h="6858000">
                <a:moveTo>
                  <a:pt x="0" y="0"/>
                </a:moveTo>
                <a:lnTo>
                  <a:pt x="11251490" y="0"/>
                </a:lnTo>
                <a:lnTo>
                  <a:pt x="11255634" y="308191"/>
                </a:lnTo>
                <a:cubicBezTo>
                  <a:pt x="11341049" y="3428907"/>
                  <a:pt x="12695043" y="3532715"/>
                  <a:pt x="11886084" y="6854559"/>
                </a:cubicBezTo>
                <a:lnTo>
                  <a:pt x="7539784" y="6854559"/>
                </a:lnTo>
                <a:lnTo>
                  <a:pt x="753978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118F8F-3880-E446-B17B-4B971E4B90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25" y="746841"/>
            <a:ext cx="9339075" cy="26821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Analog &amp; Digital Waves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FC053-2435-1C47-83EE-147433177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25" y="3674327"/>
            <a:ext cx="9339075" cy="13802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By Alex Joslin</a:t>
            </a:r>
          </a:p>
        </p:txBody>
      </p:sp>
    </p:spTree>
    <p:extLst>
      <p:ext uri="{BB962C8B-B14F-4D97-AF65-F5344CB8AC3E}">
        <p14:creationId xmlns:p14="http://schemas.microsoft.com/office/powerpoint/2010/main" val="2983883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69A49-8246-7949-9ED5-BD1675AA8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500" y="143933"/>
            <a:ext cx="10325000" cy="864547"/>
          </a:xfrm>
        </p:spPr>
        <p:txBody>
          <a:bodyPr/>
          <a:lstStyle/>
          <a:p>
            <a:pPr algn="ctr"/>
            <a:r>
              <a:rPr lang="en-US" dirty="0"/>
              <a:t>AC Power or DC Power?</a:t>
            </a:r>
          </a:p>
        </p:txBody>
      </p:sp>
      <p:pic>
        <p:nvPicPr>
          <p:cNvPr id="17410" name="Picture 2" descr="DeerValley Dual-Flush Elongated One-Piece Toilet (Seat Included) &amp;amp; Reviews  | Wayfair">
            <a:extLst>
              <a:ext uri="{FF2B5EF4-FFF2-40B4-BE49-F238E27FC236}">
                <a16:creationId xmlns:a16="http://schemas.microsoft.com/office/drawing/2014/main" id="{8A2C67B2-013F-1942-9231-B45E9BE24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453" y="1653989"/>
            <a:ext cx="4675094" cy="4675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0241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69A49-8246-7949-9ED5-BD1675AA8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500" y="143933"/>
            <a:ext cx="10325000" cy="864547"/>
          </a:xfrm>
        </p:spPr>
        <p:txBody>
          <a:bodyPr/>
          <a:lstStyle/>
          <a:p>
            <a:pPr algn="ctr"/>
            <a:r>
              <a:rPr lang="en-US" dirty="0"/>
              <a:t>Analog or Digital?</a:t>
            </a:r>
          </a:p>
        </p:txBody>
      </p:sp>
      <p:pic>
        <p:nvPicPr>
          <p:cNvPr id="21506" name="Picture 2" descr="Amazon.com: JLab Neon Folding On-Ear Headphones | Wired Headphones | Tangle  Free Cord | Noise Isolation | 40mm Neodymium Drivers | C3 Sound (Crystal  Clear Clarity) | Black : Electronics">
            <a:extLst>
              <a:ext uri="{FF2B5EF4-FFF2-40B4-BE49-F238E27FC236}">
                <a16:creationId xmlns:a16="http://schemas.microsoft.com/office/drawing/2014/main" id="{A5FB6971-7F13-3146-98BC-0EE3B0F89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245" y="1529597"/>
            <a:ext cx="3863509" cy="4463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513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69A49-8246-7949-9ED5-BD1675AA8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500" y="143933"/>
            <a:ext cx="10325000" cy="864547"/>
          </a:xfrm>
        </p:spPr>
        <p:txBody>
          <a:bodyPr/>
          <a:lstStyle/>
          <a:p>
            <a:pPr algn="ctr"/>
            <a:r>
              <a:rPr lang="en-US" dirty="0"/>
              <a:t>Analog or Digital?</a:t>
            </a:r>
          </a:p>
        </p:txBody>
      </p:sp>
      <p:pic>
        <p:nvPicPr>
          <p:cNvPr id="23556" name="Picture 4" descr="Megaphone definition and meaning | Collins English Dictionary">
            <a:extLst>
              <a:ext uri="{FF2B5EF4-FFF2-40B4-BE49-F238E27FC236}">
                <a16:creationId xmlns:a16="http://schemas.microsoft.com/office/drawing/2014/main" id="{A674B42E-B8B6-C34D-B276-0EFCA239E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079" y="1526686"/>
            <a:ext cx="5921842" cy="480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868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69A49-8246-7949-9ED5-BD1675AA8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500" y="143933"/>
            <a:ext cx="10325000" cy="864547"/>
          </a:xfrm>
        </p:spPr>
        <p:txBody>
          <a:bodyPr/>
          <a:lstStyle/>
          <a:p>
            <a:pPr algn="ctr"/>
            <a:r>
              <a:rPr lang="en-US" dirty="0"/>
              <a:t>Analog or Digital?</a:t>
            </a:r>
          </a:p>
        </p:txBody>
      </p:sp>
      <p:pic>
        <p:nvPicPr>
          <p:cNvPr id="25602" name="Picture 2" descr="Xbox Wireless Controller | Xbox">
            <a:extLst>
              <a:ext uri="{FF2B5EF4-FFF2-40B4-BE49-F238E27FC236}">
                <a16:creationId xmlns:a16="http://schemas.microsoft.com/office/drawing/2014/main" id="{EC29D859-D08F-F745-8661-A645EA2F9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435" y="1954307"/>
            <a:ext cx="6534478" cy="367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366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69A49-8246-7949-9ED5-BD1675AA8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500" y="143933"/>
            <a:ext cx="10325000" cy="864547"/>
          </a:xfrm>
        </p:spPr>
        <p:txBody>
          <a:bodyPr/>
          <a:lstStyle/>
          <a:p>
            <a:pPr algn="ctr"/>
            <a:r>
              <a:rPr lang="en-US" dirty="0"/>
              <a:t>Analog or Digital?</a:t>
            </a:r>
          </a:p>
        </p:txBody>
      </p:sp>
      <p:pic>
        <p:nvPicPr>
          <p:cNvPr id="27650" name="Picture 2" descr="Test Phantoms Market Insightful Details and Healthcare Experts Review  Report 2021-2027 – The Manomet Current">
            <a:extLst>
              <a:ext uri="{FF2B5EF4-FFF2-40B4-BE49-F238E27FC236}">
                <a16:creationId xmlns:a16="http://schemas.microsoft.com/office/drawing/2014/main" id="{803C1C59-E5ED-FB4F-AD53-517BEE51B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712" y="1869141"/>
            <a:ext cx="5822576" cy="3881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7085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69A49-8246-7949-9ED5-BD1675AA8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500" y="143933"/>
            <a:ext cx="10325000" cy="864547"/>
          </a:xfrm>
        </p:spPr>
        <p:txBody>
          <a:bodyPr/>
          <a:lstStyle/>
          <a:p>
            <a:pPr algn="ctr"/>
            <a:r>
              <a:rPr lang="en-US" dirty="0"/>
              <a:t>Analog or Digital?</a:t>
            </a:r>
          </a:p>
        </p:txBody>
      </p:sp>
      <p:pic>
        <p:nvPicPr>
          <p:cNvPr id="29698" name="Picture 2" descr="Buy iPad mini - Apple">
            <a:extLst>
              <a:ext uri="{FF2B5EF4-FFF2-40B4-BE49-F238E27FC236}">
                <a16:creationId xmlns:a16="http://schemas.microsoft.com/office/drawing/2014/main" id="{94F59D8C-A961-AF47-85A9-B303553BE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617" y="1488687"/>
            <a:ext cx="4504765" cy="4504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7741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69A49-8246-7949-9ED5-BD1675AA8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500" y="143933"/>
            <a:ext cx="10325000" cy="864547"/>
          </a:xfrm>
        </p:spPr>
        <p:txBody>
          <a:bodyPr/>
          <a:lstStyle/>
          <a:p>
            <a:pPr algn="ctr"/>
            <a:r>
              <a:rPr lang="en-US" dirty="0"/>
              <a:t>Analog Wave Equation?</a:t>
            </a:r>
          </a:p>
        </p:txBody>
      </p:sp>
      <p:pic>
        <p:nvPicPr>
          <p:cNvPr id="31746" name="Picture 2" descr="Midline, amplitude, and period review | MATHMANMCQ">
            <a:extLst>
              <a:ext uri="{FF2B5EF4-FFF2-40B4-BE49-F238E27FC236}">
                <a16:creationId xmlns:a16="http://schemas.microsoft.com/office/drawing/2014/main" id="{B04102ED-F648-FE4B-A960-F34B2BA55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658" y="1887444"/>
            <a:ext cx="5689974" cy="344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978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69A49-8246-7949-9ED5-BD1675AA8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 Waves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274D9-41DA-1346-BB25-A7E246C4B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464382"/>
            <a:ext cx="3213068" cy="58543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Analog waves are smooth and continuous</a:t>
            </a:r>
          </a:p>
        </p:txBody>
      </p:sp>
      <p:pic>
        <p:nvPicPr>
          <p:cNvPr id="1026" name="Picture 2" descr="how can i center an audio signal? - Signal Processing Stack Exchange">
            <a:extLst>
              <a:ext uri="{FF2B5EF4-FFF2-40B4-BE49-F238E27FC236}">
                <a16:creationId xmlns:a16="http://schemas.microsoft.com/office/drawing/2014/main" id="{7A1D5F71-B0E8-F543-860F-75F9DE7B8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66318"/>
            <a:ext cx="4200326" cy="236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nalog vs Digital: What is the Difference Between Analog and Digital?">
            <a:extLst>
              <a:ext uri="{FF2B5EF4-FFF2-40B4-BE49-F238E27FC236}">
                <a16:creationId xmlns:a16="http://schemas.microsoft.com/office/drawing/2014/main" id="{278B5D82-078D-AC43-84C0-A07426B6E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79" y="3429000"/>
            <a:ext cx="4827880" cy="2792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5,133 BEST Person Screaming Profile IMAGES, STOCK PHOTOS &amp;amp; VECTORS | Adobe  Stock">
            <a:extLst>
              <a:ext uri="{FF2B5EF4-FFF2-40B4-BE49-F238E27FC236}">
                <a16:creationId xmlns:a16="http://schemas.microsoft.com/office/drawing/2014/main" id="{E8286259-B94E-5149-9B6C-4E063A8C5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174" y="0"/>
            <a:ext cx="4409108" cy="216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Amazon.com: ByronStatics Vinyl Record Player, 3 Speed Turntable Record  Player with 2 Built in Stereo Speakers, Replacement Needle, Supports RCA  Line Out, AUX in, Portable Vintage Suitcase : Clothing, Shoes &amp;amp; Jewelry">
            <a:extLst>
              <a:ext uri="{FF2B5EF4-FFF2-40B4-BE49-F238E27FC236}">
                <a16:creationId xmlns:a16="http://schemas.microsoft.com/office/drawing/2014/main" id="{0C6E63D3-3FA4-C849-89E1-EF44DA94A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0839" y="4034732"/>
            <a:ext cx="2650082" cy="2823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3128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69A49-8246-7949-9ED5-BD1675AA8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Waves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274D9-41DA-1346-BB25-A7E246C4B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like square waves and their value are either a 1 or a 0</a:t>
            </a:r>
          </a:p>
        </p:txBody>
      </p:sp>
      <p:pic>
        <p:nvPicPr>
          <p:cNvPr id="2050" name="Picture 2" descr="Men&amp;#39;s Classic Digital Watch, Black - Walmart.com">
            <a:extLst>
              <a:ext uri="{FF2B5EF4-FFF2-40B4-BE49-F238E27FC236}">
                <a16:creationId xmlns:a16="http://schemas.microsoft.com/office/drawing/2014/main" id="{4AB23A24-42FC-1546-B7E0-B61B354A5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004" y="3494449"/>
            <a:ext cx="2581835" cy="2581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mazon.com: Electric Keyboard Piano 61-Key, Ohuhu Musical Piano Keyboard  with Headphone Jack, USB Port &amp;amp; Teaching Modes for Beginners : Musical  Instruments">
            <a:extLst>
              <a:ext uri="{FF2B5EF4-FFF2-40B4-BE49-F238E27FC236}">
                <a16:creationId xmlns:a16="http://schemas.microsoft.com/office/drawing/2014/main" id="{7690D8CF-0B53-DF4B-8656-CD1075331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552" y="283018"/>
            <a:ext cx="3775448" cy="2328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ard-to-recycle items: Batteries and CDs – Blog Cascades">
            <a:extLst>
              <a:ext uri="{FF2B5EF4-FFF2-40B4-BE49-F238E27FC236}">
                <a16:creationId xmlns:a16="http://schemas.microsoft.com/office/drawing/2014/main" id="{55FF513C-5D3D-074A-A81C-1528E2327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540" y="3429000"/>
            <a:ext cx="4358341" cy="2811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igital signal - Internet of Things with Raspberry Pi 3 [Book]">
            <a:extLst>
              <a:ext uri="{FF2B5EF4-FFF2-40B4-BE49-F238E27FC236}">
                <a16:creationId xmlns:a16="http://schemas.microsoft.com/office/drawing/2014/main" id="{28F36FFB-FFFB-9A46-92F3-A1D7A17E8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48" y="3322732"/>
            <a:ext cx="5645387" cy="254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35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69A49-8246-7949-9ED5-BD1675AA8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274D9-41DA-1346-BB25-A7E246C4B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2464382"/>
            <a:ext cx="6713769" cy="2225205"/>
          </a:xfrm>
        </p:spPr>
        <p:txBody>
          <a:bodyPr>
            <a:normAutofit/>
          </a:bodyPr>
          <a:lstStyle/>
          <a:p>
            <a:r>
              <a:rPr lang="en-US" b="1" dirty="0"/>
              <a:t>Alternating Current </a:t>
            </a:r>
            <a:r>
              <a:rPr lang="en-US" dirty="0"/>
              <a:t>is a type of current that changes directions back and forth.</a:t>
            </a:r>
          </a:p>
          <a:p>
            <a:r>
              <a:rPr lang="en-US" dirty="0"/>
              <a:t>This current is in the form of an analog wave</a:t>
            </a:r>
          </a:p>
          <a:p>
            <a:r>
              <a:rPr lang="en-US" dirty="0"/>
              <a:t>House Wall Socket (Frequency 60Hz)</a:t>
            </a:r>
          </a:p>
        </p:txBody>
      </p:sp>
      <p:pic>
        <p:nvPicPr>
          <p:cNvPr id="8" name="Picture 8" descr="9 Types of Electrical Outlets Found in Homes - Bob Vila">
            <a:extLst>
              <a:ext uri="{FF2B5EF4-FFF2-40B4-BE49-F238E27FC236}">
                <a16:creationId xmlns:a16="http://schemas.microsoft.com/office/drawing/2014/main" id="{45405439-A28F-A148-BD56-102EC982B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5513" y="3487272"/>
            <a:ext cx="4424083" cy="294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Keller Williams partners with Offerpad on iBuyer venture Keller Offers -  Curbed">
            <a:extLst>
              <a:ext uri="{FF2B5EF4-FFF2-40B4-BE49-F238E27FC236}">
                <a16:creationId xmlns:a16="http://schemas.microsoft.com/office/drawing/2014/main" id="{CF074649-D263-1F47-A490-53FBCFA5C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5513" y="286871"/>
            <a:ext cx="4424082" cy="294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6 Energy-Efficient Light Bulbs That Actually Look Good: 2018 | The  Strategist">
            <a:extLst>
              <a:ext uri="{FF2B5EF4-FFF2-40B4-BE49-F238E27FC236}">
                <a16:creationId xmlns:a16="http://schemas.microsoft.com/office/drawing/2014/main" id="{94EB7693-D57B-704C-B69E-B212CCF95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030" y="4307543"/>
            <a:ext cx="4055460" cy="2129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3106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69A49-8246-7949-9ED5-BD1675AA8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274D9-41DA-1346-BB25-A7E246C4B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2464382"/>
            <a:ext cx="6713769" cy="2225205"/>
          </a:xfrm>
        </p:spPr>
        <p:txBody>
          <a:bodyPr>
            <a:normAutofit/>
          </a:bodyPr>
          <a:lstStyle/>
          <a:p>
            <a:r>
              <a:rPr lang="en-US" b="1" dirty="0"/>
              <a:t>Direct Current </a:t>
            </a:r>
            <a:r>
              <a:rPr lang="en-US" dirty="0"/>
              <a:t>is a type of current that flows in one direction.</a:t>
            </a:r>
          </a:p>
          <a:p>
            <a:r>
              <a:rPr lang="en-US" dirty="0"/>
              <a:t>Frequency of DC is always 0 because it never changes in direction.</a:t>
            </a:r>
          </a:p>
        </p:txBody>
      </p:sp>
      <p:pic>
        <p:nvPicPr>
          <p:cNvPr id="9218" name="Picture 2" descr="Growsland Remote Control Car, RC Cars Xmas Gifts for kids 1/18 Electric  Sport Racing Hobby Toy Car Yellow Model Vehicle for Boys Girls Adults with  Lights and Controller - Walmart.com">
            <a:extLst>
              <a:ext uri="{FF2B5EF4-FFF2-40B4-BE49-F238E27FC236}">
                <a16:creationId xmlns:a16="http://schemas.microsoft.com/office/drawing/2014/main" id="{4C42B47C-5979-C446-A09D-7473A04FE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4063" y="206188"/>
            <a:ext cx="2772843" cy="2734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Who really stands to win from the semiconductor explosion? - Citywire">
            <a:extLst>
              <a:ext uri="{FF2B5EF4-FFF2-40B4-BE49-F238E27FC236}">
                <a16:creationId xmlns:a16="http://schemas.microsoft.com/office/drawing/2014/main" id="{FF69E4D7-2CAF-7C40-AF3E-C156E7FF1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766" y="3954350"/>
            <a:ext cx="4706468" cy="2353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New Apple iPhone 12: Features, Price &amp;amp; Colors | Shop Today">
            <a:extLst>
              <a:ext uri="{FF2B5EF4-FFF2-40B4-BE49-F238E27FC236}">
                <a16:creationId xmlns:a16="http://schemas.microsoft.com/office/drawing/2014/main" id="{D93C208F-A0D5-1A42-952C-ED3168E3C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1463" y="3143864"/>
            <a:ext cx="2224848" cy="338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824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69A49-8246-7949-9ED5-BD1675AA8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500" y="143933"/>
            <a:ext cx="10325000" cy="864547"/>
          </a:xfrm>
        </p:spPr>
        <p:txBody>
          <a:bodyPr/>
          <a:lstStyle/>
          <a:p>
            <a:pPr algn="ctr"/>
            <a:r>
              <a:rPr lang="en-US" dirty="0"/>
              <a:t>AC Power or DC Power?</a:t>
            </a:r>
          </a:p>
        </p:txBody>
      </p:sp>
      <p:pic>
        <p:nvPicPr>
          <p:cNvPr id="11266" name="Picture 2" descr="Costway 16&amp;#39;&amp;#39; Adjustable Oscillating Pedestal Fan Dual Blades w/ Remote  Control - Walmart.com">
            <a:extLst>
              <a:ext uri="{FF2B5EF4-FFF2-40B4-BE49-F238E27FC236}">
                <a16:creationId xmlns:a16="http://schemas.microsoft.com/office/drawing/2014/main" id="{1988E7A3-C268-EA4E-BBBD-230306296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942" y="1416422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ow much does it cost to leave a fan on overnight?">
            <a:extLst>
              <a:ext uri="{FF2B5EF4-FFF2-40B4-BE49-F238E27FC236}">
                <a16:creationId xmlns:a16="http://schemas.microsoft.com/office/drawing/2014/main" id="{51AC6DC4-50BB-8347-A287-59D12B15D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609" y="2097181"/>
            <a:ext cx="4002735" cy="266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160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69A49-8246-7949-9ED5-BD1675AA8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500" y="143933"/>
            <a:ext cx="10325000" cy="864547"/>
          </a:xfrm>
        </p:spPr>
        <p:txBody>
          <a:bodyPr/>
          <a:lstStyle/>
          <a:p>
            <a:pPr algn="ctr"/>
            <a:r>
              <a:rPr lang="en-US" dirty="0"/>
              <a:t>AC Power or DC Power?</a:t>
            </a:r>
          </a:p>
        </p:txBody>
      </p:sp>
      <p:pic>
        <p:nvPicPr>
          <p:cNvPr id="13314" name="Picture 2" descr="Rechargeable Maglite® LED Flashlight H-7423 - Uline">
            <a:extLst>
              <a:ext uri="{FF2B5EF4-FFF2-40B4-BE49-F238E27FC236}">
                <a16:creationId xmlns:a16="http://schemas.microsoft.com/office/drawing/2014/main" id="{72C294D1-CBE2-974C-9845-B066B3D86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560" y="1792600"/>
            <a:ext cx="5554880" cy="4160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9733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69A49-8246-7949-9ED5-BD1675AA8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500" y="143933"/>
            <a:ext cx="10325000" cy="864547"/>
          </a:xfrm>
        </p:spPr>
        <p:txBody>
          <a:bodyPr/>
          <a:lstStyle/>
          <a:p>
            <a:pPr algn="ctr"/>
            <a:r>
              <a:rPr lang="en-US" dirty="0"/>
              <a:t>AC Power or DC Power?</a:t>
            </a:r>
          </a:p>
        </p:txBody>
      </p:sp>
      <p:pic>
        <p:nvPicPr>
          <p:cNvPr id="15362" name="Picture 2" descr="Amazon.com : Sun Joe SWJ698E 12-inch 9-Amp Electric Chain Saw with Kickback  Safety Brake : Patio, Lawn &amp;amp; Garden">
            <a:extLst>
              <a:ext uri="{FF2B5EF4-FFF2-40B4-BE49-F238E27FC236}">
                <a16:creationId xmlns:a16="http://schemas.microsoft.com/office/drawing/2014/main" id="{41B8B4C2-1DA8-B140-A387-6C9FE15F5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682" y="1580360"/>
            <a:ext cx="7458635" cy="397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777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69A49-8246-7949-9ED5-BD1675AA8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500" y="143933"/>
            <a:ext cx="10325000" cy="864547"/>
          </a:xfrm>
        </p:spPr>
        <p:txBody>
          <a:bodyPr/>
          <a:lstStyle/>
          <a:p>
            <a:pPr algn="ctr"/>
            <a:r>
              <a:rPr lang="en-US" dirty="0"/>
              <a:t>AC Power or DC Power?</a:t>
            </a:r>
          </a:p>
        </p:txBody>
      </p:sp>
      <p:pic>
        <p:nvPicPr>
          <p:cNvPr id="19458" name="Picture 2" descr="The state of PC gaming in 2020 | PC Gamer">
            <a:extLst>
              <a:ext uri="{FF2B5EF4-FFF2-40B4-BE49-F238E27FC236}">
                <a16:creationId xmlns:a16="http://schemas.microsoft.com/office/drawing/2014/main" id="{45271B54-97D7-1849-A1EB-E1786AFED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75" y="1913416"/>
            <a:ext cx="6804212" cy="3872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 descr="HP 150W Smart AC Adapter - Power Adapter | Alzashop.com">
            <a:extLst>
              <a:ext uri="{FF2B5EF4-FFF2-40B4-BE49-F238E27FC236}">
                <a16:creationId xmlns:a16="http://schemas.microsoft.com/office/drawing/2014/main" id="{7D9B3D23-B67F-FA4F-B847-0F3F3DC1B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511" y="2065816"/>
            <a:ext cx="3504639" cy="3504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599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sineVTI">
  <a:themeElements>
    <a:clrScheme name="AnalogousFromDarkSeedLeftStep">
      <a:dk1>
        <a:srgbClr val="000000"/>
      </a:dk1>
      <a:lt1>
        <a:srgbClr val="FFFFFF"/>
      </a:lt1>
      <a:dk2>
        <a:srgbClr val="1B2F2E"/>
      </a:dk2>
      <a:lt2>
        <a:srgbClr val="F3F3F0"/>
      </a:lt2>
      <a:accent1>
        <a:srgbClr val="5537E0"/>
      </a:accent1>
      <a:accent2>
        <a:srgbClr val="1F48CD"/>
      </a:accent2>
      <a:accent3>
        <a:srgbClr val="31A2DF"/>
      </a:accent3>
      <a:accent4>
        <a:srgbClr val="1DC1B6"/>
      </a:accent4>
      <a:accent5>
        <a:srgbClr val="2BC379"/>
      </a:accent5>
      <a:accent6>
        <a:srgbClr val="1EC82F"/>
      </a:accent6>
      <a:hlink>
        <a:srgbClr val="349D7B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146</Words>
  <Application>Microsoft Macintosh PowerPoint</Application>
  <PresentationFormat>Widescreen</PresentationFormat>
  <Paragraphs>24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Grandview</vt:lpstr>
      <vt:lpstr>Wingdings</vt:lpstr>
      <vt:lpstr>CosineVTI</vt:lpstr>
      <vt:lpstr>Analog &amp; Digital Waves</vt:lpstr>
      <vt:lpstr>Analog Waves</vt:lpstr>
      <vt:lpstr>Digital Waves</vt:lpstr>
      <vt:lpstr>AC Power</vt:lpstr>
      <vt:lpstr>DC Power</vt:lpstr>
      <vt:lpstr>AC Power or DC Power?</vt:lpstr>
      <vt:lpstr>AC Power or DC Power?</vt:lpstr>
      <vt:lpstr>AC Power or DC Power?</vt:lpstr>
      <vt:lpstr>AC Power or DC Power?</vt:lpstr>
      <vt:lpstr>AC Power or DC Power?</vt:lpstr>
      <vt:lpstr>Analog or Digital?</vt:lpstr>
      <vt:lpstr>Analog or Digital?</vt:lpstr>
      <vt:lpstr>Analog or Digital?</vt:lpstr>
      <vt:lpstr>Analog or Digital?</vt:lpstr>
      <vt:lpstr>Analog or Digital?</vt:lpstr>
      <vt:lpstr>Analog Wave Equation?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Analog &amp; Digital Waves</dc:title>
  <dc:creator>Alexander Joslin</dc:creator>
  <cp:lastModifiedBy>Alexander Joslin</cp:lastModifiedBy>
  <cp:revision>3</cp:revision>
  <dcterms:created xsi:type="dcterms:W3CDTF">2021-09-30T21:25:25Z</dcterms:created>
  <dcterms:modified xsi:type="dcterms:W3CDTF">2021-10-01T04:49:38Z</dcterms:modified>
</cp:coreProperties>
</file>