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869"/>
    <a:srgbClr val="FA8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90A5-4736-544C-8E61-C3A13A4AA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6ACAB-FCB1-6549-B832-68A2FEED6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4560-52E8-9D4C-A1F9-1202B0B8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11FF1-3541-D844-A665-B49DAD1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5B9D-08F4-6849-84D4-82EB3CFE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4C20-8491-9947-9E28-AA71AD1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CD7B5-783A-FF49-9262-AFF708038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A98AC-D2E1-9E4E-A2DF-E00BF103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5906-F02C-8849-B5AD-89E2E8AA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8D6D-CDF0-A248-A5A6-62823E9C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6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E64D3-B5E1-BB47-B951-86C470DC7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30EDE-251A-6A42-BCEE-B56E4C5B6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9DA3E-D22D-4645-A80F-95D250A1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9311-C967-2F40-9D19-BF8A1409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AFE9-FB04-9C41-BB6C-B9360873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7F61-DFA7-E740-BB0C-D21617DA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8EC3-27BC-0E48-B6FB-59A60CD0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649D-995B-A14A-8932-EAE9879A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B996D-4FAC-174C-8495-8157CD3B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6012-9EA0-7147-BE4A-FDF7A361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6E84-B6FC-B149-83E1-EE28A8DC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ABF7F-0BE7-0943-A0CB-6AE008FF2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47FDC-8C41-1946-9B82-BE0E70ED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A317-BA64-D84D-BA79-D2FA8A5A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8F20-229F-F640-9437-0CD48DEE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7D1B-3379-C84A-AB93-F481AF90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DE95-C7F4-5E47-8F3D-34BE0E280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1F19F-0A4A-6B4C-81C5-18B0EB617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99D7-0419-0E44-9559-51334503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77664-6630-764C-9A9F-608B6EB7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A8844-4912-BD44-A82B-3396C1B5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9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F681-50E3-7343-B260-5488D251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C4EF3-A5D1-B94E-8DFE-17DD8AE1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424A0-3AA4-AB47-B3B6-F565A367F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3AC88-8626-4C46-B6FC-E4A3D4495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789BC-DA22-904E-9842-439082DBC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0C79E-B023-4E4B-9B9D-64921526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FB8C6-2AC9-2449-8AF8-D03ACB36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4ADFD-655B-4141-95F3-0CC8DE71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0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DCCF-5376-4E47-AA59-42ED84EF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ABA0D-9864-4345-B2D3-98ECE520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9572E-0455-AE4B-9AF2-70F04285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153AB-FB3E-5949-BCC2-65311DFB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4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4D8DB-4548-A546-8D49-AB4652E2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02292-1EAF-B14B-9BF0-0D231B7F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665CF-D27C-424B-BA63-A8DF42B6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A830-2664-854E-98A8-33198E44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2B1C-8886-764F-A133-68EEA0460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1EF55-708C-8F4B-B573-D30087A8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45A02-9486-0449-9B00-D729A443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1BB99-6AF5-954B-AE3E-13E692D0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4225F-58D4-5D4B-BC62-0E6C06BA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A1B3-C9B9-4641-94B4-6C487C43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3A659-337B-1243-B8EA-39E0B1C17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C0B6-92C2-064A-A76E-1D364C854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454D-B2B3-C14A-8C02-78FD580C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DC54-10FC-6540-9DEC-35D78389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76C15-0225-4942-9A14-13E1F5FC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0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20462-2115-684A-BCAD-04DDBF07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97702-CFAA-F94A-A5F7-F8BF875DA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8E3A5-BFC3-B440-8713-931529008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A4336-7F17-6B4A-8819-F35E36927D7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7265B-CC0F-CA40-90CC-E6A7DFB5F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DB790-CDFA-3841-9A00-4E2788941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5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cs/runtime-vs-compile-time#:~:text=Compile%20time%20is%20the%20period,generally%20occurs%20after%20compile%20time.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6D1B2-87E9-C742-87FF-6CBFA1BC1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By Alex Joslin</a:t>
            </a:r>
          </a:p>
        </p:txBody>
      </p:sp>
      <p:pic>
        <p:nvPicPr>
          <p:cNvPr id="7" name="Picture 4" descr="Introduction to Java Programming - Software Testing">
            <a:extLst>
              <a:ext uri="{FF2B5EF4-FFF2-40B4-BE49-F238E27FC236}">
                <a16:creationId xmlns:a16="http://schemas.microsoft.com/office/drawing/2014/main" id="{946242C7-5C53-B74C-A50D-59475006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4923" y="1279772"/>
            <a:ext cx="4862143" cy="27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43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EB08-DBC2-704E-813B-91053E3E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420703-D619-8149-BCC1-B994294B0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0475"/>
            <a:ext cx="2540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413DDF-01AD-334B-957B-515DFBBEBBE0}"/>
              </a:ext>
            </a:extLst>
          </p:cNvPr>
          <p:cNvCxnSpPr>
            <a:cxnSpLocks/>
            <a:stCxn id="2050" idx="3"/>
            <a:endCxn id="8" idx="1"/>
          </p:cNvCxnSpPr>
          <p:nvPr/>
        </p:nvCxnSpPr>
        <p:spPr>
          <a:xfrm>
            <a:off x="3378200" y="2579275"/>
            <a:ext cx="11202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8B66E6A-956E-DB44-A6FC-54DC82580D34}"/>
              </a:ext>
            </a:extLst>
          </p:cNvPr>
          <p:cNvSpPr/>
          <p:nvPr/>
        </p:nvSpPr>
        <p:spPr>
          <a:xfrm>
            <a:off x="4498428" y="1623712"/>
            <a:ext cx="3678620" cy="191112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James Gosling - founder of java">
            <a:extLst>
              <a:ext uri="{FF2B5EF4-FFF2-40B4-BE49-F238E27FC236}">
                <a16:creationId xmlns:a16="http://schemas.microsoft.com/office/drawing/2014/main" id="{F16AB19C-F0E0-0B4F-AE2F-9DBB9BB3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75" y="1903686"/>
            <a:ext cx="1186528" cy="13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85E792-4980-0B42-810C-C9F289F586C5}"/>
              </a:ext>
            </a:extLst>
          </p:cNvPr>
          <p:cNvSpPr txBox="1"/>
          <p:nvPr/>
        </p:nvSpPr>
        <p:spPr>
          <a:xfrm>
            <a:off x="4603770" y="3229776"/>
            <a:ext cx="346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James Gosling, Mike Sheridan, Patrick Naughton ....</a:t>
            </a:r>
          </a:p>
        </p:txBody>
      </p:sp>
      <p:pic>
        <p:nvPicPr>
          <p:cNvPr id="2054" name="Picture 6" descr="A Brief History of the Green Project">
            <a:extLst>
              <a:ext uri="{FF2B5EF4-FFF2-40B4-BE49-F238E27FC236}">
                <a16:creationId xmlns:a16="http://schemas.microsoft.com/office/drawing/2014/main" id="{B4AFA1FA-126A-734A-9B8B-5E7A57AA7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098" y="1906928"/>
            <a:ext cx="2248854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4DA5C7-015A-6A44-9C5E-B0F5CFB05BA2}"/>
              </a:ext>
            </a:extLst>
          </p:cNvPr>
          <p:cNvSpPr txBox="1"/>
          <p:nvPr/>
        </p:nvSpPr>
        <p:spPr>
          <a:xfrm>
            <a:off x="5680090" y="1591230"/>
            <a:ext cx="13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Green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2A40B-5DBA-C44A-919F-B0AD1E0D999B}"/>
              </a:ext>
            </a:extLst>
          </p:cNvPr>
          <p:cNvSpPr txBox="1"/>
          <p:nvPr/>
        </p:nvSpPr>
        <p:spPr>
          <a:xfrm>
            <a:off x="9297276" y="2286887"/>
            <a:ext cx="1944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Green Talk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3C2E1F-93A4-364B-8D59-70A31ADEE97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177048" y="2579275"/>
            <a:ext cx="11202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D6913E-A69E-EF43-9A48-14CD556DF3E6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flipH="1">
            <a:off x="10269369" y="2871662"/>
            <a:ext cx="1" cy="1339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E5619A-CD3D-054D-839B-9FE12277503E}"/>
              </a:ext>
            </a:extLst>
          </p:cNvPr>
          <p:cNvSpPr txBox="1"/>
          <p:nvPr/>
        </p:nvSpPr>
        <p:spPr>
          <a:xfrm>
            <a:off x="9849221" y="4211614"/>
            <a:ext cx="840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Oak</a:t>
            </a:r>
          </a:p>
        </p:txBody>
      </p:sp>
      <p:pic>
        <p:nvPicPr>
          <p:cNvPr id="2056" name="Picture 8" descr="Introduction to Java Programming - Software Testing">
            <a:extLst>
              <a:ext uri="{FF2B5EF4-FFF2-40B4-BE49-F238E27FC236}">
                <a16:creationId xmlns:a16="http://schemas.microsoft.com/office/drawing/2014/main" id="{75D20B04-0223-4B4D-B76E-2D93EC57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627" y="3911590"/>
            <a:ext cx="2108433" cy="118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0E8FF8-3CCF-1A41-9C7E-49BCBD2C1744}"/>
              </a:ext>
            </a:extLst>
          </p:cNvPr>
          <p:cNvCxnSpPr>
            <a:cxnSpLocks/>
            <a:stCxn id="28" idx="1"/>
            <a:endCxn id="2056" idx="3"/>
          </p:cNvCxnSpPr>
          <p:nvPr/>
        </p:nvCxnSpPr>
        <p:spPr>
          <a:xfrm flipH="1" flipV="1">
            <a:off x="8803060" y="4501704"/>
            <a:ext cx="1046161" cy="2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C7776E-5F4B-AE42-B75F-BF62BBDBEC8D}"/>
              </a:ext>
            </a:extLst>
          </p:cNvPr>
          <p:cNvSpPr txBox="1"/>
          <p:nvPr/>
        </p:nvSpPr>
        <p:spPr>
          <a:xfrm>
            <a:off x="6694627" y="5118302"/>
            <a:ext cx="307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dynamic, alive, impact, revolutionary,</a:t>
            </a:r>
          </a:p>
          <a:p>
            <a:r>
              <a:rPr lang="en-US" sz="1200" dirty="0"/>
              <a:t>DNA, silk, WRL, lyric, pepper, </a:t>
            </a:r>
            <a:r>
              <a:rPr lang="en-US" sz="1200" dirty="0" err="1"/>
              <a:t>NetProse</a:t>
            </a:r>
            <a:r>
              <a:rPr lang="en-US" sz="1200" dirty="0"/>
              <a:t>, Neon.  </a:t>
            </a:r>
          </a:p>
          <a:p>
            <a:r>
              <a:rPr lang="en-US" sz="1200" b="1" dirty="0"/>
              <a:t>Final </a:t>
            </a:r>
            <a:r>
              <a:rPr lang="en-US" sz="1200" b="1" dirty="0" err="1"/>
              <a:t>Candiates</a:t>
            </a:r>
            <a:r>
              <a:rPr lang="en-US" sz="1200" b="1" dirty="0"/>
              <a:t>: Silk, DNA, Java</a:t>
            </a:r>
          </a:p>
        </p:txBody>
      </p:sp>
      <p:pic>
        <p:nvPicPr>
          <p:cNvPr id="2060" name="Picture 12" descr="Cloud ramp up weighs on Oracle&amp;#39;s profit view, shares fall | Reuters">
            <a:extLst>
              <a:ext uri="{FF2B5EF4-FFF2-40B4-BE49-F238E27FC236}">
                <a16:creationId xmlns:a16="http://schemas.microsoft.com/office/drawing/2014/main" id="{108BAF4B-41CC-994C-A5CF-638AC881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909" y="3911590"/>
            <a:ext cx="1773558" cy="118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83529C-9ABB-4A43-977F-9937C67F86CC}"/>
              </a:ext>
            </a:extLst>
          </p:cNvPr>
          <p:cNvSpPr txBox="1"/>
          <p:nvPr/>
        </p:nvSpPr>
        <p:spPr>
          <a:xfrm>
            <a:off x="3874909" y="5124154"/>
            <a:ext cx="158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Oracle bought out Sun</a:t>
            </a:r>
          </a:p>
          <a:p>
            <a:r>
              <a:rPr lang="en-US" sz="1200" dirty="0"/>
              <a:t>in 2009 for $7.4B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2ED8F0-4EBE-5640-A112-C4F43C723EFE}"/>
              </a:ext>
            </a:extLst>
          </p:cNvPr>
          <p:cNvCxnSpPr>
            <a:cxnSpLocks/>
            <a:stCxn id="2056" idx="1"/>
            <a:endCxn id="2060" idx="3"/>
          </p:cNvCxnSpPr>
          <p:nvPr/>
        </p:nvCxnSpPr>
        <p:spPr>
          <a:xfrm flipH="1" flipV="1">
            <a:off x="5648467" y="4501701"/>
            <a:ext cx="1046160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18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B199-ECA1-1A4C-88C1-16C406CE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en-US" dirty="0"/>
              <a:t> Interpretation vs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Compilation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53556D2-B414-5442-9750-D063BBACA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does a computer execute a program?</a:t>
            </a:r>
          </a:p>
          <a:p>
            <a:endParaRPr lang="en-US" dirty="0"/>
          </a:p>
          <a:p>
            <a:r>
              <a:rPr lang="en-US" dirty="0"/>
              <a:t>Programs written in Python are interpreted.</a:t>
            </a:r>
          </a:p>
          <a:p>
            <a:r>
              <a:rPr lang="en-US" dirty="0"/>
              <a:t>Programs written in Java are Compiled.</a:t>
            </a:r>
          </a:p>
          <a:p>
            <a:r>
              <a:rPr lang="en-US" dirty="0"/>
              <a:t>(More or Less)</a:t>
            </a:r>
          </a:p>
          <a:p>
            <a:endParaRPr lang="en-US" dirty="0"/>
          </a:p>
          <a:p>
            <a:r>
              <a:rPr lang="en-US" dirty="0"/>
              <a:t>Python executes at run-time.</a:t>
            </a:r>
          </a:p>
          <a:p>
            <a:r>
              <a:rPr lang="en-US" dirty="0"/>
              <a:t>Java first compiles code then executes at run-</a:t>
            </a:r>
            <a:r>
              <a:rPr lang="en-US" dirty="0" err="1"/>
              <a:t>tim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More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1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8475872F-B422-714F-A959-BE830CFF2019}"/>
              </a:ext>
            </a:extLst>
          </p:cNvPr>
          <p:cNvSpPr/>
          <p:nvPr/>
        </p:nvSpPr>
        <p:spPr>
          <a:xfrm>
            <a:off x="3230515" y="863393"/>
            <a:ext cx="6326813" cy="5995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8AB735-42D4-9C4C-8A75-C9A2FBAF2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8691"/>
            <a:ext cx="1796473" cy="179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3F83D1-7636-864A-A85C-0BD39909219B}"/>
              </a:ext>
            </a:extLst>
          </p:cNvPr>
          <p:cNvSpPr txBox="1"/>
          <p:nvPr/>
        </p:nvSpPr>
        <p:spPr>
          <a:xfrm>
            <a:off x="1267974" y="4107476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7F70CE-47D1-4A48-8ECD-506EB5066D4B}"/>
              </a:ext>
            </a:extLst>
          </p:cNvPr>
          <p:cNvSpPr/>
          <p:nvPr/>
        </p:nvSpPr>
        <p:spPr>
          <a:xfrm>
            <a:off x="4215548" y="1941761"/>
            <a:ext cx="4250498" cy="4137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33AFA-2F77-904A-AFE8-0E19515C187D}"/>
              </a:ext>
            </a:extLst>
          </p:cNvPr>
          <p:cNvSpPr txBox="1"/>
          <p:nvPr/>
        </p:nvSpPr>
        <p:spPr>
          <a:xfrm>
            <a:off x="4948030" y="1992083"/>
            <a:ext cx="29055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Python Interpreter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4CD20-F3EE-7B4F-9E5F-B8A7C777DE75}"/>
              </a:ext>
            </a:extLst>
          </p:cNvPr>
          <p:cNvSpPr/>
          <p:nvPr/>
        </p:nvSpPr>
        <p:spPr>
          <a:xfrm>
            <a:off x="4490830" y="2792302"/>
            <a:ext cx="914400" cy="8492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42D519-4FA0-A840-B1F9-3B30C7DB8823}"/>
              </a:ext>
            </a:extLst>
          </p:cNvPr>
          <p:cNvSpPr/>
          <p:nvPr/>
        </p:nvSpPr>
        <p:spPr>
          <a:xfrm>
            <a:off x="5797066" y="2792301"/>
            <a:ext cx="914400" cy="8492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8F8E-EAC7-1046-8572-E2C5883B5A0E}"/>
              </a:ext>
            </a:extLst>
          </p:cNvPr>
          <p:cNvSpPr txBox="1"/>
          <p:nvPr/>
        </p:nvSpPr>
        <p:spPr>
          <a:xfrm>
            <a:off x="4654963" y="364155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+=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CB45E7-064A-A54F-AC8E-E31AD77AB727}"/>
              </a:ext>
            </a:extLst>
          </p:cNvPr>
          <p:cNvSpPr/>
          <p:nvPr/>
        </p:nvSpPr>
        <p:spPr>
          <a:xfrm>
            <a:off x="4479071" y="3980381"/>
            <a:ext cx="120281" cy="235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69C873-14F4-F745-BCF3-5D8DF27FA8C7}"/>
              </a:ext>
            </a:extLst>
          </p:cNvPr>
          <p:cNvSpPr/>
          <p:nvPr/>
        </p:nvSpPr>
        <p:spPr>
          <a:xfrm>
            <a:off x="4697088" y="3980381"/>
            <a:ext cx="425081" cy="235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742862-2A01-0143-86C5-3558940C7090}"/>
              </a:ext>
            </a:extLst>
          </p:cNvPr>
          <p:cNvSpPr/>
          <p:nvPr/>
        </p:nvSpPr>
        <p:spPr>
          <a:xfrm>
            <a:off x="5219905" y="3980380"/>
            <a:ext cx="207064" cy="235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F63581-D4E8-4048-99FA-89363B13DBFA}"/>
              </a:ext>
            </a:extLst>
          </p:cNvPr>
          <p:cNvSpPr/>
          <p:nvPr/>
        </p:nvSpPr>
        <p:spPr>
          <a:xfrm>
            <a:off x="7103301" y="2792300"/>
            <a:ext cx="1142103" cy="8492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FD52AD-5604-024C-A2A5-95066352AA60}"/>
              </a:ext>
            </a:extLst>
          </p:cNvPr>
          <p:cNvSpPr txBox="1"/>
          <p:nvPr/>
        </p:nvSpPr>
        <p:spPr>
          <a:xfrm>
            <a:off x="5161793" y="5554683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main.pyc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816E5C-33B7-D94F-A71E-5A90FCFCA7A6}"/>
              </a:ext>
            </a:extLst>
          </p:cNvPr>
          <p:cNvSpPr txBox="1"/>
          <p:nvPr/>
        </p:nvSpPr>
        <p:spPr>
          <a:xfrm>
            <a:off x="4972129" y="445254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__</a:t>
            </a:r>
            <a:r>
              <a:rPr lang="en-US" sz="1400" dirty="0" err="1">
                <a:solidFill>
                  <a:schemeClr val="bg1"/>
                </a:solidFill>
              </a:rPr>
              <a:t>pychache</a:t>
            </a:r>
            <a:r>
              <a:rPr lang="en-US" sz="1400" dirty="0">
                <a:solidFill>
                  <a:schemeClr val="bg1"/>
                </a:solidFill>
              </a:rPr>
              <a:t>__</a:t>
            </a:r>
          </a:p>
        </p:txBody>
      </p:sp>
      <p:pic>
        <p:nvPicPr>
          <p:cNvPr id="18" name="Picture 17" descr="A picture containing text, appliance&#10;&#10;Description automatically generated">
            <a:extLst>
              <a:ext uri="{FF2B5EF4-FFF2-40B4-BE49-F238E27FC236}">
                <a16:creationId xmlns:a16="http://schemas.microsoft.com/office/drawing/2014/main" id="{899192E4-A343-3B47-A306-FB3EBB50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04" y="4740668"/>
            <a:ext cx="671681" cy="84925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00C214-AE59-5147-B4F0-C7CD6CBD6A6F}"/>
              </a:ext>
            </a:extLst>
          </p:cNvPr>
          <p:cNvCxnSpPr>
            <a:endCxn id="9" idx="1"/>
          </p:cNvCxnSpPr>
          <p:nvPr/>
        </p:nvCxnSpPr>
        <p:spPr>
          <a:xfrm>
            <a:off x="5405230" y="3216925"/>
            <a:ext cx="39183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87A2FC-4ABC-CD46-98EC-9D70317E149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711466" y="3216926"/>
            <a:ext cx="391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54A215-0B6C-504A-A598-102C9365B08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015607" y="3641551"/>
            <a:ext cx="1658746" cy="866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98A3327-63B4-154A-B7ED-71F9F8C01468}"/>
              </a:ext>
            </a:extLst>
          </p:cNvPr>
          <p:cNvSpPr/>
          <p:nvPr/>
        </p:nvSpPr>
        <p:spPr>
          <a:xfrm>
            <a:off x="6691327" y="4642799"/>
            <a:ext cx="1142103" cy="10615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Virtual Machine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58D071-F0E8-E64B-8E4B-A0B3368CC7C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919385" y="5165294"/>
            <a:ext cx="7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56087C-0350-C044-9003-DCBE1E0D4AA7}"/>
              </a:ext>
            </a:extLst>
          </p:cNvPr>
          <p:cNvCxnSpPr>
            <a:cxnSpLocks/>
            <a:stCxn id="32" idx="3"/>
            <a:endCxn id="3080" idx="1"/>
          </p:cNvCxnSpPr>
          <p:nvPr/>
        </p:nvCxnSpPr>
        <p:spPr>
          <a:xfrm>
            <a:off x="7833430" y="5173594"/>
            <a:ext cx="1957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0" name="Picture 8" descr="Amazon.com: Intel Core i5 i5-7400 Quad-core (4 Core) 3 GHz Processor -  Socket H4 LGA-1151 OEM Pack : Electronics">
            <a:extLst>
              <a:ext uri="{FF2B5EF4-FFF2-40B4-BE49-F238E27FC236}">
                <a16:creationId xmlns:a16="http://schemas.microsoft.com/office/drawing/2014/main" id="{DF7698DF-DDE4-AE4E-93B1-ABF8843D5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119" y="4268050"/>
            <a:ext cx="1811087" cy="18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F443CA6-036C-E84C-A46B-4FAE3BB98E48}"/>
              </a:ext>
            </a:extLst>
          </p:cNvPr>
          <p:cNvSpPr txBox="1"/>
          <p:nvPr/>
        </p:nvSpPr>
        <p:spPr>
          <a:xfrm rot="19836981">
            <a:off x="6331995" y="3882576"/>
            <a:ext cx="798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byte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4479E8-FAAC-614C-B9DB-78779F2FEEB9}"/>
              </a:ext>
            </a:extLst>
          </p:cNvPr>
          <p:cNvSpPr txBox="1"/>
          <p:nvPr/>
        </p:nvSpPr>
        <p:spPr>
          <a:xfrm>
            <a:off x="8128638" y="4934785"/>
            <a:ext cx="1066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Machine code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6A720F-917D-C346-939B-9C3486B798CC}"/>
              </a:ext>
            </a:extLst>
          </p:cNvPr>
          <p:cNvSpPr txBox="1"/>
          <p:nvPr/>
        </p:nvSpPr>
        <p:spPr>
          <a:xfrm>
            <a:off x="8128638" y="516529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01011101001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569F87-002A-7E45-AA39-66EBA7F12F30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634673" y="3216928"/>
            <a:ext cx="1856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8A4932-0017-544C-AE70-43F00D3B9411}"/>
              </a:ext>
            </a:extLst>
          </p:cNvPr>
          <p:cNvSpPr txBox="1"/>
          <p:nvPr/>
        </p:nvSpPr>
        <p:spPr>
          <a:xfrm>
            <a:off x="5328197" y="6361642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/ execution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95BA242E-B6E8-5241-BC09-F162E5FA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90"/>
            <a:ext cx="10515600" cy="768903"/>
          </a:xfrm>
        </p:spPr>
        <p:txBody>
          <a:bodyPr/>
          <a:lstStyle/>
          <a:p>
            <a:pPr algn="ctr"/>
            <a:r>
              <a:rPr lang="en-US" dirty="0"/>
              <a:t>Python Interpretation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699CB5-CC61-5047-8B40-E757A5B9403A}"/>
              </a:ext>
            </a:extLst>
          </p:cNvPr>
          <p:cNvSpPr txBox="1"/>
          <p:nvPr/>
        </p:nvSpPr>
        <p:spPr>
          <a:xfrm>
            <a:off x="5185705" y="934995"/>
            <a:ext cx="231018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Run-time Environment</a:t>
            </a:r>
          </a:p>
        </p:txBody>
      </p:sp>
    </p:spTree>
    <p:extLst>
      <p:ext uri="{BB962C8B-B14F-4D97-AF65-F5344CB8AC3E}">
        <p14:creationId xmlns:p14="http://schemas.microsoft.com/office/powerpoint/2010/main" val="2799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B199-ECA1-1A4C-88C1-16C406C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90"/>
            <a:ext cx="10515600" cy="768903"/>
          </a:xfrm>
        </p:spPr>
        <p:txBody>
          <a:bodyPr/>
          <a:lstStyle/>
          <a:p>
            <a:pPr algn="ctr"/>
            <a:r>
              <a:rPr lang="en-US" dirty="0"/>
              <a:t>Java Compilation</a:t>
            </a:r>
          </a:p>
        </p:txBody>
      </p:sp>
      <p:sp>
        <p:nvSpPr>
          <p:cNvPr id="3117" name="Rectangle 3116">
            <a:extLst>
              <a:ext uri="{FF2B5EF4-FFF2-40B4-BE49-F238E27FC236}">
                <a16:creationId xmlns:a16="http://schemas.microsoft.com/office/drawing/2014/main" id="{7F95AB49-4194-3C46-9F20-A4BAC7D2925A}"/>
              </a:ext>
            </a:extLst>
          </p:cNvPr>
          <p:cNvSpPr/>
          <p:nvPr/>
        </p:nvSpPr>
        <p:spPr>
          <a:xfrm>
            <a:off x="-1178" y="863394"/>
            <a:ext cx="6598508" cy="59958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E0CED6-3E0F-444E-8BA2-C6A2D9F056B2}"/>
              </a:ext>
            </a:extLst>
          </p:cNvPr>
          <p:cNvSpPr/>
          <p:nvPr/>
        </p:nvSpPr>
        <p:spPr>
          <a:xfrm>
            <a:off x="568409" y="2103436"/>
            <a:ext cx="1680519" cy="132556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main(){</a:t>
            </a:r>
          </a:p>
          <a:p>
            <a:r>
              <a:rPr lang="en-US" dirty="0"/>
              <a:t>    Person()</a:t>
            </a:r>
          </a:p>
          <a:p>
            <a:r>
              <a:rPr lang="en-US" dirty="0"/>
              <a:t>    Employee()</a:t>
            </a:r>
          </a:p>
          <a:p>
            <a:r>
              <a:rPr lang="en-US" dirty="0"/>
              <a:t>}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ADD9824-E1C0-E649-9483-25B7C4E8744F}"/>
              </a:ext>
            </a:extLst>
          </p:cNvPr>
          <p:cNvSpPr/>
          <p:nvPr/>
        </p:nvSpPr>
        <p:spPr>
          <a:xfrm>
            <a:off x="6583504" y="862108"/>
            <a:ext cx="5640727" cy="5995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2DE102-615A-DD44-B362-D382A23CED85}"/>
              </a:ext>
            </a:extLst>
          </p:cNvPr>
          <p:cNvSpPr/>
          <p:nvPr/>
        </p:nvSpPr>
        <p:spPr>
          <a:xfrm>
            <a:off x="568408" y="3841748"/>
            <a:ext cx="1680520" cy="984422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Person{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DECAC7-FF3C-8444-B5C2-B583FA04C059}"/>
              </a:ext>
            </a:extLst>
          </p:cNvPr>
          <p:cNvSpPr/>
          <p:nvPr/>
        </p:nvSpPr>
        <p:spPr>
          <a:xfrm>
            <a:off x="568408" y="5238918"/>
            <a:ext cx="1680520" cy="984422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Employee{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78C762-164A-2C43-B3DF-402D29E1C684}"/>
              </a:ext>
            </a:extLst>
          </p:cNvPr>
          <p:cNvSpPr/>
          <p:nvPr/>
        </p:nvSpPr>
        <p:spPr>
          <a:xfrm>
            <a:off x="6985042" y="1690688"/>
            <a:ext cx="3246353" cy="4401193"/>
          </a:xfrm>
          <a:prstGeom prst="roundRect">
            <a:avLst/>
          </a:prstGeom>
          <a:solidFill>
            <a:srgbClr val="FA686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DC08AB-18AC-444E-8DC8-08A70F57B129}"/>
              </a:ext>
            </a:extLst>
          </p:cNvPr>
          <p:cNvSpPr/>
          <p:nvPr/>
        </p:nvSpPr>
        <p:spPr>
          <a:xfrm>
            <a:off x="7780315" y="2666137"/>
            <a:ext cx="1655805" cy="47631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D597D-CC28-DF47-A4B0-12D5A2CA0625}"/>
              </a:ext>
            </a:extLst>
          </p:cNvPr>
          <p:cNvSpPr txBox="1"/>
          <p:nvPr/>
        </p:nvSpPr>
        <p:spPr>
          <a:xfrm>
            <a:off x="568407" y="1707203"/>
            <a:ext cx="113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Main.java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B1BB35-5470-DD40-AE28-825FC7140A26}"/>
              </a:ext>
            </a:extLst>
          </p:cNvPr>
          <p:cNvSpPr/>
          <p:nvPr/>
        </p:nvSpPr>
        <p:spPr>
          <a:xfrm>
            <a:off x="7780315" y="3681679"/>
            <a:ext cx="1655805" cy="66963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Code Verifier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518478-F30B-4144-98A3-67CA2672915C}"/>
              </a:ext>
            </a:extLst>
          </p:cNvPr>
          <p:cNvSpPr txBox="1"/>
          <p:nvPr/>
        </p:nvSpPr>
        <p:spPr>
          <a:xfrm>
            <a:off x="7943610" y="3153401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Loads class files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E5729A-2915-7742-B313-5E3519AEF1E0}"/>
              </a:ext>
            </a:extLst>
          </p:cNvPr>
          <p:cNvSpPr txBox="1"/>
          <p:nvPr/>
        </p:nvSpPr>
        <p:spPr>
          <a:xfrm>
            <a:off x="7223863" y="1826744"/>
            <a:ext cx="276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Java Virtual Machine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67EE5C-0D51-1A42-A61B-509BF51A351D}"/>
              </a:ext>
            </a:extLst>
          </p:cNvPr>
          <p:cNvSpPr txBox="1"/>
          <p:nvPr/>
        </p:nvSpPr>
        <p:spPr>
          <a:xfrm>
            <a:off x="7658949" y="4422146"/>
            <a:ext cx="1898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security &amp; error checks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5862E8-B316-D641-99FB-399BD8BB2B47}"/>
              </a:ext>
            </a:extLst>
          </p:cNvPr>
          <p:cNvSpPr/>
          <p:nvPr/>
        </p:nvSpPr>
        <p:spPr>
          <a:xfrm>
            <a:off x="7780315" y="4952830"/>
            <a:ext cx="1655805" cy="66963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Just-in-time (JIT) Compiler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54F2AC-2B62-C84B-B599-51ACFEA69DEA}"/>
              </a:ext>
            </a:extLst>
          </p:cNvPr>
          <p:cNvSpPr txBox="1"/>
          <p:nvPr/>
        </p:nvSpPr>
        <p:spPr>
          <a:xfrm>
            <a:off x="568407" y="3491251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Person.java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4E5DBF-BBB6-9D45-AAC5-7A1FC4EAAF0F}"/>
              </a:ext>
            </a:extLst>
          </p:cNvPr>
          <p:cNvSpPr txBox="1"/>
          <p:nvPr/>
        </p:nvSpPr>
        <p:spPr>
          <a:xfrm>
            <a:off x="568407" y="4879066"/>
            <a:ext cx="157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Employee.java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8A9B45-1936-654D-B678-C94484A2D507}"/>
              </a:ext>
            </a:extLst>
          </p:cNvPr>
          <p:cNvSpPr/>
          <p:nvPr/>
        </p:nvSpPr>
        <p:spPr>
          <a:xfrm>
            <a:off x="2898248" y="3595130"/>
            <a:ext cx="1142103" cy="8492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4C80AB-4BFA-6F4B-BEBB-C7A166B05B69}"/>
              </a:ext>
            </a:extLst>
          </p:cNvPr>
          <p:cNvSpPr/>
          <p:nvPr/>
        </p:nvSpPr>
        <p:spPr>
          <a:xfrm>
            <a:off x="4740876" y="2764522"/>
            <a:ext cx="1346715" cy="450118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Byte Code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FE605F-0736-2F44-B486-0C71AF95E9A3}"/>
              </a:ext>
            </a:extLst>
          </p:cNvPr>
          <p:cNvSpPr txBox="1"/>
          <p:nvPr/>
        </p:nvSpPr>
        <p:spPr>
          <a:xfrm>
            <a:off x="4740876" y="23659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Main.class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254900-E1B6-404B-8E4E-CB69D7AA103A}"/>
              </a:ext>
            </a:extLst>
          </p:cNvPr>
          <p:cNvSpPr/>
          <p:nvPr/>
        </p:nvSpPr>
        <p:spPr>
          <a:xfrm>
            <a:off x="4702646" y="3809076"/>
            <a:ext cx="1346715" cy="450118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Byte Code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4EEE69-605B-7542-879D-EA98DDEA4F8A}"/>
              </a:ext>
            </a:extLst>
          </p:cNvPr>
          <p:cNvSpPr txBox="1"/>
          <p:nvPr/>
        </p:nvSpPr>
        <p:spPr>
          <a:xfrm>
            <a:off x="4702646" y="3410464"/>
            <a:ext cx="134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Person.class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FF3FE8-3D69-D343-87A8-D079DD649E5B}"/>
              </a:ext>
            </a:extLst>
          </p:cNvPr>
          <p:cNvSpPr/>
          <p:nvPr/>
        </p:nvSpPr>
        <p:spPr>
          <a:xfrm>
            <a:off x="4689671" y="4913532"/>
            <a:ext cx="1359690" cy="450118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Byte Code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49761F-8FDB-FD45-AC39-1FD3024CFA42}"/>
              </a:ext>
            </a:extLst>
          </p:cNvPr>
          <p:cNvSpPr txBox="1"/>
          <p:nvPr/>
        </p:nvSpPr>
        <p:spPr>
          <a:xfrm>
            <a:off x="4689671" y="4514920"/>
            <a:ext cx="163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Employee.class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99" name="Elbow Connector 3098">
            <a:extLst>
              <a:ext uri="{FF2B5EF4-FFF2-40B4-BE49-F238E27FC236}">
                <a16:creationId xmlns:a16="http://schemas.microsoft.com/office/drawing/2014/main" id="{761C16C9-C3BC-9E4A-A302-A9A871F93C1E}"/>
              </a:ext>
            </a:extLst>
          </p:cNvPr>
          <p:cNvCxnSpPr>
            <a:stCxn id="39" idx="3"/>
            <a:endCxn id="21" idx="1"/>
          </p:cNvCxnSpPr>
          <p:nvPr/>
        </p:nvCxnSpPr>
        <p:spPr>
          <a:xfrm flipV="1">
            <a:off x="6087591" y="2904293"/>
            <a:ext cx="1692724" cy="85288"/>
          </a:xfrm>
          <a:prstGeom prst="bentConnector3">
            <a:avLst>
              <a:gd name="adj1" fmla="val 295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B4E31986-3975-104B-8B01-A5F677713F7D}"/>
              </a:ext>
            </a:extLst>
          </p:cNvPr>
          <p:cNvCxnSpPr>
            <a:cxnSpLocks/>
            <a:stCxn id="42" idx="3"/>
            <a:endCxn id="21" idx="1"/>
          </p:cNvCxnSpPr>
          <p:nvPr/>
        </p:nvCxnSpPr>
        <p:spPr>
          <a:xfrm flipV="1">
            <a:off x="6049361" y="2904293"/>
            <a:ext cx="1730954" cy="1129842"/>
          </a:xfrm>
          <a:prstGeom prst="bentConnector3">
            <a:avLst>
              <a:gd name="adj1" fmla="val 314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43F7B4E4-2140-9649-B08F-146979D91B60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V="1">
            <a:off x="6049361" y="2904293"/>
            <a:ext cx="1730954" cy="2234298"/>
          </a:xfrm>
          <a:prstGeom prst="bentConnector3">
            <a:avLst>
              <a:gd name="adj1" fmla="val 314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6" name="Elbow Connector 3075">
            <a:extLst>
              <a:ext uri="{FF2B5EF4-FFF2-40B4-BE49-F238E27FC236}">
                <a16:creationId xmlns:a16="http://schemas.microsoft.com/office/drawing/2014/main" id="{855291BC-4D95-2F4E-A4D3-2093D8977A89}"/>
              </a:ext>
            </a:extLst>
          </p:cNvPr>
          <p:cNvCxnSpPr>
            <a:stCxn id="3" idx="3"/>
            <a:endCxn id="37" idx="1"/>
          </p:cNvCxnSpPr>
          <p:nvPr/>
        </p:nvCxnSpPr>
        <p:spPr>
          <a:xfrm>
            <a:off x="2248928" y="2766218"/>
            <a:ext cx="649320" cy="1253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9ED06A58-58B8-6F41-B07F-20E3D05357B5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 flipV="1">
            <a:off x="2248928" y="4019756"/>
            <a:ext cx="649320" cy="3142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8" descr="Amazon.com: Intel Core i5 i5-7400 Quad-core (4 Core) 3 GHz Processor -  Socket H4 LGA-1151 OEM Pack : Electronics">
            <a:extLst>
              <a:ext uri="{FF2B5EF4-FFF2-40B4-BE49-F238E27FC236}">
                <a16:creationId xmlns:a16="http://schemas.microsoft.com/office/drawing/2014/main" id="{153AA748-DC24-2B42-BDBF-180742282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755" y="3128591"/>
            <a:ext cx="1811087" cy="18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C7CA3F4-45D0-1A4F-B4D2-0CF79C325A86}"/>
              </a:ext>
            </a:extLst>
          </p:cNvPr>
          <p:cNvSpPr txBox="1"/>
          <p:nvPr/>
        </p:nvSpPr>
        <p:spPr>
          <a:xfrm>
            <a:off x="7564301" y="5660848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Converts to Machine Code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DBC6BA-4842-854E-973B-9AB3B6A7080F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>
            <a:off x="8608215" y="3461178"/>
            <a:ext cx="3" cy="22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547CB2-3597-4C40-80A3-9DB14915D261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>
            <a:off x="8608216" y="4729923"/>
            <a:ext cx="2" cy="22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2C8EE0D-2F21-D742-809A-9D2A784E8EF2}"/>
              </a:ext>
            </a:extLst>
          </p:cNvPr>
          <p:cNvCxnSpPr>
            <a:cxnSpLocks/>
            <a:stCxn id="52" idx="2"/>
            <a:endCxn id="51" idx="2"/>
          </p:cNvCxnSpPr>
          <p:nvPr/>
        </p:nvCxnSpPr>
        <p:spPr>
          <a:xfrm rot="5400000" flipH="1" flipV="1">
            <a:off x="9425897" y="4136224"/>
            <a:ext cx="1028947" cy="2635855"/>
          </a:xfrm>
          <a:prstGeom prst="bentConnector3">
            <a:avLst>
              <a:gd name="adj1" fmla="val -39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A06CC490-272B-AA4F-8ADA-4F3EE271BDBB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 flipV="1">
            <a:off x="2248928" y="4019756"/>
            <a:ext cx="649320" cy="1711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8547E16-3455-154B-B8F4-50CF1E074D1A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4040351" y="2989581"/>
            <a:ext cx="700525" cy="1030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87894D89-1899-5C42-A9C5-101DA158914A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4040351" y="4019756"/>
            <a:ext cx="662295" cy="143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6" name="TextBox 3115">
            <a:extLst>
              <a:ext uri="{FF2B5EF4-FFF2-40B4-BE49-F238E27FC236}">
                <a16:creationId xmlns:a16="http://schemas.microsoft.com/office/drawing/2014/main" id="{4487E6AA-DFB3-A841-AC2E-17CEB8735FB4}"/>
              </a:ext>
            </a:extLst>
          </p:cNvPr>
          <p:cNvSpPr txBox="1"/>
          <p:nvPr/>
        </p:nvSpPr>
        <p:spPr>
          <a:xfrm>
            <a:off x="9306324" y="6377581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0101011010011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A3411CA9-4605-E341-B7A5-649B3AB692F0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>
            <a:off x="4040351" y="4019756"/>
            <a:ext cx="649320" cy="1118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8" name="TextBox 3117">
            <a:extLst>
              <a:ext uri="{FF2B5EF4-FFF2-40B4-BE49-F238E27FC236}">
                <a16:creationId xmlns:a16="http://schemas.microsoft.com/office/drawing/2014/main" id="{14FAEB60-88BB-9A4A-9827-38246134AF7C}"/>
              </a:ext>
            </a:extLst>
          </p:cNvPr>
          <p:cNvSpPr txBox="1"/>
          <p:nvPr/>
        </p:nvSpPr>
        <p:spPr>
          <a:xfrm>
            <a:off x="2112228" y="942205"/>
            <a:ext cx="2714141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Compile-time Environment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297F281-1B4A-ED49-B10A-5B883FE2C468}"/>
              </a:ext>
            </a:extLst>
          </p:cNvPr>
          <p:cNvSpPr txBox="1"/>
          <p:nvPr/>
        </p:nvSpPr>
        <p:spPr>
          <a:xfrm>
            <a:off x="8281028" y="924570"/>
            <a:ext cx="231018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Run-time Environment</a:t>
            </a:r>
          </a:p>
        </p:txBody>
      </p:sp>
    </p:spTree>
    <p:extLst>
      <p:ext uri="{BB962C8B-B14F-4D97-AF65-F5344CB8AC3E}">
        <p14:creationId xmlns:p14="http://schemas.microsoft.com/office/powerpoint/2010/main" val="370678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12B96-76E7-2544-A7C4-9E3954E1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anchor="b">
            <a:normAutofit/>
          </a:bodyPr>
          <a:lstStyle/>
          <a:p>
            <a:r>
              <a:rPr lang="en-US" sz="5200"/>
              <a:t>What is Java used for?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Why is Android Studio still such a gruesome embarrassment? | TechCrunch">
            <a:extLst>
              <a:ext uri="{FF2B5EF4-FFF2-40B4-BE49-F238E27FC236}">
                <a16:creationId xmlns:a16="http://schemas.microsoft.com/office/drawing/2014/main" id="{DDCFD778-DBE8-614F-AA45-5798F22CE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"/>
          <a:stretch/>
        </p:blipFill>
        <p:spPr bwMode="auto">
          <a:xfrm>
            <a:off x="7684008" y="1"/>
            <a:ext cx="4507992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1FBF-D66D-D147-A797-F0AC5040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en-US" sz="2200"/>
              <a:t>Mobile Applications (Android)</a:t>
            </a:r>
          </a:p>
          <a:p>
            <a:r>
              <a:rPr lang="en-US" sz="2200"/>
              <a:t>Web Applications (Spring)</a:t>
            </a:r>
          </a:p>
          <a:p>
            <a:r>
              <a:rPr lang="en-US" sz="2200"/>
              <a:t>Test Engineering (Selenium)</a:t>
            </a:r>
          </a:p>
          <a:p>
            <a:r>
              <a:rPr lang="en-US" sz="2200"/>
              <a:t>Big Data</a:t>
            </a:r>
          </a:p>
          <a:p>
            <a:r>
              <a:rPr lang="en-US" sz="2200"/>
              <a:t>Gaming (Minecraft)</a:t>
            </a:r>
          </a:p>
          <a:p>
            <a:r>
              <a:rPr lang="en-US" sz="2200"/>
              <a:t>Desktop Applications (JavaFX, Swing)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7172" name="Picture 4" descr="The 4 Biggest Trends In Big Data And Analytics Right For 2021">
            <a:extLst>
              <a:ext uri="{FF2B5EF4-FFF2-40B4-BE49-F238E27FC236}">
                <a16:creationId xmlns:a16="http://schemas.microsoft.com/office/drawing/2014/main" id="{41ADCDCC-5BDC-6D4F-A22E-158254320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0" b="11399"/>
          <a:stretch/>
        </p:blipFill>
        <p:spPr bwMode="auto">
          <a:xfrm>
            <a:off x="7684008" y="2308860"/>
            <a:ext cx="4507992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Gaming - Game on! - UBP">
            <a:extLst>
              <a:ext uri="{FF2B5EF4-FFF2-40B4-BE49-F238E27FC236}">
                <a16:creationId xmlns:a16="http://schemas.microsoft.com/office/drawing/2014/main" id="{8F3F952E-484A-2A42-A142-EDBA0DE79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0" b="1"/>
          <a:stretch/>
        </p:blipFill>
        <p:spPr bwMode="auto">
          <a:xfrm>
            <a:off x="7684008" y="4617720"/>
            <a:ext cx="4507992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11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254</Words>
  <Application>Microsoft Macintosh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History of Java</vt:lpstr>
      <vt:lpstr>Python Interpretation vs Java Compilation</vt:lpstr>
      <vt:lpstr>Python Interpretation</vt:lpstr>
      <vt:lpstr>Java Compilation</vt:lpstr>
      <vt:lpstr>What is Java used for?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Joslin</dc:creator>
  <cp:lastModifiedBy>Alexander Joslin</cp:lastModifiedBy>
  <cp:revision>2</cp:revision>
  <dcterms:created xsi:type="dcterms:W3CDTF">2021-10-07T16:49:29Z</dcterms:created>
  <dcterms:modified xsi:type="dcterms:W3CDTF">2021-10-07T20:18:13Z</dcterms:modified>
</cp:coreProperties>
</file>