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6" r:id="rId1"/>
    <p:sldMasterId id="2147483660" r:id="rId2"/>
  </p:sldMasterIdLst>
  <p:notesMasterIdLst>
    <p:notesMasterId r:id="rId21"/>
  </p:notesMasterIdLst>
  <p:sldIdLst>
    <p:sldId id="256" r:id="rId3"/>
    <p:sldId id="258" r:id="rId4"/>
    <p:sldId id="259" r:id="rId5"/>
    <p:sldId id="261" r:id="rId6"/>
    <p:sldId id="272" r:id="rId7"/>
    <p:sldId id="262" r:id="rId8"/>
    <p:sldId id="263" r:id="rId9"/>
    <p:sldId id="265" r:id="rId10"/>
    <p:sldId id="266" r:id="rId11"/>
    <p:sldId id="268" r:id="rId12"/>
    <p:sldId id="267" r:id="rId13"/>
    <p:sldId id="269" r:id="rId14"/>
    <p:sldId id="270" r:id="rId15"/>
    <p:sldId id="271" r:id="rId16"/>
    <p:sldId id="274" r:id="rId17"/>
    <p:sldId id="27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CA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p:restoredTop sz="94719"/>
  </p:normalViewPr>
  <p:slideViewPr>
    <p:cSldViewPr snapToGrid="0" snapToObjects="1">
      <p:cViewPr varScale="1">
        <p:scale>
          <a:sx n="144" d="100"/>
          <a:sy n="144" d="100"/>
        </p:scale>
        <p:origin x="22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6E743-1ECE-FC4F-972B-B9DDBA45E65F}"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5FFA6-37C9-A944-A9B2-0EF96E17215E}" type="slidenum">
              <a:rPr lang="en-US" smtClean="0"/>
              <a:t>‹#›</a:t>
            </a:fld>
            <a:endParaRPr lang="en-US"/>
          </a:p>
        </p:txBody>
      </p:sp>
    </p:spTree>
    <p:extLst>
      <p:ext uri="{BB962C8B-B14F-4D97-AF65-F5344CB8AC3E}">
        <p14:creationId xmlns:p14="http://schemas.microsoft.com/office/powerpoint/2010/main" val="286616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65FFA6-37C9-A944-A9B2-0EF96E17215E}" type="slidenum">
              <a:rPr lang="en-US" smtClean="0"/>
              <a:t>16</a:t>
            </a:fld>
            <a:endParaRPr lang="en-US"/>
          </a:p>
        </p:txBody>
      </p:sp>
    </p:spTree>
    <p:extLst>
      <p:ext uri="{BB962C8B-B14F-4D97-AF65-F5344CB8AC3E}">
        <p14:creationId xmlns:p14="http://schemas.microsoft.com/office/powerpoint/2010/main" val="340068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65FFA6-37C9-A944-A9B2-0EF96E17215E}" type="slidenum">
              <a:rPr lang="en-US" smtClean="0"/>
              <a:t>17</a:t>
            </a:fld>
            <a:endParaRPr lang="en-US"/>
          </a:p>
        </p:txBody>
      </p:sp>
    </p:spTree>
    <p:extLst>
      <p:ext uri="{BB962C8B-B14F-4D97-AF65-F5344CB8AC3E}">
        <p14:creationId xmlns:p14="http://schemas.microsoft.com/office/powerpoint/2010/main" val="376027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11/16/20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94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582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71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6032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81342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2488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6897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74535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49634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117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05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084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443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68474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66692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11/16/20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0072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199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11/16/20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084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11/16/20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704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272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11/16/20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831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11/16/20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255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11/16/20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157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11/16/20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75897552"/>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11/16/20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650155844"/>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view of a keyboard&#10;&#10;Description automatically generated">
            <a:extLst>
              <a:ext uri="{FF2B5EF4-FFF2-40B4-BE49-F238E27FC236}">
                <a16:creationId xmlns:a16="http://schemas.microsoft.com/office/drawing/2014/main" id="{42BDA2A5-68FA-47E8-A211-50B1557161EE}"/>
              </a:ext>
            </a:extLst>
          </p:cNvPr>
          <p:cNvPicPr>
            <a:picLocks noChangeAspect="1"/>
          </p:cNvPicPr>
          <p:nvPr/>
        </p:nvPicPr>
        <p:blipFill rotWithShape="1">
          <a:blip r:embed="rId2"/>
          <a:srcRect t="21265" b="3735"/>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A0FAF9-EA7E-0B40-A213-962CDEBF5178}"/>
              </a:ext>
            </a:extLst>
          </p:cNvPr>
          <p:cNvSpPr>
            <a:spLocks noGrp="1"/>
          </p:cNvSpPr>
          <p:nvPr>
            <p:ph type="ctrTitle" idx="4294967295"/>
          </p:nvPr>
        </p:nvSpPr>
        <p:spPr>
          <a:xfrm>
            <a:off x="477981" y="1122363"/>
            <a:ext cx="4023360" cy="3204134"/>
          </a:xfrm>
        </p:spPr>
        <p:txBody>
          <a:bodyPr vert="horz" lIns="91440" tIns="45720" rIns="91440" bIns="45720" rtlCol="0" anchor="b">
            <a:normAutofit/>
          </a:bodyPr>
          <a:lstStyle/>
          <a:p>
            <a:r>
              <a:rPr lang="en-US" sz="4800" dirty="0">
                <a:solidFill>
                  <a:schemeClr val="bg1"/>
                </a:solidFill>
                <a:effectLst>
                  <a:outerShdw blurRad="38100" dist="38100" dir="2700000" algn="tl">
                    <a:srgbClr val="000000">
                      <a:alpha val="43137"/>
                    </a:srgbClr>
                  </a:outerShdw>
                </a:effectLst>
              </a:rPr>
              <a:t>Hash Tables</a:t>
            </a:r>
          </a:p>
        </p:txBody>
      </p:sp>
      <p:sp>
        <p:nvSpPr>
          <p:cNvPr id="3" name="Subtitle 2">
            <a:extLst>
              <a:ext uri="{FF2B5EF4-FFF2-40B4-BE49-F238E27FC236}">
                <a16:creationId xmlns:a16="http://schemas.microsoft.com/office/drawing/2014/main" id="{1ABFB2ED-6AD0-294F-8881-FE2D7EA46B6C}"/>
              </a:ext>
            </a:extLst>
          </p:cNvPr>
          <p:cNvSpPr>
            <a:spLocks noGrp="1"/>
          </p:cNvSpPr>
          <p:nvPr>
            <p:ph type="subTitle" idx="4294967295"/>
          </p:nvPr>
        </p:nvSpPr>
        <p:spPr>
          <a:xfrm>
            <a:off x="477980" y="4872922"/>
            <a:ext cx="4023359" cy="1208141"/>
          </a:xfrm>
        </p:spPr>
        <p:txBody>
          <a:bodyPr vert="horz" lIns="91440" tIns="45720" rIns="91440" bIns="45720" rtlCol="0">
            <a:normAutofit/>
          </a:bodyPr>
          <a:lstStyle/>
          <a:p>
            <a:pPr marL="0" indent="0">
              <a:spcAft>
                <a:spcPts val="600"/>
              </a:spcAft>
              <a:buNone/>
            </a:pPr>
            <a:r>
              <a:rPr lang="en-US" sz="2000" dirty="0">
                <a:solidFill>
                  <a:schemeClr val="bg1"/>
                </a:solidFill>
                <a:effectLst>
                  <a:outerShdw blurRad="38100" dist="38100" dir="2700000" algn="tl">
                    <a:srgbClr val="000000">
                      <a:alpha val="43137"/>
                    </a:srgbClr>
                  </a:outerShdw>
                </a:effectLst>
              </a:rPr>
              <a:t>By Alex Joslin</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339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a:extLst>
              <a:ext uri="{FF2B5EF4-FFF2-40B4-BE49-F238E27FC236}">
                <a16:creationId xmlns:a16="http://schemas.microsoft.com/office/drawing/2014/main" id="{15702C2A-B1D5-FC47-A183-F72CD9072DA3}"/>
              </a:ext>
            </a:extLst>
          </p:cNvPr>
          <p:cNvSpPr/>
          <p:nvPr/>
        </p:nvSpPr>
        <p:spPr>
          <a:xfrm>
            <a:off x="6497174" y="849614"/>
            <a:ext cx="1645339" cy="563362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39" name="TextBox 38">
            <a:extLst>
              <a:ext uri="{FF2B5EF4-FFF2-40B4-BE49-F238E27FC236}">
                <a16:creationId xmlns:a16="http://schemas.microsoft.com/office/drawing/2014/main" id="{44AF94D6-8BC1-4047-84DC-CB41A7F1B2A0}"/>
              </a:ext>
            </a:extLst>
          </p:cNvPr>
          <p:cNvSpPr txBox="1"/>
          <p:nvPr/>
        </p:nvSpPr>
        <p:spPr>
          <a:xfrm>
            <a:off x="6579380" y="521283"/>
            <a:ext cx="1480925" cy="276999"/>
          </a:xfrm>
          <a:prstGeom prst="rect">
            <a:avLst/>
          </a:prstGeom>
          <a:noFill/>
        </p:spPr>
        <p:txBody>
          <a:bodyPr wrap="square" rtlCol="0">
            <a:spAutoFit/>
          </a:bodyPr>
          <a:lstStyle/>
          <a:p>
            <a:pPr algn="ctr"/>
            <a:r>
              <a:rPr lang="en-US" sz="1200" dirty="0"/>
              <a:t>Rehash Function</a:t>
            </a:r>
          </a:p>
        </p:txBody>
      </p:sp>
      <p:sp>
        <p:nvSpPr>
          <p:cNvPr id="52" name="TextBox 51">
            <a:extLst>
              <a:ext uri="{FF2B5EF4-FFF2-40B4-BE49-F238E27FC236}">
                <a16:creationId xmlns:a16="http://schemas.microsoft.com/office/drawing/2014/main" id="{751EE87F-053B-954B-9FAA-E147FDC7E4F3}"/>
              </a:ext>
            </a:extLst>
          </p:cNvPr>
          <p:cNvSpPr txBox="1"/>
          <p:nvPr/>
        </p:nvSpPr>
        <p:spPr>
          <a:xfrm>
            <a:off x="6586873" y="3635573"/>
            <a:ext cx="1586582" cy="276999"/>
          </a:xfrm>
          <a:prstGeom prst="rect">
            <a:avLst/>
          </a:prstGeom>
          <a:noFill/>
        </p:spPr>
        <p:txBody>
          <a:bodyPr wrap="square" rtlCol="0">
            <a:spAutoFit/>
          </a:bodyPr>
          <a:lstStyle/>
          <a:p>
            <a:r>
              <a:rPr lang="en-US" sz="1200" dirty="0"/>
              <a:t>909 * 909 % 8 = 1</a:t>
            </a:r>
          </a:p>
        </p:txBody>
      </p:sp>
      <p:sp>
        <p:nvSpPr>
          <p:cNvPr id="53" name="TextBox 52">
            <a:extLst>
              <a:ext uri="{FF2B5EF4-FFF2-40B4-BE49-F238E27FC236}">
                <a16:creationId xmlns:a16="http://schemas.microsoft.com/office/drawing/2014/main" id="{37EC8A2F-88AE-2F40-B98A-5572C79B04BD}"/>
              </a:ext>
            </a:extLst>
          </p:cNvPr>
          <p:cNvSpPr txBox="1"/>
          <p:nvPr/>
        </p:nvSpPr>
        <p:spPr>
          <a:xfrm>
            <a:off x="6483606" y="990400"/>
            <a:ext cx="1853396" cy="246221"/>
          </a:xfrm>
          <a:prstGeom prst="rect">
            <a:avLst/>
          </a:prstGeom>
          <a:noFill/>
        </p:spPr>
        <p:txBody>
          <a:bodyPr wrap="square" rtlCol="0">
            <a:spAutoFit/>
          </a:bodyPr>
          <a:lstStyle/>
          <a:p>
            <a:r>
              <a:rPr lang="en-US" sz="1000" b="1" dirty="0"/>
              <a:t>rh(key) </a:t>
            </a:r>
            <a:r>
              <a:rPr lang="en-US" sz="1000" dirty="0"/>
              <a:t>= key * key % size</a:t>
            </a:r>
          </a:p>
        </p:txBody>
      </p:sp>
      <p:sp>
        <p:nvSpPr>
          <p:cNvPr id="2" name="Title 1">
            <a:extLst>
              <a:ext uri="{FF2B5EF4-FFF2-40B4-BE49-F238E27FC236}">
                <a16:creationId xmlns:a16="http://schemas.microsoft.com/office/drawing/2014/main" id="{5BD4F6ED-FB5F-3D4E-A7A1-ADF4475F5427}"/>
              </a:ext>
            </a:extLst>
          </p:cNvPr>
          <p:cNvSpPr txBox="1">
            <a:spLocks/>
          </p:cNvSpPr>
          <p:nvPr/>
        </p:nvSpPr>
        <p:spPr>
          <a:xfrm>
            <a:off x="609039" y="260025"/>
            <a:ext cx="4673340" cy="654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Rehashing</a:t>
            </a:r>
          </a:p>
        </p:txBody>
      </p:sp>
      <p:graphicFrame>
        <p:nvGraphicFramePr>
          <p:cNvPr id="5" name="Table 5">
            <a:extLst>
              <a:ext uri="{FF2B5EF4-FFF2-40B4-BE49-F238E27FC236}">
                <a16:creationId xmlns:a16="http://schemas.microsoft.com/office/drawing/2014/main" id="{F0D0354C-C571-BB47-8978-1AA19AB74948}"/>
              </a:ext>
            </a:extLst>
          </p:cNvPr>
          <p:cNvGraphicFramePr>
            <a:graphicFrameLocks noGrp="1"/>
          </p:cNvGraphicFramePr>
          <p:nvPr/>
        </p:nvGraphicFramePr>
        <p:xfrm>
          <a:off x="9192805" y="363269"/>
          <a:ext cx="1462433" cy="6120608"/>
        </p:xfrm>
        <a:graphic>
          <a:graphicData uri="http://schemas.openxmlformats.org/drawingml/2006/table">
            <a:tbl>
              <a:tblPr firstRow="1" bandRow="1">
                <a:tableStyleId>{2D5ABB26-0587-4C30-8999-92F81FD0307C}</a:tableStyleId>
              </a:tblPr>
              <a:tblGrid>
                <a:gridCol w="1462433">
                  <a:extLst>
                    <a:ext uri="{9D8B030D-6E8A-4147-A177-3AD203B41FA5}">
                      <a16:colId xmlns:a16="http://schemas.microsoft.com/office/drawing/2014/main" val="1337187578"/>
                    </a:ext>
                  </a:extLst>
                </a:gridCol>
              </a:tblGrid>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80557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6663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2349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29335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61113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111191"/>
                  </a:ext>
                </a:extLst>
              </a:tr>
              <a:tr h="765076">
                <a:tc>
                  <a:txBody>
                    <a:bodyPr/>
                    <a:lstStyle/>
                    <a:p>
                      <a:pPr algn="ct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05449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42485"/>
                  </a:ext>
                </a:extLst>
              </a:tr>
            </a:tbl>
          </a:graphicData>
        </a:graphic>
      </p:graphicFrame>
      <p:sp>
        <p:nvSpPr>
          <p:cNvPr id="6" name="TextBox 5">
            <a:extLst>
              <a:ext uri="{FF2B5EF4-FFF2-40B4-BE49-F238E27FC236}">
                <a16:creationId xmlns:a16="http://schemas.microsoft.com/office/drawing/2014/main" id="{3BC7CBBD-27CC-5A4E-B18D-C098FE529A14}"/>
              </a:ext>
            </a:extLst>
          </p:cNvPr>
          <p:cNvSpPr txBox="1"/>
          <p:nvPr/>
        </p:nvSpPr>
        <p:spPr>
          <a:xfrm>
            <a:off x="9456592" y="6483241"/>
            <a:ext cx="1010213" cy="369332"/>
          </a:xfrm>
          <a:prstGeom prst="rect">
            <a:avLst/>
          </a:prstGeom>
          <a:noFill/>
        </p:spPr>
        <p:txBody>
          <a:bodyPr wrap="none" rtlCol="0">
            <a:spAutoFit/>
          </a:bodyPr>
          <a:lstStyle/>
          <a:p>
            <a:r>
              <a:rPr lang="en-US" dirty="0"/>
              <a:t>size = 8</a:t>
            </a:r>
          </a:p>
        </p:txBody>
      </p:sp>
      <p:sp>
        <p:nvSpPr>
          <p:cNvPr id="7" name="TextBox 6">
            <a:extLst>
              <a:ext uri="{FF2B5EF4-FFF2-40B4-BE49-F238E27FC236}">
                <a16:creationId xmlns:a16="http://schemas.microsoft.com/office/drawing/2014/main" id="{9096B34B-304E-4342-93E1-917139555043}"/>
              </a:ext>
            </a:extLst>
          </p:cNvPr>
          <p:cNvSpPr txBox="1"/>
          <p:nvPr/>
        </p:nvSpPr>
        <p:spPr>
          <a:xfrm>
            <a:off x="8842545" y="631749"/>
            <a:ext cx="319318" cy="5683607"/>
          </a:xfrm>
          <a:prstGeom prst="rect">
            <a:avLst/>
          </a:prstGeom>
          <a:noFill/>
        </p:spPr>
        <p:txBody>
          <a:bodyPr wrap="none" rtlCol="0">
            <a:spAutoFit/>
          </a:bodyPr>
          <a:lstStyle/>
          <a:p>
            <a:pPr>
              <a:spcBef>
                <a:spcPts val="800"/>
              </a:spcBef>
            </a:pPr>
            <a:r>
              <a:rPr lang="en-US" dirty="0"/>
              <a:t>0</a:t>
            </a:r>
          </a:p>
          <a:p>
            <a:pPr>
              <a:spcBef>
                <a:spcPts val="800"/>
              </a:spcBef>
            </a:pPr>
            <a:endParaRPr lang="en-US" dirty="0"/>
          </a:p>
          <a:p>
            <a:pPr>
              <a:spcBef>
                <a:spcPts val="800"/>
              </a:spcBef>
            </a:pPr>
            <a:r>
              <a:rPr lang="en-US" dirty="0"/>
              <a:t>1</a:t>
            </a:r>
          </a:p>
          <a:p>
            <a:pPr>
              <a:spcBef>
                <a:spcPts val="800"/>
              </a:spcBef>
            </a:pPr>
            <a:endParaRPr lang="en-US" dirty="0"/>
          </a:p>
          <a:p>
            <a:pPr>
              <a:spcBef>
                <a:spcPts val="800"/>
              </a:spcBef>
            </a:pPr>
            <a:r>
              <a:rPr lang="en-US" dirty="0"/>
              <a:t>2</a:t>
            </a:r>
          </a:p>
          <a:p>
            <a:pPr>
              <a:spcBef>
                <a:spcPts val="800"/>
              </a:spcBef>
            </a:pPr>
            <a:endParaRPr lang="en-US" dirty="0"/>
          </a:p>
          <a:p>
            <a:pPr>
              <a:spcBef>
                <a:spcPts val="800"/>
              </a:spcBef>
            </a:pPr>
            <a:r>
              <a:rPr lang="en-US" dirty="0"/>
              <a:t>3</a:t>
            </a:r>
          </a:p>
          <a:p>
            <a:pPr>
              <a:spcBef>
                <a:spcPts val="800"/>
              </a:spcBef>
            </a:pPr>
            <a:endParaRPr lang="en-US" dirty="0"/>
          </a:p>
          <a:p>
            <a:pPr>
              <a:spcBef>
                <a:spcPts val="800"/>
              </a:spcBef>
            </a:pPr>
            <a:r>
              <a:rPr lang="en-US" dirty="0"/>
              <a:t>4</a:t>
            </a:r>
          </a:p>
          <a:p>
            <a:pPr>
              <a:spcBef>
                <a:spcPts val="800"/>
              </a:spcBef>
            </a:pPr>
            <a:endParaRPr lang="en-US" dirty="0"/>
          </a:p>
          <a:p>
            <a:pPr>
              <a:spcBef>
                <a:spcPts val="800"/>
              </a:spcBef>
            </a:pPr>
            <a:r>
              <a:rPr lang="en-US" dirty="0"/>
              <a:t>5</a:t>
            </a:r>
          </a:p>
          <a:p>
            <a:pPr>
              <a:spcBef>
                <a:spcPts val="800"/>
              </a:spcBef>
            </a:pPr>
            <a:endParaRPr lang="en-US" dirty="0"/>
          </a:p>
          <a:p>
            <a:pPr>
              <a:spcBef>
                <a:spcPts val="800"/>
              </a:spcBef>
            </a:pPr>
            <a:r>
              <a:rPr lang="en-US" dirty="0"/>
              <a:t>6</a:t>
            </a:r>
          </a:p>
          <a:p>
            <a:pPr>
              <a:spcBef>
                <a:spcPts val="800"/>
              </a:spcBef>
            </a:pPr>
            <a:endParaRPr lang="en-US" dirty="0"/>
          </a:p>
          <a:p>
            <a:pPr>
              <a:spcBef>
                <a:spcPts val="800"/>
              </a:spcBef>
            </a:pPr>
            <a:r>
              <a:rPr lang="en-US" dirty="0"/>
              <a:t>7</a:t>
            </a:r>
          </a:p>
        </p:txBody>
      </p:sp>
      <p:sp>
        <p:nvSpPr>
          <p:cNvPr id="8" name="Rounded Rectangle 7">
            <a:extLst>
              <a:ext uri="{FF2B5EF4-FFF2-40B4-BE49-F238E27FC236}">
                <a16:creationId xmlns:a16="http://schemas.microsoft.com/office/drawing/2014/main" id="{47F5F39C-B858-694D-B4B6-9EFBE6BE6937}"/>
              </a:ext>
            </a:extLst>
          </p:cNvPr>
          <p:cNvSpPr/>
          <p:nvPr/>
        </p:nvSpPr>
        <p:spPr>
          <a:xfrm>
            <a:off x="4185873" y="849614"/>
            <a:ext cx="1645339" cy="5633627"/>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p>
        </p:txBody>
      </p:sp>
      <p:sp>
        <p:nvSpPr>
          <p:cNvPr id="9" name="TextBox 8">
            <a:extLst>
              <a:ext uri="{FF2B5EF4-FFF2-40B4-BE49-F238E27FC236}">
                <a16:creationId xmlns:a16="http://schemas.microsoft.com/office/drawing/2014/main" id="{8C3C6A5D-5C2E-F045-8B30-B82B884B4D7C}"/>
              </a:ext>
            </a:extLst>
          </p:cNvPr>
          <p:cNvSpPr txBox="1"/>
          <p:nvPr/>
        </p:nvSpPr>
        <p:spPr>
          <a:xfrm>
            <a:off x="4319034" y="521283"/>
            <a:ext cx="1340023" cy="276999"/>
          </a:xfrm>
          <a:prstGeom prst="rect">
            <a:avLst/>
          </a:prstGeom>
          <a:noFill/>
        </p:spPr>
        <p:txBody>
          <a:bodyPr wrap="square" rtlCol="0">
            <a:spAutoFit/>
          </a:bodyPr>
          <a:lstStyle/>
          <a:p>
            <a:pPr algn="ctr"/>
            <a:r>
              <a:rPr lang="en-US" sz="1200" dirty="0"/>
              <a:t>Hash Function</a:t>
            </a:r>
          </a:p>
        </p:txBody>
      </p:sp>
      <p:sp>
        <p:nvSpPr>
          <p:cNvPr id="3" name="TextBox 2">
            <a:extLst>
              <a:ext uri="{FF2B5EF4-FFF2-40B4-BE49-F238E27FC236}">
                <a16:creationId xmlns:a16="http://schemas.microsoft.com/office/drawing/2014/main" id="{DEA6D3D2-D528-0F47-8574-5BB8D168F68B}"/>
              </a:ext>
            </a:extLst>
          </p:cNvPr>
          <p:cNvSpPr txBox="1"/>
          <p:nvPr/>
        </p:nvSpPr>
        <p:spPr>
          <a:xfrm>
            <a:off x="625229" y="1400961"/>
            <a:ext cx="1895327" cy="369332"/>
          </a:xfrm>
          <a:prstGeom prst="rect">
            <a:avLst/>
          </a:prstGeom>
          <a:noFill/>
        </p:spPr>
        <p:txBody>
          <a:bodyPr wrap="none" rtlCol="0">
            <a:spAutoFit/>
          </a:bodyPr>
          <a:lstStyle/>
          <a:p>
            <a:r>
              <a:rPr lang="en-US" dirty="0" err="1"/>
              <a:t>ht</a:t>
            </a:r>
            <a:r>
              <a:rPr lang="en-US" dirty="0"/>
              <a:t> = </a:t>
            </a:r>
            <a:r>
              <a:rPr lang="en-US" dirty="0" err="1"/>
              <a:t>HashTable</a:t>
            </a:r>
            <a:r>
              <a:rPr lang="en-US" dirty="0"/>
              <a:t>()</a:t>
            </a:r>
          </a:p>
        </p:txBody>
      </p:sp>
      <p:sp>
        <p:nvSpPr>
          <p:cNvPr id="10" name="TextBox 9">
            <a:extLst>
              <a:ext uri="{FF2B5EF4-FFF2-40B4-BE49-F238E27FC236}">
                <a16:creationId xmlns:a16="http://schemas.microsoft.com/office/drawing/2014/main" id="{968656D1-07A2-0042-9A11-CAF3C027B12B}"/>
              </a:ext>
            </a:extLst>
          </p:cNvPr>
          <p:cNvSpPr txBox="1"/>
          <p:nvPr/>
        </p:nvSpPr>
        <p:spPr>
          <a:xfrm>
            <a:off x="625228" y="1770293"/>
            <a:ext cx="2304477" cy="369332"/>
          </a:xfrm>
          <a:prstGeom prst="rect">
            <a:avLst/>
          </a:prstGeom>
          <a:noFill/>
        </p:spPr>
        <p:txBody>
          <a:bodyPr wrap="none" rtlCol="0">
            <a:spAutoFit/>
          </a:bodyPr>
          <a:lstStyle/>
          <a:p>
            <a:r>
              <a:rPr lang="en-US" dirty="0" err="1"/>
              <a:t>ht.put</a:t>
            </a:r>
            <a:r>
              <a:rPr lang="en-US" dirty="0"/>
              <a:t>(858, “Poway”)</a:t>
            </a:r>
          </a:p>
        </p:txBody>
      </p:sp>
      <p:sp>
        <p:nvSpPr>
          <p:cNvPr id="11" name="TextBox 10">
            <a:extLst>
              <a:ext uri="{FF2B5EF4-FFF2-40B4-BE49-F238E27FC236}">
                <a16:creationId xmlns:a16="http://schemas.microsoft.com/office/drawing/2014/main" id="{48387D96-4AA3-CC49-BD7F-20AE9026439B}"/>
              </a:ext>
            </a:extLst>
          </p:cNvPr>
          <p:cNvSpPr txBox="1"/>
          <p:nvPr/>
        </p:nvSpPr>
        <p:spPr>
          <a:xfrm>
            <a:off x="625228" y="2139625"/>
            <a:ext cx="2761846" cy="369332"/>
          </a:xfrm>
          <a:prstGeom prst="rect">
            <a:avLst/>
          </a:prstGeom>
          <a:noFill/>
        </p:spPr>
        <p:txBody>
          <a:bodyPr wrap="none" rtlCol="0">
            <a:spAutoFit/>
          </a:bodyPr>
          <a:lstStyle/>
          <a:p>
            <a:r>
              <a:rPr lang="en-US" dirty="0" err="1"/>
              <a:t>ht.put</a:t>
            </a:r>
            <a:r>
              <a:rPr lang="en-US" dirty="0"/>
              <a:t>(760, “Escondido”)</a:t>
            </a:r>
          </a:p>
        </p:txBody>
      </p:sp>
      <p:sp>
        <p:nvSpPr>
          <p:cNvPr id="12" name="TextBox 11">
            <a:extLst>
              <a:ext uri="{FF2B5EF4-FFF2-40B4-BE49-F238E27FC236}">
                <a16:creationId xmlns:a16="http://schemas.microsoft.com/office/drawing/2014/main" id="{81661BB6-2871-EB47-87CC-E65F1230A770}"/>
              </a:ext>
            </a:extLst>
          </p:cNvPr>
          <p:cNvSpPr txBox="1"/>
          <p:nvPr/>
        </p:nvSpPr>
        <p:spPr>
          <a:xfrm>
            <a:off x="625228" y="2500243"/>
            <a:ext cx="2734595" cy="369332"/>
          </a:xfrm>
          <a:prstGeom prst="rect">
            <a:avLst/>
          </a:prstGeom>
          <a:noFill/>
        </p:spPr>
        <p:txBody>
          <a:bodyPr wrap="none" rtlCol="0">
            <a:spAutoFit/>
          </a:bodyPr>
          <a:lstStyle/>
          <a:p>
            <a:r>
              <a:rPr lang="en-US" dirty="0" err="1"/>
              <a:t>ht.put</a:t>
            </a:r>
            <a:r>
              <a:rPr lang="en-US" dirty="0"/>
              <a:t>(619, “San Diego”)</a:t>
            </a:r>
          </a:p>
        </p:txBody>
      </p:sp>
      <p:sp>
        <p:nvSpPr>
          <p:cNvPr id="13" name="TextBox 12">
            <a:extLst>
              <a:ext uri="{FF2B5EF4-FFF2-40B4-BE49-F238E27FC236}">
                <a16:creationId xmlns:a16="http://schemas.microsoft.com/office/drawing/2014/main" id="{40FDAF54-61F0-A943-8186-F593A7ADF3D8}"/>
              </a:ext>
            </a:extLst>
          </p:cNvPr>
          <p:cNvSpPr txBox="1"/>
          <p:nvPr/>
        </p:nvSpPr>
        <p:spPr>
          <a:xfrm>
            <a:off x="621898" y="2878289"/>
            <a:ext cx="3074752" cy="369332"/>
          </a:xfrm>
          <a:prstGeom prst="rect">
            <a:avLst/>
          </a:prstGeom>
          <a:noFill/>
        </p:spPr>
        <p:txBody>
          <a:bodyPr wrap="none" rtlCol="0">
            <a:spAutoFit/>
          </a:bodyPr>
          <a:lstStyle/>
          <a:p>
            <a:r>
              <a:rPr lang="en-US" dirty="0" err="1"/>
              <a:t>ht.put</a:t>
            </a:r>
            <a:r>
              <a:rPr lang="en-US" dirty="0"/>
              <a:t>(415, “San Francisco”)</a:t>
            </a:r>
          </a:p>
        </p:txBody>
      </p:sp>
      <p:sp>
        <p:nvSpPr>
          <p:cNvPr id="14" name="TextBox 13">
            <a:extLst>
              <a:ext uri="{FF2B5EF4-FFF2-40B4-BE49-F238E27FC236}">
                <a16:creationId xmlns:a16="http://schemas.microsoft.com/office/drawing/2014/main" id="{F5F49008-F413-6245-A2E2-69639157C63C}"/>
              </a:ext>
            </a:extLst>
          </p:cNvPr>
          <p:cNvSpPr txBox="1"/>
          <p:nvPr/>
        </p:nvSpPr>
        <p:spPr>
          <a:xfrm>
            <a:off x="621898" y="3238907"/>
            <a:ext cx="2913811" cy="369332"/>
          </a:xfrm>
          <a:prstGeom prst="rect">
            <a:avLst/>
          </a:prstGeom>
          <a:noFill/>
        </p:spPr>
        <p:txBody>
          <a:bodyPr wrap="none" rtlCol="0">
            <a:spAutoFit/>
          </a:bodyPr>
          <a:lstStyle/>
          <a:p>
            <a:r>
              <a:rPr lang="en-US" dirty="0" err="1"/>
              <a:t>ht.put</a:t>
            </a:r>
            <a:r>
              <a:rPr lang="en-US" dirty="0"/>
              <a:t>(213, “Los Angeles”)</a:t>
            </a:r>
          </a:p>
        </p:txBody>
      </p:sp>
      <p:sp>
        <p:nvSpPr>
          <p:cNvPr id="15" name="TextBox 14">
            <a:extLst>
              <a:ext uri="{FF2B5EF4-FFF2-40B4-BE49-F238E27FC236}">
                <a16:creationId xmlns:a16="http://schemas.microsoft.com/office/drawing/2014/main" id="{76DA8519-A203-FA40-857F-E4C91F114349}"/>
              </a:ext>
            </a:extLst>
          </p:cNvPr>
          <p:cNvSpPr txBox="1"/>
          <p:nvPr/>
        </p:nvSpPr>
        <p:spPr>
          <a:xfrm>
            <a:off x="4425200" y="1764230"/>
            <a:ext cx="1154677" cy="276999"/>
          </a:xfrm>
          <a:prstGeom prst="rect">
            <a:avLst/>
          </a:prstGeom>
          <a:noFill/>
        </p:spPr>
        <p:txBody>
          <a:bodyPr wrap="square" rtlCol="0">
            <a:spAutoFit/>
          </a:bodyPr>
          <a:lstStyle/>
          <a:p>
            <a:r>
              <a:rPr lang="en-US" sz="1200" dirty="0"/>
              <a:t>858 % 8 = 2</a:t>
            </a:r>
          </a:p>
        </p:txBody>
      </p:sp>
      <p:sp>
        <p:nvSpPr>
          <p:cNvPr id="16" name="TextBox 15">
            <a:extLst>
              <a:ext uri="{FF2B5EF4-FFF2-40B4-BE49-F238E27FC236}">
                <a16:creationId xmlns:a16="http://schemas.microsoft.com/office/drawing/2014/main" id="{2269BB8E-23FA-0A4B-9015-A1AE2792D732}"/>
              </a:ext>
            </a:extLst>
          </p:cNvPr>
          <p:cNvSpPr txBox="1"/>
          <p:nvPr/>
        </p:nvSpPr>
        <p:spPr>
          <a:xfrm>
            <a:off x="4425200" y="2158404"/>
            <a:ext cx="1154677" cy="276999"/>
          </a:xfrm>
          <a:prstGeom prst="rect">
            <a:avLst/>
          </a:prstGeom>
          <a:noFill/>
        </p:spPr>
        <p:txBody>
          <a:bodyPr wrap="square" rtlCol="0">
            <a:spAutoFit/>
          </a:bodyPr>
          <a:lstStyle/>
          <a:p>
            <a:r>
              <a:rPr lang="en-US" sz="1200" dirty="0"/>
              <a:t>760 % 8 = 0</a:t>
            </a:r>
          </a:p>
        </p:txBody>
      </p:sp>
      <p:sp>
        <p:nvSpPr>
          <p:cNvPr id="17" name="TextBox 16">
            <a:extLst>
              <a:ext uri="{FF2B5EF4-FFF2-40B4-BE49-F238E27FC236}">
                <a16:creationId xmlns:a16="http://schemas.microsoft.com/office/drawing/2014/main" id="{C87C7B78-4E12-9B42-9BE4-6AD1398F8A71}"/>
              </a:ext>
            </a:extLst>
          </p:cNvPr>
          <p:cNvSpPr txBox="1"/>
          <p:nvPr/>
        </p:nvSpPr>
        <p:spPr>
          <a:xfrm>
            <a:off x="4425200" y="2527683"/>
            <a:ext cx="1154677" cy="276999"/>
          </a:xfrm>
          <a:prstGeom prst="rect">
            <a:avLst/>
          </a:prstGeom>
          <a:noFill/>
        </p:spPr>
        <p:txBody>
          <a:bodyPr wrap="square" rtlCol="0">
            <a:spAutoFit/>
          </a:bodyPr>
          <a:lstStyle/>
          <a:p>
            <a:r>
              <a:rPr lang="en-US" sz="1200" dirty="0"/>
              <a:t>619 % 8 = 3</a:t>
            </a:r>
          </a:p>
        </p:txBody>
      </p:sp>
      <p:sp>
        <p:nvSpPr>
          <p:cNvPr id="18" name="TextBox 17">
            <a:extLst>
              <a:ext uri="{FF2B5EF4-FFF2-40B4-BE49-F238E27FC236}">
                <a16:creationId xmlns:a16="http://schemas.microsoft.com/office/drawing/2014/main" id="{24D2481B-5B04-0747-A99B-1D4DB7459935}"/>
              </a:ext>
            </a:extLst>
          </p:cNvPr>
          <p:cNvSpPr txBox="1"/>
          <p:nvPr/>
        </p:nvSpPr>
        <p:spPr>
          <a:xfrm>
            <a:off x="4425200" y="2897015"/>
            <a:ext cx="1154677" cy="276999"/>
          </a:xfrm>
          <a:prstGeom prst="rect">
            <a:avLst/>
          </a:prstGeom>
          <a:noFill/>
        </p:spPr>
        <p:txBody>
          <a:bodyPr wrap="square" rtlCol="0">
            <a:spAutoFit/>
          </a:bodyPr>
          <a:lstStyle/>
          <a:p>
            <a:r>
              <a:rPr lang="en-US" sz="1200" dirty="0"/>
              <a:t>415 % 8 = 7</a:t>
            </a:r>
          </a:p>
        </p:txBody>
      </p:sp>
      <p:sp>
        <p:nvSpPr>
          <p:cNvPr id="20" name="TextBox 19">
            <a:extLst>
              <a:ext uri="{FF2B5EF4-FFF2-40B4-BE49-F238E27FC236}">
                <a16:creationId xmlns:a16="http://schemas.microsoft.com/office/drawing/2014/main" id="{3D871B14-9670-7043-9481-4EEE7342CC0C}"/>
              </a:ext>
            </a:extLst>
          </p:cNvPr>
          <p:cNvSpPr txBox="1"/>
          <p:nvPr/>
        </p:nvSpPr>
        <p:spPr>
          <a:xfrm>
            <a:off x="4425200" y="3266294"/>
            <a:ext cx="1154677" cy="276999"/>
          </a:xfrm>
          <a:prstGeom prst="rect">
            <a:avLst/>
          </a:prstGeom>
          <a:noFill/>
        </p:spPr>
        <p:txBody>
          <a:bodyPr wrap="square" rtlCol="0">
            <a:spAutoFit/>
          </a:bodyPr>
          <a:lstStyle/>
          <a:p>
            <a:r>
              <a:rPr lang="en-US" sz="1200" dirty="0"/>
              <a:t>213 % 8 = 5</a:t>
            </a:r>
          </a:p>
        </p:txBody>
      </p:sp>
      <p:sp>
        <p:nvSpPr>
          <p:cNvPr id="46" name="TextBox 45">
            <a:extLst>
              <a:ext uri="{FF2B5EF4-FFF2-40B4-BE49-F238E27FC236}">
                <a16:creationId xmlns:a16="http://schemas.microsoft.com/office/drawing/2014/main" id="{11D4C6FE-28A6-4148-B633-B5535956AE7C}"/>
              </a:ext>
            </a:extLst>
          </p:cNvPr>
          <p:cNvSpPr txBox="1"/>
          <p:nvPr/>
        </p:nvSpPr>
        <p:spPr>
          <a:xfrm>
            <a:off x="9503104" y="2132625"/>
            <a:ext cx="841834" cy="307777"/>
          </a:xfrm>
          <a:prstGeom prst="rect">
            <a:avLst/>
          </a:prstGeom>
          <a:noFill/>
        </p:spPr>
        <p:txBody>
          <a:bodyPr wrap="none" rtlCol="0">
            <a:spAutoFit/>
          </a:bodyPr>
          <a:lstStyle/>
          <a:p>
            <a:r>
              <a:rPr lang="en-US" sz="1400" dirty="0"/>
              <a:t>“Poway”</a:t>
            </a:r>
          </a:p>
        </p:txBody>
      </p:sp>
      <p:sp>
        <p:nvSpPr>
          <p:cNvPr id="47" name="TextBox 46">
            <a:extLst>
              <a:ext uri="{FF2B5EF4-FFF2-40B4-BE49-F238E27FC236}">
                <a16:creationId xmlns:a16="http://schemas.microsoft.com/office/drawing/2014/main" id="{1F80414E-AC87-6E42-9994-1F6AF3C76A4C}"/>
              </a:ext>
            </a:extLst>
          </p:cNvPr>
          <p:cNvSpPr txBox="1"/>
          <p:nvPr/>
        </p:nvSpPr>
        <p:spPr>
          <a:xfrm>
            <a:off x="9323781" y="2898403"/>
            <a:ext cx="1200479" cy="584775"/>
          </a:xfrm>
          <a:prstGeom prst="rect">
            <a:avLst/>
          </a:prstGeom>
          <a:noFill/>
        </p:spPr>
        <p:txBody>
          <a:bodyPr wrap="square" rtlCol="0">
            <a:spAutoFit/>
          </a:bodyPr>
          <a:lstStyle/>
          <a:p>
            <a:r>
              <a:rPr lang="en-US" sz="1400" dirty="0"/>
              <a:t>“San Diego”</a:t>
            </a:r>
          </a:p>
          <a:p>
            <a:endParaRPr lang="en-US" dirty="0"/>
          </a:p>
        </p:txBody>
      </p:sp>
      <p:sp>
        <p:nvSpPr>
          <p:cNvPr id="48" name="TextBox 47">
            <a:extLst>
              <a:ext uri="{FF2B5EF4-FFF2-40B4-BE49-F238E27FC236}">
                <a16:creationId xmlns:a16="http://schemas.microsoft.com/office/drawing/2014/main" id="{ACE63FFA-1170-1A4D-9D4B-14F4F7234E4A}"/>
              </a:ext>
            </a:extLst>
          </p:cNvPr>
          <p:cNvSpPr txBox="1"/>
          <p:nvPr/>
        </p:nvSpPr>
        <p:spPr>
          <a:xfrm>
            <a:off x="9238127" y="4398434"/>
            <a:ext cx="1371785" cy="584775"/>
          </a:xfrm>
          <a:prstGeom prst="rect">
            <a:avLst/>
          </a:prstGeom>
          <a:noFill/>
        </p:spPr>
        <p:txBody>
          <a:bodyPr wrap="square" rtlCol="0">
            <a:spAutoFit/>
          </a:bodyPr>
          <a:lstStyle/>
          <a:p>
            <a:r>
              <a:rPr lang="en-US" sz="1400" dirty="0"/>
              <a:t>“Los Angeles”</a:t>
            </a:r>
          </a:p>
          <a:p>
            <a:endParaRPr lang="en-US" dirty="0"/>
          </a:p>
        </p:txBody>
      </p:sp>
      <p:sp>
        <p:nvSpPr>
          <p:cNvPr id="49" name="TextBox 48">
            <a:extLst>
              <a:ext uri="{FF2B5EF4-FFF2-40B4-BE49-F238E27FC236}">
                <a16:creationId xmlns:a16="http://schemas.microsoft.com/office/drawing/2014/main" id="{7C9E9856-1E2D-2144-9A04-1BC0628A6E1A}"/>
              </a:ext>
            </a:extLst>
          </p:cNvPr>
          <p:cNvSpPr txBox="1"/>
          <p:nvPr/>
        </p:nvSpPr>
        <p:spPr>
          <a:xfrm>
            <a:off x="9204975" y="5918609"/>
            <a:ext cx="1438086" cy="584775"/>
          </a:xfrm>
          <a:prstGeom prst="rect">
            <a:avLst/>
          </a:prstGeom>
          <a:noFill/>
        </p:spPr>
        <p:txBody>
          <a:bodyPr wrap="none" rtlCol="0">
            <a:spAutoFit/>
          </a:bodyPr>
          <a:lstStyle/>
          <a:p>
            <a:r>
              <a:rPr lang="en-US" sz="1400" dirty="0"/>
              <a:t>“San Francisco”</a:t>
            </a:r>
          </a:p>
          <a:p>
            <a:endParaRPr lang="en-US" dirty="0"/>
          </a:p>
        </p:txBody>
      </p:sp>
      <p:sp>
        <p:nvSpPr>
          <p:cNvPr id="50" name="TextBox 49">
            <a:extLst>
              <a:ext uri="{FF2B5EF4-FFF2-40B4-BE49-F238E27FC236}">
                <a16:creationId xmlns:a16="http://schemas.microsoft.com/office/drawing/2014/main" id="{30B02A02-18A2-A242-98C4-25F68B588256}"/>
              </a:ext>
            </a:extLst>
          </p:cNvPr>
          <p:cNvSpPr txBox="1"/>
          <p:nvPr/>
        </p:nvSpPr>
        <p:spPr>
          <a:xfrm>
            <a:off x="9327541" y="594820"/>
            <a:ext cx="1192955" cy="584775"/>
          </a:xfrm>
          <a:prstGeom prst="rect">
            <a:avLst/>
          </a:prstGeom>
          <a:noFill/>
        </p:spPr>
        <p:txBody>
          <a:bodyPr wrap="none" rtlCol="0">
            <a:spAutoFit/>
          </a:bodyPr>
          <a:lstStyle/>
          <a:p>
            <a:r>
              <a:rPr lang="en-US" sz="1400" dirty="0"/>
              <a:t>“Escondido”</a:t>
            </a:r>
          </a:p>
          <a:p>
            <a:endParaRPr lang="en-US" dirty="0"/>
          </a:p>
        </p:txBody>
      </p:sp>
      <p:sp>
        <p:nvSpPr>
          <p:cNvPr id="31" name="TextBox 30">
            <a:extLst>
              <a:ext uri="{FF2B5EF4-FFF2-40B4-BE49-F238E27FC236}">
                <a16:creationId xmlns:a16="http://schemas.microsoft.com/office/drawing/2014/main" id="{54BF1C72-F540-094E-A797-DF92FDB14429}"/>
              </a:ext>
            </a:extLst>
          </p:cNvPr>
          <p:cNvSpPr txBox="1"/>
          <p:nvPr/>
        </p:nvSpPr>
        <p:spPr>
          <a:xfrm>
            <a:off x="611348" y="3608239"/>
            <a:ext cx="3264227" cy="369332"/>
          </a:xfrm>
          <a:prstGeom prst="rect">
            <a:avLst/>
          </a:prstGeom>
          <a:noFill/>
        </p:spPr>
        <p:txBody>
          <a:bodyPr wrap="none" rtlCol="0">
            <a:spAutoFit/>
          </a:bodyPr>
          <a:lstStyle/>
          <a:p>
            <a:r>
              <a:rPr lang="en-US" dirty="0" err="1"/>
              <a:t>ht.put</a:t>
            </a:r>
            <a:r>
              <a:rPr lang="en-US" dirty="0"/>
              <a:t>(909, “San Bernardino”)</a:t>
            </a:r>
          </a:p>
        </p:txBody>
      </p:sp>
      <p:sp>
        <p:nvSpPr>
          <p:cNvPr id="32" name="TextBox 31">
            <a:extLst>
              <a:ext uri="{FF2B5EF4-FFF2-40B4-BE49-F238E27FC236}">
                <a16:creationId xmlns:a16="http://schemas.microsoft.com/office/drawing/2014/main" id="{C173AAE7-A6AA-4042-B267-EF677271C7E2}"/>
              </a:ext>
            </a:extLst>
          </p:cNvPr>
          <p:cNvSpPr txBox="1"/>
          <p:nvPr/>
        </p:nvSpPr>
        <p:spPr>
          <a:xfrm>
            <a:off x="4425200" y="3635573"/>
            <a:ext cx="1154677" cy="276999"/>
          </a:xfrm>
          <a:prstGeom prst="rect">
            <a:avLst/>
          </a:prstGeom>
          <a:noFill/>
        </p:spPr>
        <p:txBody>
          <a:bodyPr wrap="square" rtlCol="0">
            <a:spAutoFit/>
          </a:bodyPr>
          <a:lstStyle/>
          <a:p>
            <a:r>
              <a:rPr lang="en-US" sz="1200" dirty="0"/>
              <a:t>909 % 8 = 5</a:t>
            </a:r>
          </a:p>
        </p:txBody>
      </p:sp>
      <p:cxnSp>
        <p:nvCxnSpPr>
          <p:cNvPr id="33" name="Straight Arrow Connector 32">
            <a:extLst>
              <a:ext uri="{FF2B5EF4-FFF2-40B4-BE49-F238E27FC236}">
                <a16:creationId xmlns:a16="http://schemas.microsoft.com/office/drawing/2014/main" id="{5B0A2260-C799-4046-8913-A517F75D3BB7}"/>
              </a:ext>
            </a:extLst>
          </p:cNvPr>
          <p:cNvCxnSpPr>
            <a:cxnSpLocks/>
            <a:stCxn id="32" idx="3"/>
          </p:cNvCxnSpPr>
          <p:nvPr/>
        </p:nvCxnSpPr>
        <p:spPr>
          <a:xfrm>
            <a:off x="5579877" y="3774073"/>
            <a:ext cx="3253053" cy="7892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6" name="TextBox 35">
            <a:extLst>
              <a:ext uri="{FF2B5EF4-FFF2-40B4-BE49-F238E27FC236}">
                <a16:creationId xmlns:a16="http://schemas.microsoft.com/office/drawing/2014/main" id="{637FECAA-298E-744B-9557-B0842FE9C82E}"/>
              </a:ext>
            </a:extLst>
          </p:cNvPr>
          <p:cNvSpPr txBox="1"/>
          <p:nvPr/>
        </p:nvSpPr>
        <p:spPr>
          <a:xfrm>
            <a:off x="9323781" y="1240943"/>
            <a:ext cx="1371785" cy="800219"/>
          </a:xfrm>
          <a:prstGeom prst="rect">
            <a:avLst/>
          </a:prstGeom>
          <a:noFill/>
        </p:spPr>
        <p:txBody>
          <a:bodyPr wrap="square" rtlCol="0">
            <a:spAutoFit/>
          </a:bodyPr>
          <a:lstStyle/>
          <a:p>
            <a:r>
              <a:rPr lang="en-US" sz="1400" dirty="0"/>
              <a:t>“San   Bernardino”</a:t>
            </a:r>
          </a:p>
          <a:p>
            <a:endParaRPr lang="en-US" dirty="0"/>
          </a:p>
        </p:txBody>
      </p:sp>
      <p:sp>
        <p:nvSpPr>
          <p:cNvPr id="34" name="TextBox 33">
            <a:extLst>
              <a:ext uri="{FF2B5EF4-FFF2-40B4-BE49-F238E27FC236}">
                <a16:creationId xmlns:a16="http://schemas.microsoft.com/office/drawing/2014/main" id="{A2F6EDFD-C784-8F40-B875-5B4123FFBCE9}"/>
              </a:ext>
            </a:extLst>
          </p:cNvPr>
          <p:cNvSpPr txBox="1"/>
          <p:nvPr/>
        </p:nvSpPr>
        <p:spPr>
          <a:xfrm>
            <a:off x="4277402" y="959197"/>
            <a:ext cx="1494610" cy="246221"/>
          </a:xfrm>
          <a:prstGeom prst="rect">
            <a:avLst/>
          </a:prstGeom>
          <a:noFill/>
        </p:spPr>
        <p:txBody>
          <a:bodyPr wrap="square" rtlCol="0">
            <a:spAutoFit/>
          </a:bodyPr>
          <a:lstStyle/>
          <a:p>
            <a:r>
              <a:rPr lang="en-US" sz="1000" b="1" dirty="0"/>
              <a:t>h(key) </a:t>
            </a:r>
            <a:r>
              <a:rPr lang="en-US" sz="1000" dirty="0"/>
              <a:t>= key % size</a:t>
            </a:r>
          </a:p>
        </p:txBody>
      </p:sp>
      <p:cxnSp>
        <p:nvCxnSpPr>
          <p:cNvPr id="54" name="Straight Arrow Connector 53">
            <a:extLst>
              <a:ext uri="{FF2B5EF4-FFF2-40B4-BE49-F238E27FC236}">
                <a16:creationId xmlns:a16="http://schemas.microsoft.com/office/drawing/2014/main" id="{C2F60848-F52A-B848-B25A-1C9D525BD053}"/>
              </a:ext>
            </a:extLst>
          </p:cNvPr>
          <p:cNvCxnSpPr>
            <a:cxnSpLocks/>
          </p:cNvCxnSpPr>
          <p:nvPr/>
        </p:nvCxnSpPr>
        <p:spPr>
          <a:xfrm flipV="1">
            <a:off x="7950926" y="1689463"/>
            <a:ext cx="990544" cy="2084610"/>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26" name="Alternate Process 25">
            <a:extLst>
              <a:ext uri="{FF2B5EF4-FFF2-40B4-BE49-F238E27FC236}">
                <a16:creationId xmlns:a16="http://schemas.microsoft.com/office/drawing/2014/main" id="{6D10F70F-DF80-D54D-9ABA-A2DCEEABBD93}"/>
              </a:ext>
            </a:extLst>
          </p:cNvPr>
          <p:cNvSpPr/>
          <p:nvPr/>
        </p:nvSpPr>
        <p:spPr>
          <a:xfrm>
            <a:off x="706283" y="4338189"/>
            <a:ext cx="2948359" cy="2079438"/>
          </a:xfrm>
          <a:prstGeom prst="flowChartAlternate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17F1E02-0B40-F44A-963B-01A3AF9F4C84}"/>
              </a:ext>
            </a:extLst>
          </p:cNvPr>
          <p:cNvSpPr txBox="1"/>
          <p:nvPr/>
        </p:nvSpPr>
        <p:spPr>
          <a:xfrm>
            <a:off x="1212921" y="4040648"/>
            <a:ext cx="1935082" cy="276999"/>
          </a:xfrm>
          <a:prstGeom prst="rect">
            <a:avLst/>
          </a:prstGeom>
          <a:noFill/>
        </p:spPr>
        <p:txBody>
          <a:bodyPr wrap="none" rtlCol="0">
            <a:spAutoFit/>
          </a:bodyPr>
          <a:lstStyle/>
          <a:p>
            <a:r>
              <a:rPr lang="en-US" sz="1200" dirty="0"/>
              <a:t>Advanced Hash Function</a:t>
            </a:r>
          </a:p>
        </p:txBody>
      </p:sp>
      <p:sp>
        <p:nvSpPr>
          <p:cNvPr id="55" name="TextBox 54">
            <a:extLst>
              <a:ext uri="{FF2B5EF4-FFF2-40B4-BE49-F238E27FC236}">
                <a16:creationId xmlns:a16="http://schemas.microsoft.com/office/drawing/2014/main" id="{5134AD82-8F33-5241-AB68-7BFD1C0AF328}"/>
              </a:ext>
            </a:extLst>
          </p:cNvPr>
          <p:cNvSpPr txBox="1"/>
          <p:nvPr/>
        </p:nvSpPr>
        <p:spPr>
          <a:xfrm>
            <a:off x="769210" y="5109597"/>
            <a:ext cx="2822504" cy="1107676"/>
          </a:xfrm>
          <a:prstGeom prst="rect">
            <a:avLst/>
          </a:prstGeom>
          <a:noFill/>
        </p:spPr>
        <p:txBody>
          <a:bodyPr wrap="none" rtlCol="0">
            <a:spAutoFit/>
          </a:bodyPr>
          <a:lstStyle/>
          <a:p>
            <a:pPr>
              <a:lnSpc>
                <a:spcPct val="150000"/>
              </a:lnSpc>
            </a:pPr>
            <a:r>
              <a:rPr lang="en-US" sz="1200" b="1" dirty="0"/>
              <a:t>h1(key) </a:t>
            </a:r>
            <a:r>
              <a:rPr lang="en-US" sz="1200" dirty="0"/>
              <a:t>= key % size</a:t>
            </a:r>
          </a:p>
          <a:p>
            <a:pPr>
              <a:lnSpc>
                <a:spcPct val="150000"/>
              </a:lnSpc>
            </a:pPr>
            <a:r>
              <a:rPr lang="en-US" sz="1200" b="1" dirty="0"/>
              <a:t>h2(key) </a:t>
            </a:r>
            <a:r>
              <a:rPr lang="en-US" sz="1200" dirty="0"/>
              <a:t>= 7 – (key % 7)</a:t>
            </a:r>
          </a:p>
          <a:p>
            <a:pPr>
              <a:lnSpc>
                <a:spcPct val="150000"/>
              </a:lnSpc>
            </a:pPr>
            <a:r>
              <a:rPr lang="en-US" sz="1200" b="1" dirty="0"/>
              <a:t>h’(key) </a:t>
            </a:r>
            <a:r>
              <a:rPr lang="en-US" sz="1200" dirty="0"/>
              <a:t>= (h1(key) + </a:t>
            </a:r>
            <a:r>
              <a:rPr lang="en-US" sz="1200" dirty="0" err="1"/>
              <a:t>i</a:t>
            </a:r>
            <a:r>
              <a:rPr lang="en-US" sz="1200" dirty="0"/>
              <a:t> * h2(key)) % size</a:t>
            </a:r>
          </a:p>
          <a:p>
            <a:pPr>
              <a:lnSpc>
                <a:spcPct val="150000"/>
              </a:lnSpc>
            </a:pPr>
            <a:r>
              <a:rPr lang="en-US" sz="900" dirty="0"/>
              <a:t>(where </a:t>
            </a:r>
            <a:r>
              <a:rPr lang="en-US" sz="900" dirty="0" err="1"/>
              <a:t>i</a:t>
            </a:r>
            <a:r>
              <a:rPr lang="en-US" sz="900" dirty="0"/>
              <a:t> = 0, 1, 2, 3 ....)</a:t>
            </a:r>
          </a:p>
        </p:txBody>
      </p:sp>
      <p:sp>
        <p:nvSpPr>
          <p:cNvPr id="56" name="TextBox 55">
            <a:extLst>
              <a:ext uri="{FF2B5EF4-FFF2-40B4-BE49-F238E27FC236}">
                <a16:creationId xmlns:a16="http://schemas.microsoft.com/office/drawing/2014/main" id="{B56627C2-1F01-7449-BA41-3AB106B1C76C}"/>
              </a:ext>
            </a:extLst>
          </p:cNvPr>
          <p:cNvSpPr txBox="1"/>
          <p:nvPr/>
        </p:nvSpPr>
        <p:spPr>
          <a:xfrm>
            <a:off x="769210" y="4445467"/>
            <a:ext cx="2948359" cy="707886"/>
          </a:xfrm>
          <a:prstGeom prst="rect">
            <a:avLst/>
          </a:prstGeom>
          <a:noFill/>
        </p:spPr>
        <p:txBody>
          <a:bodyPr wrap="square" rtlCol="0">
            <a:spAutoFit/>
          </a:bodyPr>
          <a:lstStyle/>
          <a:p>
            <a:r>
              <a:rPr lang="en-US" sz="1000" b="1" dirty="0">
                <a:solidFill>
                  <a:srgbClr val="C00000"/>
                </a:solidFill>
              </a:rPr>
              <a:t>Good Hash Functions:</a:t>
            </a:r>
          </a:p>
          <a:p>
            <a:r>
              <a:rPr lang="en-US" sz="1000" dirty="0">
                <a:solidFill>
                  <a:srgbClr val="C00000"/>
                </a:solidFill>
              </a:rPr>
              <a:t>1. Simple to implement, easy to compute.</a:t>
            </a:r>
          </a:p>
          <a:p>
            <a:r>
              <a:rPr lang="en-US" sz="1000" dirty="0">
                <a:solidFill>
                  <a:srgbClr val="C00000"/>
                </a:solidFill>
              </a:rPr>
              <a:t>2. Avoid collisions by distributing keys evenly.</a:t>
            </a:r>
          </a:p>
          <a:p>
            <a:r>
              <a:rPr lang="en-US" sz="1000" dirty="0">
                <a:solidFill>
                  <a:srgbClr val="C00000"/>
                </a:solidFill>
              </a:rPr>
              <a:t>3. Low time complexity.</a:t>
            </a:r>
          </a:p>
        </p:txBody>
      </p:sp>
    </p:spTree>
    <p:extLst>
      <p:ext uri="{BB962C8B-B14F-4D97-AF65-F5344CB8AC3E}">
        <p14:creationId xmlns:p14="http://schemas.microsoft.com/office/powerpoint/2010/main" val="229995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1" grpId="0"/>
      <p:bldP spid="32" grpId="0"/>
      <p:bldP spid="36" grpId="0"/>
      <p:bldP spid="26" grpId="0" animBg="1"/>
      <p:bldP spid="27" grpId="0"/>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BE38FECB-3063-B04A-82DA-EEE8147E18E5}"/>
              </a:ext>
            </a:extLst>
          </p:cNvPr>
          <p:cNvSpPr/>
          <p:nvPr/>
        </p:nvSpPr>
        <p:spPr>
          <a:xfrm>
            <a:off x="9794941" y="5854839"/>
            <a:ext cx="75221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9713F367-31DB-3448-9F6B-36E7B5B74417}"/>
              </a:ext>
            </a:extLst>
          </p:cNvPr>
          <p:cNvSpPr/>
          <p:nvPr/>
        </p:nvSpPr>
        <p:spPr>
          <a:xfrm>
            <a:off x="9794941" y="5854839"/>
            <a:ext cx="50054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B2756C87-AF48-B442-AA5A-6B0D2EA9DB85}"/>
              </a:ext>
            </a:extLst>
          </p:cNvPr>
          <p:cNvCxnSpPr>
            <a:cxnSpLocks/>
            <a:stCxn id="84" idx="2"/>
          </p:cNvCxnSpPr>
          <p:nvPr/>
        </p:nvCxnSpPr>
        <p:spPr>
          <a:xfrm>
            <a:off x="10375600" y="6114897"/>
            <a:ext cx="442685"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84" name="Oval 83">
            <a:extLst>
              <a:ext uri="{FF2B5EF4-FFF2-40B4-BE49-F238E27FC236}">
                <a16:creationId xmlns:a16="http://schemas.microsoft.com/office/drawing/2014/main" id="{636BD5A9-85FA-7D44-B942-E86C0436EFB7}"/>
              </a:ext>
            </a:extLst>
          </p:cNvPr>
          <p:cNvSpPr/>
          <p:nvPr/>
        </p:nvSpPr>
        <p:spPr>
          <a:xfrm>
            <a:off x="10375600" y="6069177"/>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D0FADD8-53BA-A249-B5C0-2CE9A71EEEDA}"/>
              </a:ext>
            </a:extLst>
          </p:cNvPr>
          <p:cNvSpPr/>
          <p:nvPr/>
        </p:nvSpPr>
        <p:spPr>
          <a:xfrm>
            <a:off x="9788333" y="4335853"/>
            <a:ext cx="75221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635D4954-02F1-4F45-9337-CD8B5DFFCEB5}"/>
              </a:ext>
            </a:extLst>
          </p:cNvPr>
          <p:cNvSpPr/>
          <p:nvPr/>
        </p:nvSpPr>
        <p:spPr>
          <a:xfrm>
            <a:off x="9788333" y="4335853"/>
            <a:ext cx="50054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9C00A3EB-C60B-4649-97CE-8C646A9D5DBD}"/>
              </a:ext>
            </a:extLst>
          </p:cNvPr>
          <p:cNvCxnSpPr>
            <a:cxnSpLocks/>
            <a:stCxn id="72" idx="2"/>
          </p:cNvCxnSpPr>
          <p:nvPr/>
        </p:nvCxnSpPr>
        <p:spPr>
          <a:xfrm>
            <a:off x="10368992" y="4595911"/>
            <a:ext cx="442685"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72" name="Oval 71">
            <a:extLst>
              <a:ext uri="{FF2B5EF4-FFF2-40B4-BE49-F238E27FC236}">
                <a16:creationId xmlns:a16="http://schemas.microsoft.com/office/drawing/2014/main" id="{463A37C6-B84F-784D-BD2F-1F4C7BDF46F5}"/>
              </a:ext>
            </a:extLst>
          </p:cNvPr>
          <p:cNvSpPr/>
          <p:nvPr/>
        </p:nvSpPr>
        <p:spPr>
          <a:xfrm>
            <a:off x="10368992" y="4550191"/>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BC7124B-AF47-FA49-900C-290C2741B892}"/>
              </a:ext>
            </a:extLst>
          </p:cNvPr>
          <p:cNvSpPr/>
          <p:nvPr/>
        </p:nvSpPr>
        <p:spPr>
          <a:xfrm>
            <a:off x="9794941" y="2805566"/>
            <a:ext cx="75221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3680DB8F-267B-D947-98FB-DF4257588E59}"/>
              </a:ext>
            </a:extLst>
          </p:cNvPr>
          <p:cNvSpPr/>
          <p:nvPr/>
        </p:nvSpPr>
        <p:spPr>
          <a:xfrm>
            <a:off x="9794941" y="2805566"/>
            <a:ext cx="50054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FBA308D5-C339-674B-95FF-6BC5765B4C36}"/>
              </a:ext>
            </a:extLst>
          </p:cNvPr>
          <p:cNvCxnSpPr>
            <a:cxnSpLocks/>
            <a:stCxn id="64" idx="2"/>
          </p:cNvCxnSpPr>
          <p:nvPr/>
        </p:nvCxnSpPr>
        <p:spPr>
          <a:xfrm>
            <a:off x="10375600" y="3065624"/>
            <a:ext cx="442685"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64" name="Oval 63">
            <a:extLst>
              <a:ext uri="{FF2B5EF4-FFF2-40B4-BE49-F238E27FC236}">
                <a16:creationId xmlns:a16="http://schemas.microsoft.com/office/drawing/2014/main" id="{DBD0AD3C-FE97-244D-9A0A-5FEA130AE3CF}"/>
              </a:ext>
            </a:extLst>
          </p:cNvPr>
          <p:cNvSpPr/>
          <p:nvPr/>
        </p:nvSpPr>
        <p:spPr>
          <a:xfrm>
            <a:off x="10375600" y="3019904"/>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E3C1175-C764-7144-9CDE-BAD1EE30E7A9}"/>
              </a:ext>
            </a:extLst>
          </p:cNvPr>
          <p:cNvSpPr/>
          <p:nvPr/>
        </p:nvSpPr>
        <p:spPr>
          <a:xfrm>
            <a:off x="9797068" y="1998438"/>
            <a:ext cx="75221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EC5C8236-059B-1345-93DC-AE4FD273EFF2}"/>
              </a:ext>
            </a:extLst>
          </p:cNvPr>
          <p:cNvSpPr/>
          <p:nvPr/>
        </p:nvSpPr>
        <p:spPr>
          <a:xfrm>
            <a:off x="9797068" y="1998438"/>
            <a:ext cx="50054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56BC6C9A-7FA6-874E-8E62-98ACC89340D5}"/>
              </a:ext>
            </a:extLst>
          </p:cNvPr>
          <p:cNvCxnSpPr>
            <a:cxnSpLocks/>
            <a:stCxn id="60" idx="2"/>
          </p:cNvCxnSpPr>
          <p:nvPr/>
        </p:nvCxnSpPr>
        <p:spPr>
          <a:xfrm>
            <a:off x="10377727" y="2258496"/>
            <a:ext cx="442685"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60" name="Oval 59">
            <a:extLst>
              <a:ext uri="{FF2B5EF4-FFF2-40B4-BE49-F238E27FC236}">
                <a16:creationId xmlns:a16="http://schemas.microsoft.com/office/drawing/2014/main" id="{FEF96983-13A9-8C45-A760-FA72D2C72FB4}"/>
              </a:ext>
            </a:extLst>
          </p:cNvPr>
          <p:cNvSpPr/>
          <p:nvPr/>
        </p:nvSpPr>
        <p:spPr>
          <a:xfrm>
            <a:off x="10377727" y="2212776"/>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4F6ED-FB5F-3D4E-A7A1-ADF4475F5427}"/>
              </a:ext>
            </a:extLst>
          </p:cNvPr>
          <p:cNvSpPr txBox="1">
            <a:spLocks/>
          </p:cNvSpPr>
          <p:nvPr/>
        </p:nvSpPr>
        <p:spPr>
          <a:xfrm>
            <a:off x="609039" y="260025"/>
            <a:ext cx="4673340" cy="654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Chaining</a:t>
            </a:r>
          </a:p>
        </p:txBody>
      </p:sp>
      <p:graphicFrame>
        <p:nvGraphicFramePr>
          <p:cNvPr id="5" name="Table 5">
            <a:extLst>
              <a:ext uri="{FF2B5EF4-FFF2-40B4-BE49-F238E27FC236}">
                <a16:creationId xmlns:a16="http://schemas.microsoft.com/office/drawing/2014/main" id="{F0D0354C-C571-BB47-8978-1AA19AB74948}"/>
              </a:ext>
            </a:extLst>
          </p:cNvPr>
          <p:cNvGraphicFramePr>
            <a:graphicFrameLocks noGrp="1"/>
          </p:cNvGraphicFramePr>
          <p:nvPr>
            <p:extLst>
              <p:ext uri="{D42A27DB-BD31-4B8C-83A1-F6EECF244321}">
                <p14:modId xmlns:p14="http://schemas.microsoft.com/office/powerpoint/2010/main" val="181460905"/>
              </p:ext>
            </p:extLst>
          </p:nvPr>
        </p:nvGraphicFramePr>
        <p:xfrm>
          <a:off x="9192805" y="363269"/>
          <a:ext cx="425001" cy="6120608"/>
        </p:xfrm>
        <a:graphic>
          <a:graphicData uri="http://schemas.openxmlformats.org/drawingml/2006/table">
            <a:tbl>
              <a:tblPr firstRow="1" bandRow="1">
                <a:tableStyleId>{2D5ABB26-0587-4C30-8999-92F81FD0307C}</a:tableStyleId>
              </a:tblPr>
              <a:tblGrid>
                <a:gridCol w="425001">
                  <a:extLst>
                    <a:ext uri="{9D8B030D-6E8A-4147-A177-3AD203B41FA5}">
                      <a16:colId xmlns:a16="http://schemas.microsoft.com/office/drawing/2014/main" val="1337187578"/>
                    </a:ext>
                  </a:extLst>
                </a:gridCol>
              </a:tblGrid>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80557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6663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2349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29335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61113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111191"/>
                  </a:ext>
                </a:extLst>
              </a:tr>
              <a:tr h="765076">
                <a:tc>
                  <a:txBody>
                    <a:bodyPr/>
                    <a:lstStyle/>
                    <a:p>
                      <a:pPr algn="ct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05449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42485"/>
                  </a:ext>
                </a:extLst>
              </a:tr>
            </a:tbl>
          </a:graphicData>
        </a:graphic>
      </p:graphicFrame>
      <p:sp>
        <p:nvSpPr>
          <p:cNvPr id="6" name="TextBox 5">
            <a:extLst>
              <a:ext uri="{FF2B5EF4-FFF2-40B4-BE49-F238E27FC236}">
                <a16:creationId xmlns:a16="http://schemas.microsoft.com/office/drawing/2014/main" id="{3BC7CBBD-27CC-5A4E-B18D-C098FE529A14}"/>
              </a:ext>
            </a:extLst>
          </p:cNvPr>
          <p:cNvSpPr txBox="1"/>
          <p:nvPr/>
        </p:nvSpPr>
        <p:spPr>
          <a:xfrm>
            <a:off x="9456592" y="6483241"/>
            <a:ext cx="1010213" cy="369332"/>
          </a:xfrm>
          <a:prstGeom prst="rect">
            <a:avLst/>
          </a:prstGeom>
          <a:noFill/>
        </p:spPr>
        <p:txBody>
          <a:bodyPr wrap="none" rtlCol="0">
            <a:spAutoFit/>
          </a:bodyPr>
          <a:lstStyle/>
          <a:p>
            <a:r>
              <a:rPr lang="en-US" dirty="0"/>
              <a:t>size = 8</a:t>
            </a:r>
          </a:p>
        </p:txBody>
      </p:sp>
      <p:sp>
        <p:nvSpPr>
          <p:cNvPr id="7" name="TextBox 6">
            <a:extLst>
              <a:ext uri="{FF2B5EF4-FFF2-40B4-BE49-F238E27FC236}">
                <a16:creationId xmlns:a16="http://schemas.microsoft.com/office/drawing/2014/main" id="{9096B34B-304E-4342-93E1-917139555043}"/>
              </a:ext>
            </a:extLst>
          </p:cNvPr>
          <p:cNvSpPr txBox="1"/>
          <p:nvPr/>
        </p:nvSpPr>
        <p:spPr>
          <a:xfrm>
            <a:off x="8842545" y="631749"/>
            <a:ext cx="319318" cy="5683607"/>
          </a:xfrm>
          <a:prstGeom prst="rect">
            <a:avLst/>
          </a:prstGeom>
          <a:noFill/>
        </p:spPr>
        <p:txBody>
          <a:bodyPr wrap="none" rtlCol="0">
            <a:spAutoFit/>
          </a:bodyPr>
          <a:lstStyle/>
          <a:p>
            <a:pPr>
              <a:spcBef>
                <a:spcPts val="800"/>
              </a:spcBef>
            </a:pPr>
            <a:r>
              <a:rPr lang="en-US" dirty="0"/>
              <a:t>0</a:t>
            </a:r>
          </a:p>
          <a:p>
            <a:pPr>
              <a:spcBef>
                <a:spcPts val="800"/>
              </a:spcBef>
            </a:pPr>
            <a:endParaRPr lang="en-US" dirty="0"/>
          </a:p>
          <a:p>
            <a:pPr>
              <a:spcBef>
                <a:spcPts val="800"/>
              </a:spcBef>
            </a:pPr>
            <a:r>
              <a:rPr lang="en-US" dirty="0"/>
              <a:t>1</a:t>
            </a:r>
          </a:p>
          <a:p>
            <a:pPr>
              <a:spcBef>
                <a:spcPts val="800"/>
              </a:spcBef>
            </a:pPr>
            <a:endParaRPr lang="en-US" dirty="0"/>
          </a:p>
          <a:p>
            <a:pPr>
              <a:spcBef>
                <a:spcPts val="800"/>
              </a:spcBef>
            </a:pPr>
            <a:r>
              <a:rPr lang="en-US" dirty="0"/>
              <a:t>2</a:t>
            </a:r>
          </a:p>
          <a:p>
            <a:pPr>
              <a:spcBef>
                <a:spcPts val="800"/>
              </a:spcBef>
            </a:pPr>
            <a:endParaRPr lang="en-US" dirty="0"/>
          </a:p>
          <a:p>
            <a:pPr>
              <a:spcBef>
                <a:spcPts val="800"/>
              </a:spcBef>
            </a:pPr>
            <a:r>
              <a:rPr lang="en-US" dirty="0"/>
              <a:t>3</a:t>
            </a:r>
          </a:p>
          <a:p>
            <a:pPr>
              <a:spcBef>
                <a:spcPts val="800"/>
              </a:spcBef>
            </a:pPr>
            <a:endParaRPr lang="en-US" dirty="0"/>
          </a:p>
          <a:p>
            <a:pPr>
              <a:spcBef>
                <a:spcPts val="800"/>
              </a:spcBef>
            </a:pPr>
            <a:r>
              <a:rPr lang="en-US" dirty="0"/>
              <a:t>4</a:t>
            </a:r>
          </a:p>
          <a:p>
            <a:pPr>
              <a:spcBef>
                <a:spcPts val="800"/>
              </a:spcBef>
            </a:pPr>
            <a:endParaRPr lang="en-US" dirty="0"/>
          </a:p>
          <a:p>
            <a:pPr>
              <a:spcBef>
                <a:spcPts val="800"/>
              </a:spcBef>
            </a:pPr>
            <a:r>
              <a:rPr lang="en-US" dirty="0"/>
              <a:t>5</a:t>
            </a:r>
          </a:p>
          <a:p>
            <a:pPr>
              <a:spcBef>
                <a:spcPts val="800"/>
              </a:spcBef>
            </a:pPr>
            <a:endParaRPr lang="en-US" dirty="0"/>
          </a:p>
          <a:p>
            <a:pPr>
              <a:spcBef>
                <a:spcPts val="800"/>
              </a:spcBef>
            </a:pPr>
            <a:r>
              <a:rPr lang="en-US" dirty="0"/>
              <a:t>6</a:t>
            </a:r>
          </a:p>
          <a:p>
            <a:pPr>
              <a:spcBef>
                <a:spcPts val="800"/>
              </a:spcBef>
            </a:pPr>
            <a:endParaRPr lang="en-US" dirty="0"/>
          </a:p>
          <a:p>
            <a:pPr>
              <a:spcBef>
                <a:spcPts val="800"/>
              </a:spcBef>
            </a:pPr>
            <a:r>
              <a:rPr lang="en-US" dirty="0"/>
              <a:t>7</a:t>
            </a:r>
          </a:p>
        </p:txBody>
      </p:sp>
      <p:sp>
        <p:nvSpPr>
          <p:cNvPr id="8" name="Rounded Rectangle 7">
            <a:extLst>
              <a:ext uri="{FF2B5EF4-FFF2-40B4-BE49-F238E27FC236}">
                <a16:creationId xmlns:a16="http://schemas.microsoft.com/office/drawing/2014/main" id="{47F5F39C-B858-694D-B4B6-9EFBE6BE6937}"/>
              </a:ext>
            </a:extLst>
          </p:cNvPr>
          <p:cNvSpPr/>
          <p:nvPr/>
        </p:nvSpPr>
        <p:spPr>
          <a:xfrm>
            <a:off x="5081456" y="849614"/>
            <a:ext cx="1841780" cy="5633627"/>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8C3C6A5D-5C2E-F045-8B30-B82B884B4D7C}"/>
              </a:ext>
            </a:extLst>
          </p:cNvPr>
          <p:cNvSpPr txBox="1"/>
          <p:nvPr/>
        </p:nvSpPr>
        <p:spPr>
          <a:xfrm>
            <a:off x="5162244" y="513838"/>
            <a:ext cx="1680204" cy="369332"/>
          </a:xfrm>
          <a:prstGeom prst="rect">
            <a:avLst/>
          </a:prstGeom>
          <a:noFill/>
        </p:spPr>
        <p:txBody>
          <a:bodyPr wrap="none" rtlCol="0">
            <a:spAutoFit/>
          </a:bodyPr>
          <a:lstStyle/>
          <a:p>
            <a:r>
              <a:rPr lang="en-US" dirty="0"/>
              <a:t>Hash Function</a:t>
            </a:r>
          </a:p>
        </p:txBody>
      </p:sp>
      <p:sp>
        <p:nvSpPr>
          <p:cNvPr id="3" name="TextBox 2">
            <a:extLst>
              <a:ext uri="{FF2B5EF4-FFF2-40B4-BE49-F238E27FC236}">
                <a16:creationId xmlns:a16="http://schemas.microsoft.com/office/drawing/2014/main" id="{DEA6D3D2-D528-0F47-8574-5BB8D168F68B}"/>
              </a:ext>
            </a:extLst>
          </p:cNvPr>
          <p:cNvSpPr txBox="1"/>
          <p:nvPr/>
        </p:nvSpPr>
        <p:spPr>
          <a:xfrm>
            <a:off x="625229" y="1400961"/>
            <a:ext cx="1895327" cy="369332"/>
          </a:xfrm>
          <a:prstGeom prst="rect">
            <a:avLst/>
          </a:prstGeom>
          <a:noFill/>
        </p:spPr>
        <p:txBody>
          <a:bodyPr wrap="none" rtlCol="0">
            <a:spAutoFit/>
          </a:bodyPr>
          <a:lstStyle/>
          <a:p>
            <a:r>
              <a:rPr lang="en-US" dirty="0" err="1"/>
              <a:t>ht</a:t>
            </a:r>
            <a:r>
              <a:rPr lang="en-US" dirty="0"/>
              <a:t> = </a:t>
            </a:r>
            <a:r>
              <a:rPr lang="en-US" dirty="0" err="1"/>
              <a:t>HashTable</a:t>
            </a:r>
            <a:r>
              <a:rPr lang="en-US" dirty="0"/>
              <a:t>()</a:t>
            </a:r>
          </a:p>
        </p:txBody>
      </p:sp>
      <p:sp>
        <p:nvSpPr>
          <p:cNvPr id="10" name="TextBox 9">
            <a:extLst>
              <a:ext uri="{FF2B5EF4-FFF2-40B4-BE49-F238E27FC236}">
                <a16:creationId xmlns:a16="http://schemas.microsoft.com/office/drawing/2014/main" id="{968656D1-07A2-0042-9A11-CAF3C027B12B}"/>
              </a:ext>
            </a:extLst>
          </p:cNvPr>
          <p:cNvSpPr txBox="1"/>
          <p:nvPr/>
        </p:nvSpPr>
        <p:spPr>
          <a:xfrm>
            <a:off x="625228" y="1770293"/>
            <a:ext cx="2304477" cy="369332"/>
          </a:xfrm>
          <a:prstGeom prst="rect">
            <a:avLst/>
          </a:prstGeom>
          <a:noFill/>
        </p:spPr>
        <p:txBody>
          <a:bodyPr wrap="none" rtlCol="0">
            <a:spAutoFit/>
          </a:bodyPr>
          <a:lstStyle/>
          <a:p>
            <a:r>
              <a:rPr lang="en-US" dirty="0" err="1"/>
              <a:t>ht.put</a:t>
            </a:r>
            <a:r>
              <a:rPr lang="en-US" dirty="0"/>
              <a:t>(858, “Poway”)</a:t>
            </a:r>
          </a:p>
        </p:txBody>
      </p:sp>
      <p:sp>
        <p:nvSpPr>
          <p:cNvPr id="11" name="TextBox 10">
            <a:extLst>
              <a:ext uri="{FF2B5EF4-FFF2-40B4-BE49-F238E27FC236}">
                <a16:creationId xmlns:a16="http://schemas.microsoft.com/office/drawing/2014/main" id="{48387D96-4AA3-CC49-BD7F-20AE9026439B}"/>
              </a:ext>
            </a:extLst>
          </p:cNvPr>
          <p:cNvSpPr txBox="1"/>
          <p:nvPr/>
        </p:nvSpPr>
        <p:spPr>
          <a:xfrm>
            <a:off x="625228" y="2139625"/>
            <a:ext cx="2761846" cy="369332"/>
          </a:xfrm>
          <a:prstGeom prst="rect">
            <a:avLst/>
          </a:prstGeom>
          <a:noFill/>
        </p:spPr>
        <p:txBody>
          <a:bodyPr wrap="none" rtlCol="0">
            <a:spAutoFit/>
          </a:bodyPr>
          <a:lstStyle/>
          <a:p>
            <a:r>
              <a:rPr lang="en-US" dirty="0" err="1"/>
              <a:t>ht.put</a:t>
            </a:r>
            <a:r>
              <a:rPr lang="en-US" dirty="0"/>
              <a:t>(760, “Escondido”)</a:t>
            </a:r>
          </a:p>
        </p:txBody>
      </p:sp>
      <p:sp>
        <p:nvSpPr>
          <p:cNvPr id="12" name="TextBox 11">
            <a:extLst>
              <a:ext uri="{FF2B5EF4-FFF2-40B4-BE49-F238E27FC236}">
                <a16:creationId xmlns:a16="http://schemas.microsoft.com/office/drawing/2014/main" id="{81661BB6-2871-EB47-87CC-E65F1230A770}"/>
              </a:ext>
            </a:extLst>
          </p:cNvPr>
          <p:cNvSpPr txBox="1"/>
          <p:nvPr/>
        </p:nvSpPr>
        <p:spPr>
          <a:xfrm>
            <a:off x="625228" y="2500243"/>
            <a:ext cx="2734595" cy="369332"/>
          </a:xfrm>
          <a:prstGeom prst="rect">
            <a:avLst/>
          </a:prstGeom>
          <a:noFill/>
        </p:spPr>
        <p:txBody>
          <a:bodyPr wrap="none" rtlCol="0">
            <a:spAutoFit/>
          </a:bodyPr>
          <a:lstStyle/>
          <a:p>
            <a:r>
              <a:rPr lang="en-US" dirty="0" err="1"/>
              <a:t>ht.put</a:t>
            </a:r>
            <a:r>
              <a:rPr lang="en-US" dirty="0"/>
              <a:t>(619, “San Diego”)</a:t>
            </a:r>
          </a:p>
        </p:txBody>
      </p:sp>
      <p:sp>
        <p:nvSpPr>
          <p:cNvPr id="13" name="TextBox 12">
            <a:extLst>
              <a:ext uri="{FF2B5EF4-FFF2-40B4-BE49-F238E27FC236}">
                <a16:creationId xmlns:a16="http://schemas.microsoft.com/office/drawing/2014/main" id="{40FDAF54-61F0-A943-8186-F593A7ADF3D8}"/>
              </a:ext>
            </a:extLst>
          </p:cNvPr>
          <p:cNvSpPr txBox="1"/>
          <p:nvPr/>
        </p:nvSpPr>
        <p:spPr>
          <a:xfrm>
            <a:off x="621898" y="2878289"/>
            <a:ext cx="3074752" cy="369332"/>
          </a:xfrm>
          <a:prstGeom prst="rect">
            <a:avLst/>
          </a:prstGeom>
          <a:noFill/>
        </p:spPr>
        <p:txBody>
          <a:bodyPr wrap="none" rtlCol="0">
            <a:spAutoFit/>
          </a:bodyPr>
          <a:lstStyle/>
          <a:p>
            <a:r>
              <a:rPr lang="en-US" dirty="0" err="1"/>
              <a:t>ht.put</a:t>
            </a:r>
            <a:r>
              <a:rPr lang="en-US" dirty="0"/>
              <a:t>(415, “San Francisco”)</a:t>
            </a:r>
          </a:p>
        </p:txBody>
      </p:sp>
      <p:sp>
        <p:nvSpPr>
          <p:cNvPr id="14" name="TextBox 13">
            <a:extLst>
              <a:ext uri="{FF2B5EF4-FFF2-40B4-BE49-F238E27FC236}">
                <a16:creationId xmlns:a16="http://schemas.microsoft.com/office/drawing/2014/main" id="{F5F49008-F413-6245-A2E2-69639157C63C}"/>
              </a:ext>
            </a:extLst>
          </p:cNvPr>
          <p:cNvSpPr txBox="1"/>
          <p:nvPr/>
        </p:nvSpPr>
        <p:spPr>
          <a:xfrm>
            <a:off x="621898" y="3238907"/>
            <a:ext cx="2913811" cy="369332"/>
          </a:xfrm>
          <a:prstGeom prst="rect">
            <a:avLst/>
          </a:prstGeom>
          <a:noFill/>
        </p:spPr>
        <p:txBody>
          <a:bodyPr wrap="none" rtlCol="0">
            <a:spAutoFit/>
          </a:bodyPr>
          <a:lstStyle/>
          <a:p>
            <a:r>
              <a:rPr lang="en-US" dirty="0" err="1"/>
              <a:t>ht.put</a:t>
            </a:r>
            <a:r>
              <a:rPr lang="en-US" dirty="0"/>
              <a:t>(213, “Los Angeles”)</a:t>
            </a:r>
          </a:p>
        </p:txBody>
      </p:sp>
      <p:sp>
        <p:nvSpPr>
          <p:cNvPr id="15" name="TextBox 14">
            <a:extLst>
              <a:ext uri="{FF2B5EF4-FFF2-40B4-BE49-F238E27FC236}">
                <a16:creationId xmlns:a16="http://schemas.microsoft.com/office/drawing/2014/main" id="{76DA8519-A203-FA40-857F-E4C91F114349}"/>
              </a:ext>
            </a:extLst>
          </p:cNvPr>
          <p:cNvSpPr txBox="1"/>
          <p:nvPr/>
        </p:nvSpPr>
        <p:spPr>
          <a:xfrm>
            <a:off x="5297627" y="1764230"/>
            <a:ext cx="1435008" cy="369332"/>
          </a:xfrm>
          <a:prstGeom prst="rect">
            <a:avLst/>
          </a:prstGeom>
          <a:noFill/>
        </p:spPr>
        <p:txBody>
          <a:bodyPr wrap="none" rtlCol="0">
            <a:spAutoFit/>
          </a:bodyPr>
          <a:lstStyle/>
          <a:p>
            <a:r>
              <a:rPr lang="en-US" dirty="0"/>
              <a:t>858 % 8 = 2</a:t>
            </a:r>
          </a:p>
        </p:txBody>
      </p:sp>
      <p:sp>
        <p:nvSpPr>
          <p:cNvPr id="16" name="TextBox 15">
            <a:extLst>
              <a:ext uri="{FF2B5EF4-FFF2-40B4-BE49-F238E27FC236}">
                <a16:creationId xmlns:a16="http://schemas.microsoft.com/office/drawing/2014/main" id="{2269BB8E-23FA-0A4B-9015-A1AE2792D732}"/>
              </a:ext>
            </a:extLst>
          </p:cNvPr>
          <p:cNvSpPr txBox="1"/>
          <p:nvPr/>
        </p:nvSpPr>
        <p:spPr>
          <a:xfrm>
            <a:off x="5297627" y="2158404"/>
            <a:ext cx="1435008" cy="369332"/>
          </a:xfrm>
          <a:prstGeom prst="rect">
            <a:avLst/>
          </a:prstGeom>
          <a:noFill/>
        </p:spPr>
        <p:txBody>
          <a:bodyPr wrap="none" rtlCol="0">
            <a:spAutoFit/>
          </a:bodyPr>
          <a:lstStyle/>
          <a:p>
            <a:r>
              <a:rPr lang="en-US" dirty="0"/>
              <a:t>760 % 8 = 0</a:t>
            </a:r>
          </a:p>
        </p:txBody>
      </p:sp>
      <p:sp>
        <p:nvSpPr>
          <p:cNvPr id="17" name="TextBox 16">
            <a:extLst>
              <a:ext uri="{FF2B5EF4-FFF2-40B4-BE49-F238E27FC236}">
                <a16:creationId xmlns:a16="http://schemas.microsoft.com/office/drawing/2014/main" id="{C87C7B78-4E12-9B42-9BE4-6AD1398F8A71}"/>
              </a:ext>
            </a:extLst>
          </p:cNvPr>
          <p:cNvSpPr txBox="1"/>
          <p:nvPr/>
        </p:nvSpPr>
        <p:spPr>
          <a:xfrm>
            <a:off x="5297627" y="2527683"/>
            <a:ext cx="1435008" cy="369332"/>
          </a:xfrm>
          <a:prstGeom prst="rect">
            <a:avLst/>
          </a:prstGeom>
          <a:noFill/>
        </p:spPr>
        <p:txBody>
          <a:bodyPr wrap="none" rtlCol="0">
            <a:spAutoFit/>
          </a:bodyPr>
          <a:lstStyle/>
          <a:p>
            <a:r>
              <a:rPr lang="en-US" dirty="0"/>
              <a:t>619 % 8 = 3</a:t>
            </a:r>
          </a:p>
        </p:txBody>
      </p:sp>
      <p:sp>
        <p:nvSpPr>
          <p:cNvPr id="18" name="TextBox 17">
            <a:extLst>
              <a:ext uri="{FF2B5EF4-FFF2-40B4-BE49-F238E27FC236}">
                <a16:creationId xmlns:a16="http://schemas.microsoft.com/office/drawing/2014/main" id="{24D2481B-5B04-0747-A99B-1D4DB7459935}"/>
              </a:ext>
            </a:extLst>
          </p:cNvPr>
          <p:cNvSpPr txBox="1"/>
          <p:nvPr/>
        </p:nvSpPr>
        <p:spPr>
          <a:xfrm>
            <a:off x="5297627" y="2897015"/>
            <a:ext cx="1435008" cy="369332"/>
          </a:xfrm>
          <a:prstGeom prst="rect">
            <a:avLst/>
          </a:prstGeom>
          <a:noFill/>
        </p:spPr>
        <p:txBody>
          <a:bodyPr wrap="none" rtlCol="0">
            <a:spAutoFit/>
          </a:bodyPr>
          <a:lstStyle/>
          <a:p>
            <a:r>
              <a:rPr lang="en-US" dirty="0"/>
              <a:t>415 % 8 = 7</a:t>
            </a:r>
          </a:p>
        </p:txBody>
      </p:sp>
      <p:sp>
        <p:nvSpPr>
          <p:cNvPr id="20" name="TextBox 19">
            <a:extLst>
              <a:ext uri="{FF2B5EF4-FFF2-40B4-BE49-F238E27FC236}">
                <a16:creationId xmlns:a16="http://schemas.microsoft.com/office/drawing/2014/main" id="{3D871B14-9670-7043-9481-4EEE7342CC0C}"/>
              </a:ext>
            </a:extLst>
          </p:cNvPr>
          <p:cNvSpPr txBox="1"/>
          <p:nvPr/>
        </p:nvSpPr>
        <p:spPr>
          <a:xfrm>
            <a:off x="5297627" y="3266294"/>
            <a:ext cx="1435008" cy="369332"/>
          </a:xfrm>
          <a:prstGeom prst="rect">
            <a:avLst/>
          </a:prstGeom>
          <a:noFill/>
        </p:spPr>
        <p:txBody>
          <a:bodyPr wrap="none" rtlCol="0">
            <a:spAutoFit/>
          </a:bodyPr>
          <a:lstStyle/>
          <a:p>
            <a:r>
              <a:rPr lang="en-US" dirty="0"/>
              <a:t>213 % 8 = 5</a:t>
            </a:r>
          </a:p>
        </p:txBody>
      </p:sp>
      <p:sp>
        <p:nvSpPr>
          <p:cNvPr id="46" name="TextBox 45">
            <a:extLst>
              <a:ext uri="{FF2B5EF4-FFF2-40B4-BE49-F238E27FC236}">
                <a16:creationId xmlns:a16="http://schemas.microsoft.com/office/drawing/2014/main" id="{11D4C6FE-28A6-4148-B633-B5535956AE7C}"/>
              </a:ext>
            </a:extLst>
          </p:cNvPr>
          <p:cNvSpPr txBox="1"/>
          <p:nvPr/>
        </p:nvSpPr>
        <p:spPr>
          <a:xfrm>
            <a:off x="9724291" y="2129070"/>
            <a:ext cx="663964" cy="246221"/>
          </a:xfrm>
          <a:prstGeom prst="rect">
            <a:avLst/>
          </a:prstGeom>
          <a:noFill/>
        </p:spPr>
        <p:txBody>
          <a:bodyPr wrap="none" rtlCol="0">
            <a:spAutoFit/>
          </a:bodyPr>
          <a:lstStyle/>
          <a:p>
            <a:r>
              <a:rPr lang="en-US" sz="1000" dirty="0"/>
              <a:t>“Poway”</a:t>
            </a:r>
          </a:p>
        </p:txBody>
      </p:sp>
      <p:sp>
        <p:nvSpPr>
          <p:cNvPr id="47" name="TextBox 46">
            <a:extLst>
              <a:ext uri="{FF2B5EF4-FFF2-40B4-BE49-F238E27FC236}">
                <a16:creationId xmlns:a16="http://schemas.microsoft.com/office/drawing/2014/main" id="{1F80414E-AC87-6E42-9994-1F6AF3C76A4C}"/>
              </a:ext>
            </a:extLst>
          </p:cNvPr>
          <p:cNvSpPr txBox="1"/>
          <p:nvPr/>
        </p:nvSpPr>
        <p:spPr>
          <a:xfrm>
            <a:off x="9772676" y="2851042"/>
            <a:ext cx="1200479" cy="677108"/>
          </a:xfrm>
          <a:prstGeom prst="rect">
            <a:avLst/>
          </a:prstGeom>
          <a:noFill/>
        </p:spPr>
        <p:txBody>
          <a:bodyPr wrap="square" rtlCol="0">
            <a:spAutoFit/>
          </a:bodyPr>
          <a:lstStyle/>
          <a:p>
            <a:r>
              <a:rPr lang="en-US" sz="1000" dirty="0"/>
              <a:t>“San </a:t>
            </a:r>
          </a:p>
          <a:p>
            <a:r>
              <a:rPr lang="en-US" sz="1000" dirty="0"/>
              <a:t>Diego”</a:t>
            </a:r>
          </a:p>
          <a:p>
            <a:endParaRPr lang="en-US" dirty="0"/>
          </a:p>
        </p:txBody>
      </p:sp>
      <p:sp>
        <p:nvSpPr>
          <p:cNvPr id="48" name="TextBox 47">
            <a:extLst>
              <a:ext uri="{FF2B5EF4-FFF2-40B4-BE49-F238E27FC236}">
                <a16:creationId xmlns:a16="http://schemas.microsoft.com/office/drawing/2014/main" id="{ACE63FFA-1170-1A4D-9D4B-14F4F7234E4A}"/>
              </a:ext>
            </a:extLst>
          </p:cNvPr>
          <p:cNvSpPr txBox="1"/>
          <p:nvPr/>
        </p:nvSpPr>
        <p:spPr>
          <a:xfrm>
            <a:off x="9820444" y="4347079"/>
            <a:ext cx="800218" cy="830997"/>
          </a:xfrm>
          <a:prstGeom prst="rect">
            <a:avLst/>
          </a:prstGeom>
          <a:noFill/>
        </p:spPr>
        <p:txBody>
          <a:bodyPr wrap="square" rtlCol="0">
            <a:spAutoFit/>
          </a:bodyPr>
          <a:lstStyle/>
          <a:p>
            <a:r>
              <a:rPr lang="en-US" sz="1000" dirty="0"/>
              <a:t>“Los </a:t>
            </a:r>
          </a:p>
          <a:p>
            <a:r>
              <a:rPr lang="en-US" sz="1000" dirty="0"/>
              <a:t>Ang</a:t>
            </a:r>
          </a:p>
          <a:p>
            <a:r>
              <a:rPr lang="en-US" sz="1000" dirty="0" err="1"/>
              <a:t>eles</a:t>
            </a:r>
            <a:r>
              <a:rPr lang="en-US" sz="1000" dirty="0"/>
              <a:t>”</a:t>
            </a:r>
          </a:p>
          <a:p>
            <a:endParaRPr lang="en-US" dirty="0"/>
          </a:p>
        </p:txBody>
      </p:sp>
      <p:sp>
        <p:nvSpPr>
          <p:cNvPr id="49" name="TextBox 48">
            <a:extLst>
              <a:ext uri="{FF2B5EF4-FFF2-40B4-BE49-F238E27FC236}">
                <a16:creationId xmlns:a16="http://schemas.microsoft.com/office/drawing/2014/main" id="{7C9E9856-1E2D-2144-9A04-1BC0628A6E1A}"/>
              </a:ext>
            </a:extLst>
          </p:cNvPr>
          <p:cNvSpPr txBox="1"/>
          <p:nvPr/>
        </p:nvSpPr>
        <p:spPr>
          <a:xfrm>
            <a:off x="9819615" y="5836910"/>
            <a:ext cx="530915" cy="830997"/>
          </a:xfrm>
          <a:prstGeom prst="rect">
            <a:avLst/>
          </a:prstGeom>
          <a:noFill/>
        </p:spPr>
        <p:txBody>
          <a:bodyPr wrap="none" rtlCol="0">
            <a:spAutoFit/>
          </a:bodyPr>
          <a:lstStyle/>
          <a:p>
            <a:r>
              <a:rPr lang="en-US" sz="1000" dirty="0"/>
              <a:t>“San </a:t>
            </a:r>
          </a:p>
          <a:p>
            <a:r>
              <a:rPr lang="en-US" sz="1000" dirty="0"/>
              <a:t>Fran</a:t>
            </a:r>
          </a:p>
          <a:p>
            <a:r>
              <a:rPr lang="en-US" sz="1000" dirty="0"/>
              <a:t>cisco”</a:t>
            </a:r>
          </a:p>
          <a:p>
            <a:endParaRPr lang="en-US" dirty="0"/>
          </a:p>
        </p:txBody>
      </p:sp>
      <p:sp>
        <p:nvSpPr>
          <p:cNvPr id="31" name="TextBox 30">
            <a:extLst>
              <a:ext uri="{FF2B5EF4-FFF2-40B4-BE49-F238E27FC236}">
                <a16:creationId xmlns:a16="http://schemas.microsoft.com/office/drawing/2014/main" id="{54BF1C72-F540-094E-A797-DF92FDB14429}"/>
              </a:ext>
            </a:extLst>
          </p:cNvPr>
          <p:cNvSpPr txBox="1"/>
          <p:nvPr/>
        </p:nvSpPr>
        <p:spPr>
          <a:xfrm>
            <a:off x="611348" y="3608239"/>
            <a:ext cx="3264227" cy="369332"/>
          </a:xfrm>
          <a:prstGeom prst="rect">
            <a:avLst/>
          </a:prstGeom>
          <a:noFill/>
        </p:spPr>
        <p:txBody>
          <a:bodyPr wrap="none" rtlCol="0">
            <a:spAutoFit/>
          </a:bodyPr>
          <a:lstStyle/>
          <a:p>
            <a:r>
              <a:rPr lang="en-US" dirty="0" err="1"/>
              <a:t>ht.put</a:t>
            </a:r>
            <a:r>
              <a:rPr lang="en-US" dirty="0"/>
              <a:t>(909, “San Bernardino”)</a:t>
            </a:r>
          </a:p>
        </p:txBody>
      </p:sp>
      <p:sp>
        <p:nvSpPr>
          <p:cNvPr id="32" name="TextBox 31">
            <a:extLst>
              <a:ext uri="{FF2B5EF4-FFF2-40B4-BE49-F238E27FC236}">
                <a16:creationId xmlns:a16="http://schemas.microsoft.com/office/drawing/2014/main" id="{C173AAE7-A6AA-4042-B267-EF677271C7E2}"/>
              </a:ext>
            </a:extLst>
          </p:cNvPr>
          <p:cNvSpPr txBox="1"/>
          <p:nvPr/>
        </p:nvSpPr>
        <p:spPr>
          <a:xfrm>
            <a:off x="5297627" y="3635573"/>
            <a:ext cx="1435008" cy="369332"/>
          </a:xfrm>
          <a:prstGeom prst="rect">
            <a:avLst/>
          </a:prstGeom>
          <a:noFill/>
        </p:spPr>
        <p:txBody>
          <a:bodyPr wrap="none" rtlCol="0">
            <a:spAutoFit/>
          </a:bodyPr>
          <a:lstStyle/>
          <a:p>
            <a:r>
              <a:rPr lang="en-US" dirty="0"/>
              <a:t>909 % 8 = 5</a:t>
            </a:r>
          </a:p>
        </p:txBody>
      </p:sp>
      <p:cxnSp>
        <p:nvCxnSpPr>
          <p:cNvPr id="33" name="Straight Arrow Connector 32">
            <a:extLst>
              <a:ext uri="{FF2B5EF4-FFF2-40B4-BE49-F238E27FC236}">
                <a16:creationId xmlns:a16="http://schemas.microsoft.com/office/drawing/2014/main" id="{5B0A2260-C799-4046-8913-A517F75D3BB7}"/>
              </a:ext>
            </a:extLst>
          </p:cNvPr>
          <p:cNvCxnSpPr>
            <a:cxnSpLocks/>
            <a:stCxn id="32" idx="3"/>
          </p:cNvCxnSpPr>
          <p:nvPr/>
        </p:nvCxnSpPr>
        <p:spPr>
          <a:xfrm>
            <a:off x="6732635" y="3820239"/>
            <a:ext cx="2109910" cy="77425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4" name="Rectangle 33">
            <a:extLst>
              <a:ext uri="{FF2B5EF4-FFF2-40B4-BE49-F238E27FC236}">
                <a16:creationId xmlns:a16="http://schemas.microsoft.com/office/drawing/2014/main" id="{A8699627-5A4D-3240-8C8E-7F32611C2C8C}"/>
              </a:ext>
            </a:extLst>
          </p:cNvPr>
          <p:cNvSpPr/>
          <p:nvPr/>
        </p:nvSpPr>
        <p:spPr>
          <a:xfrm>
            <a:off x="9788333" y="513838"/>
            <a:ext cx="75221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8CAAD1CC-35D2-CF41-A396-7B0E38ED3D37}"/>
              </a:ext>
            </a:extLst>
          </p:cNvPr>
          <p:cNvSpPr/>
          <p:nvPr/>
        </p:nvSpPr>
        <p:spPr>
          <a:xfrm>
            <a:off x="9792257" y="513838"/>
            <a:ext cx="50054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50081DE-E376-4F43-87CE-D10B590970B7}"/>
              </a:ext>
            </a:extLst>
          </p:cNvPr>
          <p:cNvCxnSpPr>
            <a:cxnSpLocks/>
            <a:stCxn id="41" idx="2"/>
          </p:cNvCxnSpPr>
          <p:nvPr/>
        </p:nvCxnSpPr>
        <p:spPr>
          <a:xfrm>
            <a:off x="10372916" y="773896"/>
            <a:ext cx="420622"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41" name="Oval 40">
            <a:extLst>
              <a:ext uri="{FF2B5EF4-FFF2-40B4-BE49-F238E27FC236}">
                <a16:creationId xmlns:a16="http://schemas.microsoft.com/office/drawing/2014/main" id="{19A1C82D-4C18-7A4D-BA36-F977114629A0}"/>
              </a:ext>
            </a:extLst>
          </p:cNvPr>
          <p:cNvSpPr/>
          <p:nvPr/>
        </p:nvSpPr>
        <p:spPr>
          <a:xfrm>
            <a:off x="10372916" y="728176"/>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59D96C3-CE3D-EA48-B27A-31F044E6F8C1}"/>
              </a:ext>
            </a:extLst>
          </p:cNvPr>
          <p:cNvSpPr/>
          <p:nvPr/>
        </p:nvSpPr>
        <p:spPr>
          <a:xfrm>
            <a:off x="9794941" y="1217463"/>
            <a:ext cx="75221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45715A32-D107-9143-9C87-CC71EA1A7F57}"/>
              </a:ext>
            </a:extLst>
          </p:cNvPr>
          <p:cNvSpPr/>
          <p:nvPr/>
        </p:nvSpPr>
        <p:spPr>
          <a:xfrm>
            <a:off x="9794941" y="1217463"/>
            <a:ext cx="50054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F49DA0D6-B6EF-6843-BAE8-3F97B3716DAE}"/>
              </a:ext>
            </a:extLst>
          </p:cNvPr>
          <p:cNvCxnSpPr>
            <a:cxnSpLocks/>
            <a:stCxn id="53" idx="2"/>
          </p:cNvCxnSpPr>
          <p:nvPr/>
        </p:nvCxnSpPr>
        <p:spPr>
          <a:xfrm>
            <a:off x="10375600" y="1477521"/>
            <a:ext cx="442685"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53" name="Oval 52">
            <a:extLst>
              <a:ext uri="{FF2B5EF4-FFF2-40B4-BE49-F238E27FC236}">
                <a16:creationId xmlns:a16="http://schemas.microsoft.com/office/drawing/2014/main" id="{AF91D900-2817-DD4D-B32C-F1233DF44C96}"/>
              </a:ext>
            </a:extLst>
          </p:cNvPr>
          <p:cNvSpPr/>
          <p:nvPr/>
        </p:nvSpPr>
        <p:spPr>
          <a:xfrm>
            <a:off x="10375600" y="1431801"/>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0B02A02-18A2-A242-98C4-25F68B588256}"/>
              </a:ext>
            </a:extLst>
          </p:cNvPr>
          <p:cNvSpPr txBox="1"/>
          <p:nvPr/>
        </p:nvSpPr>
        <p:spPr>
          <a:xfrm>
            <a:off x="9753306" y="578925"/>
            <a:ext cx="583814" cy="677108"/>
          </a:xfrm>
          <a:prstGeom prst="rect">
            <a:avLst/>
          </a:prstGeom>
          <a:noFill/>
        </p:spPr>
        <p:txBody>
          <a:bodyPr wrap="none" rtlCol="0">
            <a:spAutoFit/>
          </a:bodyPr>
          <a:lstStyle/>
          <a:p>
            <a:r>
              <a:rPr lang="en-US" sz="1000" dirty="0"/>
              <a:t>“</a:t>
            </a:r>
            <a:r>
              <a:rPr lang="en-US" sz="1000" dirty="0" err="1"/>
              <a:t>Escon</a:t>
            </a:r>
            <a:endParaRPr lang="en-US" sz="1000" dirty="0"/>
          </a:p>
          <a:p>
            <a:r>
              <a:rPr lang="en-US" sz="1000" dirty="0"/>
              <a:t>dido”</a:t>
            </a:r>
          </a:p>
          <a:p>
            <a:endParaRPr lang="en-US" dirty="0"/>
          </a:p>
        </p:txBody>
      </p:sp>
      <p:sp>
        <p:nvSpPr>
          <p:cNvPr id="65" name="Rectangle 64">
            <a:extLst>
              <a:ext uri="{FF2B5EF4-FFF2-40B4-BE49-F238E27FC236}">
                <a16:creationId xmlns:a16="http://schemas.microsoft.com/office/drawing/2014/main" id="{5082458F-6756-A146-AF1C-3F3C6E90F649}"/>
              </a:ext>
            </a:extLst>
          </p:cNvPr>
          <p:cNvSpPr/>
          <p:nvPr/>
        </p:nvSpPr>
        <p:spPr>
          <a:xfrm>
            <a:off x="9794941" y="3551010"/>
            <a:ext cx="75221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CD2ED066-DBBC-C34A-B5A7-F8D7D284D4A4}"/>
              </a:ext>
            </a:extLst>
          </p:cNvPr>
          <p:cNvSpPr/>
          <p:nvPr/>
        </p:nvSpPr>
        <p:spPr>
          <a:xfrm>
            <a:off x="9794941" y="3551010"/>
            <a:ext cx="50054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92A2769D-170F-474C-96D1-73E927F7D8A4}"/>
              </a:ext>
            </a:extLst>
          </p:cNvPr>
          <p:cNvCxnSpPr>
            <a:cxnSpLocks/>
            <a:stCxn id="68" idx="2"/>
          </p:cNvCxnSpPr>
          <p:nvPr/>
        </p:nvCxnSpPr>
        <p:spPr>
          <a:xfrm>
            <a:off x="10375600" y="3811068"/>
            <a:ext cx="442685"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68" name="Oval 67">
            <a:extLst>
              <a:ext uri="{FF2B5EF4-FFF2-40B4-BE49-F238E27FC236}">
                <a16:creationId xmlns:a16="http://schemas.microsoft.com/office/drawing/2014/main" id="{118954CC-735A-9148-95C8-6A3A5AD6D002}"/>
              </a:ext>
            </a:extLst>
          </p:cNvPr>
          <p:cNvSpPr/>
          <p:nvPr/>
        </p:nvSpPr>
        <p:spPr>
          <a:xfrm>
            <a:off x="10375600" y="3765348"/>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B87C496-C55F-6C4F-BDC2-D2CA173F483D}"/>
              </a:ext>
            </a:extLst>
          </p:cNvPr>
          <p:cNvSpPr/>
          <p:nvPr/>
        </p:nvSpPr>
        <p:spPr>
          <a:xfrm>
            <a:off x="10818285" y="4334236"/>
            <a:ext cx="75221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B1C46171-CFAD-7A42-B266-DB02F8627FE0}"/>
              </a:ext>
            </a:extLst>
          </p:cNvPr>
          <p:cNvSpPr/>
          <p:nvPr/>
        </p:nvSpPr>
        <p:spPr>
          <a:xfrm>
            <a:off x="10818285" y="4334236"/>
            <a:ext cx="50054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A9870334-7ECC-224A-BB80-B272C0E38FD3}"/>
              </a:ext>
            </a:extLst>
          </p:cNvPr>
          <p:cNvCxnSpPr>
            <a:cxnSpLocks/>
            <a:stCxn id="76" idx="2"/>
          </p:cNvCxnSpPr>
          <p:nvPr/>
        </p:nvCxnSpPr>
        <p:spPr>
          <a:xfrm>
            <a:off x="11398944" y="4594294"/>
            <a:ext cx="442685"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76" name="Oval 75">
            <a:extLst>
              <a:ext uri="{FF2B5EF4-FFF2-40B4-BE49-F238E27FC236}">
                <a16:creationId xmlns:a16="http://schemas.microsoft.com/office/drawing/2014/main" id="{43EAB80B-8EB2-1A4F-8AF0-E8EF1C7EE867}"/>
              </a:ext>
            </a:extLst>
          </p:cNvPr>
          <p:cNvSpPr/>
          <p:nvPr/>
        </p:nvSpPr>
        <p:spPr>
          <a:xfrm>
            <a:off x="11398944" y="4548574"/>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37FECAA-298E-744B-9557-B0842FE9C82E}"/>
              </a:ext>
            </a:extLst>
          </p:cNvPr>
          <p:cNvSpPr txBox="1"/>
          <p:nvPr/>
        </p:nvSpPr>
        <p:spPr>
          <a:xfrm>
            <a:off x="10788076" y="4311411"/>
            <a:ext cx="800219" cy="830997"/>
          </a:xfrm>
          <a:prstGeom prst="rect">
            <a:avLst/>
          </a:prstGeom>
          <a:noFill/>
        </p:spPr>
        <p:txBody>
          <a:bodyPr wrap="square" rtlCol="0">
            <a:spAutoFit/>
          </a:bodyPr>
          <a:lstStyle/>
          <a:p>
            <a:r>
              <a:rPr lang="en-US" sz="1000" dirty="0"/>
              <a:t>“San </a:t>
            </a:r>
          </a:p>
          <a:p>
            <a:r>
              <a:rPr lang="en-US" sz="1000" dirty="0" err="1"/>
              <a:t>Bernar</a:t>
            </a:r>
            <a:endParaRPr lang="en-US" sz="1000" dirty="0"/>
          </a:p>
          <a:p>
            <a:r>
              <a:rPr lang="en-US" sz="1000" dirty="0" err="1"/>
              <a:t>dino</a:t>
            </a:r>
            <a:r>
              <a:rPr lang="en-US" sz="1000" dirty="0"/>
              <a:t>”</a:t>
            </a:r>
          </a:p>
          <a:p>
            <a:endParaRPr lang="en-US" dirty="0"/>
          </a:p>
        </p:txBody>
      </p:sp>
      <p:sp>
        <p:nvSpPr>
          <p:cNvPr id="77" name="Rectangle 76">
            <a:extLst>
              <a:ext uri="{FF2B5EF4-FFF2-40B4-BE49-F238E27FC236}">
                <a16:creationId xmlns:a16="http://schemas.microsoft.com/office/drawing/2014/main" id="{04A48E98-BD7B-3244-88E8-4EAB7B621578}"/>
              </a:ext>
            </a:extLst>
          </p:cNvPr>
          <p:cNvSpPr/>
          <p:nvPr/>
        </p:nvSpPr>
        <p:spPr>
          <a:xfrm>
            <a:off x="9794941" y="5094303"/>
            <a:ext cx="75221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27B71CAF-0C4F-A543-AF87-D904069D2366}"/>
              </a:ext>
            </a:extLst>
          </p:cNvPr>
          <p:cNvSpPr/>
          <p:nvPr/>
        </p:nvSpPr>
        <p:spPr>
          <a:xfrm>
            <a:off x="9794941" y="5094303"/>
            <a:ext cx="500544" cy="520117"/>
          </a:xfrm>
          <a:prstGeom prst="rect">
            <a:avLst/>
          </a:prstGeom>
          <a:solidFill>
            <a:schemeClr val="bg2">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F5C8453A-E041-B244-82BA-518F94136D7C}"/>
              </a:ext>
            </a:extLst>
          </p:cNvPr>
          <p:cNvCxnSpPr>
            <a:cxnSpLocks/>
            <a:stCxn id="80" idx="2"/>
          </p:cNvCxnSpPr>
          <p:nvPr/>
        </p:nvCxnSpPr>
        <p:spPr>
          <a:xfrm>
            <a:off x="10375600" y="5354361"/>
            <a:ext cx="442685"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80" name="Oval 79">
            <a:extLst>
              <a:ext uri="{FF2B5EF4-FFF2-40B4-BE49-F238E27FC236}">
                <a16:creationId xmlns:a16="http://schemas.microsoft.com/office/drawing/2014/main" id="{F54BF94E-195F-A645-8215-D2F5F856AC34}"/>
              </a:ext>
            </a:extLst>
          </p:cNvPr>
          <p:cNvSpPr/>
          <p:nvPr/>
        </p:nvSpPr>
        <p:spPr>
          <a:xfrm>
            <a:off x="10375600" y="5308641"/>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0510DBED-4A7C-B647-8EB4-11A6EC39BA5C}"/>
              </a:ext>
            </a:extLst>
          </p:cNvPr>
          <p:cNvCxnSpPr>
            <a:cxnSpLocks/>
          </p:cNvCxnSpPr>
          <p:nvPr/>
        </p:nvCxnSpPr>
        <p:spPr>
          <a:xfrm>
            <a:off x="9456592" y="773896"/>
            <a:ext cx="338349"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86" name="Straight Arrow Connector 85">
            <a:extLst>
              <a:ext uri="{FF2B5EF4-FFF2-40B4-BE49-F238E27FC236}">
                <a16:creationId xmlns:a16="http://schemas.microsoft.com/office/drawing/2014/main" id="{45E237C9-312E-E74D-9BB0-1D323C7CF906}"/>
              </a:ext>
            </a:extLst>
          </p:cNvPr>
          <p:cNvCxnSpPr>
            <a:cxnSpLocks/>
          </p:cNvCxnSpPr>
          <p:nvPr/>
        </p:nvCxnSpPr>
        <p:spPr>
          <a:xfrm>
            <a:off x="9456592" y="1485721"/>
            <a:ext cx="338349"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87" name="Straight Arrow Connector 86">
            <a:extLst>
              <a:ext uri="{FF2B5EF4-FFF2-40B4-BE49-F238E27FC236}">
                <a16:creationId xmlns:a16="http://schemas.microsoft.com/office/drawing/2014/main" id="{D79D5FAE-39AD-B640-A886-DA3712C52872}"/>
              </a:ext>
            </a:extLst>
          </p:cNvPr>
          <p:cNvCxnSpPr>
            <a:cxnSpLocks/>
          </p:cNvCxnSpPr>
          <p:nvPr/>
        </p:nvCxnSpPr>
        <p:spPr>
          <a:xfrm>
            <a:off x="9449984" y="2252180"/>
            <a:ext cx="338349"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88" name="Straight Arrow Connector 87">
            <a:extLst>
              <a:ext uri="{FF2B5EF4-FFF2-40B4-BE49-F238E27FC236}">
                <a16:creationId xmlns:a16="http://schemas.microsoft.com/office/drawing/2014/main" id="{D8944344-B82F-8843-92A3-3A04E0B53D5A}"/>
              </a:ext>
            </a:extLst>
          </p:cNvPr>
          <p:cNvCxnSpPr>
            <a:cxnSpLocks/>
          </p:cNvCxnSpPr>
          <p:nvPr/>
        </p:nvCxnSpPr>
        <p:spPr>
          <a:xfrm>
            <a:off x="9456590" y="3062955"/>
            <a:ext cx="338349"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89" name="Straight Arrow Connector 88">
            <a:extLst>
              <a:ext uri="{FF2B5EF4-FFF2-40B4-BE49-F238E27FC236}">
                <a16:creationId xmlns:a16="http://schemas.microsoft.com/office/drawing/2014/main" id="{9FB74761-ECE5-1143-9152-D2F4073A1097}"/>
              </a:ext>
            </a:extLst>
          </p:cNvPr>
          <p:cNvCxnSpPr>
            <a:cxnSpLocks/>
          </p:cNvCxnSpPr>
          <p:nvPr/>
        </p:nvCxnSpPr>
        <p:spPr>
          <a:xfrm>
            <a:off x="9456592" y="3822964"/>
            <a:ext cx="338349"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90" name="Straight Arrow Connector 89">
            <a:extLst>
              <a:ext uri="{FF2B5EF4-FFF2-40B4-BE49-F238E27FC236}">
                <a16:creationId xmlns:a16="http://schemas.microsoft.com/office/drawing/2014/main" id="{1FE50465-25E3-634D-AE68-3C82E45417DE}"/>
              </a:ext>
            </a:extLst>
          </p:cNvPr>
          <p:cNvCxnSpPr>
            <a:cxnSpLocks/>
          </p:cNvCxnSpPr>
          <p:nvPr/>
        </p:nvCxnSpPr>
        <p:spPr>
          <a:xfrm>
            <a:off x="9456591" y="4594294"/>
            <a:ext cx="338349"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91" name="Straight Arrow Connector 90">
            <a:extLst>
              <a:ext uri="{FF2B5EF4-FFF2-40B4-BE49-F238E27FC236}">
                <a16:creationId xmlns:a16="http://schemas.microsoft.com/office/drawing/2014/main" id="{BACEB272-2FD7-344D-873C-FCDC8D57B969}"/>
              </a:ext>
            </a:extLst>
          </p:cNvPr>
          <p:cNvCxnSpPr>
            <a:cxnSpLocks/>
          </p:cNvCxnSpPr>
          <p:nvPr/>
        </p:nvCxnSpPr>
        <p:spPr>
          <a:xfrm>
            <a:off x="9460621" y="5354361"/>
            <a:ext cx="338349"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92" name="Straight Arrow Connector 91">
            <a:extLst>
              <a:ext uri="{FF2B5EF4-FFF2-40B4-BE49-F238E27FC236}">
                <a16:creationId xmlns:a16="http://schemas.microsoft.com/office/drawing/2014/main" id="{9C515750-6007-B44E-97A9-B659EBBAD3BA}"/>
              </a:ext>
            </a:extLst>
          </p:cNvPr>
          <p:cNvCxnSpPr>
            <a:cxnSpLocks/>
          </p:cNvCxnSpPr>
          <p:nvPr/>
        </p:nvCxnSpPr>
        <p:spPr>
          <a:xfrm>
            <a:off x="9479597" y="6114897"/>
            <a:ext cx="338349" cy="0"/>
          </a:xfrm>
          <a:prstGeom prst="straightConnector1">
            <a:avLst/>
          </a:prstGeom>
          <a:ln w="22225">
            <a:solidFill>
              <a:schemeClr val="bg1">
                <a:lumMod val="50000"/>
              </a:schemeClr>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2415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73" grpId="0" animBg="1"/>
      <p:bldP spid="74" grpId="0" animBg="1"/>
      <p:bldP spid="76"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F6ED-FB5F-3D4E-A7A1-ADF4475F5427}"/>
              </a:ext>
            </a:extLst>
          </p:cNvPr>
          <p:cNvSpPr txBox="1">
            <a:spLocks/>
          </p:cNvSpPr>
          <p:nvPr/>
        </p:nvSpPr>
        <p:spPr>
          <a:xfrm>
            <a:off x="1115568" y="548640"/>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Collision Resolution Techniques </a:t>
            </a:r>
          </a:p>
          <a:p>
            <a:r>
              <a:rPr lang="en-US" dirty="0"/>
              <a:t>Pros &amp; Cons</a:t>
            </a:r>
          </a:p>
        </p:txBody>
      </p:sp>
      <p:graphicFrame>
        <p:nvGraphicFramePr>
          <p:cNvPr id="5" name="Table 5">
            <a:extLst>
              <a:ext uri="{FF2B5EF4-FFF2-40B4-BE49-F238E27FC236}">
                <a16:creationId xmlns:a16="http://schemas.microsoft.com/office/drawing/2014/main" id="{B08B0FF4-CD15-2543-ACF7-0C6D7B8931CD}"/>
              </a:ext>
            </a:extLst>
          </p:cNvPr>
          <p:cNvGraphicFramePr>
            <a:graphicFrameLocks noGrp="1"/>
          </p:cNvGraphicFramePr>
          <p:nvPr>
            <p:extLst>
              <p:ext uri="{D42A27DB-BD31-4B8C-83A1-F6EECF244321}">
                <p14:modId xmlns:p14="http://schemas.microsoft.com/office/powerpoint/2010/main" val="471754463"/>
              </p:ext>
            </p:extLst>
          </p:nvPr>
        </p:nvGraphicFramePr>
        <p:xfrm>
          <a:off x="1194525" y="2730909"/>
          <a:ext cx="9802950" cy="2011680"/>
        </p:xfrm>
        <a:graphic>
          <a:graphicData uri="http://schemas.openxmlformats.org/drawingml/2006/table">
            <a:tbl>
              <a:tblPr firstRow="1" bandRow="1">
                <a:tableStyleId>{2D5ABB26-0587-4C30-8999-92F81FD0307C}</a:tableStyleId>
              </a:tblPr>
              <a:tblGrid>
                <a:gridCol w="2071189">
                  <a:extLst>
                    <a:ext uri="{9D8B030D-6E8A-4147-A177-3AD203B41FA5}">
                      <a16:colId xmlns:a16="http://schemas.microsoft.com/office/drawing/2014/main" val="344084833"/>
                    </a:ext>
                  </a:extLst>
                </a:gridCol>
                <a:gridCol w="4014652">
                  <a:extLst>
                    <a:ext uri="{9D8B030D-6E8A-4147-A177-3AD203B41FA5}">
                      <a16:colId xmlns:a16="http://schemas.microsoft.com/office/drawing/2014/main" val="3333780840"/>
                    </a:ext>
                  </a:extLst>
                </a:gridCol>
                <a:gridCol w="3717109">
                  <a:extLst>
                    <a:ext uri="{9D8B030D-6E8A-4147-A177-3AD203B41FA5}">
                      <a16:colId xmlns:a16="http://schemas.microsoft.com/office/drawing/2014/main" val="718071897"/>
                    </a:ext>
                  </a:extLst>
                </a:gridCol>
              </a:tblGrid>
              <a:tr h="2985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b="1" dirty="0"/>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80405251"/>
                  </a:ext>
                </a:extLst>
              </a:tr>
              <a:tr h="298566">
                <a:tc>
                  <a:txBody>
                    <a:bodyPr/>
                    <a:lstStyle/>
                    <a:p>
                      <a:r>
                        <a:rPr lang="en-US" b="1" dirty="0"/>
                        <a:t>Linear Probing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CAE7"/>
                    </a:solidFill>
                  </a:tcPr>
                </a:tc>
                <a:tc>
                  <a:txBody>
                    <a:bodyPr/>
                    <a:lstStyle/>
                    <a:p>
                      <a:r>
                        <a:rPr lang="en-US" dirty="0"/>
                        <a:t>Easy to Implement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Data tends to cluster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686047"/>
                  </a:ext>
                </a:extLst>
              </a:tr>
              <a:tr h="522491">
                <a:tc>
                  <a:txBody>
                    <a:bodyPr/>
                    <a:lstStyle/>
                    <a:p>
                      <a:r>
                        <a:rPr lang="en-US" b="1" dirty="0"/>
                        <a:t>Rehashing</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CAE7"/>
                    </a:solidFill>
                  </a:tcPr>
                </a:tc>
                <a:tc>
                  <a:txBody>
                    <a:bodyPr/>
                    <a:lstStyle/>
                    <a:p>
                      <a:r>
                        <a:rPr lang="en-US" dirty="0"/>
                        <a:t>Reduces clustering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Can be tricky to identify a good rehash function to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656083"/>
                  </a:ext>
                </a:extLst>
              </a:tr>
              <a:tr h="607821">
                <a:tc>
                  <a:txBody>
                    <a:bodyPr/>
                    <a:lstStyle/>
                    <a:p>
                      <a:r>
                        <a:rPr lang="en-US" b="1" dirty="0"/>
                        <a:t>Chaining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CAE7"/>
                    </a:solidFill>
                  </a:tcPr>
                </a:tc>
                <a:tc>
                  <a:txBody>
                    <a:bodyPr/>
                    <a:lstStyle/>
                    <a:p>
                      <a:r>
                        <a:rPr lang="en-US" dirty="0"/>
                        <a:t>Can accommodate more elements than there are positions in the 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Uses up more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182368"/>
                  </a:ext>
                </a:extLst>
              </a:tr>
            </a:tbl>
          </a:graphicData>
        </a:graphic>
      </p:graphicFrame>
    </p:spTree>
    <p:extLst>
      <p:ext uri="{BB962C8B-B14F-4D97-AF65-F5344CB8AC3E}">
        <p14:creationId xmlns:p14="http://schemas.microsoft.com/office/powerpoint/2010/main" val="39163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6F6D-89CF-FE49-9278-CC56623758BC}"/>
              </a:ext>
            </a:extLst>
          </p:cNvPr>
          <p:cNvSpPr txBox="1">
            <a:spLocks/>
          </p:cNvSpPr>
          <p:nvPr/>
        </p:nvSpPr>
        <p:spPr>
          <a:xfrm>
            <a:off x="1115568" y="548640"/>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Load Factor</a:t>
            </a:r>
          </a:p>
        </p:txBody>
      </p:sp>
      <p:sp>
        <p:nvSpPr>
          <p:cNvPr id="3" name="TextBox 2">
            <a:extLst>
              <a:ext uri="{FF2B5EF4-FFF2-40B4-BE49-F238E27FC236}">
                <a16:creationId xmlns:a16="http://schemas.microsoft.com/office/drawing/2014/main" id="{238D08B7-DB45-A048-8143-EB1771744C01}"/>
              </a:ext>
            </a:extLst>
          </p:cNvPr>
          <p:cNvSpPr txBox="1"/>
          <p:nvPr/>
        </p:nvSpPr>
        <p:spPr>
          <a:xfrm>
            <a:off x="1115568" y="1937857"/>
            <a:ext cx="9307997" cy="923330"/>
          </a:xfrm>
          <a:prstGeom prst="rect">
            <a:avLst/>
          </a:prstGeom>
          <a:noFill/>
        </p:spPr>
        <p:txBody>
          <a:bodyPr wrap="none" rtlCol="0">
            <a:spAutoFit/>
          </a:bodyPr>
          <a:lstStyle/>
          <a:p>
            <a:r>
              <a:rPr lang="en-US" dirty="0"/>
              <a:t>Load Factor = # of elements in hash table / hash table size</a:t>
            </a:r>
          </a:p>
          <a:p>
            <a:endParaRPr lang="en-US" dirty="0"/>
          </a:p>
          <a:p>
            <a:r>
              <a:rPr lang="en-US" dirty="0"/>
              <a:t>When the load factor is above %75 double the hash table size and rehash the elements</a:t>
            </a:r>
          </a:p>
        </p:txBody>
      </p:sp>
    </p:spTree>
    <p:extLst>
      <p:ext uri="{BB962C8B-B14F-4D97-AF65-F5344CB8AC3E}">
        <p14:creationId xmlns:p14="http://schemas.microsoft.com/office/powerpoint/2010/main" val="117040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F6ED-FB5F-3D4E-A7A1-ADF4475F5427}"/>
              </a:ext>
            </a:extLst>
          </p:cNvPr>
          <p:cNvSpPr txBox="1">
            <a:spLocks/>
          </p:cNvSpPr>
          <p:nvPr/>
        </p:nvSpPr>
        <p:spPr>
          <a:xfrm>
            <a:off x="609039" y="260025"/>
            <a:ext cx="4673340" cy="654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Load Factor</a:t>
            </a:r>
          </a:p>
        </p:txBody>
      </p:sp>
      <p:graphicFrame>
        <p:nvGraphicFramePr>
          <p:cNvPr id="5" name="Table 5">
            <a:extLst>
              <a:ext uri="{FF2B5EF4-FFF2-40B4-BE49-F238E27FC236}">
                <a16:creationId xmlns:a16="http://schemas.microsoft.com/office/drawing/2014/main" id="{F0D0354C-C571-BB47-8978-1AA19AB74948}"/>
              </a:ext>
            </a:extLst>
          </p:cNvPr>
          <p:cNvGraphicFramePr>
            <a:graphicFrameLocks noGrp="1"/>
          </p:cNvGraphicFramePr>
          <p:nvPr/>
        </p:nvGraphicFramePr>
        <p:xfrm>
          <a:off x="9192805" y="363269"/>
          <a:ext cx="1462433" cy="6120608"/>
        </p:xfrm>
        <a:graphic>
          <a:graphicData uri="http://schemas.openxmlformats.org/drawingml/2006/table">
            <a:tbl>
              <a:tblPr firstRow="1" bandRow="1">
                <a:tableStyleId>{2D5ABB26-0587-4C30-8999-92F81FD0307C}</a:tableStyleId>
              </a:tblPr>
              <a:tblGrid>
                <a:gridCol w="1462433">
                  <a:extLst>
                    <a:ext uri="{9D8B030D-6E8A-4147-A177-3AD203B41FA5}">
                      <a16:colId xmlns:a16="http://schemas.microsoft.com/office/drawing/2014/main" val="1337187578"/>
                    </a:ext>
                  </a:extLst>
                </a:gridCol>
              </a:tblGrid>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80557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6663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2349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29335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61113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111191"/>
                  </a:ext>
                </a:extLst>
              </a:tr>
              <a:tr h="765076">
                <a:tc>
                  <a:txBody>
                    <a:bodyPr/>
                    <a:lstStyle/>
                    <a:p>
                      <a:pPr algn="ct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05449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42485"/>
                  </a:ext>
                </a:extLst>
              </a:tr>
            </a:tbl>
          </a:graphicData>
        </a:graphic>
      </p:graphicFrame>
      <p:sp>
        <p:nvSpPr>
          <p:cNvPr id="6" name="TextBox 5">
            <a:extLst>
              <a:ext uri="{FF2B5EF4-FFF2-40B4-BE49-F238E27FC236}">
                <a16:creationId xmlns:a16="http://schemas.microsoft.com/office/drawing/2014/main" id="{3BC7CBBD-27CC-5A4E-B18D-C098FE529A14}"/>
              </a:ext>
            </a:extLst>
          </p:cNvPr>
          <p:cNvSpPr txBox="1"/>
          <p:nvPr/>
        </p:nvSpPr>
        <p:spPr>
          <a:xfrm>
            <a:off x="9456592" y="6483241"/>
            <a:ext cx="1010213" cy="369332"/>
          </a:xfrm>
          <a:prstGeom prst="rect">
            <a:avLst/>
          </a:prstGeom>
          <a:noFill/>
        </p:spPr>
        <p:txBody>
          <a:bodyPr wrap="none" rtlCol="0">
            <a:spAutoFit/>
          </a:bodyPr>
          <a:lstStyle/>
          <a:p>
            <a:r>
              <a:rPr lang="en-US" dirty="0"/>
              <a:t>size = 8</a:t>
            </a:r>
          </a:p>
        </p:txBody>
      </p:sp>
      <p:sp>
        <p:nvSpPr>
          <p:cNvPr id="7" name="TextBox 6">
            <a:extLst>
              <a:ext uri="{FF2B5EF4-FFF2-40B4-BE49-F238E27FC236}">
                <a16:creationId xmlns:a16="http://schemas.microsoft.com/office/drawing/2014/main" id="{9096B34B-304E-4342-93E1-917139555043}"/>
              </a:ext>
            </a:extLst>
          </p:cNvPr>
          <p:cNvSpPr txBox="1"/>
          <p:nvPr/>
        </p:nvSpPr>
        <p:spPr>
          <a:xfrm>
            <a:off x="8842545" y="631749"/>
            <a:ext cx="319318" cy="5683607"/>
          </a:xfrm>
          <a:prstGeom prst="rect">
            <a:avLst/>
          </a:prstGeom>
          <a:noFill/>
        </p:spPr>
        <p:txBody>
          <a:bodyPr wrap="none" rtlCol="0">
            <a:spAutoFit/>
          </a:bodyPr>
          <a:lstStyle/>
          <a:p>
            <a:pPr>
              <a:spcBef>
                <a:spcPts val="800"/>
              </a:spcBef>
            </a:pPr>
            <a:r>
              <a:rPr lang="en-US" dirty="0"/>
              <a:t>0</a:t>
            </a:r>
          </a:p>
          <a:p>
            <a:pPr>
              <a:spcBef>
                <a:spcPts val="800"/>
              </a:spcBef>
            </a:pPr>
            <a:endParaRPr lang="en-US" dirty="0"/>
          </a:p>
          <a:p>
            <a:pPr>
              <a:spcBef>
                <a:spcPts val="800"/>
              </a:spcBef>
            </a:pPr>
            <a:r>
              <a:rPr lang="en-US" dirty="0"/>
              <a:t>1</a:t>
            </a:r>
          </a:p>
          <a:p>
            <a:pPr>
              <a:spcBef>
                <a:spcPts val="800"/>
              </a:spcBef>
            </a:pPr>
            <a:endParaRPr lang="en-US" dirty="0"/>
          </a:p>
          <a:p>
            <a:pPr>
              <a:spcBef>
                <a:spcPts val="800"/>
              </a:spcBef>
            </a:pPr>
            <a:r>
              <a:rPr lang="en-US" dirty="0"/>
              <a:t>2</a:t>
            </a:r>
          </a:p>
          <a:p>
            <a:pPr>
              <a:spcBef>
                <a:spcPts val="800"/>
              </a:spcBef>
            </a:pPr>
            <a:endParaRPr lang="en-US" dirty="0"/>
          </a:p>
          <a:p>
            <a:pPr>
              <a:spcBef>
                <a:spcPts val="800"/>
              </a:spcBef>
            </a:pPr>
            <a:r>
              <a:rPr lang="en-US" dirty="0"/>
              <a:t>3</a:t>
            </a:r>
          </a:p>
          <a:p>
            <a:pPr>
              <a:spcBef>
                <a:spcPts val="800"/>
              </a:spcBef>
            </a:pPr>
            <a:endParaRPr lang="en-US" dirty="0"/>
          </a:p>
          <a:p>
            <a:pPr>
              <a:spcBef>
                <a:spcPts val="800"/>
              </a:spcBef>
            </a:pPr>
            <a:r>
              <a:rPr lang="en-US" dirty="0"/>
              <a:t>4</a:t>
            </a:r>
          </a:p>
          <a:p>
            <a:pPr>
              <a:spcBef>
                <a:spcPts val="800"/>
              </a:spcBef>
            </a:pPr>
            <a:endParaRPr lang="en-US" dirty="0"/>
          </a:p>
          <a:p>
            <a:pPr>
              <a:spcBef>
                <a:spcPts val="800"/>
              </a:spcBef>
            </a:pPr>
            <a:r>
              <a:rPr lang="en-US" dirty="0"/>
              <a:t>5</a:t>
            </a:r>
          </a:p>
          <a:p>
            <a:pPr>
              <a:spcBef>
                <a:spcPts val="800"/>
              </a:spcBef>
            </a:pPr>
            <a:endParaRPr lang="en-US" dirty="0"/>
          </a:p>
          <a:p>
            <a:pPr>
              <a:spcBef>
                <a:spcPts val="800"/>
              </a:spcBef>
            </a:pPr>
            <a:r>
              <a:rPr lang="en-US" dirty="0"/>
              <a:t>6</a:t>
            </a:r>
          </a:p>
          <a:p>
            <a:pPr>
              <a:spcBef>
                <a:spcPts val="800"/>
              </a:spcBef>
            </a:pPr>
            <a:endParaRPr lang="en-US" dirty="0"/>
          </a:p>
          <a:p>
            <a:pPr>
              <a:spcBef>
                <a:spcPts val="800"/>
              </a:spcBef>
            </a:pPr>
            <a:r>
              <a:rPr lang="en-US" dirty="0"/>
              <a:t>7</a:t>
            </a:r>
          </a:p>
        </p:txBody>
      </p:sp>
      <p:sp>
        <p:nvSpPr>
          <p:cNvPr id="8" name="Rounded Rectangle 7">
            <a:extLst>
              <a:ext uri="{FF2B5EF4-FFF2-40B4-BE49-F238E27FC236}">
                <a16:creationId xmlns:a16="http://schemas.microsoft.com/office/drawing/2014/main" id="{47F5F39C-B858-694D-B4B6-9EFBE6BE6937}"/>
              </a:ext>
            </a:extLst>
          </p:cNvPr>
          <p:cNvSpPr/>
          <p:nvPr/>
        </p:nvSpPr>
        <p:spPr>
          <a:xfrm>
            <a:off x="5081456" y="849614"/>
            <a:ext cx="1841780" cy="5633627"/>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8C3C6A5D-5C2E-F045-8B30-B82B884B4D7C}"/>
              </a:ext>
            </a:extLst>
          </p:cNvPr>
          <p:cNvSpPr txBox="1"/>
          <p:nvPr/>
        </p:nvSpPr>
        <p:spPr>
          <a:xfrm>
            <a:off x="5162244" y="513838"/>
            <a:ext cx="1680204" cy="369332"/>
          </a:xfrm>
          <a:prstGeom prst="rect">
            <a:avLst/>
          </a:prstGeom>
          <a:noFill/>
        </p:spPr>
        <p:txBody>
          <a:bodyPr wrap="none" rtlCol="0">
            <a:spAutoFit/>
          </a:bodyPr>
          <a:lstStyle/>
          <a:p>
            <a:r>
              <a:rPr lang="en-US" dirty="0"/>
              <a:t>Hash Function</a:t>
            </a:r>
          </a:p>
        </p:txBody>
      </p:sp>
      <p:sp>
        <p:nvSpPr>
          <p:cNvPr id="3" name="TextBox 2">
            <a:extLst>
              <a:ext uri="{FF2B5EF4-FFF2-40B4-BE49-F238E27FC236}">
                <a16:creationId xmlns:a16="http://schemas.microsoft.com/office/drawing/2014/main" id="{DEA6D3D2-D528-0F47-8574-5BB8D168F68B}"/>
              </a:ext>
            </a:extLst>
          </p:cNvPr>
          <p:cNvSpPr txBox="1"/>
          <p:nvPr/>
        </p:nvSpPr>
        <p:spPr>
          <a:xfrm>
            <a:off x="625229" y="1400961"/>
            <a:ext cx="1895327" cy="369332"/>
          </a:xfrm>
          <a:prstGeom prst="rect">
            <a:avLst/>
          </a:prstGeom>
          <a:noFill/>
        </p:spPr>
        <p:txBody>
          <a:bodyPr wrap="none" rtlCol="0">
            <a:spAutoFit/>
          </a:bodyPr>
          <a:lstStyle/>
          <a:p>
            <a:r>
              <a:rPr lang="en-US" dirty="0" err="1"/>
              <a:t>ht</a:t>
            </a:r>
            <a:r>
              <a:rPr lang="en-US" dirty="0"/>
              <a:t> = </a:t>
            </a:r>
            <a:r>
              <a:rPr lang="en-US" dirty="0" err="1"/>
              <a:t>HashTable</a:t>
            </a:r>
            <a:r>
              <a:rPr lang="en-US" dirty="0"/>
              <a:t>()</a:t>
            </a:r>
          </a:p>
        </p:txBody>
      </p:sp>
      <p:sp>
        <p:nvSpPr>
          <p:cNvPr id="10" name="TextBox 9">
            <a:extLst>
              <a:ext uri="{FF2B5EF4-FFF2-40B4-BE49-F238E27FC236}">
                <a16:creationId xmlns:a16="http://schemas.microsoft.com/office/drawing/2014/main" id="{968656D1-07A2-0042-9A11-CAF3C027B12B}"/>
              </a:ext>
            </a:extLst>
          </p:cNvPr>
          <p:cNvSpPr txBox="1"/>
          <p:nvPr/>
        </p:nvSpPr>
        <p:spPr>
          <a:xfrm>
            <a:off x="625228" y="1770293"/>
            <a:ext cx="2304477" cy="369332"/>
          </a:xfrm>
          <a:prstGeom prst="rect">
            <a:avLst/>
          </a:prstGeom>
          <a:noFill/>
        </p:spPr>
        <p:txBody>
          <a:bodyPr wrap="none" rtlCol="0">
            <a:spAutoFit/>
          </a:bodyPr>
          <a:lstStyle/>
          <a:p>
            <a:r>
              <a:rPr lang="en-US" dirty="0" err="1"/>
              <a:t>ht.put</a:t>
            </a:r>
            <a:r>
              <a:rPr lang="en-US" dirty="0"/>
              <a:t>(858, “Poway”)</a:t>
            </a:r>
          </a:p>
        </p:txBody>
      </p:sp>
      <p:sp>
        <p:nvSpPr>
          <p:cNvPr id="11" name="TextBox 10">
            <a:extLst>
              <a:ext uri="{FF2B5EF4-FFF2-40B4-BE49-F238E27FC236}">
                <a16:creationId xmlns:a16="http://schemas.microsoft.com/office/drawing/2014/main" id="{48387D96-4AA3-CC49-BD7F-20AE9026439B}"/>
              </a:ext>
            </a:extLst>
          </p:cNvPr>
          <p:cNvSpPr txBox="1"/>
          <p:nvPr/>
        </p:nvSpPr>
        <p:spPr>
          <a:xfrm>
            <a:off x="625228" y="2139625"/>
            <a:ext cx="2761846" cy="369332"/>
          </a:xfrm>
          <a:prstGeom prst="rect">
            <a:avLst/>
          </a:prstGeom>
          <a:noFill/>
        </p:spPr>
        <p:txBody>
          <a:bodyPr wrap="none" rtlCol="0">
            <a:spAutoFit/>
          </a:bodyPr>
          <a:lstStyle/>
          <a:p>
            <a:r>
              <a:rPr lang="en-US" dirty="0" err="1"/>
              <a:t>ht.put</a:t>
            </a:r>
            <a:r>
              <a:rPr lang="en-US" dirty="0"/>
              <a:t>(760, “Escondido”)</a:t>
            </a:r>
          </a:p>
        </p:txBody>
      </p:sp>
      <p:sp>
        <p:nvSpPr>
          <p:cNvPr id="12" name="TextBox 11">
            <a:extLst>
              <a:ext uri="{FF2B5EF4-FFF2-40B4-BE49-F238E27FC236}">
                <a16:creationId xmlns:a16="http://schemas.microsoft.com/office/drawing/2014/main" id="{81661BB6-2871-EB47-87CC-E65F1230A770}"/>
              </a:ext>
            </a:extLst>
          </p:cNvPr>
          <p:cNvSpPr txBox="1"/>
          <p:nvPr/>
        </p:nvSpPr>
        <p:spPr>
          <a:xfrm>
            <a:off x="625228" y="2500243"/>
            <a:ext cx="2734595" cy="369332"/>
          </a:xfrm>
          <a:prstGeom prst="rect">
            <a:avLst/>
          </a:prstGeom>
          <a:noFill/>
        </p:spPr>
        <p:txBody>
          <a:bodyPr wrap="none" rtlCol="0">
            <a:spAutoFit/>
          </a:bodyPr>
          <a:lstStyle/>
          <a:p>
            <a:r>
              <a:rPr lang="en-US" dirty="0" err="1"/>
              <a:t>ht.put</a:t>
            </a:r>
            <a:r>
              <a:rPr lang="en-US" dirty="0"/>
              <a:t>(619, “San Diego”)</a:t>
            </a:r>
          </a:p>
        </p:txBody>
      </p:sp>
      <p:sp>
        <p:nvSpPr>
          <p:cNvPr id="13" name="TextBox 12">
            <a:extLst>
              <a:ext uri="{FF2B5EF4-FFF2-40B4-BE49-F238E27FC236}">
                <a16:creationId xmlns:a16="http://schemas.microsoft.com/office/drawing/2014/main" id="{40FDAF54-61F0-A943-8186-F593A7ADF3D8}"/>
              </a:ext>
            </a:extLst>
          </p:cNvPr>
          <p:cNvSpPr txBox="1"/>
          <p:nvPr/>
        </p:nvSpPr>
        <p:spPr>
          <a:xfrm>
            <a:off x="621898" y="2878289"/>
            <a:ext cx="3074752" cy="369332"/>
          </a:xfrm>
          <a:prstGeom prst="rect">
            <a:avLst/>
          </a:prstGeom>
          <a:noFill/>
        </p:spPr>
        <p:txBody>
          <a:bodyPr wrap="none" rtlCol="0">
            <a:spAutoFit/>
          </a:bodyPr>
          <a:lstStyle/>
          <a:p>
            <a:r>
              <a:rPr lang="en-US" dirty="0" err="1"/>
              <a:t>ht.put</a:t>
            </a:r>
            <a:r>
              <a:rPr lang="en-US" dirty="0"/>
              <a:t>(415, “San Francisco”)</a:t>
            </a:r>
          </a:p>
        </p:txBody>
      </p:sp>
      <p:sp>
        <p:nvSpPr>
          <p:cNvPr id="14" name="TextBox 13">
            <a:extLst>
              <a:ext uri="{FF2B5EF4-FFF2-40B4-BE49-F238E27FC236}">
                <a16:creationId xmlns:a16="http://schemas.microsoft.com/office/drawing/2014/main" id="{F5F49008-F413-6245-A2E2-69639157C63C}"/>
              </a:ext>
            </a:extLst>
          </p:cNvPr>
          <p:cNvSpPr txBox="1"/>
          <p:nvPr/>
        </p:nvSpPr>
        <p:spPr>
          <a:xfrm>
            <a:off x="621898" y="3238907"/>
            <a:ext cx="2913811" cy="369332"/>
          </a:xfrm>
          <a:prstGeom prst="rect">
            <a:avLst/>
          </a:prstGeom>
          <a:noFill/>
        </p:spPr>
        <p:txBody>
          <a:bodyPr wrap="none" rtlCol="0">
            <a:spAutoFit/>
          </a:bodyPr>
          <a:lstStyle/>
          <a:p>
            <a:r>
              <a:rPr lang="en-US" dirty="0" err="1"/>
              <a:t>ht.put</a:t>
            </a:r>
            <a:r>
              <a:rPr lang="en-US" dirty="0"/>
              <a:t>(213, “Los Angeles”)</a:t>
            </a:r>
          </a:p>
        </p:txBody>
      </p:sp>
      <p:sp>
        <p:nvSpPr>
          <p:cNvPr id="15" name="TextBox 14">
            <a:extLst>
              <a:ext uri="{FF2B5EF4-FFF2-40B4-BE49-F238E27FC236}">
                <a16:creationId xmlns:a16="http://schemas.microsoft.com/office/drawing/2014/main" id="{76DA8519-A203-FA40-857F-E4C91F114349}"/>
              </a:ext>
            </a:extLst>
          </p:cNvPr>
          <p:cNvSpPr txBox="1"/>
          <p:nvPr/>
        </p:nvSpPr>
        <p:spPr>
          <a:xfrm>
            <a:off x="5297627" y="1764230"/>
            <a:ext cx="1435008" cy="369332"/>
          </a:xfrm>
          <a:prstGeom prst="rect">
            <a:avLst/>
          </a:prstGeom>
          <a:noFill/>
        </p:spPr>
        <p:txBody>
          <a:bodyPr wrap="none" rtlCol="0">
            <a:spAutoFit/>
          </a:bodyPr>
          <a:lstStyle/>
          <a:p>
            <a:r>
              <a:rPr lang="en-US" dirty="0"/>
              <a:t>858 % 8 = 2</a:t>
            </a:r>
          </a:p>
        </p:txBody>
      </p:sp>
      <p:sp>
        <p:nvSpPr>
          <p:cNvPr id="16" name="TextBox 15">
            <a:extLst>
              <a:ext uri="{FF2B5EF4-FFF2-40B4-BE49-F238E27FC236}">
                <a16:creationId xmlns:a16="http://schemas.microsoft.com/office/drawing/2014/main" id="{2269BB8E-23FA-0A4B-9015-A1AE2792D732}"/>
              </a:ext>
            </a:extLst>
          </p:cNvPr>
          <p:cNvSpPr txBox="1"/>
          <p:nvPr/>
        </p:nvSpPr>
        <p:spPr>
          <a:xfrm>
            <a:off x="5297627" y="2158404"/>
            <a:ext cx="1435008" cy="369332"/>
          </a:xfrm>
          <a:prstGeom prst="rect">
            <a:avLst/>
          </a:prstGeom>
          <a:noFill/>
        </p:spPr>
        <p:txBody>
          <a:bodyPr wrap="none" rtlCol="0">
            <a:spAutoFit/>
          </a:bodyPr>
          <a:lstStyle/>
          <a:p>
            <a:r>
              <a:rPr lang="en-US" dirty="0"/>
              <a:t>760 % 8 = 0</a:t>
            </a:r>
          </a:p>
        </p:txBody>
      </p:sp>
      <p:sp>
        <p:nvSpPr>
          <p:cNvPr id="17" name="TextBox 16">
            <a:extLst>
              <a:ext uri="{FF2B5EF4-FFF2-40B4-BE49-F238E27FC236}">
                <a16:creationId xmlns:a16="http://schemas.microsoft.com/office/drawing/2014/main" id="{C87C7B78-4E12-9B42-9BE4-6AD1398F8A71}"/>
              </a:ext>
            </a:extLst>
          </p:cNvPr>
          <p:cNvSpPr txBox="1"/>
          <p:nvPr/>
        </p:nvSpPr>
        <p:spPr>
          <a:xfrm>
            <a:off x="5297627" y="2527683"/>
            <a:ext cx="1435008" cy="369332"/>
          </a:xfrm>
          <a:prstGeom prst="rect">
            <a:avLst/>
          </a:prstGeom>
          <a:noFill/>
        </p:spPr>
        <p:txBody>
          <a:bodyPr wrap="none" rtlCol="0">
            <a:spAutoFit/>
          </a:bodyPr>
          <a:lstStyle/>
          <a:p>
            <a:r>
              <a:rPr lang="en-US" dirty="0"/>
              <a:t>619 % 8 = 3</a:t>
            </a:r>
          </a:p>
        </p:txBody>
      </p:sp>
      <p:sp>
        <p:nvSpPr>
          <p:cNvPr id="18" name="TextBox 17">
            <a:extLst>
              <a:ext uri="{FF2B5EF4-FFF2-40B4-BE49-F238E27FC236}">
                <a16:creationId xmlns:a16="http://schemas.microsoft.com/office/drawing/2014/main" id="{24D2481B-5B04-0747-A99B-1D4DB7459935}"/>
              </a:ext>
            </a:extLst>
          </p:cNvPr>
          <p:cNvSpPr txBox="1"/>
          <p:nvPr/>
        </p:nvSpPr>
        <p:spPr>
          <a:xfrm>
            <a:off x="5297627" y="2897015"/>
            <a:ext cx="1435008" cy="369332"/>
          </a:xfrm>
          <a:prstGeom prst="rect">
            <a:avLst/>
          </a:prstGeom>
          <a:noFill/>
        </p:spPr>
        <p:txBody>
          <a:bodyPr wrap="none" rtlCol="0">
            <a:spAutoFit/>
          </a:bodyPr>
          <a:lstStyle/>
          <a:p>
            <a:r>
              <a:rPr lang="en-US" dirty="0"/>
              <a:t>415 % 8 = 7</a:t>
            </a:r>
          </a:p>
        </p:txBody>
      </p:sp>
      <p:sp>
        <p:nvSpPr>
          <p:cNvPr id="20" name="TextBox 19">
            <a:extLst>
              <a:ext uri="{FF2B5EF4-FFF2-40B4-BE49-F238E27FC236}">
                <a16:creationId xmlns:a16="http://schemas.microsoft.com/office/drawing/2014/main" id="{3D871B14-9670-7043-9481-4EEE7342CC0C}"/>
              </a:ext>
            </a:extLst>
          </p:cNvPr>
          <p:cNvSpPr txBox="1"/>
          <p:nvPr/>
        </p:nvSpPr>
        <p:spPr>
          <a:xfrm>
            <a:off x="5297627" y="3266294"/>
            <a:ext cx="1435008" cy="369332"/>
          </a:xfrm>
          <a:prstGeom prst="rect">
            <a:avLst/>
          </a:prstGeom>
          <a:noFill/>
        </p:spPr>
        <p:txBody>
          <a:bodyPr wrap="none" rtlCol="0">
            <a:spAutoFit/>
          </a:bodyPr>
          <a:lstStyle/>
          <a:p>
            <a:r>
              <a:rPr lang="en-US" dirty="0"/>
              <a:t>213 % 8 = 5</a:t>
            </a:r>
          </a:p>
        </p:txBody>
      </p:sp>
      <p:sp>
        <p:nvSpPr>
          <p:cNvPr id="46" name="TextBox 45">
            <a:extLst>
              <a:ext uri="{FF2B5EF4-FFF2-40B4-BE49-F238E27FC236}">
                <a16:creationId xmlns:a16="http://schemas.microsoft.com/office/drawing/2014/main" id="{11D4C6FE-28A6-4148-B633-B5535956AE7C}"/>
              </a:ext>
            </a:extLst>
          </p:cNvPr>
          <p:cNvSpPr txBox="1"/>
          <p:nvPr/>
        </p:nvSpPr>
        <p:spPr>
          <a:xfrm>
            <a:off x="9484136" y="2133562"/>
            <a:ext cx="841834" cy="307777"/>
          </a:xfrm>
          <a:prstGeom prst="rect">
            <a:avLst/>
          </a:prstGeom>
          <a:noFill/>
        </p:spPr>
        <p:txBody>
          <a:bodyPr wrap="none" rtlCol="0">
            <a:spAutoFit/>
          </a:bodyPr>
          <a:lstStyle/>
          <a:p>
            <a:r>
              <a:rPr lang="en-US" sz="1400" dirty="0"/>
              <a:t>“Poway”</a:t>
            </a:r>
          </a:p>
        </p:txBody>
      </p:sp>
      <p:sp>
        <p:nvSpPr>
          <p:cNvPr id="47" name="TextBox 46">
            <a:extLst>
              <a:ext uri="{FF2B5EF4-FFF2-40B4-BE49-F238E27FC236}">
                <a16:creationId xmlns:a16="http://schemas.microsoft.com/office/drawing/2014/main" id="{1F80414E-AC87-6E42-9994-1F6AF3C76A4C}"/>
              </a:ext>
            </a:extLst>
          </p:cNvPr>
          <p:cNvSpPr txBox="1"/>
          <p:nvPr/>
        </p:nvSpPr>
        <p:spPr>
          <a:xfrm>
            <a:off x="9304813" y="2888777"/>
            <a:ext cx="1200479" cy="584775"/>
          </a:xfrm>
          <a:prstGeom prst="rect">
            <a:avLst/>
          </a:prstGeom>
          <a:noFill/>
        </p:spPr>
        <p:txBody>
          <a:bodyPr wrap="square" rtlCol="0">
            <a:spAutoFit/>
          </a:bodyPr>
          <a:lstStyle/>
          <a:p>
            <a:r>
              <a:rPr lang="en-US" sz="1400" dirty="0"/>
              <a:t>“San Diego”</a:t>
            </a:r>
          </a:p>
          <a:p>
            <a:endParaRPr lang="en-US" dirty="0"/>
          </a:p>
        </p:txBody>
      </p:sp>
      <p:sp>
        <p:nvSpPr>
          <p:cNvPr id="48" name="TextBox 47">
            <a:extLst>
              <a:ext uri="{FF2B5EF4-FFF2-40B4-BE49-F238E27FC236}">
                <a16:creationId xmlns:a16="http://schemas.microsoft.com/office/drawing/2014/main" id="{ACE63FFA-1170-1A4D-9D4B-14F4F7234E4A}"/>
              </a:ext>
            </a:extLst>
          </p:cNvPr>
          <p:cNvSpPr txBox="1"/>
          <p:nvPr/>
        </p:nvSpPr>
        <p:spPr>
          <a:xfrm>
            <a:off x="9238125" y="4443990"/>
            <a:ext cx="1371785" cy="584775"/>
          </a:xfrm>
          <a:prstGeom prst="rect">
            <a:avLst/>
          </a:prstGeom>
          <a:noFill/>
        </p:spPr>
        <p:txBody>
          <a:bodyPr wrap="square" rtlCol="0">
            <a:spAutoFit/>
          </a:bodyPr>
          <a:lstStyle/>
          <a:p>
            <a:r>
              <a:rPr lang="en-US" sz="1400" dirty="0"/>
              <a:t>“Los Angeles”</a:t>
            </a:r>
          </a:p>
          <a:p>
            <a:endParaRPr lang="en-US" dirty="0"/>
          </a:p>
        </p:txBody>
      </p:sp>
      <p:sp>
        <p:nvSpPr>
          <p:cNvPr id="49" name="TextBox 48">
            <a:extLst>
              <a:ext uri="{FF2B5EF4-FFF2-40B4-BE49-F238E27FC236}">
                <a16:creationId xmlns:a16="http://schemas.microsoft.com/office/drawing/2014/main" id="{7C9E9856-1E2D-2144-9A04-1BC0628A6E1A}"/>
              </a:ext>
            </a:extLst>
          </p:cNvPr>
          <p:cNvSpPr txBox="1"/>
          <p:nvPr/>
        </p:nvSpPr>
        <p:spPr>
          <a:xfrm>
            <a:off x="9204975" y="5918609"/>
            <a:ext cx="1438086" cy="584775"/>
          </a:xfrm>
          <a:prstGeom prst="rect">
            <a:avLst/>
          </a:prstGeom>
          <a:noFill/>
        </p:spPr>
        <p:txBody>
          <a:bodyPr wrap="none" rtlCol="0">
            <a:spAutoFit/>
          </a:bodyPr>
          <a:lstStyle/>
          <a:p>
            <a:r>
              <a:rPr lang="en-US" sz="1400" dirty="0"/>
              <a:t>“San Francisco”</a:t>
            </a:r>
          </a:p>
          <a:p>
            <a:endParaRPr lang="en-US" dirty="0"/>
          </a:p>
        </p:txBody>
      </p:sp>
      <p:sp>
        <p:nvSpPr>
          <p:cNvPr id="50" name="TextBox 49">
            <a:extLst>
              <a:ext uri="{FF2B5EF4-FFF2-40B4-BE49-F238E27FC236}">
                <a16:creationId xmlns:a16="http://schemas.microsoft.com/office/drawing/2014/main" id="{30B02A02-18A2-A242-98C4-25F68B588256}"/>
              </a:ext>
            </a:extLst>
          </p:cNvPr>
          <p:cNvSpPr txBox="1"/>
          <p:nvPr/>
        </p:nvSpPr>
        <p:spPr>
          <a:xfrm>
            <a:off x="9327538" y="598541"/>
            <a:ext cx="1192955" cy="584775"/>
          </a:xfrm>
          <a:prstGeom prst="rect">
            <a:avLst/>
          </a:prstGeom>
          <a:noFill/>
        </p:spPr>
        <p:txBody>
          <a:bodyPr wrap="none" rtlCol="0">
            <a:spAutoFit/>
          </a:bodyPr>
          <a:lstStyle/>
          <a:p>
            <a:r>
              <a:rPr lang="en-US" sz="1400" dirty="0"/>
              <a:t>“Escondido”</a:t>
            </a:r>
          </a:p>
          <a:p>
            <a:endParaRPr lang="en-US" dirty="0"/>
          </a:p>
        </p:txBody>
      </p:sp>
      <p:sp>
        <p:nvSpPr>
          <p:cNvPr id="31" name="TextBox 30">
            <a:extLst>
              <a:ext uri="{FF2B5EF4-FFF2-40B4-BE49-F238E27FC236}">
                <a16:creationId xmlns:a16="http://schemas.microsoft.com/office/drawing/2014/main" id="{54BF1C72-F540-094E-A797-DF92FDB14429}"/>
              </a:ext>
            </a:extLst>
          </p:cNvPr>
          <p:cNvSpPr txBox="1"/>
          <p:nvPr/>
        </p:nvSpPr>
        <p:spPr>
          <a:xfrm>
            <a:off x="611348" y="3608239"/>
            <a:ext cx="3264227" cy="369332"/>
          </a:xfrm>
          <a:prstGeom prst="rect">
            <a:avLst/>
          </a:prstGeom>
          <a:noFill/>
        </p:spPr>
        <p:txBody>
          <a:bodyPr wrap="none" rtlCol="0">
            <a:spAutoFit/>
          </a:bodyPr>
          <a:lstStyle/>
          <a:p>
            <a:r>
              <a:rPr lang="en-US" dirty="0" err="1"/>
              <a:t>ht.put</a:t>
            </a:r>
            <a:r>
              <a:rPr lang="en-US" dirty="0"/>
              <a:t>(909, “San Bernardino”)</a:t>
            </a:r>
          </a:p>
        </p:txBody>
      </p:sp>
      <p:sp>
        <p:nvSpPr>
          <p:cNvPr id="32" name="TextBox 31">
            <a:extLst>
              <a:ext uri="{FF2B5EF4-FFF2-40B4-BE49-F238E27FC236}">
                <a16:creationId xmlns:a16="http://schemas.microsoft.com/office/drawing/2014/main" id="{C173AAE7-A6AA-4042-B267-EF677271C7E2}"/>
              </a:ext>
            </a:extLst>
          </p:cNvPr>
          <p:cNvSpPr txBox="1"/>
          <p:nvPr/>
        </p:nvSpPr>
        <p:spPr>
          <a:xfrm>
            <a:off x="5297627" y="3635573"/>
            <a:ext cx="1435008" cy="369332"/>
          </a:xfrm>
          <a:prstGeom prst="rect">
            <a:avLst/>
          </a:prstGeom>
          <a:noFill/>
        </p:spPr>
        <p:txBody>
          <a:bodyPr wrap="none" rtlCol="0">
            <a:spAutoFit/>
          </a:bodyPr>
          <a:lstStyle/>
          <a:p>
            <a:r>
              <a:rPr lang="en-US" dirty="0"/>
              <a:t>909 % 8 = 5</a:t>
            </a:r>
          </a:p>
        </p:txBody>
      </p:sp>
      <p:sp>
        <p:nvSpPr>
          <p:cNvPr id="36" name="TextBox 35">
            <a:extLst>
              <a:ext uri="{FF2B5EF4-FFF2-40B4-BE49-F238E27FC236}">
                <a16:creationId xmlns:a16="http://schemas.microsoft.com/office/drawing/2014/main" id="{637FECAA-298E-744B-9557-B0842FE9C82E}"/>
              </a:ext>
            </a:extLst>
          </p:cNvPr>
          <p:cNvSpPr txBox="1"/>
          <p:nvPr/>
        </p:nvSpPr>
        <p:spPr>
          <a:xfrm>
            <a:off x="9314395" y="5085567"/>
            <a:ext cx="1371785" cy="800219"/>
          </a:xfrm>
          <a:prstGeom prst="rect">
            <a:avLst/>
          </a:prstGeom>
          <a:noFill/>
        </p:spPr>
        <p:txBody>
          <a:bodyPr wrap="square" rtlCol="0">
            <a:spAutoFit/>
          </a:bodyPr>
          <a:lstStyle/>
          <a:p>
            <a:r>
              <a:rPr lang="en-US" sz="1400" dirty="0"/>
              <a:t>“San   Bernardino”</a:t>
            </a:r>
          </a:p>
          <a:p>
            <a:endParaRPr lang="en-US" dirty="0"/>
          </a:p>
        </p:txBody>
      </p:sp>
      <p:sp>
        <p:nvSpPr>
          <p:cNvPr id="29" name="TextBox 28">
            <a:extLst>
              <a:ext uri="{FF2B5EF4-FFF2-40B4-BE49-F238E27FC236}">
                <a16:creationId xmlns:a16="http://schemas.microsoft.com/office/drawing/2014/main" id="{98439E4E-8384-A14E-9D11-45D33C40E687}"/>
              </a:ext>
            </a:extLst>
          </p:cNvPr>
          <p:cNvSpPr txBox="1"/>
          <p:nvPr/>
        </p:nvSpPr>
        <p:spPr>
          <a:xfrm>
            <a:off x="611348" y="3960986"/>
            <a:ext cx="2895280" cy="369332"/>
          </a:xfrm>
          <a:prstGeom prst="rect">
            <a:avLst/>
          </a:prstGeom>
          <a:noFill/>
        </p:spPr>
        <p:txBody>
          <a:bodyPr wrap="none" rtlCol="0">
            <a:spAutoFit/>
          </a:bodyPr>
          <a:lstStyle/>
          <a:p>
            <a:r>
              <a:rPr lang="en-US" dirty="0" err="1"/>
              <a:t>ht.put</a:t>
            </a:r>
            <a:r>
              <a:rPr lang="en-US" dirty="0"/>
              <a:t>(916, “Sacramento”)</a:t>
            </a:r>
          </a:p>
        </p:txBody>
      </p:sp>
      <p:sp>
        <p:nvSpPr>
          <p:cNvPr id="30" name="TextBox 29">
            <a:extLst>
              <a:ext uri="{FF2B5EF4-FFF2-40B4-BE49-F238E27FC236}">
                <a16:creationId xmlns:a16="http://schemas.microsoft.com/office/drawing/2014/main" id="{613FC2F7-B0BE-FD4C-BBDB-B549045097A8}"/>
              </a:ext>
            </a:extLst>
          </p:cNvPr>
          <p:cNvSpPr txBox="1"/>
          <p:nvPr/>
        </p:nvSpPr>
        <p:spPr>
          <a:xfrm>
            <a:off x="5297627" y="3988320"/>
            <a:ext cx="1435008" cy="369332"/>
          </a:xfrm>
          <a:prstGeom prst="rect">
            <a:avLst/>
          </a:prstGeom>
          <a:noFill/>
        </p:spPr>
        <p:txBody>
          <a:bodyPr wrap="none" rtlCol="0">
            <a:spAutoFit/>
          </a:bodyPr>
          <a:lstStyle/>
          <a:p>
            <a:r>
              <a:rPr lang="en-US" dirty="0"/>
              <a:t>916 % 8 = 4</a:t>
            </a:r>
          </a:p>
        </p:txBody>
      </p:sp>
      <p:sp>
        <p:nvSpPr>
          <p:cNvPr id="34" name="TextBox 33">
            <a:extLst>
              <a:ext uri="{FF2B5EF4-FFF2-40B4-BE49-F238E27FC236}">
                <a16:creationId xmlns:a16="http://schemas.microsoft.com/office/drawing/2014/main" id="{B6928353-FE76-5243-B7E8-A6E4D4B44E5A}"/>
              </a:ext>
            </a:extLst>
          </p:cNvPr>
          <p:cNvSpPr txBox="1"/>
          <p:nvPr/>
        </p:nvSpPr>
        <p:spPr>
          <a:xfrm>
            <a:off x="9238124" y="3668598"/>
            <a:ext cx="1371785" cy="584775"/>
          </a:xfrm>
          <a:prstGeom prst="rect">
            <a:avLst/>
          </a:prstGeom>
          <a:noFill/>
        </p:spPr>
        <p:txBody>
          <a:bodyPr wrap="square" rtlCol="0">
            <a:spAutoFit/>
          </a:bodyPr>
          <a:lstStyle/>
          <a:p>
            <a:r>
              <a:rPr lang="en-US" sz="1400" dirty="0"/>
              <a:t>“Sacramento”</a:t>
            </a:r>
          </a:p>
          <a:p>
            <a:endParaRPr lang="en-US" dirty="0"/>
          </a:p>
        </p:txBody>
      </p:sp>
      <p:sp>
        <p:nvSpPr>
          <p:cNvPr id="4" name="TextBox 3">
            <a:extLst>
              <a:ext uri="{FF2B5EF4-FFF2-40B4-BE49-F238E27FC236}">
                <a16:creationId xmlns:a16="http://schemas.microsoft.com/office/drawing/2014/main" id="{A52CC240-A561-3543-9956-8C0D34F55D10}"/>
              </a:ext>
            </a:extLst>
          </p:cNvPr>
          <p:cNvSpPr txBox="1"/>
          <p:nvPr/>
        </p:nvSpPr>
        <p:spPr>
          <a:xfrm>
            <a:off x="609039" y="4900901"/>
            <a:ext cx="2347950" cy="369332"/>
          </a:xfrm>
          <a:prstGeom prst="rect">
            <a:avLst/>
          </a:prstGeom>
          <a:noFill/>
        </p:spPr>
        <p:txBody>
          <a:bodyPr wrap="none" rtlCol="0">
            <a:spAutoFit/>
          </a:bodyPr>
          <a:lstStyle/>
          <a:p>
            <a:r>
              <a:rPr lang="en-US" dirty="0"/>
              <a:t>Load Factor = 0.625 </a:t>
            </a:r>
          </a:p>
        </p:txBody>
      </p:sp>
      <p:sp>
        <p:nvSpPr>
          <p:cNvPr id="37" name="TextBox 36">
            <a:extLst>
              <a:ext uri="{FF2B5EF4-FFF2-40B4-BE49-F238E27FC236}">
                <a16:creationId xmlns:a16="http://schemas.microsoft.com/office/drawing/2014/main" id="{9861B481-D03C-BB43-AF0B-5588F3EB4F5D}"/>
              </a:ext>
            </a:extLst>
          </p:cNvPr>
          <p:cNvSpPr txBox="1"/>
          <p:nvPr/>
        </p:nvSpPr>
        <p:spPr>
          <a:xfrm>
            <a:off x="617368" y="5262664"/>
            <a:ext cx="2213298" cy="369332"/>
          </a:xfrm>
          <a:prstGeom prst="rect">
            <a:avLst/>
          </a:prstGeom>
          <a:noFill/>
        </p:spPr>
        <p:txBody>
          <a:bodyPr wrap="none" rtlCol="0">
            <a:spAutoFit/>
          </a:bodyPr>
          <a:lstStyle/>
          <a:p>
            <a:r>
              <a:rPr lang="en-US" dirty="0"/>
              <a:t>Load Factor = 0.75 </a:t>
            </a:r>
          </a:p>
        </p:txBody>
      </p:sp>
      <p:sp>
        <p:nvSpPr>
          <p:cNvPr id="38" name="TextBox 37">
            <a:extLst>
              <a:ext uri="{FF2B5EF4-FFF2-40B4-BE49-F238E27FC236}">
                <a16:creationId xmlns:a16="http://schemas.microsoft.com/office/drawing/2014/main" id="{14778B6B-236C-834B-BBE2-54B5218C09AA}"/>
              </a:ext>
            </a:extLst>
          </p:cNvPr>
          <p:cNvSpPr txBox="1"/>
          <p:nvPr/>
        </p:nvSpPr>
        <p:spPr>
          <a:xfrm>
            <a:off x="625228" y="5633543"/>
            <a:ext cx="2347950" cy="369332"/>
          </a:xfrm>
          <a:prstGeom prst="rect">
            <a:avLst/>
          </a:prstGeom>
          <a:noFill/>
        </p:spPr>
        <p:txBody>
          <a:bodyPr wrap="none" rtlCol="0">
            <a:spAutoFit/>
          </a:bodyPr>
          <a:lstStyle/>
          <a:p>
            <a:r>
              <a:rPr lang="en-US" dirty="0"/>
              <a:t>Load Factor = 0.875 </a:t>
            </a:r>
          </a:p>
        </p:txBody>
      </p:sp>
      <p:graphicFrame>
        <p:nvGraphicFramePr>
          <p:cNvPr id="40" name="Table 20">
            <a:extLst>
              <a:ext uri="{FF2B5EF4-FFF2-40B4-BE49-F238E27FC236}">
                <a16:creationId xmlns:a16="http://schemas.microsoft.com/office/drawing/2014/main" id="{1062E7B4-7A01-BF41-BAC4-64B0CD5F8EEF}"/>
              </a:ext>
            </a:extLst>
          </p:cNvPr>
          <p:cNvGraphicFramePr>
            <a:graphicFrameLocks noGrp="1"/>
          </p:cNvGraphicFramePr>
          <p:nvPr>
            <p:extLst>
              <p:ext uri="{D42A27DB-BD31-4B8C-83A1-F6EECF244321}">
                <p14:modId xmlns:p14="http://schemas.microsoft.com/office/powerpoint/2010/main" val="3585013492"/>
              </p:ext>
            </p:extLst>
          </p:nvPr>
        </p:nvGraphicFramePr>
        <p:xfrm>
          <a:off x="9204975" y="413248"/>
          <a:ext cx="1462433" cy="6120608"/>
        </p:xfrm>
        <a:graphic>
          <a:graphicData uri="http://schemas.openxmlformats.org/drawingml/2006/table">
            <a:tbl>
              <a:tblPr firstRow="1" bandRow="1">
                <a:tableStyleId>{2D5ABB26-0587-4C30-8999-92F81FD0307C}</a:tableStyleId>
              </a:tblPr>
              <a:tblGrid>
                <a:gridCol w="1462433">
                  <a:extLst>
                    <a:ext uri="{9D8B030D-6E8A-4147-A177-3AD203B41FA5}">
                      <a16:colId xmlns:a16="http://schemas.microsoft.com/office/drawing/2014/main" val="49397658"/>
                    </a:ext>
                  </a:extLst>
                </a:gridCol>
              </a:tblGrid>
              <a:tr h="3825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632229"/>
                  </a:ext>
                </a:extLst>
              </a:tr>
              <a:tr h="3825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75376"/>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544286"/>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239078"/>
                  </a:ext>
                </a:extLst>
              </a:tr>
              <a:tr h="3825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436302"/>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2779628"/>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880045"/>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407934"/>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7774463"/>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7806256"/>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2762855"/>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191825"/>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817243"/>
                  </a:ext>
                </a:extLst>
              </a:tr>
              <a:tr h="3825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857950"/>
                  </a:ext>
                </a:extLst>
              </a:tr>
              <a:tr h="3825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785130"/>
                  </a:ext>
                </a:extLst>
              </a:tr>
              <a:tr h="38253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1893546"/>
                  </a:ext>
                </a:extLst>
              </a:tr>
            </a:tbl>
          </a:graphicData>
        </a:graphic>
      </p:graphicFrame>
      <p:sp>
        <p:nvSpPr>
          <p:cNvPr id="41" name="TextBox 40">
            <a:extLst>
              <a:ext uri="{FF2B5EF4-FFF2-40B4-BE49-F238E27FC236}">
                <a16:creationId xmlns:a16="http://schemas.microsoft.com/office/drawing/2014/main" id="{887EA64D-3F31-4341-BDE5-3E0A0DED4986}"/>
              </a:ext>
            </a:extLst>
          </p:cNvPr>
          <p:cNvSpPr txBox="1"/>
          <p:nvPr/>
        </p:nvSpPr>
        <p:spPr>
          <a:xfrm>
            <a:off x="9364372" y="6491821"/>
            <a:ext cx="1117614" cy="369332"/>
          </a:xfrm>
          <a:prstGeom prst="rect">
            <a:avLst/>
          </a:prstGeom>
          <a:noFill/>
        </p:spPr>
        <p:txBody>
          <a:bodyPr wrap="none" rtlCol="0">
            <a:spAutoFit/>
          </a:bodyPr>
          <a:lstStyle/>
          <a:p>
            <a:r>
              <a:rPr lang="en-US" dirty="0"/>
              <a:t>size = 16</a:t>
            </a:r>
          </a:p>
        </p:txBody>
      </p:sp>
      <p:sp>
        <p:nvSpPr>
          <p:cNvPr id="42" name="TextBox 41">
            <a:extLst>
              <a:ext uri="{FF2B5EF4-FFF2-40B4-BE49-F238E27FC236}">
                <a16:creationId xmlns:a16="http://schemas.microsoft.com/office/drawing/2014/main" id="{28298688-847C-584D-91EC-7D294BAAE7AC}"/>
              </a:ext>
            </a:extLst>
          </p:cNvPr>
          <p:cNvSpPr txBox="1"/>
          <p:nvPr/>
        </p:nvSpPr>
        <p:spPr>
          <a:xfrm>
            <a:off x="8731123" y="480664"/>
            <a:ext cx="453970" cy="6063198"/>
          </a:xfrm>
          <a:prstGeom prst="rect">
            <a:avLst/>
          </a:prstGeom>
          <a:noFill/>
        </p:spPr>
        <p:txBody>
          <a:bodyPr wrap="none" rtlCol="0">
            <a:spAutoFit/>
          </a:bodyPr>
          <a:lstStyle/>
          <a:p>
            <a:pPr>
              <a:spcBef>
                <a:spcPts val="800"/>
              </a:spcBef>
            </a:pPr>
            <a:r>
              <a:rPr lang="en-US" dirty="0"/>
              <a:t>0</a:t>
            </a:r>
          </a:p>
          <a:p>
            <a:pPr>
              <a:spcBef>
                <a:spcPts val="800"/>
              </a:spcBef>
            </a:pPr>
            <a:r>
              <a:rPr lang="en-US" dirty="0"/>
              <a:t>1</a:t>
            </a:r>
          </a:p>
          <a:p>
            <a:pPr>
              <a:spcBef>
                <a:spcPts val="800"/>
              </a:spcBef>
            </a:pPr>
            <a:r>
              <a:rPr lang="en-US" dirty="0"/>
              <a:t>2</a:t>
            </a:r>
          </a:p>
          <a:p>
            <a:pPr>
              <a:spcBef>
                <a:spcPts val="800"/>
              </a:spcBef>
            </a:pPr>
            <a:r>
              <a:rPr lang="en-US" dirty="0"/>
              <a:t>3</a:t>
            </a:r>
          </a:p>
          <a:p>
            <a:pPr>
              <a:spcBef>
                <a:spcPts val="800"/>
              </a:spcBef>
            </a:pPr>
            <a:r>
              <a:rPr lang="en-US" dirty="0"/>
              <a:t>4</a:t>
            </a:r>
          </a:p>
          <a:p>
            <a:pPr>
              <a:spcBef>
                <a:spcPts val="800"/>
              </a:spcBef>
            </a:pPr>
            <a:r>
              <a:rPr lang="en-US" dirty="0"/>
              <a:t>5</a:t>
            </a:r>
          </a:p>
          <a:p>
            <a:pPr>
              <a:spcBef>
                <a:spcPts val="800"/>
              </a:spcBef>
            </a:pPr>
            <a:r>
              <a:rPr lang="en-US" dirty="0"/>
              <a:t>6</a:t>
            </a:r>
          </a:p>
          <a:p>
            <a:pPr>
              <a:spcBef>
                <a:spcPts val="800"/>
              </a:spcBef>
            </a:pPr>
            <a:r>
              <a:rPr lang="en-US" dirty="0"/>
              <a:t>7</a:t>
            </a:r>
          </a:p>
          <a:p>
            <a:pPr>
              <a:spcBef>
                <a:spcPts val="800"/>
              </a:spcBef>
            </a:pPr>
            <a:r>
              <a:rPr lang="en-US" dirty="0"/>
              <a:t>8</a:t>
            </a:r>
          </a:p>
          <a:p>
            <a:pPr>
              <a:spcBef>
                <a:spcPts val="800"/>
              </a:spcBef>
            </a:pPr>
            <a:r>
              <a:rPr lang="en-US" dirty="0"/>
              <a:t>9</a:t>
            </a:r>
          </a:p>
          <a:p>
            <a:pPr>
              <a:spcBef>
                <a:spcPts val="800"/>
              </a:spcBef>
            </a:pPr>
            <a:r>
              <a:rPr lang="en-US" dirty="0"/>
              <a:t>10</a:t>
            </a:r>
          </a:p>
          <a:p>
            <a:pPr>
              <a:spcBef>
                <a:spcPts val="800"/>
              </a:spcBef>
            </a:pPr>
            <a:r>
              <a:rPr lang="en-US" dirty="0"/>
              <a:t>11</a:t>
            </a:r>
          </a:p>
          <a:p>
            <a:pPr>
              <a:spcBef>
                <a:spcPts val="800"/>
              </a:spcBef>
            </a:pPr>
            <a:r>
              <a:rPr lang="en-US" dirty="0"/>
              <a:t>12</a:t>
            </a:r>
          </a:p>
          <a:p>
            <a:pPr>
              <a:spcBef>
                <a:spcPts val="800"/>
              </a:spcBef>
            </a:pPr>
            <a:r>
              <a:rPr lang="en-US" dirty="0"/>
              <a:t>13</a:t>
            </a:r>
          </a:p>
          <a:p>
            <a:pPr>
              <a:spcBef>
                <a:spcPts val="800"/>
              </a:spcBef>
            </a:pPr>
            <a:r>
              <a:rPr lang="en-US" dirty="0"/>
              <a:t>14</a:t>
            </a:r>
          </a:p>
          <a:p>
            <a:pPr>
              <a:spcBef>
                <a:spcPts val="800"/>
              </a:spcBef>
            </a:pPr>
            <a:r>
              <a:rPr lang="en-US" dirty="0"/>
              <a:t>15</a:t>
            </a:r>
          </a:p>
        </p:txBody>
      </p:sp>
      <p:sp>
        <p:nvSpPr>
          <p:cNvPr id="43" name="TextBox 42">
            <a:extLst>
              <a:ext uri="{FF2B5EF4-FFF2-40B4-BE49-F238E27FC236}">
                <a16:creationId xmlns:a16="http://schemas.microsoft.com/office/drawing/2014/main" id="{EA336A38-9D24-8D42-A47B-3B152EA9BE50}"/>
              </a:ext>
            </a:extLst>
          </p:cNvPr>
          <p:cNvSpPr txBox="1"/>
          <p:nvPr/>
        </p:nvSpPr>
        <p:spPr>
          <a:xfrm>
            <a:off x="9454055" y="4294863"/>
            <a:ext cx="841834" cy="307777"/>
          </a:xfrm>
          <a:prstGeom prst="rect">
            <a:avLst/>
          </a:prstGeom>
          <a:noFill/>
        </p:spPr>
        <p:txBody>
          <a:bodyPr wrap="none" rtlCol="0">
            <a:spAutoFit/>
          </a:bodyPr>
          <a:lstStyle/>
          <a:p>
            <a:r>
              <a:rPr lang="en-US" sz="1400" dirty="0"/>
              <a:t>“Poway”</a:t>
            </a:r>
          </a:p>
        </p:txBody>
      </p:sp>
      <p:sp>
        <p:nvSpPr>
          <p:cNvPr id="44" name="TextBox 43">
            <a:extLst>
              <a:ext uri="{FF2B5EF4-FFF2-40B4-BE49-F238E27FC236}">
                <a16:creationId xmlns:a16="http://schemas.microsoft.com/office/drawing/2014/main" id="{5F35A296-BD90-9A4C-B280-CB2A46D7AF29}"/>
              </a:ext>
            </a:extLst>
          </p:cNvPr>
          <p:cNvSpPr txBox="1"/>
          <p:nvPr/>
        </p:nvSpPr>
        <p:spPr>
          <a:xfrm>
            <a:off x="9327936" y="4670068"/>
            <a:ext cx="1200479" cy="584775"/>
          </a:xfrm>
          <a:prstGeom prst="rect">
            <a:avLst/>
          </a:prstGeom>
          <a:noFill/>
        </p:spPr>
        <p:txBody>
          <a:bodyPr wrap="square" rtlCol="0">
            <a:spAutoFit/>
          </a:bodyPr>
          <a:lstStyle/>
          <a:p>
            <a:r>
              <a:rPr lang="en-US" sz="1400" dirty="0"/>
              <a:t>“San Diego”</a:t>
            </a:r>
          </a:p>
          <a:p>
            <a:endParaRPr lang="en-US" dirty="0"/>
          </a:p>
        </p:txBody>
      </p:sp>
      <p:sp>
        <p:nvSpPr>
          <p:cNvPr id="45" name="TextBox 44">
            <a:extLst>
              <a:ext uri="{FF2B5EF4-FFF2-40B4-BE49-F238E27FC236}">
                <a16:creationId xmlns:a16="http://schemas.microsoft.com/office/drawing/2014/main" id="{FAA66E1E-CD41-3F46-8952-67BA7566C8AC}"/>
              </a:ext>
            </a:extLst>
          </p:cNvPr>
          <p:cNvSpPr txBox="1"/>
          <p:nvPr/>
        </p:nvSpPr>
        <p:spPr>
          <a:xfrm>
            <a:off x="9256015" y="2373446"/>
            <a:ext cx="1371785" cy="584775"/>
          </a:xfrm>
          <a:prstGeom prst="rect">
            <a:avLst/>
          </a:prstGeom>
          <a:noFill/>
        </p:spPr>
        <p:txBody>
          <a:bodyPr wrap="square" rtlCol="0">
            <a:spAutoFit/>
          </a:bodyPr>
          <a:lstStyle/>
          <a:p>
            <a:r>
              <a:rPr lang="en-US" sz="1400" dirty="0"/>
              <a:t>“Los Angeles”</a:t>
            </a:r>
          </a:p>
          <a:p>
            <a:endParaRPr lang="en-US" dirty="0"/>
          </a:p>
        </p:txBody>
      </p:sp>
      <p:sp>
        <p:nvSpPr>
          <p:cNvPr id="51" name="TextBox 50">
            <a:extLst>
              <a:ext uri="{FF2B5EF4-FFF2-40B4-BE49-F238E27FC236}">
                <a16:creationId xmlns:a16="http://schemas.microsoft.com/office/drawing/2014/main" id="{0D326870-3A9B-804F-A181-A2F6561026A5}"/>
              </a:ext>
            </a:extLst>
          </p:cNvPr>
          <p:cNvSpPr txBox="1"/>
          <p:nvPr/>
        </p:nvSpPr>
        <p:spPr>
          <a:xfrm>
            <a:off x="9174026" y="6182981"/>
            <a:ext cx="1438086" cy="584775"/>
          </a:xfrm>
          <a:prstGeom prst="rect">
            <a:avLst/>
          </a:prstGeom>
          <a:noFill/>
        </p:spPr>
        <p:txBody>
          <a:bodyPr wrap="none" rtlCol="0">
            <a:spAutoFit/>
          </a:bodyPr>
          <a:lstStyle/>
          <a:p>
            <a:r>
              <a:rPr lang="en-US" sz="1400" dirty="0"/>
              <a:t>“San Francisco”</a:t>
            </a:r>
          </a:p>
          <a:p>
            <a:endParaRPr lang="en-US" dirty="0"/>
          </a:p>
        </p:txBody>
      </p:sp>
      <p:sp>
        <p:nvSpPr>
          <p:cNvPr id="52" name="TextBox 51">
            <a:extLst>
              <a:ext uri="{FF2B5EF4-FFF2-40B4-BE49-F238E27FC236}">
                <a16:creationId xmlns:a16="http://schemas.microsoft.com/office/drawing/2014/main" id="{4A1E1AF4-0694-DB4A-8A56-04AC2694C55D}"/>
              </a:ext>
            </a:extLst>
          </p:cNvPr>
          <p:cNvSpPr txBox="1"/>
          <p:nvPr/>
        </p:nvSpPr>
        <p:spPr>
          <a:xfrm>
            <a:off x="9311948" y="3509697"/>
            <a:ext cx="1192955" cy="584775"/>
          </a:xfrm>
          <a:prstGeom prst="rect">
            <a:avLst/>
          </a:prstGeom>
          <a:noFill/>
        </p:spPr>
        <p:txBody>
          <a:bodyPr wrap="none" rtlCol="0">
            <a:spAutoFit/>
          </a:bodyPr>
          <a:lstStyle/>
          <a:p>
            <a:r>
              <a:rPr lang="en-US" sz="1400" dirty="0"/>
              <a:t>“Escondido”</a:t>
            </a:r>
          </a:p>
          <a:p>
            <a:endParaRPr lang="en-US" dirty="0"/>
          </a:p>
        </p:txBody>
      </p:sp>
      <p:sp>
        <p:nvSpPr>
          <p:cNvPr id="53" name="TextBox 52">
            <a:extLst>
              <a:ext uri="{FF2B5EF4-FFF2-40B4-BE49-F238E27FC236}">
                <a16:creationId xmlns:a16="http://schemas.microsoft.com/office/drawing/2014/main" id="{A464F4C2-C713-A147-B26E-7B6F8008937A}"/>
              </a:ext>
            </a:extLst>
          </p:cNvPr>
          <p:cNvSpPr txBox="1"/>
          <p:nvPr/>
        </p:nvSpPr>
        <p:spPr>
          <a:xfrm>
            <a:off x="9336941" y="5313574"/>
            <a:ext cx="1371785" cy="800219"/>
          </a:xfrm>
          <a:prstGeom prst="rect">
            <a:avLst/>
          </a:prstGeom>
          <a:noFill/>
        </p:spPr>
        <p:txBody>
          <a:bodyPr wrap="square" rtlCol="0">
            <a:spAutoFit/>
          </a:bodyPr>
          <a:lstStyle/>
          <a:p>
            <a:r>
              <a:rPr lang="en-US" sz="1400" dirty="0"/>
              <a:t>“San   Bernardino”</a:t>
            </a:r>
          </a:p>
          <a:p>
            <a:endParaRPr lang="en-US" dirty="0"/>
          </a:p>
        </p:txBody>
      </p:sp>
      <p:sp>
        <p:nvSpPr>
          <p:cNvPr id="54" name="TextBox 53">
            <a:extLst>
              <a:ext uri="{FF2B5EF4-FFF2-40B4-BE49-F238E27FC236}">
                <a16:creationId xmlns:a16="http://schemas.microsoft.com/office/drawing/2014/main" id="{73280C81-A726-5943-8837-BF30DD9CCDD8}"/>
              </a:ext>
            </a:extLst>
          </p:cNvPr>
          <p:cNvSpPr txBox="1"/>
          <p:nvPr/>
        </p:nvSpPr>
        <p:spPr>
          <a:xfrm>
            <a:off x="9250298" y="1980863"/>
            <a:ext cx="1371785" cy="584775"/>
          </a:xfrm>
          <a:prstGeom prst="rect">
            <a:avLst/>
          </a:prstGeom>
          <a:noFill/>
        </p:spPr>
        <p:txBody>
          <a:bodyPr wrap="square" rtlCol="0">
            <a:spAutoFit/>
          </a:bodyPr>
          <a:lstStyle/>
          <a:p>
            <a:r>
              <a:rPr lang="en-US" sz="1400" dirty="0"/>
              <a:t>“Sacramento”</a:t>
            </a:r>
          </a:p>
          <a:p>
            <a:endParaRPr lang="en-US" dirty="0"/>
          </a:p>
        </p:txBody>
      </p:sp>
      <p:sp>
        <p:nvSpPr>
          <p:cNvPr id="55" name="TextBox 54">
            <a:extLst>
              <a:ext uri="{FF2B5EF4-FFF2-40B4-BE49-F238E27FC236}">
                <a16:creationId xmlns:a16="http://schemas.microsoft.com/office/drawing/2014/main" id="{23A54666-7199-4649-AF6D-0933CA0BC2B4}"/>
              </a:ext>
            </a:extLst>
          </p:cNvPr>
          <p:cNvSpPr txBox="1"/>
          <p:nvPr/>
        </p:nvSpPr>
        <p:spPr>
          <a:xfrm>
            <a:off x="609039" y="6002875"/>
            <a:ext cx="2482603" cy="369332"/>
          </a:xfrm>
          <a:prstGeom prst="rect">
            <a:avLst/>
          </a:prstGeom>
          <a:noFill/>
        </p:spPr>
        <p:txBody>
          <a:bodyPr wrap="none" rtlCol="0">
            <a:spAutoFit/>
          </a:bodyPr>
          <a:lstStyle/>
          <a:p>
            <a:r>
              <a:rPr lang="en-US" dirty="0"/>
              <a:t>Load Factor = 0.4375 </a:t>
            </a:r>
          </a:p>
        </p:txBody>
      </p:sp>
    </p:spTree>
    <p:extLst>
      <p:ext uri="{BB962C8B-B14F-4D97-AF65-F5344CB8AC3E}">
        <p14:creationId xmlns:p14="http://schemas.microsoft.com/office/powerpoint/2010/main" val="169602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nodeType="clickEffect">
                                  <p:stCondLst>
                                    <p:cond delay="0"/>
                                  </p:stCondLst>
                                  <p:childTnLst>
                                    <p:animEffect transition="out" filter="randombar(horizontal)">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14" presetClass="exit" presetSubtype="10" fill="hold" grpId="0"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14" presetClass="exit" presetSubtype="10" fill="hold" grpId="0" nodeType="withEffect">
                                  <p:stCondLst>
                                    <p:cond delay="0"/>
                                  </p:stCondLst>
                                  <p:childTnLst>
                                    <p:animEffect transition="out" filter="randombar(horizontal)">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4" presetClass="exit" presetSubtype="10" fill="hold" grpId="0" nodeType="withEffect">
                                  <p:stCondLst>
                                    <p:cond delay="0"/>
                                  </p:stCondLst>
                                  <p:childTnLst>
                                    <p:animEffect transition="out" filter="randombar(horizontal)">
                                      <p:cBhvr>
                                        <p:cTn id="51" dur="500"/>
                                        <p:tgtEl>
                                          <p:spTgt spid="46"/>
                                        </p:tgtEl>
                                      </p:cBhvr>
                                    </p:animEffect>
                                    <p:set>
                                      <p:cBhvr>
                                        <p:cTn id="52" dur="1" fill="hold">
                                          <p:stCondLst>
                                            <p:cond delay="499"/>
                                          </p:stCondLst>
                                        </p:cTn>
                                        <p:tgtEl>
                                          <p:spTgt spid="46"/>
                                        </p:tgtEl>
                                        <p:attrNameLst>
                                          <p:attrName>style.visibility</p:attrName>
                                        </p:attrNameLst>
                                      </p:cBhvr>
                                      <p:to>
                                        <p:strVal val="hidden"/>
                                      </p:to>
                                    </p:set>
                                  </p:childTnLst>
                                </p:cTn>
                              </p:par>
                              <p:par>
                                <p:cTn id="53" presetID="14" presetClass="exit" presetSubtype="10" fill="hold" grpId="0" nodeType="withEffect">
                                  <p:stCondLst>
                                    <p:cond delay="0"/>
                                  </p:stCondLst>
                                  <p:childTnLst>
                                    <p:animEffect transition="out" filter="randombar(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par>
                                <p:cTn id="56" presetID="14" presetClass="exit" presetSubtype="10" fill="hold" grpId="0" nodeType="withEffect">
                                  <p:stCondLst>
                                    <p:cond delay="0"/>
                                  </p:stCondLst>
                                  <p:childTnLst>
                                    <p:animEffect transition="out" filter="randombar(horizontal)">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par>
                                <p:cTn id="59" presetID="14" presetClass="exit" presetSubtype="10" fill="hold" grpId="0" nodeType="withEffect">
                                  <p:stCondLst>
                                    <p:cond delay="0"/>
                                  </p:stCondLst>
                                  <p:childTnLst>
                                    <p:animEffect transition="out" filter="randombar(horizontal)">
                                      <p:cBhvr>
                                        <p:cTn id="60" dur="500"/>
                                        <p:tgtEl>
                                          <p:spTgt spid="49"/>
                                        </p:tgtEl>
                                      </p:cBhvr>
                                    </p:animEffect>
                                    <p:set>
                                      <p:cBhvr>
                                        <p:cTn id="61" dur="1" fill="hold">
                                          <p:stCondLst>
                                            <p:cond delay="499"/>
                                          </p:stCondLst>
                                        </p:cTn>
                                        <p:tgtEl>
                                          <p:spTgt spid="49"/>
                                        </p:tgtEl>
                                        <p:attrNameLst>
                                          <p:attrName>style.visibility</p:attrName>
                                        </p:attrNameLst>
                                      </p:cBhvr>
                                      <p:to>
                                        <p:strVal val="hidden"/>
                                      </p:to>
                                    </p:set>
                                  </p:childTnLst>
                                </p:cTn>
                              </p:par>
                              <p:par>
                                <p:cTn id="62" presetID="14" presetClass="exit" presetSubtype="10" fill="hold" grpId="0" nodeType="withEffect">
                                  <p:stCondLst>
                                    <p:cond delay="0"/>
                                  </p:stCondLst>
                                  <p:childTnLst>
                                    <p:animEffect transition="out" filter="randombar(horizontal)">
                                      <p:cBhvr>
                                        <p:cTn id="63" dur="500"/>
                                        <p:tgtEl>
                                          <p:spTgt spid="50"/>
                                        </p:tgtEl>
                                      </p:cBhvr>
                                    </p:animEffect>
                                    <p:set>
                                      <p:cBhvr>
                                        <p:cTn id="64" dur="1" fill="hold">
                                          <p:stCondLst>
                                            <p:cond delay="499"/>
                                          </p:stCondLst>
                                        </p:cTn>
                                        <p:tgtEl>
                                          <p:spTgt spid="50"/>
                                        </p:tgtEl>
                                        <p:attrNameLst>
                                          <p:attrName>style.visibility</p:attrName>
                                        </p:attrNameLst>
                                      </p:cBhvr>
                                      <p:to>
                                        <p:strVal val="hidden"/>
                                      </p:to>
                                    </p:set>
                                  </p:childTnLst>
                                </p:cTn>
                              </p:par>
                              <p:par>
                                <p:cTn id="65" presetID="14" presetClass="exit" presetSubtype="10" fill="hold" grpId="1" nodeType="withEffect">
                                  <p:stCondLst>
                                    <p:cond delay="0"/>
                                  </p:stCondLst>
                                  <p:childTnLst>
                                    <p:animEffect transition="out" filter="randombar(horizontal)">
                                      <p:cBhvr>
                                        <p:cTn id="66" dur="500"/>
                                        <p:tgtEl>
                                          <p:spTgt spid="36"/>
                                        </p:tgtEl>
                                      </p:cBhvr>
                                    </p:animEffect>
                                    <p:set>
                                      <p:cBhvr>
                                        <p:cTn id="67" dur="1" fill="hold">
                                          <p:stCondLst>
                                            <p:cond delay="499"/>
                                          </p:stCondLst>
                                        </p:cTn>
                                        <p:tgtEl>
                                          <p:spTgt spid="36"/>
                                        </p:tgtEl>
                                        <p:attrNameLst>
                                          <p:attrName>style.visibility</p:attrName>
                                        </p:attrNameLst>
                                      </p:cBhvr>
                                      <p:to>
                                        <p:strVal val="hidden"/>
                                      </p:to>
                                    </p:set>
                                  </p:childTnLst>
                                </p:cTn>
                              </p:par>
                              <p:par>
                                <p:cTn id="68" presetID="14" presetClass="exit" presetSubtype="10" fill="hold" grpId="1" nodeType="withEffect">
                                  <p:stCondLst>
                                    <p:cond delay="0"/>
                                  </p:stCondLst>
                                  <p:childTnLst>
                                    <p:animEffect transition="out" filter="randombar(horizontal)">
                                      <p:cBhvr>
                                        <p:cTn id="69" dur="500"/>
                                        <p:tgtEl>
                                          <p:spTgt spid="34"/>
                                        </p:tgtEl>
                                      </p:cBhvr>
                                    </p:animEffect>
                                    <p:set>
                                      <p:cBhvr>
                                        <p:cTn id="70" dur="1" fill="hold">
                                          <p:stCondLst>
                                            <p:cond delay="499"/>
                                          </p:stCondLst>
                                        </p:cTn>
                                        <p:tgtEl>
                                          <p:spTgt spid="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randombar(horizontal)">
                                      <p:cBhvr>
                                        <p:cTn id="75" dur="500"/>
                                        <p:tgtEl>
                                          <p:spTgt spid="40"/>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randombar(horizontal)">
                                      <p:cBhvr>
                                        <p:cTn id="78" dur="500"/>
                                        <p:tgtEl>
                                          <p:spTgt spid="41"/>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randombar(horizontal)">
                                      <p:cBhvr>
                                        <p:cTn id="81" dur="500"/>
                                        <p:tgtEl>
                                          <p:spTgt spid="42"/>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randombar(horizontal)">
                                      <p:cBhvr>
                                        <p:cTn id="84" dur="500"/>
                                        <p:tgtEl>
                                          <p:spTgt spid="43"/>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randombar(horizontal)">
                                      <p:cBhvr>
                                        <p:cTn id="87" dur="500"/>
                                        <p:tgtEl>
                                          <p:spTgt spid="44"/>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randombar(horizontal)">
                                      <p:cBhvr>
                                        <p:cTn id="90" dur="500"/>
                                        <p:tgtEl>
                                          <p:spTgt spid="45"/>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randombar(horizontal)">
                                      <p:cBhvr>
                                        <p:cTn id="93" dur="500"/>
                                        <p:tgtEl>
                                          <p:spTgt spid="51"/>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randombar(horizontal)">
                                      <p:cBhvr>
                                        <p:cTn id="96" dur="500"/>
                                        <p:tgtEl>
                                          <p:spTgt spid="52"/>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randombar(horizontal)">
                                      <p:cBhvr>
                                        <p:cTn id="99" dur="500"/>
                                        <p:tgtEl>
                                          <p:spTgt spid="53"/>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randombar(horizontal)">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6" grpId="0"/>
      <p:bldP spid="47" grpId="0"/>
      <p:bldP spid="48" grpId="0"/>
      <p:bldP spid="49" grpId="0"/>
      <p:bldP spid="50" grpId="0"/>
      <p:bldP spid="31" grpId="0"/>
      <p:bldP spid="32" grpId="0"/>
      <p:bldP spid="36" grpId="0"/>
      <p:bldP spid="36" grpId="1"/>
      <p:bldP spid="29" grpId="0"/>
      <p:bldP spid="30" grpId="0"/>
      <p:bldP spid="34" grpId="0"/>
      <p:bldP spid="34" grpId="1"/>
      <p:bldP spid="4" grpId="0"/>
      <p:bldP spid="37" grpId="0"/>
      <p:bldP spid="38" grpId="0"/>
      <p:bldP spid="41" grpId="0"/>
      <p:bldP spid="42" grpId="0"/>
      <p:bldP spid="43" grpId="0"/>
      <p:bldP spid="44" grpId="0"/>
      <p:bldP spid="45" grpId="0"/>
      <p:bldP spid="51" grpId="0"/>
      <p:bldP spid="52" grpId="0"/>
      <p:bldP spid="53" grpId="0"/>
      <p:bldP spid="54" grpId="0"/>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5555C1B-01FC-A34B-B1A7-709FC404D191}"/>
              </a:ext>
            </a:extLst>
          </p:cNvPr>
          <p:cNvSpPr txBox="1"/>
          <p:nvPr/>
        </p:nvSpPr>
        <p:spPr>
          <a:xfrm>
            <a:off x="1115568" y="1384268"/>
            <a:ext cx="10083735" cy="2585323"/>
          </a:xfrm>
          <a:prstGeom prst="rect">
            <a:avLst/>
          </a:prstGeom>
          <a:noFill/>
        </p:spPr>
        <p:txBody>
          <a:bodyPr wrap="square" rtlCol="0">
            <a:spAutoFit/>
          </a:bodyPr>
          <a:lstStyle/>
          <a:p>
            <a:r>
              <a:rPr lang="en-US" dirty="0"/>
              <a:t>In practice, we cannot guarantee that there will not be any collisions unless we know information about the keys to be inserted before hand.  </a:t>
            </a:r>
          </a:p>
          <a:p>
            <a:endParaRPr lang="en-US" dirty="0"/>
          </a:p>
          <a:p>
            <a:r>
              <a:rPr lang="en-US" dirty="0"/>
              <a:t>However, in applications where we do have this information, we can exploit it to reduce the likelihood of collisions.</a:t>
            </a:r>
          </a:p>
          <a:p>
            <a:endParaRPr lang="en-US" dirty="0"/>
          </a:p>
          <a:p>
            <a:r>
              <a:rPr lang="en-US" dirty="0"/>
              <a:t>For example, if the keys in our application are telephone numbers and are likely to be from the same geographic area, then it makes sense to consider the area codes in the hash function as they are likely to be the same.</a:t>
            </a:r>
          </a:p>
        </p:txBody>
      </p:sp>
      <p:sp>
        <p:nvSpPr>
          <p:cNvPr id="10" name="TextBox 9">
            <a:extLst>
              <a:ext uri="{FF2B5EF4-FFF2-40B4-BE49-F238E27FC236}">
                <a16:creationId xmlns:a16="http://schemas.microsoft.com/office/drawing/2014/main" id="{813EA04C-4D32-8C41-BAD0-85BEDE3D7760}"/>
              </a:ext>
            </a:extLst>
          </p:cNvPr>
          <p:cNvSpPr txBox="1"/>
          <p:nvPr/>
        </p:nvSpPr>
        <p:spPr>
          <a:xfrm>
            <a:off x="1115568" y="4087626"/>
            <a:ext cx="3444533" cy="2123082"/>
          </a:xfrm>
          <a:prstGeom prst="rect">
            <a:avLst/>
          </a:prstGeom>
          <a:noFill/>
        </p:spPr>
        <p:txBody>
          <a:bodyPr wrap="none" rtlCol="0">
            <a:spAutoFit/>
          </a:bodyPr>
          <a:lstStyle/>
          <a:p>
            <a:pPr>
              <a:lnSpc>
                <a:spcPct val="150000"/>
              </a:lnSpc>
            </a:pPr>
            <a:r>
              <a:rPr lang="en-US" dirty="0" err="1"/>
              <a:t>ht.put</a:t>
            </a:r>
            <a:r>
              <a:rPr lang="en-US" dirty="0"/>
              <a:t>(“858-711-3940”,  “Josh”)</a:t>
            </a:r>
          </a:p>
          <a:p>
            <a:pPr>
              <a:lnSpc>
                <a:spcPct val="150000"/>
              </a:lnSpc>
            </a:pPr>
            <a:r>
              <a:rPr lang="en-US" dirty="0" err="1"/>
              <a:t>ht.put</a:t>
            </a:r>
            <a:r>
              <a:rPr lang="en-US" dirty="0"/>
              <a:t>(“858-355-0082”,  “Nick”)</a:t>
            </a:r>
          </a:p>
          <a:p>
            <a:pPr>
              <a:lnSpc>
                <a:spcPct val="150000"/>
              </a:lnSpc>
            </a:pPr>
            <a:r>
              <a:rPr lang="en-US" dirty="0" err="1"/>
              <a:t>ht.put</a:t>
            </a:r>
            <a:r>
              <a:rPr lang="en-US" dirty="0"/>
              <a:t>(“858-199-7058”,  “Ryan”)</a:t>
            </a:r>
          </a:p>
          <a:p>
            <a:pPr>
              <a:lnSpc>
                <a:spcPct val="150000"/>
              </a:lnSpc>
            </a:pPr>
            <a:r>
              <a:rPr lang="en-US" dirty="0" err="1"/>
              <a:t>ht.put</a:t>
            </a:r>
            <a:r>
              <a:rPr lang="en-US" dirty="0"/>
              <a:t>(“858-034-8822”,  “Jake”)</a:t>
            </a:r>
          </a:p>
          <a:p>
            <a:pPr>
              <a:lnSpc>
                <a:spcPct val="150000"/>
              </a:lnSpc>
            </a:pPr>
            <a:r>
              <a:rPr lang="en-US" dirty="0" err="1"/>
              <a:t>ht.put</a:t>
            </a:r>
            <a:r>
              <a:rPr lang="en-US" dirty="0"/>
              <a:t>(“858-116-5493”,  “Lisa”)</a:t>
            </a:r>
          </a:p>
        </p:txBody>
      </p:sp>
      <p:sp>
        <p:nvSpPr>
          <p:cNvPr id="15" name="Title 1">
            <a:extLst>
              <a:ext uri="{FF2B5EF4-FFF2-40B4-BE49-F238E27FC236}">
                <a16:creationId xmlns:a16="http://schemas.microsoft.com/office/drawing/2014/main" id="{5DE85C72-AC4F-164F-B960-43A5C69B0E15}"/>
              </a:ext>
            </a:extLst>
          </p:cNvPr>
          <p:cNvSpPr txBox="1">
            <a:spLocks/>
          </p:cNvSpPr>
          <p:nvPr/>
        </p:nvSpPr>
        <p:spPr>
          <a:xfrm>
            <a:off x="1115568" y="381745"/>
            <a:ext cx="10168128" cy="774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Hash Functions</a:t>
            </a:r>
          </a:p>
        </p:txBody>
      </p:sp>
    </p:spTree>
    <p:extLst>
      <p:ext uri="{BB962C8B-B14F-4D97-AF65-F5344CB8AC3E}">
        <p14:creationId xmlns:p14="http://schemas.microsoft.com/office/powerpoint/2010/main" val="157619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9D5D5DF-3F5E-E54E-B688-A6DEA2ED2658}"/>
              </a:ext>
            </a:extLst>
          </p:cNvPr>
          <p:cNvSpPr txBox="1">
            <a:spLocks/>
          </p:cNvSpPr>
          <p:nvPr/>
        </p:nvSpPr>
        <p:spPr>
          <a:xfrm>
            <a:off x="1115568" y="381745"/>
            <a:ext cx="10168128" cy="774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Hash Functions</a:t>
            </a:r>
          </a:p>
        </p:txBody>
      </p:sp>
      <p:sp>
        <p:nvSpPr>
          <p:cNvPr id="4" name="TextBox 3">
            <a:extLst>
              <a:ext uri="{FF2B5EF4-FFF2-40B4-BE49-F238E27FC236}">
                <a16:creationId xmlns:a16="http://schemas.microsoft.com/office/drawing/2014/main" id="{0D38FD17-AB54-BE46-8FF1-55036F95ADC5}"/>
              </a:ext>
            </a:extLst>
          </p:cNvPr>
          <p:cNvSpPr txBox="1"/>
          <p:nvPr/>
        </p:nvSpPr>
        <p:spPr>
          <a:xfrm>
            <a:off x="1115568" y="1268511"/>
            <a:ext cx="7649595" cy="369332"/>
          </a:xfrm>
          <a:prstGeom prst="rect">
            <a:avLst/>
          </a:prstGeom>
          <a:noFill/>
        </p:spPr>
        <p:txBody>
          <a:bodyPr wrap="none" rtlCol="0">
            <a:spAutoFit/>
          </a:bodyPr>
          <a:lstStyle/>
          <a:p>
            <a:r>
              <a:rPr lang="en-US" dirty="0"/>
              <a:t>One problem we must address is the computation of the hash function.</a:t>
            </a:r>
          </a:p>
        </p:txBody>
      </p:sp>
      <p:sp>
        <p:nvSpPr>
          <p:cNvPr id="5" name="TextBox 4">
            <a:extLst>
              <a:ext uri="{FF2B5EF4-FFF2-40B4-BE49-F238E27FC236}">
                <a16:creationId xmlns:a16="http://schemas.microsoft.com/office/drawing/2014/main" id="{72E0ACFE-6E3D-4841-AE17-1C5E4584882E}"/>
              </a:ext>
            </a:extLst>
          </p:cNvPr>
          <p:cNvSpPr txBox="1"/>
          <p:nvPr/>
        </p:nvSpPr>
        <p:spPr>
          <a:xfrm>
            <a:off x="1115568" y="2218020"/>
            <a:ext cx="2087944" cy="369332"/>
          </a:xfrm>
          <a:prstGeom prst="rect">
            <a:avLst/>
          </a:prstGeom>
          <a:noFill/>
        </p:spPr>
        <p:txBody>
          <a:bodyPr wrap="none" rtlCol="0">
            <a:spAutoFit/>
          </a:bodyPr>
          <a:lstStyle/>
          <a:p>
            <a:r>
              <a:rPr lang="en-US" dirty="0" err="1"/>
              <a:t>ht.put</a:t>
            </a:r>
            <a:r>
              <a:rPr lang="en-US" dirty="0"/>
              <a:t>(“Jacob”, 30)</a:t>
            </a:r>
          </a:p>
        </p:txBody>
      </p:sp>
      <p:sp>
        <p:nvSpPr>
          <p:cNvPr id="6" name="TextBox 5">
            <a:extLst>
              <a:ext uri="{FF2B5EF4-FFF2-40B4-BE49-F238E27FC236}">
                <a16:creationId xmlns:a16="http://schemas.microsoft.com/office/drawing/2014/main" id="{5B9E461F-1DBB-A342-9F4C-9B59E634E956}"/>
              </a:ext>
            </a:extLst>
          </p:cNvPr>
          <p:cNvSpPr txBox="1"/>
          <p:nvPr/>
        </p:nvSpPr>
        <p:spPr>
          <a:xfrm>
            <a:off x="1534103" y="2574986"/>
            <a:ext cx="2824812" cy="307777"/>
          </a:xfrm>
          <a:prstGeom prst="rect">
            <a:avLst/>
          </a:prstGeom>
          <a:noFill/>
        </p:spPr>
        <p:txBody>
          <a:bodyPr wrap="none" rtlCol="0">
            <a:spAutoFit/>
          </a:bodyPr>
          <a:lstStyle/>
          <a:p>
            <a:r>
              <a:rPr lang="en-US" sz="1400" dirty="0"/>
              <a:t>(74 + 97 + 99 + 111 + 98) % size</a:t>
            </a:r>
          </a:p>
        </p:txBody>
      </p:sp>
      <p:sp>
        <p:nvSpPr>
          <p:cNvPr id="8" name="TextBox 7">
            <a:extLst>
              <a:ext uri="{FF2B5EF4-FFF2-40B4-BE49-F238E27FC236}">
                <a16:creationId xmlns:a16="http://schemas.microsoft.com/office/drawing/2014/main" id="{1F15CBEF-4B4F-3B4A-8881-10B3EE7029FF}"/>
              </a:ext>
            </a:extLst>
          </p:cNvPr>
          <p:cNvSpPr txBox="1"/>
          <p:nvPr/>
        </p:nvSpPr>
        <p:spPr>
          <a:xfrm>
            <a:off x="1534103" y="2882763"/>
            <a:ext cx="1776320" cy="307777"/>
          </a:xfrm>
          <a:prstGeom prst="rect">
            <a:avLst/>
          </a:prstGeom>
          <a:noFill/>
        </p:spPr>
        <p:txBody>
          <a:bodyPr wrap="none" rtlCol="0">
            <a:spAutoFit/>
          </a:bodyPr>
          <a:lstStyle/>
          <a:p>
            <a:r>
              <a:rPr lang="en-US" sz="1400" dirty="0"/>
              <a:t>(‘J’ – ‘a’)  </a:t>
            </a:r>
            <a:r>
              <a:rPr lang="en-US" sz="1400" dirty="0">
                <a:sym typeface="Wingdings" pitchFamily="2" charset="2"/>
              </a:rPr>
              <a:t>  9 </a:t>
            </a:r>
            <a:r>
              <a:rPr lang="en-US" sz="1400" dirty="0"/>
              <a:t>% size</a:t>
            </a:r>
          </a:p>
        </p:txBody>
      </p:sp>
      <p:pic>
        <p:nvPicPr>
          <p:cNvPr id="12" name="Graphic 11" descr="Checkmark">
            <a:extLst>
              <a:ext uri="{FF2B5EF4-FFF2-40B4-BE49-F238E27FC236}">
                <a16:creationId xmlns:a16="http://schemas.microsoft.com/office/drawing/2014/main" id="{016E9577-35A8-354D-96CA-2C84686799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3003" y="2941704"/>
            <a:ext cx="200731" cy="200731"/>
          </a:xfrm>
          <a:prstGeom prst="rect">
            <a:avLst/>
          </a:prstGeom>
        </p:spPr>
      </p:pic>
      <p:sp>
        <p:nvSpPr>
          <p:cNvPr id="13" name="TextBox 12">
            <a:extLst>
              <a:ext uri="{FF2B5EF4-FFF2-40B4-BE49-F238E27FC236}">
                <a16:creationId xmlns:a16="http://schemas.microsoft.com/office/drawing/2014/main" id="{BE16DCAD-7844-0741-A0A4-1A24DC4E2269}"/>
              </a:ext>
            </a:extLst>
          </p:cNvPr>
          <p:cNvSpPr txBox="1"/>
          <p:nvPr/>
        </p:nvSpPr>
        <p:spPr>
          <a:xfrm>
            <a:off x="1115568" y="3595998"/>
            <a:ext cx="2235548" cy="369332"/>
          </a:xfrm>
          <a:prstGeom prst="rect">
            <a:avLst/>
          </a:prstGeom>
          <a:noFill/>
        </p:spPr>
        <p:txBody>
          <a:bodyPr wrap="none" rtlCol="0">
            <a:spAutoFit/>
          </a:bodyPr>
          <a:lstStyle/>
          <a:p>
            <a:r>
              <a:rPr lang="en-US" dirty="0" err="1"/>
              <a:t>ht.put</a:t>
            </a:r>
            <a:r>
              <a:rPr lang="en-US" dirty="0"/>
              <a:t>(50, “Apples”)</a:t>
            </a:r>
          </a:p>
        </p:txBody>
      </p:sp>
      <p:sp>
        <p:nvSpPr>
          <p:cNvPr id="14" name="TextBox 13">
            <a:extLst>
              <a:ext uri="{FF2B5EF4-FFF2-40B4-BE49-F238E27FC236}">
                <a16:creationId xmlns:a16="http://schemas.microsoft.com/office/drawing/2014/main" id="{F97F18F1-25FA-D949-AD6A-632A23CE875B}"/>
              </a:ext>
            </a:extLst>
          </p:cNvPr>
          <p:cNvSpPr txBox="1"/>
          <p:nvPr/>
        </p:nvSpPr>
        <p:spPr>
          <a:xfrm>
            <a:off x="1534103" y="3952964"/>
            <a:ext cx="1008546" cy="307777"/>
          </a:xfrm>
          <a:prstGeom prst="rect">
            <a:avLst/>
          </a:prstGeom>
          <a:noFill/>
        </p:spPr>
        <p:txBody>
          <a:bodyPr wrap="none" rtlCol="0">
            <a:spAutoFit/>
          </a:bodyPr>
          <a:lstStyle/>
          <a:p>
            <a:r>
              <a:rPr lang="en-US" sz="1400" dirty="0"/>
              <a:t>key % size</a:t>
            </a:r>
          </a:p>
        </p:txBody>
      </p:sp>
      <p:sp>
        <p:nvSpPr>
          <p:cNvPr id="15" name="TextBox 14">
            <a:extLst>
              <a:ext uri="{FF2B5EF4-FFF2-40B4-BE49-F238E27FC236}">
                <a16:creationId xmlns:a16="http://schemas.microsoft.com/office/drawing/2014/main" id="{8CA99800-8BDF-2D4E-A851-5730D68BCE4C}"/>
              </a:ext>
            </a:extLst>
          </p:cNvPr>
          <p:cNvSpPr txBox="1"/>
          <p:nvPr/>
        </p:nvSpPr>
        <p:spPr>
          <a:xfrm>
            <a:off x="1534103" y="4260741"/>
            <a:ext cx="1877437" cy="307777"/>
          </a:xfrm>
          <a:prstGeom prst="rect">
            <a:avLst/>
          </a:prstGeom>
          <a:noFill/>
        </p:spPr>
        <p:txBody>
          <a:bodyPr wrap="none" rtlCol="0">
            <a:spAutoFit/>
          </a:bodyPr>
          <a:lstStyle/>
          <a:p>
            <a:r>
              <a:rPr lang="en-US" sz="1400" dirty="0"/>
              <a:t>size = prime number</a:t>
            </a:r>
          </a:p>
        </p:txBody>
      </p:sp>
      <p:pic>
        <p:nvPicPr>
          <p:cNvPr id="16" name="Graphic 15" descr="Checkmark">
            <a:extLst>
              <a:ext uri="{FF2B5EF4-FFF2-40B4-BE49-F238E27FC236}">
                <a16:creationId xmlns:a16="http://schemas.microsoft.com/office/drawing/2014/main" id="{861D1DEA-A247-3B48-9F2F-657AA9CF85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3003" y="4319682"/>
            <a:ext cx="200731" cy="200731"/>
          </a:xfrm>
          <a:prstGeom prst="rect">
            <a:avLst/>
          </a:prstGeom>
        </p:spPr>
      </p:pic>
      <p:sp>
        <p:nvSpPr>
          <p:cNvPr id="17" name="TextBox 16">
            <a:extLst>
              <a:ext uri="{FF2B5EF4-FFF2-40B4-BE49-F238E27FC236}">
                <a16:creationId xmlns:a16="http://schemas.microsoft.com/office/drawing/2014/main" id="{C561E7F3-BA0A-FA44-8D90-2E3226E25B37}"/>
              </a:ext>
            </a:extLst>
          </p:cNvPr>
          <p:cNvSpPr txBox="1"/>
          <p:nvPr/>
        </p:nvSpPr>
        <p:spPr>
          <a:xfrm>
            <a:off x="1534103" y="4773245"/>
            <a:ext cx="3271706" cy="1169551"/>
          </a:xfrm>
          <a:prstGeom prst="rect">
            <a:avLst/>
          </a:prstGeom>
          <a:noFill/>
        </p:spPr>
        <p:txBody>
          <a:bodyPr wrap="square" rtlCol="0">
            <a:spAutoFit/>
          </a:bodyPr>
          <a:lstStyle/>
          <a:p>
            <a:r>
              <a:rPr lang="en-US" sz="1400" b="1" dirty="0"/>
              <a:t>even % even = even</a:t>
            </a:r>
          </a:p>
          <a:p>
            <a:r>
              <a:rPr lang="en-US" sz="1400" b="1" dirty="0"/>
              <a:t>odd % even = odd</a:t>
            </a:r>
          </a:p>
          <a:p>
            <a:r>
              <a:rPr lang="en-US" sz="1400" b="1" dirty="0"/>
              <a:t>even % prime = even or odd</a:t>
            </a:r>
          </a:p>
          <a:p>
            <a:r>
              <a:rPr lang="en-US" sz="1400" b="1" dirty="0"/>
              <a:t>odd % prime = even or odd</a:t>
            </a:r>
          </a:p>
          <a:p>
            <a:endParaRPr lang="en-US" sz="1400" b="1" dirty="0"/>
          </a:p>
        </p:txBody>
      </p:sp>
      <p:sp>
        <p:nvSpPr>
          <p:cNvPr id="19" name="TextBox 18">
            <a:extLst>
              <a:ext uri="{FF2B5EF4-FFF2-40B4-BE49-F238E27FC236}">
                <a16:creationId xmlns:a16="http://schemas.microsoft.com/office/drawing/2014/main" id="{0048A9C3-E803-B647-A16F-6A0D9D213671}"/>
              </a:ext>
            </a:extLst>
          </p:cNvPr>
          <p:cNvSpPr txBox="1"/>
          <p:nvPr/>
        </p:nvSpPr>
        <p:spPr>
          <a:xfrm>
            <a:off x="1534103" y="5737591"/>
            <a:ext cx="2721066" cy="738664"/>
          </a:xfrm>
          <a:prstGeom prst="rect">
            <a:avLst/>
          </a:prstGeom>
          <a:noFill/>
        </p:spPr>
        <p:txBody>
          <a:bodyPr wrap="none" rtlCol="0">
            <a:spAutoFit/>
          </a:bodyPr>
          <a:lstStyle/>
          <a:p>
            <a:r>
              <a:rPr lang="en-US" sz="1400" dirty="0"/>
              <a:t>If insertions are mostly even #s,</a:t>
            </a:r>
          </a:p>
          <a:p>
            <a:r>
              <a:rPr lang="en-US" sz="1400" dirty="0"/>
              <a:t>then your hashes are mostly</a:t>
            </a:r>
          </a:p>
          <a:p>
            <a:r>
              <a:rPr lang="en-US" sz="1400" dirty="0"/>
              <a:t>even #s and vice versa.</a:t>
            </a:r>
          </a:p>
        </p:txBody>
      </p:sp>
      <p:sp>
        <p:nvSpPr>
          <p:cNvPr id="20" name="TextBox 19">
            <a:extLst>
              <a:ext uri="{FF2B5EF4-FFF2-40B4-BE49-F238E27FC236}">
                <a16:creationId xmlns:a16="http://schemas.microsoft.com/office/drawing/2014/main" id="{B231161C-82AF-6C4D-B70C-3FA7BA5795F5}"/>
              </a:ext>
            </a:extLst>
          </p:cNvPr>
          <p:cNvSpPr txBox="1"/>
          <p:nvPr/>
        </p:nvSpPr>
        <p:spPr>
          <a:xfrm>
            <a:off x="6537158" y="2218020"/>
            <a:ext cx="3242747" cy="369332"/>
          </a:xfrm>
          <a:prstGeom prst="rect">
            <a:avLst/>
          </a:prstGeom>
          <a:noFill/>
        </p:spPr>
        <p:txBody>
          <a:bodyPr wrap="none" rtlCol="0">
            <a:spAutoFit/>
          </a:bodyPr>
          <a:lstStyle/>
          <a:p>
            <a:r>
              <a:rPr lang="en-US" dirty="0" err="1"/>
              <a:t>ht.put</a:t>
            </a:r>
            <a:r>
              <a:rPr lang="en-US" dirty="0"/>
              <a:t>(542981703, “Gallons”)</a:t>
            </a:r>
          </a:p>
        </p:txBody>
      </p:sp>
      <p:sp>
        <p:nvSpPr>
          <p:cNvPr id="21" name="TextBox 20">
            <a:extLst>
              <a:ext uri="{FF2B5EF4-FFF2-40B4-BE49-F238E27FC236}">
                <a16:creationId xmlns:a16="http://schemas.microsoft.com/office/drawing/2014/main" id="{9C1F00E2-DE1C-B049-A5E1-24E739FEF702}"/>
              </a:ext>
            </a:extLst>
          </p:cNvPr>
          <p:cNvSpPr txBox="1"/>
          <p:nvPr/>
        </p:nvSpPr>
        <p:spPr>
          <a:xfrm>
            <a:off x="7206963" y="2581278"/>
            <a:ext cx="2196435" cy="307777"/>
          </a:xfrm>
          <a:prstGeom prst="rect">
            <a:avLst/>
          </a:prstGeom>
          <a:noFill/>
        </p:spPr>
        <p:txBody>
          <a:bodyPr wrap="none" rtlCol="0">
            <a:spAutoFit/>
          </a:bodyPr>
          <a:lstStyle/>
          <a:p>
            <a:r>
              <a:rPr lang="en-US" sz="1400" dirty="0"/>
              <a:t>(542 + 981 + 703) % size</a:t>
            </a:r>
          </a:p>
        </p:txBody>
      </p:sp>
      <p:sp>
        <p:nvSpPr>
          <p:cNvPr id="22" name="TextBox 21">
            <a:extLst>
              <a:ext uri="{FF2B5EF4-FFF2-40B4-BE49-F238E27FC236}">
                <a16:creationId xmlns:a16="http://schemas.microsoft.com/office/drawing/2014/main" id="{7FB806DB-7563-5E41-A42F-17B2FB253825}"/>
              </a:ext>
            </a:extLst>
          </p:cNvPr>
          <p:cNvSpPr txBox="1"/>
          <p:nvPr/>
        </p:nvSpPr>
        <p:spPr>
          <a:xfrm>
            <a:off x="6537158" y="1865534"/>
            <a:ext cx="1037656" cy="369332"/>
          </a:xfrm>
          <a:prstGeom prst="rect">
            <a:avLst/>
          </a:prstGeom>
          <a:noFill/>
        </p:spPr>
        <p:txBody>
          <a:bodyPr wrap="none" rtlCol="0">
            <a:spAutoFit/>
          </a:bodyPr>
          <a:lstStyle/>
          <a:p>
            <a:r>
              <a:rPr lang="en-US" b="1" dirty="0"/>
              <a:t>Folding</a:t>
            </a:r>
          </a:p>
        </p:txBody>
      </p:sp>
      <p:sp>
        <p:nvSpPr>
          <p:cNvPr id="23" name="TextBox 22">
            <a:extLst>
              <a:ext uri="{FF2B5EF4-FFF2-40B4-BE49-F238E27FC236}">
                <a16:creationId xmlns:a16="http://schemas.microsoft.com/office/drawing/2014/main" id="{EB623DBE-FCB4-5A42-A04F-20C41B4144E8}"/>
              </a:ext>
            </a:extLst>
          </p:cNvPr>
          <p:cNvSpPr txBox="1"/>
          <p:nvPr/>
        </p:nvSpPr>
        <p:spPr>
          <a:xfrm>
            <a:off x="6537158" y="3595998"/>
            <a:ext cx="2838790" cy="369332"/>
          </a:xfrm>
          <a:prstGeom prst="rect">
            <a:avLst/>
          </a:prstGeom>
          <a:noFill/>
        </p:spPr>
        <p:txBody>
          <a:bodyPr wrap="none" rtlCol="0">
            <a:spAutoFit/>
          </a:bodyPr>
          <a:lstStyle/>
          <a:p>
            <a:r>
              <a:rPr lang="en-US" dirty="0" err="1"/>
              <a:t>ht.put</a:t>
            </a:r>
            <a:r>
              <a:rPr lang="en-US" dirty="0"/>
              <a:t>(618403, “Gallons”)</a:t>
            </a:r>
          </a:p>
        </p:txBody>
      </p:sp>
      <p:sp>
        <p:nvSpPr>
          <p:cNvPr id="24" name="TextBox 23">
            <a:extLst>
              <a:ext uri="{FF2B5EF4-FFF2-40B4-BE49-F238E27FC236}">
                <a16:creationId xmlns:a16="http://schemas.microsoft.com/office/drawing/2014/main" id="{BDAA48A3-512D-0D4C-A1C1-DD68DAE081E4}"/>
              </a:ext>
            </a:extLst>
          </p:cNvPr>
          <p:cNvSpPr txBox="1"/>
          <p:nvPr/>
        </p:nvSpPr>
        <p:spPr>
          <a:xfrm>
            <a:off x="7217501" y="3965330"/>
            <a:ext cx="4725974" cy="307777"/>
          </a:xfrm>
          <a:prstGeom prst="rect">
            <a:avLst/>
          </a:prstGeom>
          <a:noFill/>
        </p:spPr>
        <p:txBody>
          <a:bodyPr wrap="none" rtlCol="0">
            <a:spAutoFit/>
          </a:bodyPr>
          <a:lstStyle/>
          <a:p>
            <a:r>
              <a:rPr lang="en-US" sz="1400" dirty="0"/>
              <a:t>bin(618403) = 00000000000010010110111110100011</a:t>
            </a:r>
          </a:p>
        </p:txBody>
      </p:sp>
      <p:sp>
        <p:nvSpPr>
          <p:cNvPr id="26" name="TextBox 25">
            <a:extLst>
              <a:ext uri="{FF2B5EF4-FFF2-40B4-BE49-F238E27FC236}">
                <a16:creationId xmlns:a16="http://schemas.microsoft.com/office/drawing/2014/main" id="{91CB7E6F-BF6E-2646-85CD-10FDF4FE14C9}"/>
              </a:ext>
            </a:extLst>
          </p:cNvPr>
          <p:cNvSpPr txBox="1"/>
          <p:nvPr/>
        </p:nvSpPr>
        <p:spPr>
          <a:xfrm>
            <a:off x="7217501" y="4319682"/>
            <a:ext cx="3653564" cy="307777"/>
          </a:xfrm>
          <a:prstGeom prst="rect">
            <a:avLst/>
          </a:prstGeom>
          <a:noFill/>
        </p:spPr>
        <p:txBody>
          <a:bodyPr wrap="none" rtlCol="0">
            <a:spAutoFit/>
          </a:bodyPr>
          <a:lstStyle/>
          <a:p>
            <a:r>
              <a:rPr lang="en-US" sz="1400" dirty="0"/>
              <a:t>00000000 00001001 01101111 10100011</a:t>
            </a:r>
          </a:p>
        </p:txBody>
      </p:sp>
      <p:sp>
        <p:nvSpPr>
          <p:cNvPr id="27" name="TextBox 26">
            <a:extLst>
              <a:ext uri="{FF2B5EF4-FFF2-40B4-BE49-F238E27FC236}">
                <a16:creationId xmlns:a16="http://schemas.microsoft.com/office/drawing/2014/main" id="{998EFA53-EAF9-F646-9F0A-1C57AE8CB5EE}"/>
              </a:ext>
            </a:extLst>
          </p:cNvPr>
          <p:cNvSpPr txBox="1"/>
          <p:nvPr/>
        </p:nvSpPr>
        <p:spPr>
          <a:xfrm>
            <a:off x="7217501" y="4627459"/>
            <a:ext cx="3105337" cy="523220"/>
          </a:xfrm>
          <a:prstGeom prst="rect">
            <a:avLst/>
          </a:prstGeom>
          <a:noFill/>
        </p:spPr>
        <p:txBody>
          <a:bodyPr wrap="none" rtlCol="0">
            <a:spAutoFit/>
          </a:bodyPr>
          <a:lstStyle/>
          <a:p>
            <a:r>
              <a:rPr lang="en-US" sz="1400" dirty="0"/>
              <a:t>00000000 ^ 10100011 = </a:t>
            </a:r>
            <a:r>
              <a:rPr lang="en-US" sz="1400" dirty="0">
                <a:solidFill>
                  <a:srgbClr val="002060"/>
                </a:solidFill>
              </a:rPr>
              <a:t>10100011</a:t>
            </a:r>
          </a:p>
          <a:p>
            <a:endParaRPr lang="en-US" sz="1400" dirty="0"/>
          </a:p>
        </p:txBody>
      </p:sp>
      <p:sp>
        <p:nvSpPr>
          <p:cNvPr id="28" name="TextBox 27">
            <a:extLst>
              <a:ext uri="{FF2B5EF4-FFF2-40B4-BE49-F238E27FC236}">
                <a16:creationId xmlns:a16="http://schemas.microsoft.com/office/drawing/2014/main" id="{51A83D8A-7CD5-D344-A1EB-214DEFED8FB1}"/>
              </a:ext>
            </a:extLst>
          </p:cNvPr>
          <p:cNvSpPr txBox="1"/>
          <p:nvPr/>
        </p:nvSpPr>
        <p:spPr>
          <a:xfrm>
            <a:off x="7217501" y="4927992"/>
            <a:ext cx="3105337" cy="307777"/>
          </a:xfrm>
          <a:prstGeom prst="rect">
            <a:avLst/>
          </a:prstGeom>
          <a:noFill/>
        </p:spPr>
        <p:txBody>
          <a:bodyPr wrap="none" rtlCol="0">
            <a:spAutoFit/>
          </a:bodyPr>
          <a:lstStyle/>
          <a:p>
            <a:r>
              <a:rPr lang="en-US" sz="1400" dirty="0"/>
              <a:t>00001001 ^ 01101111 = </a:t>
            </a:r>
            <a:r>
              <a:rPr lang="en-US" sz="1400" dirty="0">
                <a:solidFill>
                  <a:schemeClr val="accent3">
                    <a:lumMod val="50000"/>
                  </a:schemeClr>
                </a:solidFill>
              </a:rPr>
              <a:t>01100110</a:t>
            </a:r>
          </a:p>
        </p:txBody>
      </p:sp>
      <p:sp>
        <p:nvSpPr>
          <p:cNvPr id="29" name="TextBox 28">
            <a:extLst>
              <a:ext uri="{FF2B5EF4-FFF2-40B4-BE49-F238E27FC236}">
                <a16:creationId xmlns:a16="http://schemas.microsoft.com/office/drawing/2014/main" id="{5A60BEC3-25A0-984A-BEF2-0998102F4B14}"/>
              </a:ext>
            </a:extLst>
          </p:cNvPr>
          <p:cNvSpPr txBox="1"/>
          <p:nvPr/>
        </p:nvSpPr>
        <p:spPr>
          <a:xfrm>
            <a:off x="7217501" y="5242930"/>
            <a:ext cx="3105337" cy="307777"/>
          </a:xfrm>
          <a:prstGeom prst="rect">
            <a:avLst/>
          </a:prstGeom>
          <a:noFill/>
        </p:spPr>
        <p:txBody>
          <a:bodyPr wrap="none" rtlCol="0">
            <a:spAutoFit/>
          </a:bodyPr>
          <a:lstStyle/>
          <a:p>
            <a:r>
              <a:rPr lang="en-US" sz="1400" dirty="0">
                <a:solidFill>
                  <a:srgbClr val="002060"/>
                </a:solidFill>
              </a:rPr>
              <a:t>10100011</a:t>
            </a:r>
            <a:r>
              <a:rPr lang="en-US" sz="1400" dirty="0"/>
              <a:t> ^ </a:t>
            </a:r>
            <a:r>
              <a:rPr lang="en-US" sz="1400" dirty="0">
                <a:solidFill>
                  <a:schemeClr val="accent3">
                    <a:lumMod val="50000"/>
                  </a:schemeClr>
                </a:solidFill>
              </a:rPr>
              <a:t>01100110</a:t>
            </a:r>
            <a:r>
              <a:rPr lang="en-US" sz="1400" dirty="0"/>
              <a:t> = 11000101</a:t>
            </a:r>
          </a:p>
        </p:txBody>
      </p:sp>
      <p:sp>
        <p:nvSpPr>
          <p:cNvPr id="30" name="TextBox 29">
            <a:extLst>
              <a:ext uri="{FF2B5EF4-FFF2-40B4-BE49-F238E27FC236}">
                <a16:creationId xmlns:a16="http://schemas.microsoft.com/office/drawing/2014/main" id="{63D80A7F-7A51-AB48-80E2-01269EF0ECF2}"/>
              </a:ext>
            </a:extLst>
          </p:cNvPr>
          <p:cNvSpPr txBox="1"/>
          <p:nvPr/>
        </p:nvSpPr>
        <p:spPr>
          <a:xfrm>
            <a:off x="7217501" y="5557868"/>
            <a:ext cx="1899879" cy="307777"/>
          </a:xfrm>
          <a:prstGeom prst="rect">
            <a:avLst/>
          </a:prstGeom>
          <a:noFill/>
        </p:spPr>
        <p:txBody>
          <a:bodyPr wrap="none" rtlCol="0">
            <a:spAutoFit/>
          </a:bodyPr>
          <a:lstStyle/>
          <a:p>
            <a:r>
              <a:rPr lang="en-US" sz="1400" dirty="0"/>
              <a:t>int(11000101) = 197 </a:t>
            </a:r>
          </a:p>
        </p:txBody>
      </p:sp>
      <p:sp>
        <p:nvSpPr>
          <p:cNvPr id="31" name="TextBox 30">
            <a:extLst>
              <a:ext uri="{FF2B5EF4-FFF2-40B4-BE49-F238E27FC236}">
                <a16:creationId xmlns:a16="http://schemas.microsoft.com/office/drawing/2014/main" id="{4086DF0D-C121-724F-B720-7FD2A8ECAB71}"/>
              </a:ext>
            </a:extLst>
          </p:cNvPr>
          <p:cNvSpPr txBox="1"/>
          <p:nvPr/>
        </p:nvSpPr>
        <p:spPr>
          <a:xfrm>
            <a:off x="6537158" y="3293933"/>
            <a:ext cx="2141099" cy="369332"/>
          </a:xfrm>
          <a:prstGeom prst="rect">
            <a:avLst/>
          </a:prstGeom>
          <a:noFill/>
        </p:spPr>
        <p:txBody>
          <a:bodyPr wrap="none" rtlCol="0">
            <a:spAutoFit/>
          </a:bodyPr>
          <a:lstStyle/>
          <a:p>
            <a:r>
              <a:rPr lang="en-US" b="1" dirty="0"/>
              <a:t>Folding Version 2</a:t>
            </a:r>
          </a:p>
        </p:txBody>
      </p:sp>
    </p:spTree>
    <p:extLst>
      <p:ext uri="{BB962C8B-B14F-4D97-AF65-F5344CB8AC3E}">
        <p14:creationId xmlns:p14="http://schemas.microsoft.com/office/powerpoint/2010/main" val="369574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3" grpId="0"/>
      <p:bldP spid="14" grpId="0"/>
      <p:bldP spid="15" grpId="0"/>
      <p:bldP spid="17" grpId="0"/>
      <p:bldP spid="19" grpId="0"/>
      <p:bldP spid="20" grpId="0"/>
      <p:bldP spid="21" grpId="0"/>
      <p:bldP spid="22" grpId="0"/>
      <p:bldP spid="23" grpId="0"/>
      <p:bldP spid="24" grpId="0"/>
      <p:bldP spid="26" grpId="0"/>
      <p:bldP spid="27" grpId="0"/>
      <p:bldP spid="28" grpId="0"/>
      <p:bldP spid="29"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9D5D5DF-3F5E-E54E-B688-A6DEA2ED2658}"/>
              </a:ext>
            </a:extLst>
          </p:cNvPr>
          <p:cNvSpPr txBox="1">
            <a:spLocks/>
          </p:cNvSpPr>
          <p:nvPr/>
        </p:nvSpPr>
        <p:spPr>
          <a:xfrm>
            <a:off x="1115568" y="381745"/>
            <a:ext cx="10168128" cy="774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Areas of Research</a:t>
            </a:r>
          </a:p>
        </p:txBody>
      </p:sp>
      <p:sp>
        <p:nvSpPr>
          <p:cNvPr id="2" name="TextBox 1">
            <a:extLst>
              <a:ext uri="{FF2B5EF4-FFF2-40B4-BE49-F238E27FC236}">
                <a16:creationId xmlns:a16="http://schemas.microsoft.com/office/drawing/2014/main" id="{DDACEC19-6696-3C45-A742-EC1D59FE2093}"/>
              </a:ext>
            </a:extLst>
          </p:cNvPr>
          <p:cNvSpPr txBox="1"/>
          <p:nvPr/>
        </p:nvSpPr>
        <p:spPr>
          <a:xfrm>
            <a:off x="1115568" y="2312452"/>
            <a:ext cx="5641224" cy="1015086"/>
          </a:xfrm>
          <a:prstGeom prst="rect">
            <a:avLst/>
          </a:prstGeom>
          <a:noFill/>
        </p:spPr>
        <p:txBody>
          <a:bodyPr wrap="none" rtlCol="0">
            <a:spAutoFit/>
          </a:bodyPr>
          <a:lstStyle/>
          <a:p>
            <a:pPr>
              <a:lnSpc>
                <a:spcPct val="150000"/>
              </a:lnSpc>
            </a:pPr>
            <a:r>
              <a:rPr lang="en-US" sz="2400" u="sng" dirty="0"/>
              <a:t>Perfect Hash Functions</a:t>
            </a:r>
          </a:p>
          <a:p>
            <a:pPr>
              <a:lnSpc>
                <a:spcPct val="150000"/>
              </a:lnSpc>
            </a:pPr>
            <a:r>
              <a:rPr lang="en-US" dirty="0"/>
              <a:t>	Hash Functions that produce no collisions.</a:t>
            </a:r>
          </a:p>
        </p:txBody>
      </p:sp>
      <p:sp>
        <p:nvSpPr>
          <p:cNvPr id="7" name="TextBox 6">
            <a:extLst>
              <a:ext uri="{FF2B5EF4-FFF2-40B4-BE49-F238E27FC236}">
                <a16:creationId xmlns:a16="http://schemas.microsoft.com/office/drawing/2014/main" id="{937D8E9E-AAE0-C440-AC79-2CB1A5B33022}"/>
              </a:ext>
            </a:extLst>
          </p:cNvPr>
          <p:cNvSpPr txBox="1"/>
          <p:nvPr/>
        </p:nvSpPr>
        <p:spPr>
          <a:xfrm>
            <a:off x="1115568" y="1410992"/>
            <a:ext cx="9259458" cy="646331"/>
          </a:xfrm>
          <a:prstGeom prst="rect">
            <a:avLst/>
          </a:prstGeom>
          <a:noFill/>
        </p:spPr>
        <p:txBody>
          <a:bodyPr wrap="none" rtlCol="0">
            <a:spAutoFit/>
          </a:bodyPr>
          <a:lstStyle/>
          <a:p>
            <a:r>
              <a:rPr lang="en-US" dirty="0"/>
              <a:t>An, active area of research in computer science has been to devise algorithms to find </a:t>
            </a:r>
          </a:p>
          <a:p>
            <a:r>
              <a:rPr lang="en-US" dirty="0"/>
              <a:t>hash functions tailored to specific values, in the sense that no collisions will take place.</a:t>
            </a:r>
          </a:p>
        </p:txBody>
      </p:sp>
      <p:sp>
        <p:nvSpPr>
          <p:cNvPr id="32" name="TextBox 31">
            <a:extLst>
              <a:ext uri="{FF2B5EF4-FFF2-40B4-BE49-F238E27FC236}">
                <a16:creationId xmlns:a16="http://schemas.microsoft.com/office/drawing/2014/main" id="{5375767C-599B-D947-985B-2E571AB4521C}"/>
              </a:ext>
            </a:extLst>
          </p:cNvPr>
          <p:cNvSpPr txBox="1"/>
          <p:nvPr/>
        </p:nvSpPr>
        <p:spPr>
          <a:xfrm>
            <a:off x="1115568" y="3582667"/>
            <a:ext cx="8537850" cy="1430584"/>
          </a:xfrm>
          <a:prstGeom prst="rect">
            <a:avLst/>
          </a:prstGeom>
          <a:noFill/>
        </p:spPr>
        <p:txBody>
          <a:bodyPr wrap="none" rtlCol="0">
            <a:spAutoFit/>
          </a:bodyPr>
          <a:lstStyle/>
          <a:p>
            <a:pPr>
              <a:lnSpc>
                <a:spcPct val="150000"/>
              </a:lnSpc>
            </a:pPr>
            <a:r>
              <a:rPr lang="en-US" sz="2400" u="sng" dirty="0"/>
              <a:t>Minimal Perfect Hash Functions</a:t>
            </a:r>
          </a:p>
          <a:p>
            <a:pPr>
              <a:lnSpc>
                <a:spcPct val="150000"/>
              </a:lnSpc>
            </a:pPr>
            <a:r>
              <a:rPr lang="en-US" dirty="0"/>
              <a:t>	Hash Functions that produce no collisions and use a table whose size</a:t>
            </a:r>
          </a:p>
          <a:p>
            <a:pPr>
              <a:lnSpc>
                <a:spcPct val="150000"/>
              </a:lnSpc>
            </a:pPr>
            <a:r>
              <a:rPr lang="en-US" dirty="0"/>
              <a:t>	is the same amount as the number of keys to be hashed in.</a:t>
            </a:r>
          </a:p>
        </p:txBody>
      </p:sp>
      <p:sp>
        <p:nvSpPr>
          <p:cNvPr id="9" name="TextBox 8">
            <a:extLst>
              <a:ext uri="{FF2B5EF4-FFF2-40B4-BE49-F238E27FC236}">
                <a16:creationId xmlns:a16="http://schemas.microsoft.com/office/drawing/2014/main" id="{2DCC4DD5-16E9-9D41-84AA-F509B6A267E2}"/>
              </a:ext>
            </a:extLst>
          </p:cNvPr>
          <p:cNvSpPr txBox="1"/>
          <p:nvPr/>
        </p:nvSpPr>
        <p:spPr>
          <a:xfrm>
            <a:off x="2038375" y="5108353"/>
            <a:ext cx="4847994" cy="1200329"/>
          </a:xfrm>
          <a:prstGeom prst="rect">
            <a:avLst/>
          </a:prstGeom>
          <a:noFill/>
        </p:spPr>
        <p:txBody>
          <a:bodyPr wrap="none" rtlCol="0">
            <a:spAutoFit/>
          </a:bodyPr>
          <a:lstStyle/>
          <a:p>
            <a:r>
              <a:rPr lang="en-US" sz="1200" b="1" dirty="0"/>
              <a:t>Often used for </a:t>
            </a:r>
          </a:p>
          <a:p>
            <a:pPr marL="171450" indent="-171450">
              <a:buFont typeface="Arial" panose="020B0604020202020204" pitchFamily="34" charset="0"/>
              <a:buChar char="•"/>
            </a:pPr>
            <a:r>
              <a:rPr lang="en-US" sz="1200" dirty="0"/>
              <a:t>memory efficient storage</a:t>
            </a:r>
          </a:p>
          <a:p>
            <a:pPr marL="171450" indent="-171450">
              <a:buFont typeface="Arial" panose="020B0604020202020204" pitchFamily="34" charset="0"/>
              <a:buChar char="•"/>
            </a:pPr>
            <a:r>
              <a:rPr lang="en-US" sz="1200" dirty="0" err="1"/>
              <a:t>retrival</a:t>
            </a:r>
            <a:r>
              <a:rPr lang="en-US" sz="1200" dirty="0"/>
              <a:t> of words in static sets such as words in natural languages</a:t>
            </a:r>
          </a:p>
          <a:p>
            <a:pPr marL="171450" indent="-171450">
              <a:buFont typeface="Arial" panose="020B0604020202020204" pitchFamily="34" charset="0"/>
              <a:buChar char="•"/>
            </a:pPr>
            <a:r>
              <a:rPr lang="en-US" sz="1200" dirty="0"/>
              <a:t>reserved words in programming languages</a:t>
            </a:r>
          </a:p>
          <a:p>
            <a:pPr marL="171450" indent="-171450">
              <a:buFont typeface="Arial" panose="020B0604020202020204" pitchFamily="34" charset="0"/>
              <a:buChar char="•"/>
            </a:pPr>
            <a:r>
              <a:rPr lang="en-US" sz="1200" dirty="0"/>
              <a:t>URLs in search engines</a:t>
            </a:r>
          </a:p>
          <a:p>
            <a:pPr marL="171450" indent="-171450">
              <a:buFont typeface="Arial" panose="020B0604020202020204" pitchFamily="34" charset="0"/>
              <a:buChar char="•"/>
            </a:pPr>
            <a:r>
              <a:rPr lang="en-US" sz="1200" dirty="0"/>
              <a:t>item sets in data mining techniques</a:t>
            </a:r>
          </a:p>
        </p:txBody>
      </p:sp>
    </p:spTree>
    <p:extLst>
      <p:ext uri="{BB962C8B-B14F-4D97-AF65-F5344CB8AC3E}">
        <p14:creationId xmlns:p14="http://schemas.microsoft.com/office/powerpoint/2010/main" val="276201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46A6-5D07-9B40-8230-247BA48D87E5}"/>
              </a:ext>
            </a:extLst>
          </p:cNvPr>
          <p:cNvSpPr txBox="1">
            <a:spLocks/>
          </p:cNvSpPr>
          <p:nvPr/>
        </p:nvSpPr>
        <p:spPr>
          <a:xfrm>
            <a:off x="1115568" y="381744"/>
            <a:ext cx="10168128" cy="139378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Time Complexity of </a:t>
            </a:r>
          </a:p>
          <a:p>
            <a:r>
              <a:rPr lang="en-US" dirty="0"/>
              <a:t>Hash Tables / Sets</a:t>
            </a:r>
          </a:p>
        </p:txBody>
      </p:sp>
      <p:graphicFrame>
        <p:nvGraphicFramePr>
          <p:cNvPr id="3" name="Table 5">
            <a:extLst>
              <a:ext uri="{FF2B5EF4-FFF2-40B4-BE49-F238E27FC236}">
                <a16:creationId xmlns:a16="http://schemas.microsoft.com/office/drawing/2014/main" id="{95EFEE77-0E27-F441-A41A-4D3EFACC4E0E}"/>
              </a:ext>
            </a:extLst>
          </p:cNvPr>
          <p:cNvGraphicFramePr>
            <a:graphicFrameLocks noGrp="1"/>
          </p:cNvGraphicFramePr>
          <p:nvPr>
            <p:extLst>
              <p:ext uri="{D42A27DB-BD31-4B8C-83A1-F6EECF244321}">
                <p14:modId xmlns:p14="http://schemas.microsoft.com/office/powerpoint/2010/main" val="4163471068"/>
              </p:ext>
            </p:extLst>
          </p:nvPr>
        </p:nvGraphicFramePr>
        <p:xfrm>
          <a:off x="3367405" y="2837442"/>
          <a:ext cx="5664454" cy="1861832"/>
        </p:xfrm>
        <a:graphic>
          <a:graphicData uri="http://schemas.openxmlformats.org/drawingml/2006/table">
            <a:tbl>
              <a:tblPr firstRow="1" bandRow="1">
                <a:tableStyleId>{2D5ABB26-0587-4C30-8999-92F81FD0307C}</a:tableStyleId>
              </a:tblPr>
              <a:tblGrid>
                <a:gridCol w="1317855">
                  <a:extLst>
                    <a:ext uri="{9D8B030D-6E8A-4147-A177-3AD203B41FA5}">
                      <a16:colId xmlns:a16="http://schemas.microsoft.com/office/drawing/2014/main" val="344084833"/>
                    </a:ext>
                  </a:extLst>
                </a:gridCol>
                <a:gridCol w="2095130">
                  <a:extLst>
                    <a:ext uri="{9D8B030D-6E8A-4147-A177-3AD203B41FA5}">
                      <a16:colId xmlns:a16="http://schemas.microsoft.com/office/drawing/2014/main" val="3333780840"/>
                    </a:ext>
                  </a:extLst>
                </a:gridCol>
                <a:gridCol w="2251469">
                  <a:extLst>
                    <a:ext uri="{9D8B030D-6E8A-4147-A177-3AD203B41FA5}">
                      <a16:colId xmlns:a16="http://schemas.microsoft.com/office/drawing/2014/main" val="718071897"/>
                    </a:ext>
                  </a:extLst>
                </a:gridCol>
              </a:tblGrid>
              <a:tr h="2985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Average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b="1" dirty="0"/>
                        <a:t>Worst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80405251"/>
                  </a:ext>
                </a:extLst>
              </a:tr>
              <a:tr h="298566">
                <a:tc>
                  <a:txBody>
                    <a:bodyPr/>
                    <a:lstStyle/>
                    <a:p>
                      <a:r>
                        <a:rPr lang="en-US" b="1" dirty="0"/>
                        <a:t>Insert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CAE7"/>
                    </a:solidFill>
                  </a:tcPr>
                </a:tc>
                <a:tc>
                  <a:txBody>
                    <a:bodyPr/>
                    <a:lstStyle/>
                    <a:p>
                      <a:r>
                        <a:rPr lang="en-US" dirty="0"/>
                        <a:t>O(1)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686047"/>
                  </a:ext>
                </a:extLst>
              </a:tr>
              <a:tr h="522491">
                <a:tc>
                  <a:txBody>
                    <a:bodyPr/>
                    <a:lstStyle/>
                    <a:p>
                      <a:r>
                        <a:rPr lang="en-US" b="1" dirty="0"/>
                        <a:t>Delete</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CAE7"/>
                    </a:solidFill>
                  </a:tcPr>
                </a:tc>
                <a:tc>
                  <a:txBody>
                    <a:bodyPr/>
                    <a:lstStyle/>
                    <a:p>
                      <a:r>
                        <a:rPr lang="en-US" dirty="0"/>
                        <a:t>O(1)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656083"/>
                  </a:ext>
                </a:extLst>
              </a:tr>
              <a:tr h="607821">
                <a:tc>
                  <a:txBody>
                    <a:bodyPr/>
                    <a:lstStyle/>
                    <a:p>
                      <a:r>
                        <a:rPr lang="en-US" b="1" dirty="0"/>
                        <a:t>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CAE7"/>
                    </a:solidFill>
                  </a:tcPr>
                </a:tc>
                <a:tc>
                  <a:txBody>
                    <a:bodyPr/>
                    <a:lstStyle/>
                    <a:p>
                      <a:r>
                        <a:rPr lang="en-US" dirty="0"/>
                        <a:t>O(1)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182368"/>
                  </a:ext>
                </a:extLst>
              </a:tr>
            </a:tbl>
          </a:graphicData>
        </a:graphic>
      </p:graphicFrame>
    </p:spTree>
    <p:extLst>
      <p:ext uri="{BB962C8B-B14F-4D97-AF65-F5344CB8AC3E}">
        <p14:creationId xmlns:p14="http://schemas.microsoft.com/office/powerpoint/2010/main" val="27475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F6ED-FB5F-3D4E-A7A1-ADF4475F5427}"/>
              </a:ext>
            </a:extLst>
          </p:cNvPr>
          <p:cNvSpPr txBox="1">
            <a:spLocks/>
          </p:cNvSpPr>
          <p:nvPr/>
        </p:nvSpPr>
        <p:spPr>
          <a:xfrm>
            <a:off x="1115568" y="548640"/>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is a Hash Table?</a:t>
            </a:r>
          </a:p>
        </p:txBody>
      </p:sp>
      <p:sp>
        <p:nvSpPr>
          <p:cNvPr id="3" name="Content Placeholder 2">
            <a:extLst>
              <a:ext uri="{FF2B5EF4-FFF2-40B4-BE49-F238E27FC236}">
                <a16:creationId xmlns:a16="http://schemas.microsoft.com/office/drawing/2014/main" id="{C84F8B6F-AE2F-014E-9623-BBB00B51E323}"/>
              </a:ext>
            </a:extLst>
          </p:cNvPr>
          <p:cNvSpPr txBox="1">
            <a:spLocks/>
          </p:cNvSpPr>
          <p:nvPr/>
        </p:nvSpPr>
        <p:spPr>
          <a:xfrm>
            <a:off x="1115568" y="2478024"/>
            <a:ext cx="10168128" cy="3694176"/>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hash table is a data structure consisted of key-value pairs where each key is unique. </a:t>
            </a:r>
          </a:p>
          <a:p>
            <a:r>
              <a:rPr lang="en-US" dirty="0"/>
              <a:t>There are implemented with arrays.</a:t>
            </a:r>
          </a:p>
        </p:txBody>
      </p:sp>
    </p:spTree>
    <p:extLst>
      <p:ext uri="{BB962C8B-B14F-4D97-AF65-F5344CB8AC3E}">
        <p14:creationId xmlns:p14="http://schemas.microsoft.com/office/powerpoint/2010/main" val="332846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8EB3-05D0-5643-854E-D76BC696D963}"/>
              </a:ext>
            </a:extLst>
          </p:cNvPr>
          <p:cNvSpPr txBox="1">
            <a:spLocks/>
          </p:cNvSpPr>
          <p:nvPr/>
        </p:nvSpPr>
        <p:spPr>
          <a:xfrm>
            <a:off x="1115568" y="548640"/>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Related Terms</a:t>
            </a:r>
          </a:p>
        </p:txBody>
      </p:sp>
      <p:sp>
        <p:nvSpPr>
          <p:cNvPr id="3" name="Oval 2">
            <a:extLst>
              <a:ext uri="{FF2B5EF4-FFF2-40B4-BE49-F238E27FC236}">
                <a16:creationId xmlns:a16="http://schemas.microsoft.com/office/drawing/2014/main" id="{353C1369-AF4F-014C-8897-AAC82925BABF}"/>
              </a:ext>
            </a:extLst>
          </p:cNvPr>
          <p:cNvSpPr/>
          <p:nvPr/>
        </p:nvSpPr>
        <p:spPr>
          <a:xfrm>
            <a:off x="6905537" y="1883140"/>
            <a:ext cx="3657600" cy="3657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Hash Sets</a:t>
            </a:r>
          </a:p>
          <a:p>
            <a:pPr algn="ctr"/>
            <a:r>
              <a:rPr lang="en-US" sz="2000" dirty="0"/>
              <a:t>Sets</a:t>
            </a:r>
          </a:p>
          <a:p>
            <a:pPr algn="ctr"/>
            <a:r>
              <a:rPr lang="en-US" sz="2000" dirty="0"/>
              <a:t>Unordered Sets</a:t>
            </a:r>
          </a:p>
        </p:txBody>
      </p:sp>
      <p:sp>
        <p:nvSpPr>
          <p:cNvPr id="4" name="Oval 3">
            <a:extLst>
              <a:ext uri="{FF2B5EF4-FFF2-40B4-BE49-F238E27FC236}">
                <a16:creationId xmlns:a16="http://schemas.microsoft.com/office/drawing/2014/main" id="{8D11D85B-86BF-914B-A720-A4E797E74099}"/>
              </a:ext>
            </a:extLst>
          </p:cNvPr>
          <p:cNvSpPr/>
          <p:nvPr/>
        </p:nvSpPr>
        <p:spPr>
          <a:xfrm>
            <a:off x="1880531" y="1883140"/>
            <a:ext cx="3657600" cy="3657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Hash Tables</a:t>
            </a:r>
          </a:p>
          <a:p>
            <a:pPr algn="ctr"/>
            <a:r>
              <a:rPr lang="en-US" sz="2000" dirty="0"/>
              <a:t>Hash Maps</a:t>
            </a:r>
          </a:p>
          <a:p>
            <a:pPr algn="ctr"/>
            <a:r>
              <a:rPr lang="en-US" sz="2000" dirty="0"/>
              <a:t>Dictionaries</a:t>
            </a:r>
          </a:p>
          <a:p>
            <a:pPr algn="ctr"/>
            <a:r>
              <a:rPr lang="en-US" sz="2000" dirty="0"/>
              <a:t>Associative Arrays</a:t>
            </a:r>
          </a:p>
          <a:p>
            <a:pPr algn="ctr"/>
            <a:r>
              <a:rPr lang="en-US" sz="2000" dirty="0"/>
              <a:t>Unordered Maps</a:t>
            </a:r>
          </a:p>
        </p:txBody>
      </p:sp>
      <p:sp>
        <p:nvSpPr>
          <p:cNvPr id="5" name="TextBox 4">
            <a:extLst>
              <a:ext uri="{FF2B5EF4-FFF2-40B4-BE49-F238E27FC236}">
                <a16:creationId xmlns:a16="http://schemas.microsoft.com/office/drawing/2014/main" id="{1BB9BD05-5993-E646-9086-94BC8D174EB8}"/>
              </a:ext>
            </a:extLst>
          </p:cNvPr>
          <p:cNvSpPr txBox="1"/>
          <p:nvPr/>
        </p:nvSpPr>
        <p:spPr>
          <a:xfrm>
            <a:off x="3016609" y="5649497"/>
            <a:ext cx="1385444" cy="646331"/>
          </a:xfrm>
          <a:prstGeom prst="rect">
            <a:avLst/>
          </a:prstGeom>
          <a:noFill/>
        </p:spPr>
        <p:txBody>
          <a:bodyPr wrap="none" rtlCol="0">
            <a:spAutoFit/>
          </a:bodyPr>
          <a:lstStyle/>
          <a:p>
            <a:pPr algn="ctr"/>
            <a:r>
              <a:rPr lang="en-US" dirty="0"/>
              <a:t>Key : Value </a:t>
            </a:r>
          </a:p>
          <a:p>
            <a:pPr algn="ctr"/>
            <a:r>
              <a:rPr lang="en-US" dirty="0"/>
              <a:t>(Pair)</a:t>
            </a:r>
          </a:p>
        </p:txBody>
      </p:sp>
      <p:sp>
        <p:nvSpPr>
          <p:cNvPr id="6" name="TextBox 5">
            <a:extLst>
              <a:ext uri="{FF2B5EF4-FFF2-40B4-BE49-F238E27FC236}">
                <a16:creationId xmlns:a16="http://schemas.microsoft.com/office/drawing/2014/main" id="{0D8F2520-27FC-A044-A8EA-29A39DBE3C79}"/>
              </a:ext>
            </a:extLst>
          </p:cNvPr>
          <p:cNvSpPr txBox="1"/>
          <p:nvPr/>
        </p:nvSpPr>
        <p:spPr>
          <a:xfrm>
            <a:off x="7966819" y="5663029"/>
            <a:ext cx="1563185" cy="646331"/>
          </a:xfrm>
          <a:prstGeom prst="rect">
            <a:avLst/>
          </a:prstGeom>
          <a:noFill/>
        </p:spPr>
        <p:txBody>
          <a:bodyPr wrap="none" rtlCol="0">
            <a:spAutoFit/>
          </a:bodyPr>
          <a:lstStyle/>
          <a:p>
            <a:r>
              <a:rPr lang="en-US" dirty="0"/>
              <a:t>Key &amp; Value </a:t>
            </a:r>
          </a:p>
          <a:p>
            <a:r>
              <a:rPr lang="en-US" dirty="0"/>
              <a:t>(Same Thing)</a:t>
            </a:r>
          </a:p>
        </p:txBody>
      </p:sp>
    </p:spTree>
    <p:extLst>
      <p:ext uri="{BB962C8B-B14F-4D97-AF65-F5344CB8AC3E}">
        <p14:creationId xmlns:p14="http://schemas.microsoft.com/office/powerpoint/2010/main" val="388894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F6ED-FB5F-3D4E-A7A1-ADF4475F5427}"/>
              </a:ext>
            </a:extLst>
          </p:cNvPr>
          <p:cNvSpPr txBox="1">
            <a:spLocks/>
          </p:cNvSpPr>
          <p:nvPr/>
        </p:nvSpPr>
        <p:spPr>
          <a:xfrm>
            <a:off x="609039" y="260025"/>
            <a:ext cx="4673340" cy="654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put</a:t>
            </a:r>
          </a:p>
        </p:txBody>
      </p:sp>
      <p:graphicFrame>
        <p:nvGraphicFramePr>
          <p:cNvPr id="5" name="Table 5">
            <a:extLst>
              <a:ext uri="{FF2B5EF4-FFF2-40B4-BE49-F238E27FC236}">
                <a16:creationId xmlns:a16="http://schemas.microsoft.com/office/drawing/2014/main" id="{F0D0354C-C571-BB47-8978-1AA19AB74948}"/>
              </a:ext>
            </a:extLst>
          </p:cNvPr>
          <p:cNvGraphicFramePr>
            <a:graphicFrameLocks noGrp="1"/>
          </p:cNvGraphicFramePr>
          <p:nvPr>
            <p:extLst>
              <p:ext uri="{D42A27DB-BD31-4B8C-83A1-F6EECF244321}">
                <p14:modId xmlns:p14="http://schemas.microsoft.com/office/powerpoint/2010/main" val="2529179738"/>
              </p:ext>
            </p:extLst>
          </p:nvPr>
        </p:nvGraphicFramePr>
        <p:xfrm>
          <a:off x="9192805" y="363269"/>
          <a:ext cx="1462433" cy="6120608"/>
        </p:xfrm>
        <a:graphic>
          <a:graphicData uri="http://schemas.openxmlformats.org/drawingml/2006/table">
            <a:tbl>
              <a:tblPr firstRow="1" bandRow="1">
                <a:tableStyleId>{2D5ABB26-0587-4C30-8999-92F81FD0307C}</a:tableStyleId>
              </a:tblPr>
              <a:tblGrid>
                <a:gridCol w="1462433">
                  <a:extLst>
                    <a:ext uri="{9D8B030D-6E8A-4147-A177-3AD203B41FA5}">
                      <a16:colId xmlns:a16="http://schemas.microsoft.com/office/drawing/2014/main" val="1337187578"/>
                    </a:ext>
                  </a:extLst>
                </a:gridCol>
              </a:tblGrid>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80557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6663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2349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29335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61113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111191"/>
                  </a:ext>
                </a:extLst>
              </a:tr>
              <a:tr h="765076">
                <a:tc>
                  <a:txBody>
                    <a:bodyPr/>
                    <a:lstStyle/>
                    <a:p>
                      <a:pPr algn="ct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05449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42485"/>
                  </a:ext>
                </a:extLst>
              </a:tr>
            </a:tbl>
          </a:graphicData>
        </a:graphic>
      </p:graphicFrame>
      <p:sp>
        <p:nvSpPr>
          <p:cNvPr id="6" name="TextBox 5">
            <a:extLst>
              <a:ext uri="{FF2B5EF4-FFF2-40B4-BE49-F238E27FC236}">
                <a16:creationId xmlns:a16="http://schemas.microsoft.com/office/drawing/2014/main" id="{3BC7CBBD-27CC-5A4E-B18D-C098FE529A14}"/>
              </a:ext>
            </a:extLst>
          </p:cNvPr>
          <p:cNvSpPr txBox="1"/>
          <p:nvPr/>
        </p:nvSpPr>
        <p:spPr>
          <a:xfrm>
            <a:off x="9456592" y="6483241"/>
            <a:ext cx="1010213" cy="369332"/>
          </a:xfrm>
          <a:prstGeom prst="rect">
            <a:avLst/>
          </a:prstGeom>
          <a:noFill/>
        </p:spPr>
        <p:txBody>
          <a:bodyPr wrap="none" rtlCol="0">
            <a:spAutoFit/>
          </a:bodyPr>
          <a:lstStyle/>
          <a:p>
            <a:r>
              <a:rPr lang="en-US" dirty="0"/>
              <a:t>size = 8</a:t>
            </a:r>
          </a:p>
        </p:txBody>
      </p:sp>
      <p:sp>
        <p:nvSpPr>
          <p:cNvPr id="7" name="TextBox 6">
            <a:extLst>
              <a:ext uri="{FF2B5EF4-FFF2-40B4-BE49-F238E27FC236}">
                <a16:creationId xmlns:a16="http://schemas.microsoft.com/office/drawing/2014/main" id="{9096B34B-304E-4342-93E1-917139555043}"/>
              </a:ext>
            </a:extLst>
          </p:cNvPr>
          <p:cNvSpPr txBox="1"/>
          <p:nvPr/>
        </p:nvSpPr>
        <p:spPr>
          <a:xfrm>
            <a:off x="8842545" y="631749"/>
            <a:ext cx="319318" cy="5683607"/>
          </a:xfrm>
          <a:prstGeom prst="rect">
            <a:avLst/>
          </a:prstGeom>
          <a:noFill/>
        </p:spPr>
        <p:txBody>
          <a:bodyPr wrap="none" rtlCol="0">
            <a:spAutoFit/>
          </a:bodyPr>
          <a:lstStyle/>
          <a:p>
            <a:pPr>
              <a:spcBef>
                <a:spcPts val="800"/>
              </a:spcBef>
            </a:pPr>
            <a:r>
              <a:rPr lang="en-US" dirty="0"/>
              <a:t>0</a:t>
            </a:r>
          </a:p>
          <a:p>
            <a:pPr>
              <a:spcBef>
                <a:spcPts val="800"/>
              </a:spcBef>
            </a:pPr>
            <a:endParaRPr lang="en-US" dirty="0"/>
          </a:p>
          <a:p>
            <a:pPr>
              <a:spcBef>
                <a:spcPts val="800"/>
              </a:spcBef>
            </a:pPr>
            <a:r>
              <a:rPr lang="en-US" dirty="0"/>
              <a:t>1</a:t>
            </a:r>
          </a:p>
          <a:p>
            <a:pPr>
              <a:spcBef>
                <a:spcPts val="800"/>
              </a:spcBef>
            </a:pPr>
            <a:endParaRPr lang="en-US" dirty="0"/>
          </a:p>
          <a:p>
            <a:pPr>
              <a:spcBef>
                <a:spcPts val="800"/>
              </a:spcBef>
            </a:pPr>
            <a:r>
              <a:rPr lang="en-US" dirty="0"/>
              <a:t>2</a:t>
            </a:r>
          </a:p>
          <a:p>
            <a:pPr>
              <a:spcBef>
                <a:spcPts val="800"/>
              </a:spcBef>
            </a:pPr>
            <a:endParaRPr lang="en-US" dirty="0"/>
          </a:p>
          <a:p>
            <a:pPr>
              <a:spcBef>
                <a:spcPts val="800"/>
              </a:spcBef>
            </a:pPr>
            <a:r>
              <a:rPr lang="en-US" dirty="0"/>
              <a:t>3</a:t>
            </a:r>
          </a:p>
          <a:p>
            <a:pPr>
              <a:spcBef>
                <a:spcPts val="800"/>
              </a:spcBef>
            </a:pPr>
            <a:endParaRPr lang="en-US" dirty="0"/>
          </a:p>
          <a:p>
            <a:pPr>
              <a:spcBef>
                <a:spcPts val="800"/>
              </a:spcBef>
            </a:pPr>
            <a:r>
              <a:rPr lang="en-US" dirty="0"/>
              <a:t>4</a:t>
            </a:r>
          </a:p>
          <a:p>
            <a:pPr>
              <a:spcBef>
                <a:spcPts val="800"/>
              </a:spcBef>
            </a:pPr>
            <a:endParaRPr lang="en-US" dirty="0"/>
          </a:p>
          <a:p>
            <a:pPr>
              <a:spcBef>
                <a:spcPts val="800"/>
              </a:spcBef>
            </a:pPr>
            <a:r>
              <a:rPr lang="en-US" dirty="0"/>
              <a:t>5</a:t>
            </a:r>
          </a:p>
          <a:p>
            <a:pPr>
              <a:spcBef>
                <a:spcPts val="800"/>
              </a:spcBef>
            </a:pPr>
            <a:endParaRPr lang="en-US" dirty="0"/>
          </a:p>
          <a:p>
            <a:pPr>
              <a:spcBef>
                <a:spcPts val="800"/>
              </a:spcBef>
            </a:pPr>
            <a:r>
              <a:rPr lang="en-US" dirty="0"/>
              <a:t>6</a:t>
            </a:r>
          </a:p>
          <a:p>
            <a:pPr>
              <a:spcBef>
                <a:spcPts val="800"/>
              </a:spcBef>
            </a:pPr>
            <a:endParaRPr lang="en-US" dirty="0"/>
          </a:p>
          <a:p>
            <a:pPr>
              <a:spcBef>
                <a:spcPts val="800"/>
              </a:spcBef>
            </a:pPr>
            <a:r>
              <a:rPr lang="en-US" dirty="0"/>
              <a:t>7</a:t>
            </a:r>
          </a:p>
        </p:txBody>
      </p:sp>
      <p:sp>
        <p:nvSpPr>
          <p:cNvPr id="8" name="Rounded Rectangle 7">
            <a:extLst>
              <a:ext uri="{FF2B5EF4-FFF2-40B4-BE49-F238E27FC236}">
                <a16:creationId xmlns:a16="http://schemas.microsoft.com/office/drawing/2014/main" id="{47F5F39C-B858-694D-B4B6-9EFBE6BE6937}"/>
              </a:ext>
            </a:extLst>
          </p:cNvPr>
          <p:cNvSpPr/>
          <p:nvPr/>
        </p:nvSpPr>
        <p:spPr>
          <a:xfrm>
            <a:off x="5081456" y="849614"/>
            <a:ext cx="1841780" cy="5633627"/>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8C3C6A5D-5C2E-F045-8B30-B82B884B4D7C}"/>
              </a:ext>
            </a:extLst>
          </p:cNvPr>
          <p:cNvSpPr txBox="1"/>
          <p:nvPr/>
        </p:nvSpPr>
        <p:spPr>
          <a:xfrm>
            <a:off x="5162244" y="513838"/>
            <a:ext cx="1680204" cy="369332"/>
          </a:xfrm>
          <a:prstGeom prst="rect">
            <a:avLst/>
          </a:prstGeom>
          <a:noFill/>
        </p:spPr>
        <p:txBody>
          <a:bodyPr wrap="none" rtlCol="0">
            <a:spAutoFit/>
          </a:bodyPr>
          <a:lstStyle/>
          <a:p>
            <a:r>
              <a:rPr lang="en-US" dirty="0"/>
              <a:t>Hash Function</a:t>
            </a:r>
          </a:p>
        </p:txBody>
      </p:sp>
      <p:sp>
        <p:nvSpPr>
          <p:cNvPr id="3" name="TextBox 2">
            <a:extLst>
              <a:ext uri="{FF2B5EF4-FFF2-40B4-BE49-F238E27FC236}">
                <a16:creationId xmlns:a16="http://schemas.microsoft.com/office/drawing/2014/main" id="{DEA6D3D2-D528-0F47-8574-5BB8D168F68B}"/>
              </a:ext>
            </a:extLst>
          </p:cNvPr>
          <p:cNvSpPr txBox="1"/>
          <p:nvPr/>
        </p:nvSpPr>
        <p:spPr>
          <a:xfrm>
            <a:off x="625229" y="1400961"/>
            <a:ext cx="1895327" cy="369332"/>
          </a:xfrm>
          <a:prstGeom prst="rect">
            <a:avLst/>
          </a:prstGeom>
          <a:noFill/>
        </p:spPr>
        <p:txBody>
          <a:bodyPr wrap="none" rtlCol="0">
            <a:spAutoFit/>
          </a:bodyPr>
          <a:lstStyle/>
          <a:p>
            <a:r>
              <a:rPr lang="en-US" dirty="0" err="1"/>
              <a:t>ht</a:t>
            </a:r>
            <a:r>
              <a:rPr lang="en-US" dirty="0"/>
              <a:t> = </a:t>
            </a:r>
            <a:r>
              <a:rPr lang="en-US" dirty="0" err="1"/>
              <a:t>HashTable</a:t>
            </a:r>
            <a:r>
              <a:rPr lang="en-US" dirty="0"/>
              <a:t>()</a:t>
            </a:r>
          </a:p>
        </p:txBody>
      </p:sp>
      <p:sp>
        <p:nvSpPr>
          <p:cNvPr id="10" name="TextBox 9">
            <a:extLst>
              <a:ext uri="{FF2B5EF4-FFF2-40B4-BE49-F238E27FC236}">
                <a16:creationId xmlns:a16="http://schemas.microsoft.com/office/drawing/2014/main" id="{968656D1-07A2-0042-9A11-CAF3C027B12B}"/>
              </a:ext>
            </a:extLst>
          </p:cNvPr>
          <p:cNvSpPr txBox="1"/>
          <p:nvPr/>
        </p:nvSpPr>
        <p:spPr>
          <a:xfrm>
            <a:off x="625228" y="1770293"/>
            <a:ext cx="2304477" cy="369332"/>
          </a:xfrm>
          <a:prstGeom prst="rect">
            <a:avLst/>
          </a:prstGeom>
          <a:noFill/>
        </p:spPr>
        <p:txBody>
          <a:bodyPr wrap="none" rtlCol="0">
            <a:spAutoFit/>
          </a:bodyPr>
          <a:lstStyle/>
          <a:p>
            <a:r>
              <a:rPr lang="en-US" dirty="0" err="1"/>
              <a:t>ht.put</a:t>
            </a:r>
            <a:r>
              <a:rPr lang="en-US" dirty="0"/>
              <a:t>(858, “Poway”)</a:t>
            </a:r>
          </a:p>
        </p:txBody>
      </p:sp>
      <p:sp>
        <p:nvSpPr>
          <p:cNvPr id="11" name="TextBox 10">
            <a:extLst>
              <a:ext uri="{FF2B5EF4-FFF2-40B4-BE49-F238E27FC236}">
                <a16:creationId xmlns:a16="http://schemas.microsoft.com/office/drawing/2014/main" id="{48387D96-4AA3-CC49-BD7F-20AE9026439B}"/>
              </a:ext>
            </a:extLst>
          </p:cNvPr>
          <p:cNvSpPr txBox="1"/>
          <p:nvPr/>
        </p:nvSpPr>
        <p:spPr>
          <a:xfrm>
            <a:off x="625228" y="2139625"/>
            <a:ext cx="2761846" cy="369332"/>
          </a:xfrm>
          <a:prstGeom prst="rect">
            <a:avLst/>
          </a:prstGeom>
          <a:noFill/>
        </p:spPr>
        <p:txBody>
          <a:bodyPr wrap="none" rtlCol="0">
            <a:spAutoFit/>
          </a:bodyPr>
          <a:lstStyle/>
          <a:p>
            <a:r>
              <a:rPr lang="en-US" dirty="0" err="1"/>
              <a:t>ht.put</a:t>
            </a:r>
            <a:r>
              <a:rPr lang="en-US" dirty="0"/>
              <a:t>(760, “Escondido”)</a:t>
            </a:r>
          </a:p>
        </p:txBody>
      </p:sp>
      <p:sp>
        <p:nvSpPr>
          <p:cNvPr id="12" name="TextBox 11">
            <a:extLst>
              <a:ext uri="{FF2B5EF4-FFF2-40B4-BE49-F238E27FC236}">
                <a16:creationId xmlns:a16="http://schemas.microsoft.com/office/drawing/2014/main" id="{81661BB6-2871-EB47-87CC-E65F1230A770}"/>
              </a:ext>
            </a:extLst>
          </p:cNvPr>
          <p:cNvSpPr txBox="1"/>
          <p:nvPr/>
        </p:nvSpPr>
        <p:spPr>
          <a:xfrm>
            <a:off x="625228" y="2500243"/>
            <a:ext cx="2734595" cy="369332"/>
          </a:xfrm>
          <a:prstGeom prst="rect">
            <a:avLst/>
          </a:prstGeom>
          <a:noFill/>
        </p:spPr>
        <p:txBody>
          <a:bodyPr wrap="none" rtlCol="0">
            <a:spAutoFit/>
          </a:bodyPr>
          <a:lstStyle/>
          <a:p>
            <a:r>
              <a:rPr lang="en-US" dirty="0" err="1"/>
              <a:t>ht.put</a:t>
            </a:r>
            <a:r>
              <a:rPr lang="en-US" dirty="0"/>
              <a:t>(619, “San Diego”)</a:t>
            </a:r>
          </a:p>
        </p:txBody>
      </p:sp>
      <p:sp>
        <p:nvSpPr>
          <p:cNvPr id="13" name="TextBox 12">
            <a:extLst>
              <a:ext uri="{FF2B5EF4-FFF2-40B4-BE49-F238E27FC236}">
                <a16:creationId xmlns:a16="http://schemas.microsoft.com/office/drawing/2014/main" id="{40FDAF54-61F0-A943-8186-F593A7ADF3D8}"/>
              </a:ext>
            </a:extLst>
          </p:cNvPr>
          <p:cNvSpPr txBox="1"/>
          <p:nvPr/>
        </p:nvSpPr>
        <p:spPr>
          <a:xfrm>
            <a:off x="621898" y="2878289"/>
            <a:ext cx="3074752" cy="369332"/>
          </a:xfrm>
          <a:prstGeom prst="rect">
            <a:avLst/>
          </a:prstGeom>
          <a:noFill/>
        </p:spPr>
        <p:txBody>
          <a:bodyPr wrap="none" rtlCol="0">
            <a:spAutoFit/>
          </a:bodyPr>
          <a:lstStyle/>
          <a:p>
            <a:r>
              <a:rPr lang="en-US" dirty="0" err="1"/>
              <a:t>ht.put</a:t>
            </a:r>
            <a:r>
              <a:rPr lang="en-US" dirty="0"/>
              <a:t>(415, “San Francisco”)</a:t>
            </a:r>
          </a:p>
        </p:txBody>
      </p:sp>
      <p:sp>
        <p:nvSpPr>
          <p:cNvPr id="14" name="TextBox 13">
            <a:extLst>
              <a:ext uri="{FF2B5EF4-FFF2-40B4-BE49-F238E27FC236}">
                <a16:creationId xmlns:a16="http://schemas.microsoft.com/office/drawing/2014/main" id="{F5F49008-F413-6245-A2E2-69639157C63C}"/>
              </a:ext>
            </a:extLst>
          </p:cNvPr>
          <p:cNvSpPr txBox="1"/>
          <p:nvPr/>
        </p:nvSpPr>
        <p:spPr>
          <a:xfrm>
            <a:off x="621898" y="3238907"/>
            <a:ext cx="2913811" cy="369332"/>
          </a:xfrm>
          <a:prstGeom prst="rect">
            <a:avLst/>
          </a:prstGeom>
          <a:noFill/>
        </p:spPr>
        <p:txBody>
          <a:bodyPr wrap="none" rtlCol="0">
            <a:spAutoFit/>
          </a:bodyPr>
          <a:lstStyle/>
          <a:p>
            <a:r>
              <a:rPr lang="en-US" dirty="0" err="1"/>
              <a:t>ht.put</a:t>
            </a:r>
            <a:r>
              <a:rPr lang="en-US" dirty="0"/>
              <a:t>(213, “Los Angeles”)</a:t>
            </a:r>
          </a:p>
        </p:txBody>
      </p:sp>
      <p:sp>
        <p:nvSpPr>
          <p:cNvPr id="15" name="TextBox 14">
            <a:extLst>
              <a:ext uri="{FF2B5EF4-FFF2-40B4-BE49-F238E27FC236}">
                <a16:creationId xmlns:a16="http://schemas.microsoft.com/office/drawing/2014/main" id="{76DA8519-A203-FA40-857F-E4C91F114349}"/>
              </a:ext>
            </a:extLst>
          </p:cNvPr>
          <p:cNvSpPr txBox="1"/>
          <p:nvPr/>
        </p:nvSpPr>
        <p:spPr>
          <a:xfrm>
            <a:off x="5297627" y="1764230"/>
            <a:ext cx="1435008" cy="369332"/>
          </a:xfrm>
          <a:prstGeom prst="rect">
            <a:avLst/>
          </a:prstGeom>
          <a:noFill/>
        </p:spPr>
        <p:txBody>
          <a:bodyPr wrap="none" rtlCol="0">
            <a:spAutoFit/>
          </a:bodyPr>
          <a:lstStyle/>
          <a:p>
            <a:r>
              <a:rPr lang="en-US" dirty="0"/>
              <a:t>858 % 8 = 2</a:t>
            </a:r>
          </a:p>
        </p:txBody>
      </p:sp>
      <p:sp>
        <p:nvSpPr>
          <p:cNvPr id="16" name="TextBox 15">
            <a:extLst>
              <a:ext uri="{FF2B5EF4-FFF2-40B4-BE49-F238E27FC236}">
                <a16:creationId xmlns:a16="http://schemas.microsoft.com/office/drawing/2014/main" id="{2269BB8E-23FA-0A4B-9015-A1AE2792D732}"/>
              </a:ext>
            </a:extLst>
          </p:cNvPr>
          <p:cNvSpPr txBox="1"/>
          <p:nvPr/>
        </p:nvSpPr>
        <p:spPr>
          <a:xfrm>
            <a:off x="5297627" y="2158404"/>
            <a:ext cx="1435008" cy="369332"/>
          </a:xfrm>
          <a:prstGeom prst="rect">
            <a:avLst/>
          </a:prstGeom>
          <a:noFill/>
        </p:spPr>
        <p:txBody>
          <a:bodyPr wrap="none" rtlCol="0">
            <a:spAutoFit/>
          </a:bodyPr>
          <a:lstStyle/>
          <a:p>
            <a:r>
              <a:rPr lang="en-US" dirty="0"/>
              <a:t>760 % 8 = 0</a:t>
            </a:r>
          </a:p>
        </p:txBody>
      </p:sp>
      <p:sp>
        <p:nvSpPr>
          <p:cNvPr id="17" name="TextBox 16">
            <a:extLst>
              <a:ext uri="{FF2B5EF4-FFF2-40B4-BE49-F238E27FC236}">
                <a16:creationId xmlns:a16="http://schemas.microsoft.com/office/drawing/2014/main" id="{C87C7B78-4E12-9B42-9BE4-6AD1398F8A71}"/>
              </a:ext>
            </a:extLst>
          </p:cNvPr>
          <p:cNvSpPr txBox="1"/>
          <p:nvPr/>
        </p:nvSpPr>
        <p:spPr>
          <a:xfrm>
            <a:off x="5297627" y="2527683"/>
            <a:ext cx="1435008" cy="369332"/>
          </a:xfrm>
          <a:prstGeom prst="rect">
            <a:avLst/>
          </a:prstGeom>
          <a:noFill/>
        </p:spPr>
        <p:txBody>
          <a:bodyPr wrap="none" rtlCol="0">
            <a:spAutoFit/>
          </a:bodyPr>
          <a:lstStyle/>
          <a:p>
            <a:r>
              <a:rPr lang="en-US" dirty="0"/>
              <a:t>619 % 8 = 3</a:t>
            </a:r>
          </a:p>
        </p:txBody>
      </p:sp>
      <p:sp>
        <p:nvSpPr>
          <p:cNvPr id="18" name="TextBox 17">
            <a:extLst>
              <a:ext uri="{FF2B5EF4-FFF2-40B4-BE49-F238E27FC236}">
                <a16:creationId xmlns:a16="http://schemas.microsoft.com/office/drawing/2014/main" id="{24D2481B-5B04-0747-A99B-1D4DB7459935}"/>
              </a:ext>
            </a:extLst>
          </p:cNvPr>
          <p:cNvSpPr txBox="1"/>
          <p:nvPr/>
        </p:nvSpPr>
        <p:spPr>
          <a:xfrm>
            <a:off x="5297627" y="2897015"/>
            <a:ext cx="1435008" cy="369332"/>
          </a:xfrm>
          <a:prstGeom prst="rect">
            <a:avLst/>
          </a:prstGeom>
          <a:noFill/>
        </p:spPr>
        <p:txBody>
          <a:bodyPr wrap="none" rtlCol="0">
            <a:spAutoFit/>
          </a:bodyPr>
          <a:lstStyle/>
          <a:p>
            <a:r>
              <a:rPr lang="en-US" dirty="0"/>
              <a:t>415 % 8 = 7</a:t>
            </a:r>
          </a:p>
        </p:txBody>
      </p:sp>
      <p:sp>
        <p:nvSpPr>
          <p:cNvPr id="20" name="TextBox 19">
            <a:extLst>
              <a:ext uri="{FF2B5EF4-FFF2-40B4-BE49-F238E27FC236}">
                <a16:creationId xmlns:a16="http://schemas.microsoft.com/office/drawing/2014/main" id="{3D871B14-9670-7043-9481-4EEE7342CC0C}"/>
              </a:ext>
            </a:extLst>
          </p:cNvPr>
          <p:cNvSpPr txBox="1"/>
          <p:nvPr/>
        </p:nvSpPr>
        <p:spPr>
          <a:xfrm>
            <a:off x="5297627" y="3266294"/>
            <a:ext cx="1435008" cy="369332"/>
          </a:xfrm>
          <a:prstGeom prst="rect">
            <a:avLst/>
          </a:prstGeom>
          <a:noFill/>
        </p:spPr>
        <p:txBody>
          <a:bodyPr wrap="none" rtlCol="0">
            <a:spAutoFit/>
          </a:bodyPr>
          <a:lstStyle/>
          <a:p>
            <a:r>
              <a:rPr lang="en-US" dirty="0"/>
              <a:t>213 % 8 = 5</a:t>
            </a:r>
          </a:p>
        </p:txBody>
      </p:sp>
      <p:cxnSp>
        <p:nvCxnSpPr>
          <p:cNvPr id="28" name="Straight Arrow Connector 27">
            <a:extLst>
              <a:ext uri="{FF2B5EF4-FFF2-40B4-BE49-F238E27FC236}">
                <a16:creationId xmlns:a16="http://schemas.microsoft.com/office/drawing/2014/main" id="{AD3D6172-716F-B84A-8522-6C3E6A374129}"/>
              </a:ext>
            </a:extLst>
          </p:cNvPr>
          <p:cNvCxnSpPr>
            <a:cxnSpLocks/>
            <a:stCxn id="15" idx="3"/>
          </p:cNvCxnSpPr>
          <p:nvPr/>
        </p:nvCxnSpPr>
        <p:spPr>
          <a:xfrm>
            <a:off x="6732635" y="1948896"/>
            <a:ext cx="2078968" cy="36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33F28F5-6621-034F-A263-5189D5815BE6}"/>
              </a:ext>
            </a:extLst>
          </p:cNvPr>
          <p:cNvCxnSpPr>
            <a:cxnSpLocks/>
            <a:stCxn id="16" idx="3"/>
          </p:cNvCxnSpPr>
          <p:nvPr/>
        </p:nvCxnSpPr>
        <p:spPr>
          <a:xfrm flipV="1">
            <a:off x="6732635" y="849614"/>
            <a:ext cx="2109910" cy="149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EC052DC-4AF9-4C41-9AC5-41CABA907FFA}"/>
              </a:ext>
            </a:extLst>
          </p:cNvPr>
          <p:cNvCxnSpPr>
            <a:cxnSpLocks/>
            <a:stCxn id="17" idx="3"/>
          </p:cNvCxnSpPr>
          <p:nvPr/>
        </p:nvCxnSpPr>
        <p:spPr>
          <a:xfrm>
            <a:off x="6732635" y="2712349"/>
            <a:ext cx="2078968" cy="36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C7B41D9-48A0-5943-8FA6-0BCED555EA12}"/>
              </a:ext>
            </a:extLst>
          </p:cNvPr>
          <p:cNvCxnSpPr>
            <a:cxnSpLocks/>
            <a:stCxn id="18" idx="3"/>
          </p:cNvCxnSpPr>
          <p:nvPr/>
        </p:nvCxnSpPr>
        <p:spPr>
          <a:xfrm>
            <a:off x="6732635" y="3081681"/>
            <a:ext cx="2109910" cy="2926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0F09A02-63D6-DE45-B40B-600D33E4092F}"/>
              </a:ext>
            </a:extLst>
          </p:cNvPr>
          <p:cNvCxnSpPr>
            <a:cxnSpLocks/>
            <a:stCxn id="20" idx="3"/>
          </p:cNvCxnSpPr>
          <p:nvPr/>
        </p:nvCxnSpPr>
        <p:spPr>
          <a:xfrm>
            <a:off x="6732635" y="3450960"/>
            <a:ext cx="2109910" cy="1130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11D4C6FE-28A6-4148-B633-B5535956AE7C}"/>
              </a:ext>
            </a:extLst>
          </p:cNvPr>
          <p:cNvSpPr txBox="1"/>
          <p:nvPr/>
        </p:nvSpPr>
        <p:spPr>
          <a:xfrm>
            <a:off x="9503104" y="2132625"/>
            <a:ext cx="841834" cy="307777"/>
          </a:xfrm>
          <a:prstGeom prst="rect">
            <a:avLst/>
          </a:prstGeom>
          <a:noFill/>
        </p:spPr>
        <p:txBody>
          <a:bodyPr wrap="none" rtlCol="0">
            <a:spAutoFit/>
          </a:bodyPr>
          <a:lstStyle/>
          <a:p>
            <a:r>
              <a:rPr lang="en-US" sz="1400" dirty="0"/>
              <a:t>“Poway”</a:t>
            </a:r>
          </a:p>
        </p:txBody>
      </p:sp>
      <p:sp>
        <p:nvSpPr>
          <p:cNvPr id="47" name="TextBox 46">
            <a:extLst>
              <a:ext uri="{FF2B5EF4-FFF2-40B4-BE49-F238E27FC236}">
                <a16:creationId xmlns:a16="http://schemas.microsoft.com/office/drawing/2014/main" id="{1F80414E-AC87-6E42-9994-1F6AF3C76A4C}"/>
              </a:ext>
            </a:extLst>
          </p:cNvPr>
          <p:cNvSpPr txBox="1"/>
          <p:nvPr/>
        </p:nvSpPr>
        <p:spPr>
          <a:xfrm>
            <a:off x="9323781" y="2898403"/>
            <a:ext cx="1200479" cy="584775"/>
          </a:xfrm>
          <a:prstGeom prst="rect">
            <a:avLst/>
          </a:prstGeom>
          <a:noFill/>
        </p:spPr>
        <p:txBody>
          <a:bodyPr wrap="square" rtlCol="0">
            <a:spAutoFit/>
          </a:bodyPr>
          <a:lstStyle/>
          <a:p>
            <a:r>
              <a:rPr lang="en-US" sz="1400" dirty="0"/>
              <a:t>“San Diego”</a:t>
            </a:r>
          </a:p>
          <a:p>
            <a:endParaRPr lang="en-US" dirty="0"/>
          </a:p>
        </p:txBody>
      </p:sp>
      <p:sp>
        <p:nvSpPr>
          <p:cNvPr id="48" name="TextBox 47">
            <a:extLst>
              <a:ext uri="{FF2B5EF4-FFF2-40B4-BE49-F238E27FC236}">
                <a16:creationId xmlns:a16="http://schemas.microsoft.com/office/drawing/2014/main" id="{ACE63FFA-1170-1A4D-9D4B-14F4F7234E4A}"/>
              </a:ext>
            </a:extLst>
          </p:cNvPr>
          <p:cNvSpPr txBox="1"/>
          <p:nvPr/>
        </p:nvSpPr>
        <p:spPr>
          <a:xfrm>
            <a:off x="9238127" y="4398434"/>
            <a:ext cx="1371785" cy="584775"/>
          </a:xfrm>
          <a:prstGeom prst="rect">
            <a:avLst/>
          </a:prstGeom>
          <a:noFill/>
        </p:spPr>
        <p:txBody>
          <a:bodyPr wrap="square" rtlCol="0">
            <a:spAutoFit/>
          </a:bodyPr>
          <a:lstStyle/>
          <a:p>
            <a:r>
              <a:rPr lang="en-US" sz="1400" dirty="0"/>
              <a:t>“Los Angeles”</a:t>
            </a:r>
          </a:p>
          <a:p>
            <a:endParaRPr lang="en-US" dirty="0"/>
          </a:p>
        </p:txBody>
      </p:sp>
      <p:sp>
        <p:nvSpPr>
          <p:cNvPr id="49" name="TextBox 48">
            <a:extLst>
              <a:ext uri="{FF2B5EF4-FFF2-40B4-BE49-F238E27FC236}">
                <a16:creationId xmlns:a16="http://schemas.microsoft.com/office/drawing/2014/main" id="{7C9E9856-1E2D-2144-9A04-1BC0628A6E1A}"/>
              </a:ext>
            </a:extLst>
          </p:cNvPr>
          <p:cNvSpPr txBox="1"/>
          <p:nvPr/>
        </p:nvSpPr>
        <p:spPr>
          <a:xfrm>
            <a:off x="9204975" y="5918609"/>
            <a:ext cx="1438086" cy="584775"/>
          </a:xfrm>
          <a:prstGeom prst="rect">
            <a:avLst/>
          </a:prstGeom>
          <a:noFill/>
        </p:spPr>
        <p:txBody>
          <a:bodyPr wrap="none" rtlCol="0">
            <a:spAutoFit/>
          </a:bodyPr>
          <a:lstStyle/>
          <a:p>
            <a:r>
              <a:rPr lang="en-US" sz="1400" dirty="0"/>
              <a:t>“San Francisco”</a:t>
            </a:r>
          </a:p>
          <a:p>
            <a:endParaRPr lang="en-US" dirty="0"/>
          </a:p>
        </p:txBody>
      </p:sp>
      <p:sp>
        <p:nvSpPr>
          <p:cNvPr id="50" name="TextBox 49">
            <a:extLst>
              <a:ext uri="{FF2B5EF4-FFF2-40B4-BE49-F238E27FC236}">
                <a16:creationId xmlns:a16="http://schemas.microsoft.com/office/drawing/2014/main" id="{30B02A02-18A2-A242-98C4-25F68B588256}"/>
              </a:ext>
            </a:extLst>
          </p:cNvPr>
          <p:cNvSpPr txBox="1"/>
          <p:nvPr/>
        </p:nvSpPr>
        <p:spPr>
          <a:xfrm>
            <a:off x="9327541" y="594820"/>
            <a:ext cx="1192955" cy="584775"/>
          </a:xfrm>
          <a:prstGeom prst="rect">
            <a:avLst/>
          </a:prstGeom>
          <a:noFill/>
        </p:spPr>
        <p:txBody>
          <a:bodyPr wrap="none" rtlCol="0">
            <a:spAutoFit/>
          </a:bodyPr>
          <a:lstStyle/>
          <a:p>
            <a:r>
              <a:rPr lang="en-US" sz="1400" dirty="0"/>
              <a:t>“Escondido”</a:t>
            </a:r>
          </a:p>
          <a:p>
            <a:endParaRPr lang="en-US" dirty="0"/>
          </a:p>
        </p:txBody>
      </p:sp>
    </p:spTree>
    <p:extLst>
      <p:ext uri="{BB962C8B-B14F-4D97-AF65-F5344CB8AC3E}">
        <p14:creationId xmlns:p14="http://schemas.microsoft.com/office/powerpoint/2010/main" val="91712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20" grpId="0"/>
      <p:bldP spid="46" grpId="0"/>
      <p:bldP spid="47" grpId="0"/>
      <p:bldP spid="48" grpId="0"/>
      <p:bldP spid="49"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5E6F-3A59-0440-BE03-EAFE8D4B89A8}"/>
              </a:ext>
            </a:extLst>
          </p:cNvPr>
          <p:cNvSpPr txBox="1">
            <a:spLocks/>
          </p:cNvSpPr>
          <p:nvPr/>
        </p:nvSpPr>
        <p:spPr>
          <a:xfrm>
            <a:off x="609039" y="260025"/>
            <a:ext cx="4673340" cy="654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rPr>
              <a:t>Hash Table</a:t>
            </a:r>
          </a:p>
        </p:txBody>
      </p:sp>
      <p:graphicFrame>
        <p:nvGraphicFramePr>
          <p:cNvPr id="4" name="Table 5">
            <a:extLst>
              <a:ext uri="{FF2B5EF4-FFF2-40B4-BE49-F238E27FC236}">
                <a16:creationId xmlns:a16="http://schemas.microsoft.com/office/drawing/2014/main" id="{1F7F8754-40B3-4244-AAB6-53BEB3DC77BF}"/>
              </a:ext>
            </a:extLst>
          </p:cNvPr>
          <p:cNvGraphicFramePr>
            <a:graphicFrameLocks noGrp="1"/>
          </p:cNvGraphicFramePr>
          <p:nvPr>
            <p:extLst>
              <p:ext uri="{D42A27DB-BD31-4B8C-83A1-F6EECF244321}">
                <p14:modId xmlns:p14="http://schemas.microsoft.com/office/powerpoint/2010/main" val="1830345022"/>
              </p:ext>
            </p:extLst>
          </p:nvPr>
        </p:nvGraphicFramePr>
        <p:xfrm>
          <a:off x="4456503" y="477367"/>
          <a:ext cx="1462433" cy="6120608"/>
        </p:xfrm>
        <a:graphic>
          <a:graphicData uri="http://schemas.openxmlformats.org/drawingml/2006/table">
            <a:tbl>
              <a:tblPr firstRow="1" bandRow="1">
                <a:tableStyleId>{2D5ABB26-0587-4C30-8999-92F81FD0307C}</a:tableStyleId>
              </a:tblPr>
              <a:tblGrid>
                <a:gridCol w="1462433">
                  <a:extLst>
                    <a:ext uri="{9D8B030D-6E8A-4147-A177-3AD203B41FA5}">
                      <a16:colId xmlns:a16="http://schemas.microsoft.com/office/drawing/2014/main" val="1337187578"/>
                    </a:ext>
                  </a:extLst>
                </a:gridCol>
              </a:tblGrid>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80557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6663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2349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29335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61113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111191"/>
                  </a:ext>
                </a:extLst>
              </a:tr>
              <a:tr h="765076">
                <a:tc>
                  <a:txBody>
                    <a:bodyPr/>
                    <a:lstStyle/>
                    <a:p>
                      <a:pPr algn="ct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05449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42485"/>
                  </a:ext>
                </a:extLst>
              </a:tr>
            </a:tbl>
          </a:graphicData>
        </a:graphic>
      </p:graphicFrame>
      <p:sp>
        <p:nvSpPr>
          <p:cNvPr id="5" name="TextBox 4">
            <a:extLst>
              <a:ext uri="{FF2B5EF4-FFF2-40B4-BE49-F238E27FC236}">
                <a16:creationId xmlns:a16="http://schemas.microsoft.com/office/drawing/2014/main" id="{3F7D7205-6F6A-9C4B-9AFA-A252371C131F}"/>
              </a:ext>
            </a:extLst>
          </p:cNvPr>
          <p:cNvSpPr txBox="1"/>
          <p:nvPr/>
        </p:nvSpPr>
        <p:spPr>
          <a:xfrm>
            <a:off x="4106243" y="745847"/>
            <a:ext cx="319318" cy="5683607"/>
          </a:xfrm>
          <a:prstGeom prst="rect">
            <a:avLst/>
          </a:prstGeom>
          <a:noFill/>
        </p:spPr>
        <p:txBody>
          <a:bodyPr wrap="none" rtlCol="0">
            <a:spAutoFit/>
          </a:bodyPr>
          <a:lstStyle/>
          <a:p>
            <a:pPr>
              <a:spcBef>
                <a:spcPts val="800"/>
              </a:spcBef>
            </a:pPr>
            <a:r>
              <a:rPr lang="en-US" dirty="0"/>
              <a:t>0</a:t>
            </a:r>
          </a:p>
          <a:p>
            <a:pPr>
              <a:spcBef>
                <a:spcPts val="800"/>
              </a:spcBef>
            </a:pPr>
            <a:endParaRPr lang="en-US" dirty="0"/>
          </a:p>
          <a:p>
            <a:pPr>
              <a:spcBef>
                <a:spcPts val="800"/>
              </a:spcBef>
            </a:pPr>
            <a:r>
              <a:rPr lang="en-US" dirty="0"/>
              <a:t>1</a:t>
            </a:r>
          </a:p>
          <a:p>
            <a:pPr>
              <a:spcBef>
                <a:spcPts val="800"/>
              </a:spcBef>
            </a:pPr>
            <a:endParaRPr lang="en-US" dirty="0"/>
          </a:p>
          <a:p>
            <a:pPr>
              <a:spcBef>
                <a:spcPts val="800"/>
              </a:spcBef>
            </a:pPr>
            <a:r>
              <a:rPr lang="en-US" dirty="0"/>
              <a:t>2</a:t>
            </a:r>
          </a:p>
          <a:p>
            <a:pPr>
              <a:spcBef>
                <a:spcPts val="800"/>
              </a:spcBef>
            </a:pPr>
            <a:endParaRPr lang="en-US" dirty="0"/>
          </a:p>
          <a:p>
            <a:pPr>
              <a:spcBef>
                <a:spcPts val="800"/>
              </a:spcBef>
            </a:pPr>
            <a:r>
              <a:rPr lang="en-US" dirty="0"/>
              <a:t>3</a:t>
            </a:r>
          </a:p>
          <a:p>
            <a:pPr>
              <a:spcBef>
                <a:spcPts val="800"/>
              </a:spcBef>
            </a:pPr>
            <a:endParaRPr lang="en-US" dirty="0"/>
          </a:p>
          <a:p>
            <a:pPr>
              <a:spcBef>
                <a:spcPts val="800"/>
              </a:spcBef>
            </a:pPr>
            <a:r>
              <a:rPr lang="en-US" dirty="0"/>
              <a:t>4</a:t>
            </a:r>
          </a:p>
          <a:p>
            <a:pPr>
              <a:spcBef>
                <a:spcPts val="800"/>
              </a:spcBef>
            </a:pPr>
            <a:endParaRPr lang="en-US" dirty="0"/>
          </a:p>
          <a:p>
            <a:pPr>
              <a:spcBef>
                <a:spcPts val="800"/>
              </a:spcBef>
            </a:pPr>
            <a:r>
              <a:rPr lang="en-US" dirty="0"/>
              <a:t>5</a:t>
            </a:r>
          </a:p>
          <a:p>
            <a:pPr>
              <a:spcBef>
                <a:spcPts val="800"/>
              </a:spcBef>
            </a:pPr>
            <a:endParaRPr lang="en-US" dirty="0"/>
          </a:p>
          <a:p>
            <a:pPr>
              <a:spcBef>
                <a:spcPts val="800"/>
              </a:spcBef>
            </a:pPr>
            <a:r>
              <a:rPr lang="en-US" dirty="0"/>
              <a:t>6</a:t>
            </a:r>
          </a:p>
          <a:p>
            <a:pPr>
              <a:spcBef>
                <a:spcPts val="800"/>
              </a:spcBef>
            </a:pPr>
            <a:endParaRPr lang="en-US" dirty="0"/>
          </a:p>
          <a:p>
            <a:pPr>
              <a:spcBef>
                <a:spcPts val="800"/>
              </a:spcBef>
            </a:pPr>
            <a:r>
              <a:rPr lang="en-US" dirty="0"/>
              <a:t>7</a:t>
            </a:r>
          </a:p>
        </p:txBody>
      </p:sp>
      <p:sp>
        <p:nvSpPr>
          <p:cNvPr id="8" name="TextBox 7">
            <a:extLst>
              <a:ext uri="{FF2B5EF4-FFF2-40B4-BE49-F238E27FC236}">
                <a16:creationId xmlns:a16="http://schemas.microsoft.com/office/drawing/2014/main" id="{8E14C626-04D1-5343-8A3E-665454C676FF}"/>
              </a:ext>
            </a:extLst>
          </p:cNvPr>
          <p:cNvSpPr txBox="1"/>
          <p:nvPr/>
        </p:nvSpPr>
        <p:spPr>
          <a:xfrm>
            <a:off x="625229" y="1400961"/>
            <a:ext cx="1895327" cy="369332"/>
          </a:xfrm>
          <a:prstGeom prst="rect">
            <a:avLst/>
          </a:prstGeom>
          <a:noFill/>
        </p:spPr>
        <p:txBody>
          <a:bodyPr wrap="none" rtlCol="0">
            <a:spAutoFit/>
          </a:bodyPr>
          <a:lstStyle/>
          <a:p>
            <a:r>
              <a:rPr lang="en-US" dirty="0" err="1"/>
              <a:t>ht</a:t>
            </a:r>
            <a:r>
              <a:rPr lang="en-US" dirty="0"/>
              <a:t> = </a:t>
            </a:r>
            <a:r>
              <a:rPr lang="en-US" dirty="0" err="1"/>
              <a:t>HashTable</a:t>
            </a:r>
            <a:r>
              <a:rPr lang="en-US" dirty="0"/>
              <a:t>()</a:t>
            </a:r>
          </a:p>
        </p:txBody>
      </p:sp>
      <p:sp>
        <p:nvSpPr>
          <p:cNvPr id="9" name="TextBox 8">
            <a:extLst>
              <a:ext uri="{FF2B5EF4-FFF2-40B4-BE49-F238E27FC236}">
                <a16:creationId xmlns:a16="http://schemas.microsoft.com/office/drawing/2014/main" id="{AEEC666A-2FE8-8449-AFD9-6005E49F7B0D}"/>
              </a:ext>
            </a:extLst>
          </p:cNvPr>
          <p:cNvSpPr txBox="1"/>
          <p:nvPr/>
        </p:nvSpPr>
        <p:spPr>
          <a:xfrm>
            <a:off x="625228" y="1770293"/>
            <a:ext cx="2304477" cy="369332"/>
          </a:xfrm>
          <a:prstGeom prst="rect">
            <a:avLst/>
          </a:prstGeom>
          <a:noFill/>
        </p:spPr>
        <p:txBody>
          <a:bodyPr wrap="none" rtlCol="0">
            <a:spAutoFit/>
          </a:bodyPr>
          <a:lstStyle/>
          <a:p>
            <a:r>
              <a:rPr lang="en-US" dirty="0" err="1"/>
              <a:t>ht.put</a:t>
            </a:r>
            <a:r>
              <a:rPr lang="en-US" dirty="0"/>
              <a:t>(858, “Poway”)</a:t>
            </a:r>
          </a:p>
        </p:txBody>
      </p:sp>
      <p:sp>
        <p:nvSpPr>
          <p:cNvPr id="10" name="TextBox 9">
            <a:extLst>
              <a:ext uri="{FF2B5EF4-FFF2-40B4-BE49-F238E27FC236}">
                <a16:creationId xmlns:a16="http://schemas.microsoft.com/office/drawing/2014/main" id="{5062497A-37F5-4842-B91B-6E207CEF6E5C}"/>
              </a:ext>
            </a:extLst>
          </p:cNvPr>
          <p:cNvSpPr txBox="1"/>
          <p:nvPr/>
        </p:nvSpPr>
        <p:spPr>
          <a:xfrm>
            <a:off x="625228" y="2139625"/>
            <a:ext cx="2761846" cy="369332"/>
          </a:xfrm>
          <a:prstGeom prst="rect">
            <a:avLst/>
          </a:prstGeom>
          <a:noFill/>
        </p:spPr>
        <p:txBody>
          <a:bodyPr wrap="none" rtlCol="0">
            <a:spAutoFit/>
          </a:bodyPr>
          <a:lstStyle/>
          <a:p>
            <a:r>
              <a:rPr lang="en-US" dirty="0" err="1"/>
              <a:t>ht.put</a:t>
            </a:r>
            <a:r>
              <a:rPr lang="en-US" dirty="0"/>
              <a:t>(760, “Escondido”)</a:t>
            </a:r>
          </a:p>
        </p:txBody>
      </p:sp>
      <p:sp>
        <p:nvSpPr>
          <p:cNvPr id="11" name="TextBox 10">
            <a:extLst>
              <a:ext uri="{FF2B5EF4-FFF2-40B4-BE49-F238E27FC236}">
                <a16:creationId xmlns:a16="http://schemas.microsoft.com/office/drawing/2014/main" id="{2700413D-A986-9642-A3FA-66D3ADE9B8A0}"/>
              </a:ext>
            </a:extLst>
          </p:cNvPr>
          <p:cNvSpPr txBox="1"/>
          <p:nvPr/>
        </p:nvSpPr>
        <p:spPr>
          <a:xfrm>
            <a:off x="625228" y="2500243"/>
            <a:ext cx="2734595" cy="369332"/>
          </a:xfrm>
          <a:prstGeom prst="rect">
            <a:avLst/>
          </a:prstGeom>
          <a:noFill/>
        </p:spPr>
        <p:txBody>
          <a:bodyPr wrap="none" rtlCol="0">
            <a:spAutoFit/>
          </a:bodyPr>
          <a:lstStyle/>
          <a:p>
            <a:r>
              <a:rPr lang="en-US" dirty="0" err="1"/>
              <a:t>ht.put</a:t>
            </a:r>
            <a:r>
              <a:rPr lang="en-US" dirty="0"/>
              <a:t>(619, “San Diego”)</a:t>
            </a:r>
          </a:p>
        </p:txBody>
      </p:sp>
      <p:sp>
        <p:nvSpPr>
          <p:cNvPr id="12" name="TextBox 11">
            <a:extLst>
              <a:ext uri="{FF2B5EF4-FFF2-40B4-BE49-F238E27FC236}">
                <a16:creationId xmlns:a16="http://schemas.microsoft.com/office/drawing/2014/main" id="{7D5AC43A-F2FD-5340-97FF-6D4A6A2BB516}"/>
              </a:ext>
            </a:extLst>
          </p:cNvPr>
          <p:cNvSpPr txBox="1"/>
          <p:nvPr/>
        </p:nvSpPr>
        <p:spPr>
          <a:xfrm>
            <a:off x="621898" y="2878289"/>
            <a:ext cx="3074752" cy="369332"/>
          </a:xfrm>
          <a:prstGeom prst="rect">
            <a:avLst/>
          </a:prstGeom>
          <a:noFill/>
        </p:spPr>
        <p:txBody>
          <a:bodyPr wrap="none" rtlCol="0">
            <a:spAutoFit/>
          </a:bodyPr>
          <a:lstStyle/>
          <a:p>
            <a:r>
              <a:rPr lang="en-US" dirty="0" err="1"/>
              <a:t>ht.put</a:t>
            </a:r>
            <a:r>
              <a:rPr lang="en-US" dirty="0"/>
              <a:t>(415, “San Francisco”)</a:t>
            </a:r>
          </a:p>
        </p:txBody>
      </p:sp>
      <p:sp>
        <p:nvSpPr>
          <p:cNvPr id="13" name="TextBox 12">
            <a:extLst>
              <a:ext uri="{FF2B5EF4-FFF2-40B4-BE49-F238E27FC236}">
                <a16:creationId xmlns:a16="http://schemas.microsoft.com/office/drawing/2014/main" id="{33ADD569-91A4-4444-9E43-E613924AF1F6}"/>
              </a:ext>
            </a:extLst>
          </p:cNvPr>
          <p:cNvSpPr txBox="1"/>
          <p:nvPr/>
        </p:nvSpPr>
        <p:spPr>
          <a:xfrm>
            <a:off x="621898" y="3238907"/>
            <a:ext cx="2913811" cy="369332"/>
          </a:xfrm>
          <a:prstGeom prst="rect">
            <a:avLst/>
          </a:prstGeom>
          <a:noFill/>
        </p:spPr>
        <p:txBody>
          <a:bodyPr wrap="none" rtlCol="0">
            <a:spAutoFit/>
          </a:bodyPr>
          <a:lstStyle/>
          <a:p>
            <a:r>
              <a:rPr lang="en-US" dirty="0" err="1"/>
              <a:t>ht.put</a:t>
            </a:r>
            <a:r>
              <a:rPr lang="en-US" dirty="0"/>
              <a:t>(213, “Los Angeles”)</a:t>
            </a:r>
          </a:p>
        </p:txBody>
      </p:sp>
      <p:sp>
        <p:nvSpPr>
          <p:cNvPr id="24" name="TextBox 23">
            <a:extLst>
              <a:ext uri="{FF2B5EF4-FFF2-40B4-BE49-F238E27FC236}">
                <a16:creationId xmlns:a16="http://schemas.microsoft.com/office/drawing/2014/main" id="{C00E09CE-C122-304F-B9F6-F700E6B3C45E}"/>
              </a:ext>
            </a:extLst>
          </p:cNvPr>
          <p:cNvSpPr txBox="1"/>
          <p:nvPr/>
        </p:nvSpPr>
        <p:spPr>
          <a:xfrm>
            <a:off x="4766802" y="2246723"/>
            <a:ext cx="841834" cy="307777"/>
          </a:xfrm>
          <a:prstGeom prst="rect">
            <a:avLst/>
          </a:prstGeom>
          <a:noFill/>
        </p:spPr>
        <p:txBody>
          <a:bodyPr wrap="none" rtlCol="0">
            <a:spAutoFit/>
          </a:bodyPr>
          <a:lstStyle/>
          <a:p>
            <a:r>
              <a:rPr lang="en-US" sz="1400" dirty="0"/>
              <a:t>“Poway”</a:t>
            </a:r>
          </a:p>
        </p:txBody>
      </p:sp>
      <p:sp>
        <p:nvSpPr>
          <p:cNvPr id="25" name="TextBox 24">
            <a:extLst>
              <a:ext uri="{FF2B5EF4-FFF2-40B4-BE49-F238E27FC236}">
                <a16:creationId xmlns:a16="http://schemas.microsoft.com/office/drawing/2014/main" id="{24BEA9A0-C926-0C45-BE53-D6218FFDDD79}"/>
              </a:ext>
            </a:extLst>
          </p:cNvPr>
          <p:cNvSpPr txBox="1"/>
          <p:nvPr/>
        </p:nvSpPr>
        <p:spPr>
          <a:xfrm>
            <a:off x="4587479" y="3012501"/>
            <a:ext cx="1200479" cy="584775"/>
          </a:xfrm>
          <a:prstGeom prst="rect">
            <a:avLst/>
          </a:prstGeom>
          <a:noFill/>
        </p:spPr>
        <p:txBody>
          <a:bodyPr wrap="square" rtlCol="0">
            <a:spAutoFit/>
          </a:bodyPr>
          <a:lstStyle/>
          <a:p>
            <a:r>
              <a:rPr lang="en-US" sz="1400" dirty="0"/>
              <a:t>“San Diego”</a:t>
            </a:r>
          </a:p>
          <a:p>
            <a:endParaRPr lang="en-US" dirty="0"/>
          </a:p>
        </p:txBody>
      </p:sp>
      <p:sp>
        <p:nvSpPr>
          <p:cNvPr id="26" name="TextBox 25">
            <a:extLst>
              <a:ext uri="{FF2B5EF4-FFF2-40B4-BE49-F238E27FC236}">
                <a16:creationId xmlns:a16="http://schemas.microsoft.com/office/drawing/2014/main" id="{53720E8E-D757-0647-8FFD-5E8FB21DAC86}"/>
              </a:ext>
            </a:extLst>
          </p:cNvPr>
          <p:cNvSpPr txBox="1"/>
          <p:nvPr/>
        </p:nvSpPr>
        <p:spPr>
          <a:xfrm>
            <a:off x="4501825" y="4512532"/>
            <a:ext cx="1371785" cy="584775"/>
          </a:xfrm>
          <a:prstGeom prst="rect">
            <a:avLst/>
          </a:prstGeom>
          <a:noFill/>
        </p:spPr>
        <p:txBody>
          <a:bodyPr wrap="square" rtlCol="0">
            <a:spAutoFit/>
          </a:bodyPr>
          <a:lstStyle/>
          <a:p>
            <a:r>
              <a:rPr lang="en-US" sz="1400" dirty="0"/>
              <a:t>“Los Angeles”</a:t>
            </a:r>
          </a:p>
          <a:p>
            <a:endParaRPr lang="en-US" dirty="0"/>
          </a:p>
        </p:txBody>
      </p:sp>
      <p:sp>
        <p:nvSpPr>
          <p:cNvPr id="27" name="TextBox 26">
            <a:extLst>
              <a:ext uri="{FF2B5EF4-FFF2-40B4-BE49-F238E27FC236}">
                <a16:creationId xmlns:a16="http://schemas.microsoft.com/office/drawing/2014/main" id="{E06C910D-75BC-8948-9C56-A7ADB453CB15}"/>
              </a:ext>
            </a:extLst>
          </p:cNvPr>
          <p:cNvSpPr txBox="1"/>
          <p:nvPr/>
        </p:nvSpPr>
        <p:spPr>
          <a:xfrm>
            <a:off x="4468673" y="6032707"/>
            <a:ext cx="1438086" cy="584775"/>
          </a:xfrm>
          <a:prstGeom prst="rect">
            <a:avLst/>
          </a:prstGeom>
          <a:noFill/>
        </p:spPr>
        <p:txBody>
          <a:bodyPr wrap="none" rtlCol="0">
            <a:spAutoFit/>
          </a:bodyPr>
          <a:lstStyle/>
          <a:p>
            <a:r>
              <a:rPr lang="en-US" sz="1400" dirty="0"/>
              <a:t>“San Francisco”</a:t>
            </a:r>
          </a:p>
          <a:p>
            <a:endParaRPr lang="en-US" dirty="0"/>
          </a:p>
        </p:txBody>
      </p:sp>
      <p:sp>
        <p:nvSpPr>
          <p:cNvPr id="28" name="TextBox 27">
            <a:extLst>
              <a:ext uri="{FF2B5EF4-FFF2-40B4-BE49-F238E27FC236}">
                <a16:creationId xmlns:a16="http://schemas.microsoft.com/office/drawing/2014/main" id="{A35D2E51-299C-6E42-93C2-D400FC1AEBD1}"/>
              </a:ext>
            </a:extLst>
          </p:cNvPr>
          <p:cNvSpPr txBox="1"/>
          <p:nvPr/>
        </p:nvSpPr>
        <p:spPr>
          <a:xfrm>
            <a:off x="4591239" y="708918"/>
            <a:ext cx="1192955" cy="584775"/>
          </a:xfrm>
          <a:prstGeom prst="rect">
            <a:avLst/>
          </a:prstGeom>
          <a:noFill/>
        </p:spPr>
        <p:txBody>
          <a:bodyPr wrap="none" rtlCol="0">
            <a:spAutoFit/>
          </a:bodyPr>
          <a:lstStyle/>
          <a:p>
            <a:r>
              <a:rPr lang="en-US" sz="1400" dirty="0"/>
              <a:t>“Escondido”</a:t>
            </a:r>
          </a:p>
          <a:p>
            <a:endParaRPr lang="en-US" dirty="0"/>
          </a:p>
        </p:txBody>
      </p:sp>
      <p:sp>
        <p:nvSpPr>
          <p:cNvPr id="30" name="Title 1">
            <a:extLst>
              <a:ext uri="{FF2B5EF4-FFF2-40B4-BE49-F238E27FC236}">
                <a16:creationId xmlns:a16="http://schemas.microsoft.com/office/drawing/2014/main" id="{19872372-2105-FD4F-AFFD-3005E27B60DF}"/>
              </a:ext>
            </a:extLst>
          </p:cNvPr>
          <p:cNvSpPr txBox="1">
            <a:spLocks/>
          </p:cNvSpPr>
          <p:nvPr/>
        </p:nvSpPr>
        <p:spPr>
          <a:xfrm>
            <a:off x="6489889" y="260025"/>
            <a:ext cx="4673340" cy="654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C000"/>
                </a:solidFill>
              </a:rPr>
              <a:t>Set</a:t>
            </a:r>
          </a:p>
        </p:txBody>
      </p:sp>
      <p:graphicFrame>
        <p:nvGraphicFramePr>
          <p:cNvPr id="32" name="Table 5">
            <a:extLst>
              <a:ext uri="{FF2B5EF4-FFF2-40B4-BE49-F238E27FC236}">
                <a16:creationId xmlns:a16="http://schemas.microsoft.com/office/drawing/2014/main" id="{B8AEFC8F-B4C0-764D-98BF-C293D46191B3}"/>
              </a:ext>
            </a:extLst>
          </p:cNvPr>
          <p:cNvGraphicFramePr>
            <a:graphicFrameLocks noGrp="1"/>
          </p:cNvGraphicFramePr>
          <p:nvPr>
            <p:extLst>
              <p:ext uri="{D42A27DB-BD31-4B8C-83A1-F6EECF244321}">
                <p14:modId xmlns:p14="http://schemas.microsoft.com/office/powerpoint/2010/main" val="3780682985"/>
              </p:ext>
            </p:extLst>
          </p:nvPr>
        </p:nvGraphicFramePr>
        <p:xfrm>
          <a:off x="9190551" y="477323"/>
          <a:ext cx="1462433" cy="6120608"/>
        </p:xfrm>
        <a:graphic>
          <a:graphicData uri="http://schemas.openxmlformats.org/drawingml/2006/table">
            <a:tbl>
              <a:tblPr firstRow="1" bandRow="1">
                <a:tableStyleId>{2D5ABB26-0587-4C30-8999-92F81FD0307C}</a:tableStyleId>
              </a:tblPr>
              <a:tblGrid>
                <a:gridCol w="1462433">
                  <a:extLst>
                    <a:ext uri="{9D8B030D-6E8A-4147-A177-3AD203B41FA5}">
                      <a16:colId xmlns:a16="http://schemas.microsoft.com/office/drawing/2014/main" val="1337187578"/>
                    </a:ext>
                  </a:extLst>
                </a:gridCol>
              </a:tblGrid>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80557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6663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2349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29335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61113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111191"/>
                  </a:ext>
                </a:extLst>
              </a:tr>
              <a:tr h="765076">
                <a:tc>
                  <a:txBody>
                    <a:bodyPr/>
                    <a:lstStyle/>
                    <a:p>
                      <a:pPr algn="ct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05449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42485"/>
                  </a:ext>
                </a:extLst>
              </a:tr>
            </a:tbl>
          </a:graphicData>
        </a:graphic>
      </p:graphicFrame>
      <p:sp>
        <p:nvSpPr>
          <p:cNvPr id="33" name="TextBox 32">
            <a:extLst>
              <a:ext uri="{FF2B5EF4-FFF2-40B4-BE49-F238E27FC236}">
                <a16:creationId xmlns:a16="http://schemas.microsoft.com/office/drawing/2014/main" id="{0426CC63-7A89-6B44-9EAE-9C4A00B6EBE3}"/>
              </a:ext>
            </a:extLst>
          </p:cNvPr>
          <p:cNvSpPr txBox="1"/>
          <p:nvPr/>
        </p:nvSpPr>
        <p:spPr>
          <a:xfrm>
            <a:off x="8840291" y="745803"/>
            <a:ext cx="319318" cy="5683607"/>
          </a:xfrm>
          <a:prstGeom prst="rect">
            <a:avLst/>
          </a:prstGeom>
          <a:noFill/>
        </p:spPr>
        <p:txBody>
          <a:bodyPr wrap="none" rtlCol="0">
            <a:spAutoFit/>
          </a:bodyPr>
          <a:lstStyle/>
          <a:p>
            <a:pPr>
              <a:spcBef>
                <a:spcPts val="800"/>
              </a:spcBef>
            </a:pPr>
            <a:r>
              <a:rPr lang="en-US" dirty="0"/>
              <a:t>0</a:t>
            </a:r>
          </a:p>
          <a:p>
            <a:pPr>
              <a:spcBef>
                <a:spcPts val="800"/>
              </a:spcBef>
            </a:pPr>
            <a:endParaRPr lang="en-US" dirty="0"/>
          </a:p>
          <a:p>
            <a:pPr>
              <a:spcBef>
                <a:spcPts val="800"/>
              </a:spcBef>
            </a:pPr>
            <a:r>
              <a:rPr lang="en-US" dirty="0"/>
              <a:t>1</a:t>
            </a:r>
          </a:p>
          <a:p>
            <a:pPr>
              <a:spcBef>
                <a:spcPts val="800"/>
              </a:spcBef>
            </a:pPr>
            <a:endParaRPr lang="en-US" dirty="0"/>
          </a:p>
          <a:p>
            <a:pPr>
              <a:spcBef>
                <a:spcPts val="800"/>
              </a:spcBef>
            </a:pPr>
            <a:r>
              <a:rPr lang="en-US" dirty="0"/>
              <a:t>2</a:t>
            </a:r>
          </a:p>
          <a:p>
            <a:pPr>
              <a:spcBef>
                <a:spcPts val="800"/>
              </a:spcBef>
            </a:pPr>
            <a:endParaRPr lang="en-US" dirty="0"/>
          </a:p>
          <a:p>
            <a:pPr>
              <a:spcBef>
                <a:spcPts val="800"/>
              </a:spcBef>
            </a:pPr>
            <a:r>
              <a:rPr lang="en-US" dirty="0"/>
              <a:t>3</a:t>
            </a:r>
          </a:p>
          <a:p>
            <a:pPr>
              <a:spcBef>
                <a:spcPts val="800"/>
              </a:spcBef>
            </a:pPr>
            <a:endParaRPr lang="en-US" dirty="0"/>
          </a:p>
          <a:p>
            <a:pPr>
              <a:spcBef>
                <a:spcPts val="800"/>
              </a:spcBef>
            </a:pPr>
            <a:r>
              <a:rPr lang="en-US" dirty="0"/>
              <a:t>4</a:t>
            </a:r>
          </a:p>
          <a:p>
            <a:pPr>
              <a:spcBef>
                <a:spcPts val="800"/>
              </a:spcBef>
            </a:pPr>
            <a:endParaRPr lang="en-US" dirty="0"/>
          </a:p>
          <a:p>
            <a:pPr>
              <a:spcBef>
                <a:spcPts val="800"/>
              </a:spcBef>
            </a:pPr>
            <a:r>
              <a:rPr lang="en-US" dirty="0"/>
              <a:t>5</a:t>
            </a:r>
          </a:p>
          <a:p>
            <a:pPr>
              <a:spcBef>
                <a:spcPts val="800"/>
              </a:spcBef>
            </a:pPr>
            <a:endParaRPr lang="en-US" dirty="0"/>
          </a:p>
          <a:p>
            <a:pPr>
              <a:spcBef>
                <a:spcPts val="800"/>
              </a:spcBef>
            </a:pPr>
            <a:r>
              <a:rPr lang="en-US" dirty="0"/>
              <a:t>6</a:t>
            </a:r>
          </a:p>
          <a:p>
            <a:pPr>
              <a:spcBef>
                <a:spcPts val="800"/>
              </a:spcBef>
            </a:pPr>
            <a:endParaRPr lang="en-US" dirty="0"/>
          </a:p>
          <a:p>
            <a:pPr>
              <a:spcBef>
                <a:spcPts val="800"/>
              </a:spcBef>
            </a:pPr>
            <a:r>
              <a:rPr lang="en-US" dirty="0"/>
              <a:t>7</a:t>
            </a:r>
          </a:p>
        </p:txBody>
      </p:sp>
      <p:sp>
        <p:nvSpPr>
          <p:cNvPr id="34" name="TextBox 33">
            <a:extLst>
              <a:ext uri="{FF2B5EF4-FFF2-40B4-BE49-F238E27FC236}">
                <a16:creationId xmlns:a16="http://schemas.microsoft.com/office/drawing/2014/main" id="{D53AA262-65CF-6146-AE2C-01B3E076E7F1}"/>
              </a:ext>
            </a:extLst>
          </p:cNvPr>
          <p:cNvSpPr txBox="1"/>
          <p:nvPr/>
        </p:nvSpPr>
        <p:spPr>
          <a:xfrm>
            <a:off x="6462248" y="1400917"/>
            <a:ext cx="1103187" cy="369332"/>
          </a:xfrm>
          <a:prstGeom prst="rect">
            <a:avLst/>
          </a:prstGeom>
          <a:noFill/>
        </p:spPr>
        <p:txBody>
          <a:bodyPr wrap="none" rtlCol="0">
            <a:spAutoFit/>
          </a:bodyPr>
          <a:lstStyle/>
          <a:p>
            <a:r>
              <a:rPr lang="en-US" dirty="0" err="1"/>
              <a:t>st</a:t>
            </a:r>
            <a:r>
              <a:rPr lang="en-US" dirty="0"/>
              <a:t> = Set()</a:t>
            </a:r>
          </a:p>
        </p:txBody>
      </p:sp>
      <p:sp>
        <p:nvSpPr>
          <p:cNvPr id="35" name="TextBox 34">
            <a:extLst>
              <a:ext uri="{FF2B5EF4-FFF2-40B4-BE49-F238E27FC236}">
                <a16:creationId xmlns:a16="http://schemas.microsoft.com/office/drawing/2014/main" id="{A7DFD0CB-1C16-B94C-9382-EE9C460D2F10}"/>
              </a:ext>
            </a:extLst>
          </p:cNvPr>
          <p:cNvSpPr txBox="1"/>
          <p:nvPr/>
        </p:nvSpPr>
        <p:spPr>
          <a:xfrm>
            <a:off x="6462247" y="1770249"/>
            <a:ext cx="1316386" cy="369332"/>
          </a:xfrm>
          <a:prstGeom prst="rect">
            <a:avLst/>
          </a:prstGeom>
          <a:noFill/>
        </p:spPr>
        <p:txBody>
          <a:bodyPr wrap="none" rtlCol="0">
            <a:spAutoFit/>
          </a:bodyPr>
          <a:lstStyle/>
          <a:p>
            <a:r>
              <a:rPr lang="en-US" dirty="0" err="1"/>
              <a:t>st.put</a:t>
            </a:r>
            <a:r>
              <a:rPr lang="en-US" dirty="0"/>
              <a:t>(858)</a:t>
            </a:r>
          </a:p>
        </p:txBody>
      </p:sp>
      <p:sp>
        <p:nvSpPr>
          <p:cNvPr id="36" name="TextBox 35">
            <a:extLst>
              <a:ext uri="{FF2B5EF4-FFF2-40B4-BE49-F238E27FC236}">
                <a16:creationId xmlns:a16="http://schemas.microsoft.com/office/drawing/2014/main" id="{3AABD03B-7D8A-E049-A098-64B13C98BFD8}"/>
              </a:ext>
            </a:extLst>
          </p:cNvPr>
          <p:cNvSpPr txBox="1"/>
          <p:nvPr/>
        </p:nvSpPr>
        <p:spPr>
          <a:xfrm>
            <a:off x="6462247" y="2139581"/>
            <a:ext cx="1316386" cy="369332"/>
          </a:xfrm>
          <a:prstGeom prst="rect">
            <a:avLst/>
          </a:prstGeom>
          <a:noFill/>
        </p:spPr>
        <p:txBody>
          <a:bodyPr wrap="none" rtlCol="0">
            <a:spAutoFit/>
          </a:bodyPr>
          <a:lstStyle/>
          <a:p>
            <a:r>
              <a:rPr lang="en-US" dirty="0" err="1"/>
              <a:t>st.put</a:t>
            </a:r>
            <a:r>
              <a:rPr lang="en-US" dirty="0"/>
              <a:t>(760)</a:t>
            </a:r>
          </a:p>
        </p:txBody>
      </p:sp>
      <p:sp>
        <p:nvSpPr>
          <p:cNvPr id="37" name="TextBox 36">
            <a:extLst>
              <a:ext uri="{FF2B5EF4-FFF2-40B4-BE49-F238E27FC236}">
                <a16:creationId xmlns:a16="http://schemas.microsoft.com/office/drawing/2014/main" id="{03BB47AB-7AA1-FD41-B8FB-03AC88FD3B03}"/>
              </a:ext>
            </a:extLst>
          </p:cNvPr>
          <p:cNvSpPr txBox="1"/>
          <p:nvPr/>
        </p:nvSpPr>
        <p:spPr>
          <a:xfrm>
            <a:off x="6462247" y="2500199"/>
            <a:ext cx="1316386" cy="369332"/>
          </a:xfrm>
          <a:prstGeom prst="rect">
            <a:avLst/>
          </a:prstGeom>
          <a:noFill/>
        </p:spPr>
        <p:txBody>
          <a:bodyPr wrap="none" rtlCol="0">
            <a:spAutoFit/>
          </a:bodyPr>
          <a:lstStyle/>
          <a:p>
            <a:r>
              <a:rPr lang="en-US" dirty="0" err="1"/>
              <a:t>st.put</a:t>
            </a:r>
            <a:r>
              <a:rPr lang="en-US" dirty="0"/>
              <a:t>(619)</a:t>
            </a:r>
          </a:p>
        </p:txBody>
      </p:sp>
      <p:sp>
        <p:nvSpPr>
          <p:cNvPr id="38" name="TextBox 37">
            <a:extLst>
              <a:ext uri="{FF2B5EF4-FFF2-40B4-BE49-F238E27FC236}">
                <a16:creationId xmlns:a16="http://schemas.microsoft.com/office/drawing/2014/main" id="{BCE6C87A-2B5F-504C-918C-2C0E93C470BB}"/>
              </a:ext>
            </a:extLst>
          </p:cNvPr>
          <p:cNvSpPr txBox="1"/>
          <p:nvPr/>
        </p:nvSpPr>
        <p:spPr>
          <a:xfrm>
            <a:off x="6458917" y="2878245"/>
            <a:ext cx="1316386" cy="369332"/>
          </a:xfrm>
          <a:prstGeom prst="rect">
            <a:avLst/>
          </a:prstGeom>
          <a:noFill/>
        </p:spPr>
        <p:txBody>
          <a:bodyPr wrap="none" rtlCol="0">
            <a:spAutoFit/>
          </a:bodyPr>
          <a:lstStyle/>
          <a:p>
            <a:r>
              <a:rPr lang="en-US" dirty="0" err="1"/>
              <a:t>st.put</a:t>
            </a:r>
            <a:r>
              <a:rPr lang="en-US" dirty="0"/>
              <a:t>(415)</a:t>
            </a:r>
          </a:p>
        </p:txBody>
      </p:sp>
      <p:sp>
        <p:nvSpPr>
          <p:cNvPr id="39" name="TextBox 38">
            <a:extLst>
              <a:ext uri="{FF2B5EF4-FFF2-40B4-BE49-F238E27FC236}">
                <a16:creationId xmlns:a16="http://schemas.microsoft.com/office/drawing/2014/main" id="{85B27DA6-478D-C749-A38E-1A87A68DCE25}"/>
              </a:ext>
            </a:extLst>
          </p:cNvPr>
          <p:cNvSpPr txBox="1"/>
          <p:nvPr/>
        </p:nvSpPr>
        <p:spPr>
          <a:xfrm>
            <a:off x="6458917" y="3238863"/>
            <a:ext cx="1316386" cy="369332"/>
          </a:xfrm>
          <a:prstGeom prst="rect">
            <a:avLst/>
          </a:prstGeom>
          <a:noFill/>
        </p:spPr>
        <p:txBody>
          <a:bodyPr wrap="none" rtlCol="0">
            <a:spAutoFit/>
          </a:bodyPr>
          <a:lstStyle/>
          <a:p>
            <a:r>
              <a:rPr lang="en-US" dirty="0" err="1"/>
              <a:t>st.put</a:t>
            </a:r>
            <a:r>
              <a:rPr lang="en-US" dirty="0"/>
              <a:t>(213)</a:t>
            </a:r>
          </a:p>
        </p:txBody>
      </p:sp>
      <p:sp>
        <p:nvSpPr>
          <p:cNvPr id="40" name="TextBox 39">
            <a:extLst>
              <a:ext uri="{FF2B5EF4-FFF2-40B4-BE49-F238E27FC236}">
                <a16:creationId xmlns:a16="http://schemas.microsoft.com/office/drawing/2014/main" id="{69E7D363-8ABE-6343-98AD-918693AAFE0A}"/>
              </a:ext>
            </a:extLst>
          </p:cNvPr>
          <p:cNvSpPr txBox="1"/>
          <p:nvPr/>
        </p:nvSpPr>
        <p:spPr>
          <a:xfrm>
            <a:off x="9673138" y="2254448"/>
            <a:ext cx="497252" cy="307777"/>
          </a:xfrm>
          <a:prstGeom prst="rect">
            <a:avLst/>
          </a:prstGeom>
          <a:noFill/>
        </p:spPr>
        <p:txBody>
          <a:bodyPr wrap="none" rtlCol="0">
            <a:spAutoFit/>
          </a:bodyPr>
          <a:lstStyle/>
          <a:p>
            <a:r>
              <a:rPr lang="en-US" sz="1400" dirty="0"/>
              <a:t>858</a:t>
            </a:r>
          </a:p>
        </p:txBody>
      </p:sp>
      <p:sp>
        <p:nvSpPr>
          <p:cNvPr id="41" name="TextBox 40">
            <a:extLst>
              <a:ext uri="{FF2B5EF4-FFF2-40B4-BE49-F238E27FC236}">
                <a16:creationId xmlns:a16="http://schemas.microsoft.com/office/drawing/2014/main" id="{EF0014D4-B62B-B942-8364-4FE0BFC8C990}"/>
              </a:ext>
            </a:extLst>
          </p:cNvPr>
          <p:cNvSpPr txBox="1"/>
          <p:nvPr/>
        </p:nvSpPr>
        <p:spPr>
          <a:xfrm>
            <a:off x="9673138" y="3002831"/>
            <a:ext cx="497252" cy="584775"/>
          </a:xfrm>
          <a:prstGeom prst="rect">
            <a:avLst/>
          </a:prstGeom>
          <a:noFill/>
        </p:spPr>
        <p:txBody>
          <a:bodyPr wrap="square" rtlCol="0">
            <a:spAutoFit/>
          </a:bodyPr>
          <a:lstStyle/>
          <a:p>
            <a:r>
              <a:rPr lang="en-US" sz="1400" dirty="0"/>
              <a:t>619</a:t>
            </a:r>
          </a:p>
          <a:p>
            <a:endParaRPr lang="en-US" dirty="0"/>
          </a:p>
        </p:txBody>
      </p:sp>
      <p:sp>
        <p:nvSpPr>
          <p:cNvPr id="42" name="TextBox 41">
            <a:extLst>
              <a:ext uri="{FF2B5EF4-FFF2-40B4-BE49-F238E27FC236}">
                <a16:creationId xmlns:a16="http://schemas.microsoft.com/office/drawing/2014/main" id="{F5E005B3-5939-0D4E-B61A-2DB53D1EB505}"/>
              </a:ext>
            </a:extLst>
          </p:cNvPr>
          <p:cNvSpPr txBox="1"/>
          <p:nvPr/>
        </p:nvSpPr>
        <p:spPr>
          <a:xfrm>
            <a:off x="9648064" y="4512841"/>
            <a:ext cx="547400" cy="584775"/>
          </a:xfrm>
          <a:prstGeom prst="rect">
            <a:avLst/>
          </a:prstGeom>
          <a:noFill/>
        </p:spPr>
        <p:txBody>
          <a:bodyPr wrap="square" rtlCol="0">
            <a:spAutoFit/>
          </a:bodyPr>
          <a:lstStyle/>
          <a:p>
            <a:pPr algn="ctr"/>
            <a:r>
              <a:rPr lang="en-US" sz="1400" dirty="0"/>
              <a:t>213</a:t>
            </a:r>
          </a:p>
          <a:p>
            <a:endParaRPr lang="en-US" dirty="0"/>
          </a:p>
        </p:txBody>
      </p:sp>
      <p:sp>
        <p:nvSpPr>
          <p:cNvPr id="43" name="TextBox 42">
            <a:extLst>
              <a:ext uri="{FF2B5EF4-FFF2-40B4-BE49-F238E27FC236}">
                <a16:creationId xmlns:a16="http://schemas.microsoft.com/office/drawing/2014/main" id="{1B06481B-3CDD-C74D-9F68-5461FF2F8CE6}"/>
              </a:ext>
            </a:extLst>
          </p:cNvPr>
          <p:cNvSpPr txBox="1"/>
          <p:nvPr/>
        </p:nvSpPr>
        <p:spPr>
          <a:xfrm>
            <a:off x="9673138" y="6032707"/>
            <a:ext cx="497252" cy="584775"/>
          </a:xfrm>
          <a:prstGeom prst="rect">
            <a:avLst/>
          </a:prstGeom>
          <a:noFill/>
        </p:spPr>
        <p:txBody>
          <a:bodyPr wrap="none" rtlCol="0">
            <a:spAutoFit/>
          </a:bodyPr>
          <a:lstStyle/>
          <a:p>
            <a:r>
              <a:rPr lang="en-US" sz="1400" dirty="0"/>
              <a:t>415</a:t>
            </a:r>
          </a:p>
          <a:p>
            <a:endParaRPr lang="en-US" dirty="0"/>
          </a:p>
        </p:txBody>
      </p:sp>
      <p:sp>
        <p:nvSpPr>
          <p:cNvPr id="44" name="TextBox 43">
            <a:extLst>
              <a:ext uri="{FF2B5EF4-FFF2-40B4-BE49-F238E27FC236}">
                <a16:creationId xmlns:a16="http://schemas.microsoft.com/office/drawing/2014/main" id="{495F7064-260D-C04F-9F92-698D7C09B7EC}"/>
              </a:ext>
            </a:extLst>
          </p:cNvPr>
          <p:cNvSpPr txBox="1"/>
          <p:nvPr/>
        </p:nvSpPr>
        <p:spPr>
          <a:xfrm>
            <a:off x="9673138" y="717107"/>
            <a:ext cx="497252" cy="584775"/>
          </a:xfrm>
          <a:prstGeom prst="rect">
            <a:avLst/>
          </a:prstGeom>
          <a:noFill/>
        </p:spPr>
        <p:txBody>
          <a:bodyPr wrap="none" rtlCol="0">
            <a:spAutoFit/>
          </a:bodyPr>
          <a:lstStyle/>
          <a:p>
            <a:r>
              <a:rPr lang="en-US" sz="1400" dirty="0"/>
              <a:t>760</a:t>
            </a:r>
          </a:p>
          <a:p>
            <a:endParaRPr lang="en-US" dirty="0"/>
          </a:p>
        </p:txBody>
      </p:sp>
    </p:spTree>
    <p:extLst>
      <p:ext uri="{BB962C8B-B14F-4D97-AF65-F5344CB8AC3E}">
        <p14:creationId xmlns:p14="http://schemas.microsoft.com/office/powerpoint/2010/main" val="48210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F6ED-FB5F-3D4E-A7A1-ADF4475F5427}"/>
              </a:ext>
            </a:extLst>
          </p:cNvPr>
          <p:cNvSpPr txBox="1">
            <a:spLocks/>
          </p:cNvSpPr>
          <p:nvPr/>
        </p:nvSpPr>
        <p:spPr>
          <a:xfrm>
            <a:off x="609039" y="260025"/>
            <a:ext cx="4673340" cy="654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get</a:t>
            </a:r>
          </a:p>
        </p:txBody>
      </p:sp>
      <p:graphicFrame>
        <p:nvGraphicFramePr>
          <p:cNvPr id="5" name="Table 5">
            <a:extLst>
              <a:ext uri="{FF2B5EF4-FFF2-40B4-BE49-F238E27FC236}">
                <a16:creationId xmlns:a16="http://schemas.microsoft.com/office/drawing/2014/main" id="{F0D0354C-C571-BB47-8978-1AA19AB74948}"/>
              </a:ext>
            </a:extLst>
          </p:cNvPr>
          <p:cNvGraphicFramePr>
            <a:graphicFrameLocks noGrp="1"/>
          </p:cNvGraphicFramePr>
          <p:nvPr/>
        </p:nvGraphicFramePr>
        <p:xfrm>
          <a:off x="9192805" y="363269"/>
          <a:ext cx="1462433" cy="6120608"/>
        </p:xfrm>
        <a:graphic>
          <a:graphicData uri="http://schemas.openxmlformats.org/drawingml/2006/table">
            <a:tbl>
              <a:tblPr firstRow="1" bandRow="1">
                <a:tableStyleId>{2D5ABB26-0587-4C30-8999-92F81FD0307C}</a:tableStyleId>
              </a:tblPr>
              <a:tblGrid>
                <a:gridCol w="1462433">
                  <a:extLst>
                    <a:ext uri="{9D8B030D-6E8A-4147-A177-3AD203B41FA5}">
                      <a16:colId xmlns:a16="http://schemas.microsoft.com/office/drawing/2014/main" val="1337187578"/>
                    </a:ext>
                  </a:extLst>
                </a:gridCol>
              </a:tblGrid>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80557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6663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2349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29335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61113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111191"/>
                  </a:ext>
                </a:extLst>
              </a:tr>
              <a:tr h="765076">
                <a:tc>
                  <a:txBody>
                    <a:bodyPr/>
                    <a:lstStyle/>
                    <a:p>
                      <a:pPr algn="ct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05449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42485"/>
                  </a:ext>
                </a:extLst>
              </a:tr>
            </a:tbl>
          </a:graphicData>
        </a:graphic>
      </p:graphicFrame>
      <p:sp>
        <p:nvSpPr>
          <p:cNvPr id="6" name="TextBox 5">
            <a:extLst>
              <a:ext uri="{FF2B5EF4-FFF2-40B4-BE49-F238E27FC236}">
                <a16:creationId xmlns:a16="http://schemas.microsoft.com/office/drawing/2014/main" id="{3BC7CBBD-27CC-5A4E-B18D-C098FE529A14}"/>
              </a:ext>
            </a:extLst>
          </p:cNvPr>
          <p:cNvSpPr txBox="1"/>
          <p:nvPr/>
        </p:nvSpPr>
        <p:spPr>
          <a:xfrm>
            <a:off x="9456592" y="6483241"/>
            <a:ext cx="1010213" cy="369332"/>
          </a:xfrm>
          <a:prstGeom prst="rect">
            <a:avLst/>
          </a:prstGeom>
          <a:noFill/>
        </p:spPr>
        <p:txBody>
          <a:bodyPr wrap="none" rtlCol="0">
            <a:spAutoFit/>
          </a:bodyPr>
          <a:lstStyle/>
          <a:p>
            <a:r>
              <a:rPr lang="en-US" dirty="0"/>
              <a:t>size = 8</a:t>
            </a:r>
          </a:p>
        </p:txBody>
      </p:sp>
      <p:sp>
        <p:nvSpPr>
          <p:cNvPr id="7" name="TextBox 6">
            <a:extLst>
              <a:ext uri="{FF2B5EF4-FFF2-40B4-BE49-F238E27FC236}">
                <a16:creationId xmlns:a16="http://schemas.microsoft.com/office/drawing/2014/main" id="{9096B34B-304E-4342-93E1-917139555043}"/>
              </a:ext>
            </a:extLst>
          </p:cNvPr>
          <p:cNvSpPr txBox="1"/>
          <p:nvPr/>
        </p:nvSpPr>
        <p:spPr>
          <a:xfrm>
            <a:off x="8842545" y="631749"/>
            <a:ext cx="319318" cy="5683607"/>
          </a:xfrm>
          <a:prstGeom prst="rect">
            <a:avLst/>
          </a:prstGeom>
          <a:noFill/>
        </p:spPr>
        <p:txBody>
          <a:bodyPr wrap="none" rtlCol="0">
            <a:spAutoFit/>
          </a:bodyPr>
          <a:lstStyle/>
          <a:p>
            <a:pPr>
              <a:spcBef>
                <a:spcPts val="800"/>
              </a:spcBef>
            </a:pPr>
            <a:r>
              <a:rPr lang="en-US" dirty="0"/>
              <a:t>0</a:t>
            </a:r>
          </a:p>
          <a:p>
            <a:pPr>
              <a:spcBef>
                <a:spcPts val="800"/>
              </a:spcBef>
            </a:pPr>
            <a:endParaRPr lang="en-US" dirty="0"/>
          </a:p>
          <a:p>
            <a:pPr>
              <a:spcBef>
                <a:spcPts val="800"/>
              </a:spcBef>
            </a:pPr>
            <a:r>
              <a:rPr lang="en-US" dirty="0"/>
              <a:t>1</a:t>
            </a:r>
          </a:p>
          <a:p>
            <a:pPr>
              <a:spcBef>
                <a:spcPts val="800"/>
              </a:spcBef>
            </a:pPr>
            <a:endParaRPr lang="en-US" dirty="0"/>
          </a:p>
          <a:p>
            <a:pPr>
              <a:spcBef>
                <a:spcPts val="800"/>
              </a:spcBef>
            </a:pPr>
            <a:r>
              <a:rPr lang="en-US" dirty="0"/>
              <a:t>2</a:t>
            </a:r>
          </a:p>
          <a:p>
            <a:pPr>
              <a:spcBef>
                <a:spcPts val="800"/>
              </a:spcBef>
            </a:pPr>
            <a:endParaRPr lang="en-US" dirty="0"/>
          </a:p>
          <a:p>
            <a:pPr>
              <a:spcBef>
                <a:spcPts val="800"/>
              </a:spcBef>
            </a:pPr>
            <a:r>
              <a:rPr lang="en-US" dirty="0"/>
              <a:t>3</a:t>
            </a:r>
          </a:p>
          <a:p>
            <a:pPr>
              <a:spcBef>
                <a:spcPts val="800"/>
              </a:spcBef>
            </a:pPr>
            <a:endParaRPr lang="en-US" dirty="0"/>
          </a:p>
          <a:p>
            <a:pPr>
              <a:spcBef>
                <a:spcPts val="800"/>
              </a:spcBef>
            </a:pPr>
            <a:r>
              <a:rPr lang="en-US" dirty="0"/>
              <a:t>4</a:t>
            </a:r>
          </a:p>
          <a:p>
            <a:pPr>
              <a:spcBef>
                <a:spcPts val="800"/>
              </a:spcBef>
            </a:pPr>
            <a:endParaRPr lang="en-US" dirty="0"/>
          </a:p>
          <a:p>
            <a:pPr>
              <a:spcBef>
                <a:spcPts val="800"/>
              </a:spcBef>
            </a:pPr>
            <a:r>
              <a:rPr lang="en-US" dirty="0"/>
              <a:t>5</a:t>
            </a:r>
          </a:p>
          <a:p>
            <a:pPr>
              <a:spcBef>
                <a:spcPts val="800"/>
              </a:spcBef>
            </a:pPr>
            <a:endParaRPr lang="en-US" dirty="0"/>
          </a:p>
          <a:p>
            <a:pPr>
              <a:spcBef>
                <a:spcPts val="800"/>
              </a:spcBef>
            </a:pPr>
            <a:r>
              <a:rPr lang="en-US" dirty="0"/>
              <a:t>6</a:t>
            </a:r>
          </a:p>
          <a:p>
            <a:pPr>
              <a:spcBef>
                <a:spcPts val="800"/>
              </a:spcBef>
            </a:pPr>
            <a:endParaRPr lang="en-US" dirty="0"/>
          </a:p>
          <a:p>
            <a:pPr>
              <a:spcBef>
                <a:spcPts val="800"/>
              </a:spcBef>
            </a:pPr>
            <a:r>
              <a:rPr lang="en-US" dirty="0"/>
              <a:t>7</a:t>
            </a:r>
          </a:p>
        </p:txBody>
      </p:sp>
      <p:sp>
        <p:nvSpPr>
          <p:cNvPr id="8" name="Rounded Rectangle 7">
            <a:extLst>
              <a:ext uri="{FF2B5EF4-FFF2-40B4-BE49-F238E27FC236}">
                <a16:creationId xmlns:a16="http://schemas.microsoft.com/office/drawing/2014/main" id="{47F5F39C-B858-694D-B4B6-9EFBE6BE6937}"/>
              </a:ext>
            </a:extLst>
          </p:cNvPr>
          <p:cNvSpPr/>
          <p:nvPr/>
        </p:nvSpPr>
        <p:spPr>
          <a:xfrm>
            <a:off x="5081456" y="849614"/>
            <a:ext cx="1841780" cy="5633627"/>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8C3C6A5D-5C2E-F045-8B30-B82B884B4D7C}"/>
              </a:ext>
            </a:extLst>
          </p:cNvPr>
          <p:cNvSpPr txBox="1"/>
          <p:nvPr/>
        </p:nvSpPr>
        <p:spPr>
          <a:xfrm>
            <a:off x="5162244" y="513838"/>
            <a:ext cx="1680204" cy="369332"/>
          </a:xfrm>
          <a:prstGeom prst="rect">
            <a:avLst/>
          </a:prstGeom>
          <a:noFill/>
        </p:spPr>
        <p:txBody>
          <a:bodyPr wrap="none" rtlCol="0">
            <a:spAutoFit/>
          </a:bodyPr>
          <a:lstStyle/>
          <a:p>
            <a:r>
              <a:rPr lang="en-US" dirty="0"/>
              <a:t>Hash Function</a:t>
            </a:r>
          </a:p>
        </p:txBody>
      </p:sp>
      <p:sp>
        <p:nvSpPr>
          <p:cNvPr id="3" name="TextBox 2">
            <a:extLst>
              <a:ext uri="{FF2B5EF4-FFF2-40B4-BE49-F238E27FC236}">
                <a16:creationId xmlns:a16="http://schemas.microsoft.com/office/drawing/2014/main" id="{DEA6D3D2-D528-0F47-8574-5BB8D168F68B}"/>
              </a:ext>
            </a:extLst>
          </p:cNvPr>
          <p:cNvSpPr txBox="1"/>
          <p:nvPr/>
        </p:nvSpPr>
        <p:spPr>
          <a:xfrm>
            <a:off x="625229" y="1400961"/>
            <a:ext cx="1895327" cy="369332"/>
          </a:xfrm>
          <a:prstGeom prst="rect">
            <a:avLst/>
          </a:prstGeom>
          <a:noFill/>
        </p:spPr>
        <p:txBody>
          <a:bodyPr wrap="none" rtlCol="0">
            <a:spAutoFit/>
          </a:bodyPr>
          <a:lstStyle/>
          <a:p>
            <a:r>
              <a:rPr lang="en-US" dirty="0" err="1"/>
              <a:t>ht</a:t>
            </a:r>
            <a:r>
              <a:rPr lang="en-US" dirty="0"/>
              <a:t> = </a:t>
            </a:r>
            <a:r>
              <a:rPr lang="en-US" dirty="0" err="1"/>
              <a:t>HashTable</a:t>
            </a:r>
            <a:r>
              <a:rPr lang="en-US" dirty="0"/>
              <a:t>()</a:t>
            </a:r>
          </a:p>
        </p:txBody>
      </p:sp>
      <p:sp>
        <p:nvSpPr>
          <p:cNvPr id="10" name="TextBox 9">
            <a:extLst>
              <a:ext uri="{FF2B5EF4-FFF2-40B4-BE49-F238E27FC236}">
                <a16:creationId xmlns:a16="http://schemas.microsoft.com/office/drawing/2014/main" id="{968656D1-07A2-0042-9A11-CAF3C027B12B}"/>
              </a:ext>
            </a:extLst>
          </p:cNvPr>
          <p:cNvSpPr txBox="1"/>
          <p:nvPr/>
        </p:nvSpPr>
        <p:spPr>
          <a:xfrm>
            <a:off x="625228" y="1770293"/>
            <a:ext cx="1973617" cy="369332"/>
          </a:xfrm>
          <a:prstGeom prst="rect">
            <a:avLst/>
          </a:prstGeom>
          <a:noFill/>
        </p:spPr>
        <p:txBody>
          <a:bodyPr wrap="none" rtlCol="0">
            <a:spAutoFit/>
          </a:bodyPr>
          <a:lstStyle/>
          <a:p>
            <a:r>
              <a:rPr lang="en-US" dirty="0"/>
              <a:t>city = </a:t>
            </a:r>
            <a:r>
              <a:rPr lang="en-US" dirty="0" err="1"/>
              <a:t>ht.get</a:t>
            </a:r>
            <a:r>
              <a:rPr lang="en-US" dirty="0"/>
              <a:t>(858)</a:t>
            </a:r>
          </a:p>
        </p:txBody>
      </p:sp>
      <p:sp>
        <p:nvSpPr>
          <p:cNvPr id="11" name="TextBox 10">
            <a:extLst>
              <a:ext uri="{FF2B5EF4-FFF2-40B4-BE49-F238E27FC236}">
                <a16:creationId xmlns:a16="http://schemas.microsoft.com/office/drawing/2014/main" id="{48387D96-4AA3-CC49-BD7F-20AE9026439B}"/>
              </a:ext>
            </a:extLst>
          </p:cNvPr>
          <p:cNvSpPr txBox="1"/>
          <p:nvPr/>
        </p:nvSpPr>
        <p:spPr>
          <a:xfrm>
            <a:off x="625228" y="2139625"/>
            <a:ext cx="1973617" cy="369332"/>
          </a:xfrm>
          <a:prstGeom prst="rect">
            <a:avLst/>
          </a:prstGeom>
          <a:noFill/>
        </p:spPr>
        <p:txBody>
          <a:bodyPr wrap="none" rtlCol="0">
            <a:spAutoFit/>
          </a:bodyPr>
          <a:lstStyle/>
          <a:p>
            <a:r>
              <a:rPr lang="en-US" dirty="0"/>
              <a:t>city = </a:t>
            </a:r>
            <a:r>
              <a:rPr lang="en-US" dirty="0" err="1"/>
              <a:t>ht.get</a:t>
            </a:r>
            <a:r>
              <a:rPr lang="en-US" dirty="0"/>
              <a:t>(760)</a:t>
            </a:r>
          </a:p>
        </p:txBody>
      </p:sp>
      <p:sp>
        <p:nvSpPr>
          <p:cNvPr id="12" name="TextBox 11">
            <a:extLst>
              <a:ext uri="{FF2B5EF4-FFF2-40B4-BE49-F238E27FC236}">
                <a16:creationId xmlns:a16="http://schemas.microsoft.com/office/drawing/2014/main" id="{81661BB6-2871-EB47-87CC-E65F1230A770}"/>
              </a:ext>
            </a:extLst>
          </p:cNvPr>
          <p:cNvSpPr txBox="1"/>
          <p:nvPr/>
        </p:nvSpPr>
        <p:spPr>
          <a:xfrm>
            <a:off x="625228" y="2500243"/>
            <a:ext cx="1973617" cy="369332"/>
          </a:xfrm>
          <a:prstGeom prst="rect">
            <a:avLst/>
          </a:prstGeom>
          <a:noFill/>
        </p:spPr>
        <p:txBody>
          <a:bodyPr wrap="none" rtlCol="0">
            <a:spAutoFit/>
          </a:bodyPr>
          <a:lstStyle/>
          <a:p>
            <a:r>
              <a:rPr lang="en-US" dirty="0"/>
              <a:t>city = </a:t>
            </a:r>
            <a:r>
              <a:rPr lang="en-US" dirty="0" err="1"/>
              <a:t>ht.get</a:t>
            </a:r>
            <a:r>
              <a:rPr lang="en-US" dirty="0"/>
              <a:t>(619)</a:t>
            </a:r>
          </a:p>
        </p:txBody>
      </p:sp>
      <p:sp>
        <p:nvSpPr>
          <p:cNvPr id="13" name="TextBox 12">
            <a:extLst>
              <a:ext uri="{FF2B5EF4-FFF2-40B4-BE49-F238E27FC236}">
                <a16:creationId xmlns:a16="http://schemas.microsoft.com/office/drawing/2014/main" id="{40FDAF54-61F0-A943-8186-F593A7ADF3D8}"/>
              </a:ext>
            </a:extLst>
          </p:cNvPr>
          <p:cNvSpPr txBox="1"/>
          <p:nvPr/>
        </p:nvSpPr>
        <p:spPr>
          <a:xfrm>
            <a:off x="621898" y="2878289"/>
            <a:ext cx="1973617" cy="369332"/>
          </a:xfrm>
          <a:prstGeom prst="rect">
            <a:avLst/>
          </a:prstGeom>
          <a:noFill/>
        </p:spPr>
        <p:txBody>
          <a:bodyPr wrap="none" rtlCol="0">
            <a:spAutoFit/>
          </a:bodyPr>
          <a:lstStyle/>
          <a:p>
            <a:r>
              <a:rPr lang="en-US" dirty="0"/>
              <a:t>city = </a:t>
            </a:r>
            <a:r>
              <a:rPr lang="en-US" dirty="0" err="1"/>
              <a:t>ht.get</a:t>
            </a:r>
            <a:r>
              <a:rPr lang="en-US" dirty="0"/>
              <a:t>(415)</a:t>
            </a:r>
          </a:p>
        </p:txBody>
      </p:sp>
      <p:sp>
        <p:nvSpPr>
          <p:cNvPr id="14" name="TextBox 13">
            <a:extLst>
              <a:ext uri="{FF2B5EF4-FFF2-40B4-BE49-F238E27FC236}">
                <a16:creationId xmlns:a16="http://schemas.microsoft.com/office/drawing/2014/main" id="{F5F49008-F413-6245-A2E2-69639157C63C}"/>
              </a:ext>
            </a:extLst>
          </p:cNvPr>
          <p:cNvSpPr txBox="1"/>
          <p:nvPr/>
        </p:nvSpPr>
        <p:spPr>
          <a:xfrm>
            <a:off x="621898" y="3238907"/>
            <a:ext cx="1973617" cy="369332"/>
          </a:xfrm>
          <a:prstGeom prst="rect">
            <a:avLst/>
          </a:prstGeom>
          <a:noFill/>
        </p:spPr>
        <p:txBody>
          <a:bodyPr wrap="none" rtlCol="0">
            <a:spAutoFit/>
          </a:bodyPr>
          <a:lstStyle/>
          <a:p>
            <a:r>
              <a:rPr lang="en-US" dirty="0"/>
              <a:t>city = </a:t>
            </a:r>
            <a:r>
              <a:rPr lang="en-US" dirty="0" err="1"/>
              <a:t>ht.get</a:t>
            </a:r>
            <a:r>
              <a:rPr lang="en-US" dirty="0"/>
              <a:t>(213)</a:t>
            </a:r>
          </a:p>
        </p:txBody>
      </p:sp>
      <p:sp>
        <p:nvSpPr>
          <p:cNvPr id="15" name="TextBox 14">
            <a:extLst>
              <a:ext uri="{FF2B5EF4-FFF2-40B4-BE49-F238E27FC236}">
                <a16:creationId xmlns:a16="http://schemas.microsoft.com/office/drawing/2014/main" id="{76DA8519-A203-FA40-857F-E4C91F114349}"/>
              </a:ext>
            </a:extLst>
          </p:cNvPr>
          <p:cNvSpPr txBox="1"/>
          <p:nvPr/>
        </p:nvSpPr>
        <p:spPr>
          <a:xfrm>
            <a:off x="5297627" y="1764230"/>
            <a:ext cx="1435008" cy="369332"/>
          </a:xfrm>
          <a:prstGeom prst="rect">
            <a:avLst/>
          </a:prstGeom>
          <a:noFill/>
        </p:spPr>
        <p:txBody>
          <a:bodyPr wrap="none" rtlCol="0">
            <a:spAutoFit/>
          </a:bodyPr>
          <a:lstStyle/>
          <a:p>
            <a:r>
              <a:rPr lang="en-US" dirty="0"/>
              <a:t>858 % 8 = 2</a:t>
            </a:r>
          </a:p>
        </p:txBody>
      </p:sp>
      <p:sp>
        <p:nvSpPr>
          <p:cNvPr id="16" name="TextBox 15">
            <a:extLst>
              <a:ext uri="{FF2B5EF4-FFF2-40B4-BE49-F238E27FC236}">
                <a16:creationId xmlns:a16="http://schemas.microsoft.com/office/drawing/2014/main" id="{2269BB8E-23FA-0A4B-9015-A1AE2792D732}"/>
              </a:ext>
            </a:extLst>
          </p:cNvPr>
          <p:cNvSpPr txBox="1"/>
          <p:nvPr/>
        </p:nvSpPr>
        <p:spPr>
          <a:xfrm>
            <a:off x="5297627" y="2158404"/>
            <a:ext cx="1435008" cy="369332"/>
          </a:xfrm>
          <a:prstGeom prst="rect">
            <a:avLst/>
          </a:prstGeom>
          <a:noFill/>
        </p:spPr>
        <p:txBody>
          <a:bodyPr wrap="none" rtlCol="0">
            <a:spAutoFit/>
          </a:bodyPr>
          <a:lstStyle/>
          <a:p>
            <a:r>
              <a:rPr lang="en-US" dirty="0"/>
              <a:t>760 % 8 = 0</a:t>
            </a:r>
          </a:p>
        </p:txBody>
      </p:sp>
      <p:sp>
        <p:nvSpPr>
          <p:cNvPr id="17" name="TextBox 16">
            <a:extLst>
              <a:ext uri="{FF2B5EF4-FFF2-40B4-BE49-F238E27FC236}">
                <a16:creationId xmlns:a16="http://schemas.microsoft.com/office/drawing/2014/main" id="{C87C7B78-4E12-9B42-9BE4-6AD1398F8A71}"/>
              </a:ext>
            </a:extLst>
          </p:cNvPr>
          <p:cNvSpPr txBox="1"/>
          <p:nvPr/>
        </p:nvSpPr>
        <p:spPr>
          <a:xfrm>
            <a:off x="5297627" y="2527683"/>
            <a:ext cx="1435008" cy="369332"/>
          </a:xfrm>
          <a:prstGeom prst="rect">
            <a:avLst/>
          </a:prstGeom>
          <a:noFill/>
        </p:spPr>
        <p:txBody>
          <a:bodyPr wrap="none" rtlCol="0">
            <a:spAutoFit/>
          </a:bodyPr>
          <a:lstStyle/>
          <a:p>
            <a:r>
              <a:rPr lang="en-US" dirty="0"/>
              <a:t>619 % 8 = 3</a:t>
            </a:r>
          </a:p>
        </p:txBody>
      </p:sp>
      <p:sp>
        <p:nvSpPr>
          <p:cNvPr id="18" name="TextBox 17">
            <a:extLst>
              <a:ext uri="{FF2B5EF4-FFF2-40B4-BE49-F238E27FC236}">
                <a16:creationId xmlns:a16="http://schemas.microsoft.com/office/drawing/2014/main" id="{24D2481B-5B04-0747-A99B-1D4DB7459935}"/>
              </a:ext>
            </a:extLst>
          </p:cNvPr>
          <p:cNvSpPr txBox="1"/>
          <p:nvPr/>
        </p:nvSpPr>
        <p:spPr>
          <a:xfrm>
            <a:off x="5297627" y="2897015"/>
            <a:ext cx="1435008" cy="369332"/>
          </a:xfrm>
          <a:prstGeom prst="rect">
            <a:avLst/>
          </a:prstGeom>
          <a:noFill/>
        </p:spPr>
        <p:txBody>
          <a:bodyPr wrap="none" rtlCol="0">
            <a:spAutoFit/>
          </a:bodyPr>
          <a:lstStyle/>
          <a:p>
            <a:r>
              <a:rPr lang="en-US" dirty="0"/>
              <a:t>415 % 8 = 7</a:t>
            </a:r>
          </a:p>
        </p:txBody>
      </p:sp>
      <p:sp>
        <p:nvSpPr>
          <p:cNvPr id="20" name="TextBox 19">
            <a:extLst>
              <a:ext uri="{FF2B5EF4-FFF2-40B4-BE49-F238E27FC236}">
                <a16:creationId xmlns:a16="http://schemas.microsoft.com/office/drawing/2014/main" id="{3D871B14-9670-7043-9481-4EEE7342CC0C}"/>
              </a:ext>
            </a:extLst>
          </p:cNvPr>
          <p:cNvSpPr txBox="1"/>
          <p:nvPr/>
        </p:nvSpPr>
        <p:spPr>
          <a:xfrm>
            <a:off x="5297627" y="3266294"/>
            <a:ext cx="1435008" cy="369332"/>
          </a:xfrm>
          <a:prstGeom prst="rect">
            <a:avLst/>
          </a:prstGeom>
          <a:noFill/>
        </p:spPr>
        <p:txBody>
          <a:bodyPr wrap="none" rtlCol="0">
            <a:spAutoFit/>
          </a:bodyPr>
          <a:lstStyle/>
          <a:p>
            <a:r>
              <a:rPr lang="en-US" dirty="0"/>
              <a:t>213 % 8 = 5</a:t>
            </a:r>
          </a:p>
        </p:txBody>
      </p:sp>
      <p:cxnSp>
        <p:nvCxnSpPr>
          <p:cNvPr id="28" name="Straight Arrow Connector 27">
            <a:extLst>
              <a:ext uri="{FF2B5EF4-FFF2-40B4-BE49-F238E27FC236}">
                <a16:creationId xmlns:a16="http://schemas.microsoft.com/office/drawing/2014/main" id="{AD3D6172-716F-B84A-8522-6C3E6A374129}"/>
              </a:ext>
            </a:extLst>
          </p:cNvPr>
          <p:cNvCxnSpPr>
            <a:cxnSpLocks/>
            <a:stCxn id="15" idx="3"/>
          </p:cNvCxnSpPr>
          <p:nvPr/>
        </p:nvCxnSpPr>
        <p:spPr>
          <a:xfrm>
            <a:off x="6732635" y="1948896"/>
            <a:ext cx="2078968" cy="36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33F28F5-6621-034F-A263-5189D5815BE6}"/>
              </a:ext>
            </a:extLst>
          </p:cNvPr>
          <p:cNvCxnSpPr>
            <a:cxnSpLocks/>
            <a:stCxn id="16" idx="3"/>
          </p:cNvCxnSpPr>
          <p:nvPr/>
        </p:nvCxnSpPr>
        <p:spPr>
          <a:xfrm flipV="1">
            <a:off x="6732635" y="849614"/>
            <a:ext cx="2109910" cy="149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EC052DC-4AF9-4C41-9AC5-41CABA907FFA}"/>
              </a:ext>
            </a:extLst>
          </p:cNvPr>
          <p:cNvCxnSpPr>
            <a:cxnSpLocks/>
            <a:stCxn id="17" idx="3"/>
          </p:cNvCxnSpPr>
          <p:nvPr/>
        </p:nvCxnSpPr>
        <p:spPr>
          <a:xfrm>
            <a:off x="6732635" y="2712349"/>
            <a:ext cx="2078968" cy="36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C7B41D9-48A0-5943-8FA6-0BCED555EA12}"/>
              </a:ext>
            </a:extLst>
          </p:cNvPr>
          <p:cNvCxnSpPr>
            <a:cxnSpLocks/>
            <a:stCxn id="18" idx="3"/>
          </p:cNvCxnSpPr>
          <p:nvPr/>
        </p:nvCxnSpPr>
        <p:spPr>
          <a:xfrm>
            <a:off x="6732635" y="3081681"/>
            <a:ext cx="2109910" cy="2926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0F09A02-63D6-DE45-B40B-600D33E4092F}"/>
              </a:ext>
            </a:extLst>
          </p:cNvPr>
          <p:cNvCxnSpPr>
            <a:cxnSpLocks/>
            <a:stCxn id="20" idx="3"/>
          </p:cNvCxnSpPr>
          <p:nvPr/>
        </p:nvCxnSpPr>
        <p:spPr>
          <a:xfrm>
            <a:off x="6732635" y="3450960"/>
            <a:ext cx="2109910" cy="1130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11D4C6FE-28A6-4148-B633-B5535956AE7C}"/>
              </a:ext>
            </a:extLst>
          </p:cNvPr>
          <p:cNvSpPr txBox="1"/>
          <p:nvPr/>
        </p:nvSpPr>
        <p:spPr>
          <a:xfrm>
            <a:off x="9503104" y="2132625"/>
            <a:ext cx="841834" cy="307777"/>
          </a:xfrm>
          <a:prstGeom prst="rect">
            <a:avLst/>
          </a:prstGeom>
          <a:noFill/>
        </p:spPr>
        <p:txBody>
          <a:bodyPr wrap="none" rtlCol="0">
            <a:spAutoFit/>
          </a:bodyPr>
          <a:lstStyle/>
          <a:p>
            <a:r>
              <a:rPr lang="en-US" sz="1400" dirty="0"/>
              <a:t>“Poway”</a:t>
            </a:r>
          </a:p>
        </p:txBody>
      </p:sp>
      <p:sp>
        <p:nvSpPr>
          <p:cNvPr id="47" name="TextBox 46">
            <a:extLst>
              <a:ext uri="{FF2B5EF4-FFF2-40B4-BE49-F238E27FC236}">
                <a16:creationId xmlns:a16="http://schemas.microsoft.com/office/drawing/2014/main" id="{1F80414E-AC87-6E42-9994-1F6AF3C76A4C}"/>
              </a:ext>
            </a:extLst>
          </p:cNvPr>
          <p:cNvSpPr txBox="1"/>
          <p:nvPr/>
        </p:nvSpPr>
        <p:spPr>
          <a:xfrm>
            <a:off x="9323781" y="2898403"/>
            <a:ext cx="1200479" cy="584775"/>
          </a:xfrm>
          <a:prstGeom prst="rect">
            <a:avLst/>
          </a:prstGeom>
          <a:noFill/>
        </p:spPr>
        <p:txBody>
          <a:bodyPr wrap="square" rtlCol="0">
            <a:spAutoFit/>
          </a:bodyPr>
          <a:lstStyle/>
          <a:p>
            <a:r>
              <a:rPr lang="en-US" sz="1400" dirty="0"/>
              <a:t>“San Diego”</a:t>
            </a:r>
          </a:p>
          <a:p>
            <a:endParaRPr lang="en-US" dirty="0"/>
          </a:p>
        </p:txBody>
      </p:sp>
      <p:sp>
        <p:nvSpPr>
          <p:cNvPr id="48" name="TextBox 47">
            <a:extLst>
              <a:ext uri="{FF2B5EF4-FFF2-40B4-BE49-F238E27FC236}">
                <a16:creationId xmlns:a16="http://schemas.microsoft.com/office/drawing/2014/main" id="{ACE63FFA-1170-1A4D-9D4B-14F4F7234E4A}"/>
              </a:ext>
            </a:extLst>
          </p:cNvPr>
          <p:cNvSpPr txBox="1"/>
          <p:nvPr/>
        </p:nvSpPr>
        <p:spPr>
          <a:xfrm>
            <a:off x="9238127" y="4398434"/>
            <a:ext cx="1371785" cy="584775"/>
          </a:xfrm>
          <a:prstGeom prst="rect">
            <a:avLst/>
          </a:prstGeom>
          <a:noFill/>
        </p:spPr>
        <p:txBody>
          <a:bodyPr wrap="square" rtlCol="0">
            <a:spAutoFit/>
          </a:bodyPr>
          <a:lstStyle/>
          <a:p>
            <a:r>
              <a:rPr lang="en-US" sz="1400" dirty="0"/>
              <a:t>“Los Angeles”</a:t>
            </a:r>
          </a:p>
          <a:p>
            <a:endParaRPr lang="en-US" dirty="0"/>
          </a:p>
        </p:txBody>
      </p:sp>
      <p:sp>
        <p:nvSpPr>
          <p:cNvPr id="49" name="TextBox 48">
            <a:extLst>
              <a:ext uri="{FF2B5EF4-FFF2-40B4-BE49-F238E27FC236}">
                <a16:creationId xmlns:a16="http://schemas.microsoft.com/office/drawing/2014/main" id="{7C9E9856-1E2D-2144-9A04-1BC0628A6E1A}"/>
              </a:ext>
            </a:extLst>
          </p:cNvPr>
          <p:cNvSpPr txBox="1"/>
          <p:nvPr/>
        </p:nvSpPr>
        <p:spPr>
          <a:xfrm>
            <a:off x="9204975" y="5918609"/>
            <a:ext cx="1438086" cy="584775"/>
          </a:xfrm>
          <a:prstGeom prst="rect">
            <a:avLst/>
          </a:prstGeom>
          <a:noFill/>
        </p:spPr>
        <p:txBody>
          <a:bodyPr wrap="none" rtlCol="0">
            <a:spAutoFit/>
          </a:bodyPr>
          <a:lstStyle/>
          <a:p>
            <a:r>
              <a:rPr lang="en-US" sz="1400" dirty="0"/>
              <a:t>“San Francisco”</a:t>
            </a:r>
          </a:p>
          <a:p>
            <a:endParaRPr lang="en-US" dirty="0"/>
          </a:p>
        </p:txBody>
      </p:sp>
      <p:sp>
        <p:nvSpPr>
          <p:cNvPr id="50" name="TextBox 49">
            <a:extLst>
              <a:ext uri="{FF2B5EF4-FFF2-40B4-BE49-F238E27FC236}">
                <a16:creationId xmlns:a16="http://schemas.microsoft.com/office/drawing/2014/main" id="{30B02A02-18A2-A242-98C4-25F68B588256}"/>
              </a:ext>
            </a:extLst>
          </p:cNvPr>
          <p:cNvSpPr txBox="1"/>
          <p:nvPr/>
        </p:nvSpPr>
        <p:spPr>
          <a:xfrm>
            <a:off x="9327541" y="594820"/>
            <a:ext cx="1192955" cy="584775"/>
          </a:xfrm>
          <a:prstGeom prst="rect">
            <a:avLst/>
          </a:prstGeom>
          <a:noFill/>
        </p:spPr>
        <p:txBody>
          <a:bodyPr wrap="none" rtlCol="0">
            <a:spAutoFit/>
          </a:bodyPr>
          <a:lstStyle/>
          <a:p>
            <a:r>
              <a:rPr lang="en-US" sz="1400" dirty="0"/>
              <a:t>“Escondido”</a:t>
            </a:r>
          </a:p>
          <a:p>
            <a:endParaRPr lang="en-US" dirty="0"/>
          </a:p>
        </p:txBody>
      </p:sp>
      <p:cxnSp>
        <p:nvCxnSpPr>
          <p:cNvPr id="22" name="Straight Arrow Connector 21">
            <a:extLst>
              <a:ext uri="{FF2B5EF4-FFF2-40B4-BE49-F238E27FC236}">
                <a16:creationId xmlns:a16="http://schemas.microsoft.com/office/drawing/2014/main" id="{FF3F46BD-D4BE-9E47-B46A-F11A7C1E63A4}"/>
              </a:ext>
            </a:extLst>
          </p:cNvPr>
          <p:cNvCxnSpPr>
            <a:cxnSpLocks/>
            <a:stCxn id="15" idx="1"/>
          </p:cNvCxnSpPr>
          <p:nvPr/>
        </p:nvCxnSpPr>
        <p:spPr>
          <a:xfrm flipH="1">
            <a:off x="2766729" y="1948896"/>
            <a:ext cx="2530898"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04AF66FC-F978-C848-8F4B-1F44487CA07E}"/>
              </a:ext>
            </a:extLst>
          </p:cNvPr>
          <p:cNvCxnSpPr>
            <a:cxnSpLocks/>
            <a:stCxn id="16" idx="1"/>
          </p:cNvCxnSpPr>
          <p:nvPr/>
        </p:nvCxnSpPr>
        <p:spPr>
          <a:xfrm flipH="1" flipV="1">
            <a:off x="2759106" y="2338880"/>
            <a:ext cx="2538521" cy="41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E17E055E-2B2C-374D-8334-7278FC89A110}"/>
              </a:ext>
            </a:extLst>
          </p:cNvPr>
          <p:cNvCxnSpPr>
            <a:cxnSpLocks/>
            <a:stCxn id="17" idx="1"/>
          </p:cNvCxnSpPr>
          <p:nvPr/>
        </p:nvCxnSpPr>
        <p:spPr>
          <a:xfrm flipH="1" flipV="1">
            <a:off x="2759106" y="2707079"/>
            <a:ext cx="2538521" cy="52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CA75408B-4DBE-0A4A-A822-04BCEADF8BF6}"/>
              </a:ext>
            </a:extLst>
          </p:cNvPr>
          <p:cNvCxnSpPr>
            <a:cxnSpLocks/>
            <a:stCxn id="18" idx="1"/>
          </p:cNvCxnSpPr>
          <p:nvPr/>
        </p:nvCxnSpPr>
        <p:spPr>
          <a:xfrm flipH="1" flipV="1">
            <a:off x="2759106" y="3074314"/>
            <a:ext cx="2538521" cy="736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8B5A53EC-F969-E547-9774-E5A36B2412A6}"/>
              </a:ext>
            </a:extLst>
          </p:cNvPr>
          <p:cNvCxnSpPr>
            <a:cxnSpLocks/>
          </p:cNvCxnSpPr>
          <p:nvPr/>
        </p:nvCxnSpPr>
        <p:spPr>
          <a:xfrm flipH="1" flipV="1">
            <a:off x="2766729" y="3417457"/>
            <a:ext cx="2515651" cy="611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a16="http://schemas.microsoft.com/office/drawing/2014/main" id="{2057A053-D210-7E41-8636-729FB09A4D2D}"/>
              </a:ext>
            </a:extLst>
          </p:cNvPr>
          <p:cNvSpPr txBox="1"/>
          <p:nvPr/>
        </p:nvSpPr>
        <p:spPr>
          <a:xfrm>
            <a:off x="3409624" y="1714604"/>
            <a:ext cx="689612" cy="253916"/>
          </a:xfrm>
          <a:prstGeom prst="rect">
            <a:avLst/>
          </a:prstGeom>
          <a:noFill/>
        </p:spPr>
        <p:txBody>
          <a:bodyPr wrap="none" rtlCol="0">
            <a:spAutoFit/>
          </a:bodyPr>
          <a:lstStyle/>
          <a:p>
            <a:r>
              <a:rPr lang="en-US" sz="1050" dirty="0"/>
              <a:t>“Poway”</a:t>
            </a:r>
            <a:endParaRPr lang="en-US" dirty="0"/>
          </a:p>
        </p:txBody>
      </p:sp>
      <p:sp>
        <p:nvSpPr>
          <p:cNvPr id="38" name="TextBox 37">
            <a:extLst>
              <a:ext uri="{FF2B5EF4-FFF2-40B4-BE49-F238E27FC236}">
                <a16:creationId xmlns:a16="http://schemas.microsoft.com/office/drawing/2014/main" id="{0EB260AB-69D8-A44A-9723-A81AA2B2E95D}"/>
              </a:ext>
            </a:extLst>
          </p:cNvPr>
          <p:cNvSpPr txBox="1"/>
          <p:nvPr/>
        </p:nvSpPr>
        <p:spPr>
          <a:xfrm>
            <a:off x="3312979" y="2091198"/>
            <a:ext cx="946093" cy="253916"/>
          </a:xfrm>
          <a:prstGeom prst="rect">
            <a:avLst/>
          </a:prstGeom>
          <a:noFill/>
        </p:spPr>
        <p:txBody>
          <a:bodyPr wrap="none" rtlCol="0">
            <a:spAutoFit/>
          </a:bodyPr>
          <a:lstStyle/>
          <a:p>
            <a:r>
              <a:rPr lang="en-US" sz="1050" dirty="0"/>
              <a:t>“Escondido”</a:t>
            </a:r>
            <a:endParaRPr lang="en-US" dirty="0"/>
          </a:p>
        </p:txBody>
      </p:sp>
      <p:sp>
        <p:nvSpPr>
          <p:cNvPr id="39" name="TextBox 38">
            <a:extLst>
              <a:ext uri="{FF2B5EF4-FFF2-40B4-BE49-F238E27FC236}">
                <a16:creationId xmlns:a16="http://schemas.microsoft.com/office/drawing/2014/main" id="{360D1A3E-E478-5242-A8B9-422920AB301A}"/>
              </a:ext>
            </a:extLst>
          </p:cNvPr>
          <p:cNvSpPr txBox="1"/>
          <p:nvPr/>
        </p:nvSpPr>
        <p:spPr>
          <a:xfrm>
            <a:off x="3312979" y="2497214"/>
            <a:ext cx="930063" cy="253916"/>
          </a:xfrm>
          <a:prstGeom prst="rect">
            <a:avLst/>
          </a:prstGeom>
          <a:noFill/>
        </p:spPr>
        <p:txBody>
          <a:bodyPr wrap="none" rtlCol="0">
            <a:spAutoFit/>
          </a:bodyPr>
          <a:lstStyle/>
          <a:p>
            <a:r>
              <a:rPr lang="en-US" sz="1050" dirty="0"/>
              <a:t>“San Diego”</a:t>
            </a:r>
            <a:endParaRPr lang="en-US" dirty="0"/>
          </a:p>
        </p:txBody>
      </p:sp>
      <p:sp>
        <p:nvSpPr>
          <p:cNvPr id="41" name="TextBox 40">
            <a:extLst>
              <a:ext uri="{FF2B5EF4-FFF2-40B4-BE49-F238E27FC236}">
                <a16:creationId xmlns:a16="http://schemas.microsoft.com/office/drawing/2014/main" id="{0E34F7E0-7F91-724D-91D5-FAD51A5CB1A8}"/>
              </a:ext>
            </a:extLst>
          </p:cNvPr>
          <p:cNvSpPr txBox="1"/>
          <p:nvPr/>
        </p:nvSpPr>
        <p:spPr>
          <a:xfrm>
            <a:off x="3220809" y="2859039"/>
            <a:ext cx="1133644" cy="253916"/>
          </a:xfrm>
          <a:prstGeom prst="rect">
            <a:avLst/>
          </a:prstGeom>
          <a:noFill/>
        </p:spPr>
        <p:txBody>
          <a:bodyPr wrap="none" rtlCol="0">
            <a:spAutoFit/>
          </a:bodyPr>
          <a:lstStyle/>
          <a:p>
            <a:r>
              <a:rPr lang="en-US" sz="1050" dirty="0"/>
              <a:t>“San Francisco”</a:t>
            </a:r>
            <a:endParaRPr lang="en-US" dirty="0"/>
          </a:p>
        </p:txBody>
      </p:sp>
      <p:sp>
        <p:nvSpPr>
          <p:cNvPr id="42" name="TextBox 41">
            <a:extLst>
              <a:ext uri="{FF2B5EF4-FFF2-40B4-BE49-F238E27FC236}">
                <a16:creationId xmlns:a16="http://schemas.microsoft.com/office/drawing/2014/main" id="{55E44A8B-AD7B-6942-A68F-C01742C275B4}"/>
              </a:ext>
            </a:extLst>
          </p:cNvPr>
          <p:cNvSpPr txBox="1"/>
          <p:nvPr/>
        </p:nvSpPr>
        <p:spPr>
          <a:xfrm>
            <a:off x="3234896" y="3208586"/>
            <a:ext cx="1039067" cy="253916"/>
          </a:xfrm>
          <a:prstGeom prst="rect">
            <a:avLst/>
          </a:prstGeom>
          <a:noFill/>
        </p:spPr>
        <p:txBody>
          <a:bodyPr wrap="none" rtlCol="0">
            <a:spAutoFit/>
          </a:bodyPr>
          <a:lstStyle/>
          <a:p>
            <a:r>
              <a:rPr lang="en-US" sz="1050" dirty="0"/>
              <a:t>“Los Angeles”</a:t>
            </a:r>
            <a:endParaRPr lang="en-US" dirty="0"/>
          </a:p>
        </p:txBody>
      </p:sp>
    </p:spTree>
    <p:extLst>
      <p:ext uri="{BB962C8B-B14F-4D97-AF65-F5344CB8AC3E}">
        <p14:creationId xmlns:p14="http://schemas.microsoft.com/office/powerpoint/2010/main" val="384315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20" grpId="0"/>
      <p:bldP spid="23" grpId="0"/>
      <p:bldP spid="38" grpId="0"/>
      <p:bldP spid="39"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F6ED-FB5F-3D4E-A7A1-ADF4475F5427}"/>
              </a:ext>
            </a:extLst>
          </p:cNvPr>
          <p:cNvSpPr txBox="1">
            <a:spLocks/>
          </p:cNvSpPr>
          <p:nvPr/>
        </p:nvSpPr>
        <p:spPr>
          <a:xfrm>
            <a:off x="609039" y="260025"/>
            <a:ext cx="4673340" cy="654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collision</a:t>
            </a:r>
          </a:p>
        </p:txBody>
      </p:sp>
      <p:graphicFrame>
        <p:nvGraphicFramePr>
          <p:cNvPr id="5" name="Table 5">
            <a:extLst>
              <a:ext uri="{FF2B5EF4-FFF2-40B4-BE49-F238E27FC236}">
                <a16:creationId xmlns:a16="http://schemas.microsoft.com/office/drawing/2014/main" id="{F0D0354C-C571-BB47-8978-1AA19AB74948}"/>
              </a:ext>
            </a:extLst>
          </p:cNvPr>
          <p:cNvGraphicFramePr>
            <a:graphicFrameLocks noGrp="1"/>
          </p:cNvGraphicFramePr>
          <p:nvPr/>
        </p:nvGraphicFramePr>
        <p:xfrm>
          <a:off x="9192805" y="363269"/>
          <a:ext cx="1462433" cy="6120608"/>
        </p:xfrm>
        <a:graphic>
          <a:graphicData uri="http://schemas.openxmlformats.org/drawingml/2006/table">
            <a:tbl>
              <a:tblPr firstRow="1" bandRow="1">
                <a:tableStyleId>{2D5ABB26-0587-4C30-8999-92F81FD0307C}</a:tableStyleId>
              </a:tblPr>
              <a:tblGrid>
                <a:gridCol w="1462433">
                  <a:extLst>
                    <a:ext uri="{9D8B030D-6E8A-4147-A177-3AD203B41FA5}">
                      <a16:colId xmlns:a16="http://schemas.microsoft.com/office/drawing/2014/main" val="1337187578"/>
                    </a:ext>
                  </a:extLst>
                </a:gridCol>
              </a:tblGrid>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80557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6663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2349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29335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61113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111191"/>
                  </a:ext>
                </a:extLst>
              </a:tr>
              <a:tr h="765076">
                <a:tc>
                  <a:txBody>
                    <a:bodyPr/>
                    <a:lstStyle/>
                    <a:p>
                      <a:pPr algn="ct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05449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42485"/>
                  </a:ext>
                </a:extLst>
              </a:tr>
            </a:tbl>
          </a:graphicData>
        </a:graphic>
      </p:graphicFrame>
      <p:sp>
        <p:nvSpPr>
          <p:cNvPr id="6" name="TextBox 5">
            <a:extLst>
              <a:ext uri="{FF2B5EF4-FFF2-40B4-BE49-F238E27FC236}">
                <a16:creationId xmlns:a16="http://schemas.microsoft.com/office/drawing/2014/main" id="{3BC7CBBD-27CC-5A4E-B18D-C098FE529A14}"/>
              </a:ext>
            </a:extLst>
          </p:cNvPr>
          <p:cNvSpPr txBox="1"/>
          <p:nvPr/>
        </p:nvSpPr>
        <p:spPr>
          <a:xfrm>
            <a:off x="9456592" y="6483241"/>
            <a:ext cx="1010213" cy="369332"/>
          </a:xfrm>
          <a:prstGeom prst="rect">
            <a:avLst/>
          </a:prstGeom>
          <a:noFill/>
        </p:spPr>
        <p:txBody>
          <a:bodyPr wrap="none" rtlCol="0">
            <a:spAutoFit/>
          </a:bodyPr>
          <a:lstStyle/>
          <a:p>
            <a:r>
              <a:rPr lang="en-US" dirty="0"/>
              <a:t>size = 8</a:t>
            </a:r>
          </a:p>
        </p:txBody>
      </p:sp>
      <p:sp>
        <p:nvSpPr>
          <p:cNvPr id="7" name="TextBox 6">
            <a:extLst>
              <a:ext uri="{FF2B5EF4-FFF2-40B4-BE49-F238E27FC236}">
                <a16:creationId xmlns:a16="http://schemas.microsoft.com/office/drawing/2014/main" id="{9096B34B-304E-4342-93E1-917139555043}"/>
              </a:ext>
            </a:extLst>
          </p:cNvPr>
          <p:cNvSpPr txBox="1"/>
          <p:nvPr/>
        </p:nvSpPr>
        <p:spPr>
          <a:xfrm>
            <a:off x="8842545" y="631749"/>
            <a:ext cx="319318" cy="5683607"/>
          </a:xfrm>
          <a:prstGeom prst="rect">
            <a:avLst/>
          </a:prstGeom>
          <a:noFill/>
        </p:spPr>
        <p:txBody>
          <a:bodyPr wrap="none" rtlCol="0">
            <a:spAutoFit/>
          </a:bodyPr>
          <a:lstStyle/>
          <a:p>
            <a:pPr>
              <a:spcBef>
                <a:spcPts val="800"/>
              </a:spcBef>
            </a:pPr>
            <a:r>
              <a:rPr lang="en-US" dirty="0"/>
              <a:t>0</a:t>
            </a:r>
          </a:p>
          <a:p>
            <a:pPr>
              <a:spcBef>
                <a:spcPts val="800"/>
              </a:spcBef>
            </a:pPr>
            <a:endParaRPr lang="en-US" dirty="0"/>
          </a:p>
          <a:p>
            <a:pPr>
              <a:spcBef>
                <a:spcPts val="800"/>
              </a:spcBef>
            </a:pPr>
            <a:r>
              <a:rPr lang="en-US" dirty="0"/>
              <a:t>1</a:t>
            </a:r>
          </a:p>
          <a:p>
            <a:pPr>
              <a:spcBef>
                <a:spcPts val="800"/>
              </a:spcBef>
            </a:pPr>
            <a:endParaRPr lang="en-US" dirty="0"/>
          </a:p>
          <a:p>
            <a:pPr>
              <a:spcBef>
                <a:spcPts val="800"/>
              </a:spcBef>
            </a:pPr>
            <a:r>
              <a:rPr lang="en-US" dirty="0"/>
              <a:t>2</a:t>
            </a:r>
          </a:p>
          <a:p>
            <a:pPr>
              <a:spcBef>
                <a:spcPts val="800"/>
              </a:spcBef>
            </a:pPr>
            <a:endParaRPr lang="en-US" dirty="0"/>
          </a:p>
          <a:p>
            <a:pPr>
              <a:spcBef>
                <a:spcPts val="800"/>
              </a:spcBef>
            </a:pPr>
            <a:r>
              <a:rPr lang="en-US" dirty="0"/>
              <a:t>3</a:t>
            </a:r>
          </a:p>
          <a:p>
            <a:pPr>
              <a:spcBef>
                <a:spcPts val="800"/>
              </a:spcBef>
            </a:pPr>
            <a:endParaRPr lang="en-US" dirty="0"/>
          </a:p>
          <a:p>
            <a:pPr>
              <a:spcBef>
                <a:spcPts val="800"/>
              </a:spcBef>
            </a:pPr>
            <a:r>
              <a:rPr lang="en-US" dirty="0"/>
              <a:t>4</a:t>
            </a:r>
          </a:p>
          <a:p>
            <a:pPr>
              <a:spcBef>
                <a:spcPts val="800"/>
              </a:spcBef>
            </a:pPr>
            <a:endParaRPr lang="en-US" dirty="0"/>
          </a:p>
          <a:p>
            <a:pPr>
              <a:spcBef>
                <a:spcPts val="800"/>
              </a:spcBef>
            </a:pPr>
            <a:r>
              <a:rPr lang="en-US" dirty="0"/>
              <a:t>5</a:t>
            </a:r>
          </a:p>
          <a:p>
            <a:pPr>
              <a:spcBef>
                <a:spcPts val="800"/>
              </a:spcBef>
            </a:pPr>
            <a:endParaRPr lang="en-US" dirty="0"/>
          </a:p>
          <a:p>
            <a:pPr>
              <a:spcBef>
                <a:spcPts val="800"/>
              </a:spcBef>
            </a:pPr>
            <a:r>
              <a:rPr lang="en-US" dirty="0"/>
              <a:t>6</a:t>
            </a:r>
          </a:p>
          <a:p>
            <a:pPr>
              <a:spcBef>
                <a:spcPts val="800"/>
              </a:spcBef>
            </a:pPr>
            <a:endParaRPr lang="en-US" dirty="0"/>
          </a:p>
          <a:p>
            <a:pPr>
              <a:spcBef>
                <a:spcPts val="800"/>
              </a:spcBef>
            </a:pPr>
            <a:r>
              <a:rPr lang="en-US" dirty="0"/>
              <a:t>7</a:t>
            </a:r>
          </a:p>
        </p:txBody>
      </p:sp>
      <p:sp>
        <p:nvSpPr>
          <p:cNvPr id="8" name="Rounded Rectangle 7">
            <a:extLst>
              <a:ext uri="{FF2B5EF4-FFF2-40B4-BE49-F238E27FC236}">
                <a16:creationId xmlns:a16="http://schemas.microsoft.com/office/drawing/2014/main" id="{47F5F39C-B858-694D-B4B6-9EFBE6BE6937}"/>
              </a:ext>
            </a:extLst>
          </p:cNvPr>
          <p:cNvSpPr/>
          <p:nvPr/>
        </p:nvSpPr>
        <p:spPr>
          <a:xfrm>
            <a:off x="5081456" y="849614"/>
            <a:ext cx="1841780" cy="5633627"/>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8C3C6A5D-5C2E-F045-8B30-B82B884B4D7C}"/>
              </a:ext>
            </a:extLst>
          </p:cNvPr>
          <p:cNvSpPr txBox="1"/>
          <p:nvPr/>
        </p:nvSpPr>
        <p:spPr>
          <a:xfrm>
            <a:off x="5162244" y="513838"/>
            <a:ext cx="1680204" cy="369332"/>
          </a:xfrm>
          <a:prstGeom prst="rect">
            <a:avLst/>
          </a:prstGeom>
          <a:noFill/>
        </p:spPr>
        <p:txBody>
          <a:bodyPr wrap="none" rtlCol="0">
            <a:spAutoFit/>
          </a:bodyPr>
          <a:lstStyle/>
          <a:p>
            <a:r>
              <a:rPr lang="en-US" dirty="0"/>
              <a:t>Hash Function</a:t>
            </a:r>
          </a:p>
        </p:txBody>
      </p:sp>
      <p:sp>
        <p:nvSpPr>
          <p:cNvPr id="3" name="TextBox 2">
            <a:extLst>
              <a:ext uri="{FF2B5EF4-FFF2-40B4-BE49-F238E27FC236}">
                <a16:creationId xmlns:a16="http://schemas.microsoft.com/office/drawing/2014/main" id="{DEA6D3D2-D528-0F47-8574-5BB8D168F68B}"/>
              </a:ext>
            </a:extLst>
          </p:cNvPr>
          <p:cNvSpPr txBox="1"/>
          <p:nvPr/>
        </p:nvSpPr>
        <p:spPr>
          <a:xfrm>
            <a:off x="625229" y="1400961"/>
            <a:ext cx="1895327" cy="369332"/>
          </a:xfrm>
          <a:prstGeom prst="rect">
            <a:avLst/>
          </a:prstGeom>
          <a:noFill/>
        </p:spPr>
        <p:txBody>
          <a:bodyPr wrap="none" rtlCol="0">
            <a:spAutoFit/>
          </a:bodyPr>
          <a:lstStyle/>
          <a:p>
            <a:r>
              <a:rPr lang="en-US" dirty="0" err="1"/>
              <a:t>ht</a:t>
            </a:r>
            <a:r>
              <a:rPr lang="en-US" dirty="0"/>
              <a:t> = </a:t>
            </a:r>
            <a:r>
              <a:rPr lang="en-US" dirty="0" err="1"/>
              <a:t>HashTable</a:t>
            </a:r>
            <a:r>
              <a:rPr lang="en-US" dirty="0"/>
              <a:t>()</a:t>
            </a:r>
          </a:p>
        </p:txBody>
      </p:sp>
      <p:sp>
        <p:nvSpPr>
          <p:cNvPr id="10" name="TextBox 9">
            <a:extLst>
              <a:ext uri="{FF2B5EF4-FFF2-40B4-BE49-F238E27FC236}">
                <a16:creationId xmlns:a16="http://schemas.microsoft.com/office/drawing/2014/main" id="{968656D1-07A2-0042-9A11-CAF3C027B12B}"/>
              </a:ext>
            </a:extLst>
          </p:cNvPr>
          <p:cNvSpPr txBox="1"/>
          <p:nvPr/>
        </p:nvSpPr>
        <p:spPr>
          <a:xfrm>
            <a:off x="625228" y="1770293"/>
            <a:ext cx="2304477" cy="369332"/>
          </a:xfrm>
          <a:prstGeom prst="rect">
            <a:avLst/>
          </a:prstGeom>
          <a:noFill/>
        </p:spPr>
        <p:txBody>
          <a:bodyPr wrap="none" rtlCol="0">
            <a:spAutoFit/>
          </a:bodyPr>
          <a:lstStyle/>
          <a:p>
            <a:r>
              <a:rPr lang="en-US" dirty="0" err="1"/>
              <a:t>ht.put</a:t>
            </a:r>
            <a:r>
              <a:rPr lang="en-US" dirty="0"/>
              <a:t>(858, “Poway”)</a:t>
            </a:r>
          </a:p>
        </p:txBody>
      </p:sp>
      <p:sp>
        <p:nvSpPr>
          <p:cNvPr id="11" name="TextBox 10">
            <a:extLst>
              <a:ext uri="{FF2B5EF4-FFF2-40B4-BE49-F238E27FC236}">
                <a16:creationId xmlns:a16="http://schemas.microsoft.com/office/drawing/2014/main" id="{48387D96-4AA3-CC49-BD7F-20AE9026439B}"/>
              </a:ext>
            </a:extLst>
          </p:cNvPr>
          <p:cNvSpPr txBox="1"/>
          <p:nvPr/>
        </p:nvSpPr>
        <p:spPr>
          <a:xfrm>
            <a:off x="625228" y="2139625"/>
            <a:ext cx="2761846" cy="369332"/>
          </a:xfrm>
          <a:prstGeom prst="rect">
            <a:avLst/>
          </a:prstGeom>
          <a:noFill/>
        </p:spPr>
        <p:txBody>
          <a:bodyPr wrap="none" rtlCol="0">
            <a:spAutoFit/>
          </a:bodyPr>
          <a:lstStyle/>
          <a:p>
            <a:r>
              <a:rPr lang="en-US" dirty="0" err="1"/>
              <a:t>ht.put</a:t>
            </a:r>
            <a:r>
              <a:rPr lang="en-US" dirty="0"/>
              <a:t>(760, “Escondido”)</a:t>
            </a:r>
          </a:p>
        </p:txBody>
      </p:sp>
      <p:sp>
        <p:nvSpPr>
          <p:cNvPr id="12" name="TextBox 11">
            <a:extLst>
              <a:ext uri="{FF2B5EF4-FFF2-40B4-BE49-F238E27FC236}">
                <a16:creationId xmlns:a16="http://schemas.microsoft.com/office/drawing/2014/main" id="{81661BB6-2871-EB47-87CC-E65F1230A770}"/>
              </a:ext>
            </a:extLst>
          </p:cNvPr>
          <p:cNvSpPr txBox="1"/>
          <p:nvPr/>
        </p:nvSpPr>
        <p:spPr>
          <a:xfrm>
            <a:off x="625228" y="2500243"/>
            <a:ext cx="2734595" cy="369332"/>
          </a:xfrm>
          <a:prstGeom prst="rect">
            <a:avLst/>
          </a:prstGeom>
          <a:noFill/>
        </p:spPr>
        <p:txBody>
          <a:bodyPr wrap="none" rtlCol="0">
            <a:spAutoFit/>
          </a:bodyPr>
          <a:lstStyle/>
          <a:p>
            <a:r>
              <a:rPr lang="en-US" dirty="0" err="1"/>
              <a:t>ht.put</a:t>
            </a:r>
            <a:r>
              <a:rPr lang="en-US" dirty="0"/>
              <a:t>(619, “San Diego”)</a:t>
            </a:r>
          </a:p>
        </p:txBody>
      </p:sp>
      <p:sp>
        <p:nvSpPr>
          <p:cNvPr id="13" name="TextBox 12">
            <a:extLst>
              <a:ext uri="{FF2B5EF4-FFF2-40B4-BE49-F238E27FC236}">
                <a16:creationId xmlns:a16="http://schemas.microsoft.com/office/drawing/2014/main" id="{40FDAF54-61F0-A943-8186-F593A7ADF3D8}"/>
              </a:ext>
            </a:extLst>
          </p:cNvPr>
          <p:cNvSpPr txBox="1"/>
          <p:nvPr/>
        </p:nvSpPr>
        <p:spPr>
          <a:xfrm>
            <a:off x="621898" y="2878289"/>
            <a:ext cx="3074752" cy="369332"/>
          </a:xfrm>
          <a:prstGeom prst="rect">
            <a:avLst/>
          </a:prstGeom>
          <a:noFill/>
        </p:spPr>
        <p:txBody>
          <a:bodyPr wrap="none" rtlCol="0">
            <a:spAutoFit/>
          </a:bodyPr>
          <a:lstStyle/>
          <a:p>
            <a:r>
              <a:rPr lang="en-US" dirty="0" err="1"/>
              <a:t>ht.put</a:t>
            </a:r>
            <a:r>
              <a:rPr lang="en-US" dirty="0"/>
              <a:t>(415, “San Francisco”)</a:t>
            </a:r>
          </a:p>
        </p:txBody>
      </p:sp>
      <p:sp>
        <p:nvSpPr>
          <p:cNvPr id="14" name="TextBox 13">
            <a:extLst>
              <a:ext uri="{FF2B5EF4-FFF2-40B4-BE49-F238E27FC236}">
                <a16:creationId xmlns:a16="http://schemas.microsoft.com/office/drawing/2014/main" id="{F5F49008-F413-6245-A2E2-69639157C63C}"/>
              </a:ext>
            </a:extLst>
          </p:cNvPr>
          <p:cNvSpPr txBox="1"/>
          <p:nvPr/>
        </p:nvSpPr>
        <p:spPr>
          <a:xfrm>
            <a:off x="621898" y="3238907"/>
            <a:ext cx="2913811" cy="369332"/>
          </a:xfrm>
          <a:prstGeom prst="rect">
            <a:avLst/>
          </a:prstGeom>
          <a:noFill/>
        </p:spPr>
        <p:txBody>
          <a:bodyPr wrap="none" rtlCol="0">
            <a:spAutoFit/>
          </a:bodyPr>
          <a:lstStyle/>
          <a:p>
            <a:r>
              <a:rPr lang="en-US" dirty="0" err="1"/>
              <a:t>ht.put</a:t>
            </a:r>
            <a:r>
              <a:rPr lang="en-US" dirty="0"/>
              <a:t>(213, “Los Angeles”)</a:t>
            </a:r>
          </a:p>
        </p:txBody>
      </p:sp>
      <p:sp>
        <p:nvSpPr>
          <p:cNvPr id="15" name="TextBox 14">
            <a:extLst>
              <a:ext uri="{FF2B5EF4-FFF2-40B4-BE49-F238E27FC236}">
                <a16:creationId xmlns:a16="http://schemas.microsoft.com/office/drawing/2014/main" id="{76DA8519-A203-FA40-857F-E4C91F114349}"/>
              </a:ext>
            </a:extLst>
          </p:cNvPr>
          <p:cNvSpPr txBox="1"/>
          <p:nvPr/>
        </p:nvSpPr>
        <p:spPr>
          <a:xfrm>
            <a:off x="5297627" y="1764230"/>
            <a:ext cx="1435008" cy="369332"/>
          </a:xfrm>
          <a:prstGeom prst="rect">
            <a:avLst/>
          </a:prstGeom>
          <a:noFill/>
        </p:spPr>
        <p:txBody>
          <a:bodyPr wrap="none" rtlCol="0">
            <a:spAutoFit/>
          </a:bodyPr>
          <a:lstStyle/>
          <a:p>
            <a:r>
              <a:rPr lang="en-US" dirty="0"/>
              <a:t>858 % 8 = 2</a:t>
            </a:r>
          </a:p>
        </p:txBody>
      </p:sp>
      <p:sp>
        <p:nvSpPr>
          <p:cNvPr id="16" name="TextBox 15">
            <a:extLst>
              <a:ext uri="{FF2B5EF4-FFF2-40B4-BE49-F238E27FC236}">
                <a16:creationId xmlns:a16="http://schemas.microsoft.com/office/drawing/2014/main" id="{2269BB8E-23FA-0A4B-9015-A1AE2792D732}"/>
              </a:ext>
            </a:extLst>
          </p:cNvPr>
          <p:cNvSpPr txBox="1"/>
          <p:nvPr/>
        </p:nvSpPr>
        <p:spPr>
          <a:xfrm>
            <a:off x="5297627" y="2158404"/>
            <a:ext cx="1435008" cy="369332"/>
          </a:xfrm>
          <a:prstGeom prst="rect">
            <a:avLst/>
          </a:prstGeom>
          <a:noFill/>
        </p:spPr>
        <p:txBody>
          <a:bodyPr wrap="none" rtlCol="0">
            <a:spAutoFit/>
          </a:bodyPr>
          <a:lstStyle/>
          <a:p>
            <a:r>
              <a:rPr lang="en-US" dirty="0"/>
              <a:t>760 % 8 = 0</a:t>
            </a:r>
          </a:p>
        </p:txBody>
      </p:sp>
      <p:sp>
        <p:nvSpPr>
          <p:cNvPr id="17" name="TextBox 16">
            <a:extLst>
              <a:ext uri="{FF2B5EF4-FFF2-40B4-BE49-F238E27FC236}">
                <a16:creationId xmlns:a16="http://schemas.microsoft.com/office/drawing/2014/main" id="{C87C7B78-4E12-9B42-9BE4-6AD1398F8A71}"/>
              </a:ext>
            </a:extLst>
          </p:cNvPr>
          <p:cNvSpPr txBox="1"/>
          <p:nvPr/>
        </p:nvSpPr>
        <p:spPr>
          <a:xfrm>
            <a:off x="5297627" y="2527683"/>
            <a:ext cx="1435008" cy="369332"/>
          </a:xfrm>
          <a:prstGeom prst="rect">
            <a:avLst/>
          </a:prstGeom>
          <a:noFill/>
        </p:spPr>
        <p:txBody>
          <a:bodyPr wrap="none" rtlCol="0">
            <a:spAutoFit/>
          </a:bodyPr>
          <a:lstStyle/>
          <a:p>
            <a:r>
              <a:rPr lang="en-US" dirty="0"/>
              <a:t>619 % 8 = 3</a:t>
            </a:r>
          </a:p>
        </p:txBody>
      </p:sp>
      <p:sp>
        <p:nvSpPr>
          <p:cNvPr id="18" name="TextBox 17">
            <a:extLst>
              <a:ext uri="{FF2B5EF4-FFF2-40B4-BE49-F238E27FC236}">
                <a16:creationId xmlns:a16="http://schemas.microsoft.com/office/drawing/2014/main" id="{24D2481B-5B04-0747-A99B-1D4DB7459935}"/>
              </a:ext>
            </a:extLst>
          </p:cNvPr>
          <p:cNvSpPr txBox="1"/>
          <p:nvPr/>
        </p:nvSpPr>
        <p:spPr>
          <a:xfrm>
            <a:off x="5297627" y="2897015"/>
            <a:ext cx="1435008" cy="369332"/>
          </a:xfrm>
          <a:prstGeom prst="rect">
            <a:avLst/>
          </a:prstGeom>
          <a:noFill/>
        </p:spPr>
        <p:txBody>
          <a:bodyPr wrap="none" rtlCol="0">
            <a:spAutoFit/>
          </a:bodyPr>
          <a:lstStyle/>
          <a:p>
            <a:r>
              <a:rPr lang="en-US" dirty="0"/>
              <a:t>415 % 8 = 7</a:t>
            </a:r>
          </a:p>
        </p:txBody>
      </p:sp>
      <p:sp>
        <p:nvSpPr>
          <p:cNvPr id="20" name="TextBox 19">
            <a:extLst>
              <a:ext uri="{FF2B5EF4-FFF2-40B4-BE49-F238E27FC236}">
                <a16:creationId xmlns:a16="http://schemas.microsoft.com/office/drawing/2014/main" id="{3D871B14-9670-7043-9481-4EEE7342CC0C}"/>
              </a:ext>
            </a:extLst>
          </p:cNvPr>
          <p:cNvSpPr txBox="1"/>
          <p:nvPr/>
        </p:nvSpPr>
        <p:spPr>
          <a:xfrm>
            <a:off x="5297627" y="3266294"/>
            <a:ext cx="1435008" cy="369332"/>
          </a:xfrm>
          <a:prstGeom prst="rect">
            <a:avLst/>
          </a:prstGeom>
          <a:noFill/>
        </p:spPr>
        <p:txBody>
          <a:bodyPr wrap="none" rtlCol="0">
            <a:spAutoFit/>
          </a:bodyPr>
          <a:lstStyle/>
          <a:p>
            <a:r>
              <a:rPr lang="en-US" dirty="0"/>
              <a:t>213 % 8 = 5</a:t>
            </a:r>
          </a:p>
        </p:txBody>
      </p:sp>
      <p:cxnSp>
        <p:nvCxnSpPr>
          <p:cNvPr id="28" name="Straight Arrow Connector 27">
            <a:extLst>
              <a:ext uri="{FF2B5EF4-FFF2-40B4-BE49-F238E27FC236}">
                <a16:creationId xmlns:a16="http://schemas.microsoft.com/office/drawing/2014/main" id="{AD3D6172-716F-B84A-8522-6C3E6A374129}"/>
              </a:ext>
            </a:extLst>
          </p:cNvPr>
          <p:cNvCxnSpPr>
            <a:cxnSpLocks/>
            <a:stCxn id="15" idx="3"/>
          </p:cNvCxnSpPr>
          <p:nvPr/>
        </p:nvCxnSpPr>
        <p:spPr>
          <a:xfrm>
            <a:off x="6732635" y="1948896"/>
            <a:ext cx="2078968" cy="36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33F28F5-6621-034F-A263-5189D5815BE6}"/>
              </a:ext>
            </a:extLst>
          </p:cNvPr>
          <p:cNvCxnSpPr>
            <a:cxnSpLocks/>
            <a:stCxn id="16" idx="3"/>
          </p:cNvCxnSpPr>
          <p:nvPr/>
        </p:nvCxnSpPr>
        <p:spPr>
          <a:xfrm flipV="1">
            <a:off x="6732635" y="849614"/>
            <a:ext cx="2109910" cy="149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EC052DC-4AF9-4C41-9AC5-41CABA907FFA}"/>
              </a:ext>
            </a:extLst>
          </p:cNvPr>
          <p:cNvCxnSpPr>
            <a:cxnSpLocks/>
            <a:stCxn id="17" idx="3"/>
          </p:cNvCxnSpPr>
          <p:nvPr/>
        </p:nvCxnSpPr>
        <p:spPr>
          <a:xfrm>
            <a:off x="6732635" y="2712349"/>
            <a:ext cx="2078968" cy="369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C7B41D9-48A0-5943-8FA6-0BCED555EA12}"/>
              </a:ext>
            </a:extLst>
          </p:cNvPr>
          <p:cNvCxnSpPr>
            <a:cxnSpLocks/>
            <a:stCxn id="18" idx="3"/>
          </p:cNvCxnSpPr>
          <p:nvPr/>
        </p:nvCxnSpPr>
        <p:spPr>
          <a:xfrm>
            <a:off x="6732635" y="3081681"/>
            <a:ext cx="2109910" cy="2926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0F09A02-63D6-DE45-B40B-600D33E4092F}"/>
              </a:ext>
            </a:extLst>
          </p:cNvPr>
          <p:cNvCxnSpPr>
            <a:cxnSpLocks/>
            <a:stCxn id="20" idx="3"/>
          </p:cNvCxnSpPr>
          <p:nvPr/>
        </p:nvCxnSpPr>
        <p:spPr>
          <a:xfrm>
            <a:off x="6732635" y="3450960"/>
            <a:ext cx="2109910" cy="1130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11D4C6FE-28A6-4148-B633-B5535956AE7C}"/>
              </a:ext>
            </a:extLst>
          </p:cNvPr>
          <p:cNvSpPr txBox="1"/>
          <p:nvPr/>
        </p:nvSpPr>
        <p:spPr>
          <a:xfrm>
            <a:off x="9503104" y="2132625"/>
            <a:ext cx="841834" cy="307777"/>
          </a:xfrm>
          <a:prstGeom prst="rect">
            <a:avLst/>
          </a:prstGeom>
          <a:noFill/>
        </p:spPr>
        <p:txBody>
          <a:bodyPr wrap="none" rtlCol="0">
            <a:spAutoFit/>
          </a:bodyPr>
          <a:lstStyle/>
          <a:p>
            <a:r>
              <a:rPr lang="en-US" sz="1400" dirty="0"/>
              <a:t>“Poway”</a:t>
            </a:r>
          </a:p>
        </p:txBody>
      </p:sp>
      <p:sp>
        <p:nvSpPr>
          <p:cNvPr id="47" name="TextBox 46">
            <a:extLst>
              <a:ext uri="{FF2B5EF4-FFF2-40B4-BE49-F238E27FC236}">
                <a16:creationId xmlns:a16="http://schemas.microsoft.com/office/drawing/2014/main" id="{1F80414E-AC87-6E42-9994-1F6AF3C76A4C}"/>
              </a:ext>
            </a:extLst>
          </p:cNvPr>
          <p:cNvSpPr txBox="1"/>
          <p:nvPr/>
        </p:nvSpPr>
        <p:spPr>
          <a:xfrm>
            <a:off x="9323781" y="2898403"/>
            <a:ext cx="1200479" cy="584775"/>
          </a:xfrm>
          <a:prstGeom prst="rect">
            <a:avLst/>
          </a:prstGeom>
          <a:noFill/>
        </p:spPr>
        <p:txBody>
          <a:bodyPr wrap="square" rtlCol="0">
            <a:spAutoFit/>
          </a:bodyPr>
          <a:lstStyle/>
          <a:p>
            <a:r>
              <a:rPr lang="en-US" sz="1400" dirty="0"/>
              <a:t>“San Diego”</a:t>
            </a:r>
          </a:p>
          <a:p>
            <a:endParaRPr lang="en-US" dirty="0"/>
          </a:p>
        </p:txBody>
      </p:sp>
      <p:sp>
        <p:nvSpPr>
          <p:cNvPr id="48" name="TextBox 47">
            <a:extLst>
              <a:ext uri="{FF2B5EF4-FFF2-40B4-BE49-F238E27FC236}">
                <a16:creationId xmlns:a16="http://schemas.microsoft.com/office/drawing/2014/main" id="{ACE63FFA-1170-1A4D-9D4B-14F4F7234E4A}"/>
              </a:ext>
            </a:extLst>
          </p:cNvPr>
          <p:cNvSpPr txBox="1"/>
          <p:nvPr/>
        </p:nvSpPr>
        <p:spPr>
          <a:xfrm>
            <a:off x="9238127" y="4398434"/>
            <a:ext cx="1371785" cy="584775"/>
          </a:xfrm>
          <a:prstGeom prst="rect">
            <a:avLst/>
          </a:prstGeom>
          <a:noFill/>
        </p:spPr>
        <p:txBody>
          <a:bodyPr wrap="square" rtlCol="0">
            <a:spAutoFit/>
          </a:bodyPr>
          <a:lstStyle/>
          <a:p>
            <a:r>
              <a:rPr lang="en-US" sz="1400" dirty="0"/>
              <a:t>“Los Angeles”</a:t>
            </a:r>
          </a:p>
          <a:p>
            <a:endParaRPr lang="en-US" dirty="0"/>
          </a:p>
        </p:txBody>
      </p:sp>
      <p:sp>
        <p:nvSpPr>
          <p:cNvPr id="49" name="TextBox 48">
            <a:extLst>
              <a:ext uri="{FF2B5EF4-FFF2-40B4-BE49-F238E27FC236}">
                <a16:creationId xmlns:a16="http://schemas.microsoft.com/office/drawing/2014/main" id="{7C9E9856-1E2D-2144-9A04-1BC0628A6E1A}"/>
              </a:ext>
            </a:extLst>
          </p:cNvPr>
          <p:cNvSpPr txBox="1"/>
          <p:nvPr/>
        </p:nvSpPr>
        <p:spPr>
          <a:xfrm>
            <a:off x="9204975" y="5918609"/>
            <a:ext cx="1438086" cy="584775"/>
          </a:xfrm>
          <a:prstGeom prst="rect">
            <a:avLst/>
          </a:prstGeom>
          <a:noFill/>
        </p:spPr>
        <p:txBody>
          <a:bodyPr wrap="none" rtlCol="0">
            <a:spAutoFit/>
          </a:bodyPr>
          <a:lstStyle/>
          <a:p>
            <a:r>
              <a:rPr lang="en-US" sz="1400" dirty="0"/>
              <a:t>“San Francisco”</a:t>
            </a:r>
          </a:p>
          <a:p>
            <a:endParaRPr lang="en-US" dirty="0"/>
          </a:p>
        </p:txBody>
      </p:sp>
      <p:sp>
        <p:nvSpPr>
          <p:cNvPr id="50" name="TextBox 49">
            <a:extLst>
              <a:ext uri="{FF2B5EF4-FFF2-40B4-BE49-F238E27FC236}">
                <a16:creationId xmlns:a16="http://schemas.microsoft.com/office/drawing/2014/main" id="{30B02A02-18A2-A242-98C4-25F68B588256}"/>
              </a:ext>
            </a:extLst>
          </p:cNvPr>
          <p:cNvSpPr txBox="1"/>
          <p:nvPr/>
        </p:nvSpPr>
        <p:spPr>
          <a:xfrm>
            <a:off x="9327541" y="594820"/>
            <a:ext cx="1192955" cy="584775"/>
          </a:xfrm>
          <a:prstGeom prst="rect">
            <a:avLst/>
          </a:prstGeom>
          <a:noFill/>
        </p:spPr>
        <p:txBody>
          <a:bodyPr wrap="none" rtlCol="0">
            <a:spAutoFit/>
          </a:bodyPr>
          <a:lstStyle/>
          <a:p>
            <a:r>
              <a:rPr lang="en-US" sz="1400" dirty="0"/>
              <a:t>“Escondido”</a:t>
            </a:r>
          </a:p>
          <a:p>
            <a:endParaRPr lang="en-US" dirty="0"/>
          </a:p>
        </p:txBody>
      </p:sp>
      <p:sp>
        <p:nvSpPr>
          <p:cNvPr id="31" name="TextBox 30">
            <a:extLst>
              <a:ext uri="{FF2B5EF4-FFF2-40B4-BE49-F238E27FC236}">
                <a16:creationId xmlns:a16="http://schemas.microsoft.com/office/drawing/2014/main" id="{54BF1C72-F540-094E-A797-DF92FDB14429}"/>
              </a:ext>
            </a:extLst>
          </p:cNvPr>
          <p:cNvSpPr txBox="1"/>
          <p:nvPr/>
        </p:nvSpPr>
        <p:spPr>
          <a:xfrm>
            <a:off x="611348" y="3608239"/>
            <a:ext cx="3264227" cy="369332"/>
          </a:xfrm>
          <a:prstGeom prst="rect">
            <a:avLst/>
          </a:prstGeom>
          <a:noFill/>
        </p:spPr>
        <p:txBody>
          <a:bodyPr wrap="none" rtlCol="0">
            <a:spAutoFit/>
          </a:bodyPr>
          <a:lstStyle/>
          <a:p>
            <a:r>
              <a:rPr lang="en-US" dirty="0" err="1"/>
              <a:t>ht.put</a:t>
            </a:r>
            <a:r>
              <a:rPr lang="en-US" dirty="0"/>
              <a:t>(909, “San Bernardino”)</a:t>
            </a:r>
          </a:p>
        </p:txBody>
      </p:sp>
      <p:sp>
        <p:nvSpPr>
          <p:cNvPr id="32" name="TextBox 31">
            <a:extLst>
              <a:ext uri="{FF2B5EF4-FFF2-40B4-BE49-F238E27FC236}">
                <a16:creationId xmlns:a16="http://schemas.microsoft.com/office/drawing/2014/main" id="{C173AAE7-A6AA-4042-B267-EF677271C7E2}"/>
              </a:ext>
            </a:extLst>
          </p:cNvPr>
          <p:cNvSpPr txBox="1"/>
          <p:nvPr/>
        </p:nvSpPr>
        <p:spPr>
          <a:xfrm>
            <a:off x="5297627" y="3635573"/>
            <a:ext cx="1435008" cy="369332"/>
          </a:xfrm>
          <a:prstGeom prst="rect">
            <a:avLst/>
          </a:prstGeom>
          <a:noFill/>
        </p:spPr>
        <p:txBody>
          <a:bodyPr wrap="none" rtlCol="0">
            <a:spAutoFit/>
          </a:bodyPr>
          <a:lstStyle/>
          <a:p>
            <a:r>
              <a:rPr lang="en-US" dirty="0"/>
              <a:t>909 % 8 = 5</a:t>
            </a:r>
          </a:p>
        </p:txBody>
      </p:sp>
      <p:cxnSp>
        <p:nvCxnSpPr>
          <p:cNvPr id="33" name="Straight Arrow Connector 32">
            <a:extLst>
              <a:ext uri="{FF2B5EF4-FFF2-40B4-BE49-F238E27FC236}">
                <a16:creationId xmlns:a16="http://schemas.microsoft.com/office/drawing/2014/main" id="{5B0A2260-C799-4046-8913-A517F75D3BB7}"/>
              </a:ext>
            </a:extLst>
          </p:cNvPr>
          <p:cNvCxnSpPr>
            <a:cxnSpLocks/>
            <a:stCxn id="32" idx="3"/>
          </p:cNvCxnSpPr>
          <p:nvPr/>
        </p:nvCxnSpPr>
        <p:spPr>
          <a:xfrm>
            <a:off x="6732635" y="3820239"/>
            <a:ext cx="2109910" cy="77425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9980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F6ED-FB5F-3D4E-A7A1-ADF4475F5427}"/>
              </a:ext>
            </a:extLst>
          </p:cNvPr>
          <p:cNvSpPr txBox="1">
            <a:spLocks/>
          </p:cNvSpPr>
          <p:nvPr/>
        </p:nvSpPr>
        <p:spPr>
          <a:xfrm>
            <a:off x="1115568" y="548640"/>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Collision Resolution Techniques</a:t>
            </a:r>
          </a:p>
        </p:txBody>
      </p:sp>
      <p:sp>
        <p:nvSpPr>
          <p:cNvPr id="3" name="Content Placeholder 2">
            <a:extLst>
              <a:ext uri="{FF2B5EF4-FFF2-40B4-BE49-F238E27FC236}">
                <a16:creationId xmlns:a16="http://schemas.microsoft.com/office/drawing/2014/main" id="{C84F8B6F-AE2F-014E-9623-BBB00B51E323}"/>
              </a:ext>
            </a:extLst>
          </p:cNvPr>
          <p:cNvSpPr txBox="1">
            <a:spLocks/>
          </p:cNvSpPr>
          <p:nvPr/>
        </p:nvSpPr>
        <p:spPr>
          <a:xfrm>
            <a:off x="1115568" y="2478024"/>
            <a:ext cx="10168128" cy="3694176"/>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Linear Probing</a:t>
            </a:r>
          </a:p>
          <a:p>
            <a:pPr marL="514350" indent="-514350">
              <a:buFont typeface="+mj-lt"/>
              <a:buAutoNum type="arabicPeriod"/>
            </a:pPr>
            <a:r>
              <a:rPr lang="en-US" dirty="0"/>
              <a:t>Rehashing</a:t>
            </a:r>
          </a:p>
          <a:p>
            <a:pPr marL="514350" indent="-514350">
              <a:buFont typeface="+mj-lt"/>
              <a:buAutoNum type="arabicPeriod"/>
            </a:pPr>
            <a:r>
              <a:rPr lang="en-US" dirty="0"/>
              <a:t>Chaining</a:t>
            </a:r>
          </a:p>
        </p:txBody>
      </p:sp>
    </p:spTree>
    <p:extLst>
      <p:ext uri="{BB962C8B-B14F-4D97-AF65-F5344CB8AC3E}">
        <p14:creationId xmlns:p14="http://schemas.microsoft.com/office/powerpoint/2010/main" val="74393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F6ED-FB5F-3D4E-A7A1-ADF4475F5427}"/>
              </a:ext>
            </a:extLst>
          </p:cNvPr>
          <p:cNvSpPr txBox="1">
            <a:spLocks/>
          </p:cNvSpPr>
          <p:nvPr/>
        </p:nvSpPr>
        <p:spPr>
          <a:xfrm>
            <a:off x="609039" y="260025"/>
            <a:ext cx="4673340" cy="6543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Linear Probing</a:t>
            </a:r>
            <a:endParaRPr lang="en-US" sz="3600" dirty="0"/>
          </a:p>
        </p:txBody>
      </p:sp>
      <p:graphicFrame>
        <p:nvGraphicFramePr>
          <p:cNvPr id="5" name="Table 5">
            <a:extLst>
              <a:ext uri="{FF2B5EF4-FFF2-40B4-BE49-F238E27FC236}">
                <a16:creationId xmlns:a16="http://schemas.microsoft.com/office/drawing/2014/main" id="{F0D0354C-C571-BB47-8978-1AA19AB74948}"/>
              </a:ext>
            </a:extLst>
          </p:cNvPr>
          <p:cNvGraphicFramePr>
            <a:graphicFrameLocks noGrp="1"/>
          </p:cNvGraphicFramePr>
          <p:nvPr/>
        </p:nvGraphicFramePr>
        <p:xfrm>
          <a:off x="9192805" y="363269"/>
          <a:ext cx="1462433" cy="6120608"/>
        </p:xfrm>
        <a:graphic>
          <a:graphicData uri="http://schemas.openxmlformats.org/drawingml/2006/table">
            <a:tbl>
              <a:tblPr firstRow="1" bandRow="1">
                <a:tableStyleId>{2D5ABB26-0587-4C30-8999-92F81FD0307C}</a:tableStyleId>
              </a:tblPr>
              <a:tblGrid>
                <a:gridCol w="1462433">
                  <a:extLst>
                    <a:ext uri="{9D8B030D-6E8A-4147-A177-3AD203B41FA5}">
                      <a16:colId xmlns:a16="http://schemas.microsoft.com/office/drawing/2014/main" val="1337187578"/>
                    </a:ext>
                  </a:extLst>
                </a:gridCol>
              </a:tblGrid>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80557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56663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23499"/>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293352"/>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61113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111191"/>
                  </a:ext>
                </a:extLst>
              </a:tr>
              <a:tr h="765076">
                <a:tc>
                  <a:txBody>
                    <a:bodyPr/>
                    <a:lstStyle/>
                    <a:p>
                      <a:pPr algn="ct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054498"/>
                  </a:ext>
                </a:extLst>
              </a:tr>
              <a:tr h="765076">
                <a:tc>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42485"/>
                  </a:ext>
                </a:extLst>
              </a:tr>
            </a:tbl>
          </a:graphicData>
        </a:graphic>
      </p:graphicFrame>
      <p:sp>
        <p:nvSpPr>
          <p:cNvPr id="6" name="TextBox 5">
            <a:extLst>
              <a:ext uri="{FF2B5EF4-FFF2-40B4-BE49-F238E27FC236}">
                <a16:creationId xmlns:a16="http://schemas.microsoft.com/office/drawing/2014/main" id="{3BC7CBBD-27CC-5A4E-B18D-C098FE529A14}"/>
              </a:ext>
            </a:extLst>
          </p:cNvPr>
          <p:cNvSpPr txBox="1"/>
          <p:nvPr/>
        </p:nvSpPr>
        <p:spPr>
          <a:xfrm>
            <a:off x="9456592" y="6483241"/>
            <a:ext cx="1010213" cy="369332"/>
          </a:xfrm>
          <a:prstGeom prst="rect">
            <a:avLst/>
          </a:prstGeom>
          <a:noFill/>
        </p:spPr>
        <p:txBody>
          <a:bodyPr wrap="none" rtlCol="0">
            <a:spAutoFit/>
          </a:bodyPr>
          <a:lstStyle/>
          <a:p>
            <a:r>
              <a:rPr lang="en-US" dirty="0"/>
              <a:t>size = 8</a:t>
            </a:r>
          </a:p>
        </p:txBody>
      </p:sp>
      <p:sp>
        <p:nvSpPr>
          <p:cNvPr id="7" name="TextBox 6">
            <a:extLst>
              <a:ext uri="{FF2B5EF4-FFF2-40B4-BE49-F238E27FC236}">
                <a16:creationId xmlns:a16="http://schemas.microsoft.com/office/drawing/2014/main" id="{9096B34B-304E-4342-93E1-917139555043}"/>
              </a:ext>
            </a:extLst>
          </p:cNvPr>
          <p:cNvSpPr txBox="1"/>
          <p:nvPr/>
        </p:nvSpPr>
        <p:spPr>
          <a:xfrm>
            <a:off x="8842545" y="631749"/>
            <a:ext cx="319318" cy="5683607"/>
          </a:xfrm>
          <a:prstGeom prst="rect">
            <a:avLst/>
          </a:prstGeom>
          <a:noFill/>
        </p:spPr>
        <p:txBody>
          <a:bodyPr wrap="none" rtlCol="0">
            <a:spAutoFit/>
          </a:bodyPr>
          <a:lstStyle/>
          <a:p>
            <a:pPr>
              <a:spcBef>
                <a:spcPts val="800"/>
              </a:spcBef>
            </a:pPr>
            <a:r>
              <a:rPr lang="en-US" dirty="0"/>
              <a:t>0</a:t>
            </a:r>
          </a:p>
          <a:p>
            <a:pPr>
              <a:spcBef>
                <a:spcPts val="800"/>
              </a:spcBef>
            </a:pPr>
            <a:endParaRPr lang="en-US" dirty="0"/>
          </a:p>
          <a:p>
            <a:pPr>
              <a:spcBef>
                <a:spcPts val="800"/>
              </a:spcBef>
            </a:pPr>
            <a:r>
              <a:rPr lang="en-US" dirty="0"/>
              <a:t>1</a:t>
            </a:r>
          </a:p>
          <a:p>
            <a:pPr>
              <a:spcBef>
                <a:spcPts val="800"/>
              </a:spcBef>
            </a:pPr>
            <a:endParaRPr lang="en-US" dirty="0"/>
          </a:p>
          <a:p>
            <a:pPr>
              <a:spcBef>
                <a:spcPts val="800"/>
              </a:spcBef>
            </a:pPr>
            <a:r>
              <a:rPr lang="en-US" dirty="0"/>
              <a:t>2</a:t>
            </a:r>
          </a:p>
          <a:p>
            <a:pPr>
              <a:spcBef>
                <a:spcPts val="800"/>
              </a:spcBef>
            </a:pPr>
            <a:endParaRPr lang="en-US" dirty="0"/>
          </a:p>
          <a:p>
            <a:pPr>
              <a:spcBef>
                <a:spcPts val="800"/>
              </a:spcBef>
            </a:pPr>
            <a:r>
              <a:rPr lang="en-US" dirty="0"/>
              <a:t>3</a:t>
            </a:r>
          </a:p>
          <a:p>
            <a:pPr>
              <a:spcBef>
                <a:spcPts val="800"/>
              </a:spcBef>
            </a:pPr>
            <a:endParaRPr lang="en-US" dirty="0"/>
          </a:p>
          <a:p>
            <a:pPr>
              <a:spcBef>
                <a:spcPts val="800"/>
              </a:spcBef>
            </a:pPr>
            <a:r>
              <a:rPr lang="en-US" dirty="0"/>
              <a:t>4</a:t>
            </a:r>
          </a:p>
          <a:p>
            <a:pPr>
              <a:spcBef>
                <a:spcPts val="800"/>
              </a:spcBef>
            </a:pPr>
            <a:endParaRPr lang="en-US" dirty="0"/>
          </a:p>
          <a:p>
            <a:pPr>
              <a:spcBef>
                <a:spcPts val="800"/>
              </a:spcBef>
            </a:pPr>
            <a:r>
              <a:rPr lang="en-US" dirty="0"/>
              <a:t>5</a:t>
            </a:r>
          </a:p>
          <a:p>
            <a:pPr>
              <a:spcBef>
                <a:spcPts val="800"/>
              </a:spcBef>
            </a:pPr>
            <a:endParaRPr lang="en-US" dirty="0"/>
          </a:p>
          <a:p>
            <a:pPr>
              <a:spcBef>
                <a:spcPts val="800"/>
              </a:spcBef>
            </a:pPr>
            <a:r>
              <a:rPr lang="en-US" dirty="0"/>
              <a:t>6</a:t>
            </a:r>
          </a:p>
          <a:p>
            <a:pPr>
              <a:spcBef>
                <a:spcPts val="800"/>
              </a:spcBef>
            </a:pPr>
            <a:endParaRPr lang="en-US" dirty="0"/>
          </a:p>
          <a:p>
            <a:pPr>
              <a:spcBef>
                <a:spcPts val="800"/>
              </a:spcBef>
            </a:pPr>
            <a:r>
              <a:rPr lang="en-US" dirty="0"/>
              <a:t>7</a:t>
            </a:r>
          </a:p>
        </p:txBody>
      </p:sp>
      <p:sp>
        <p:nvSpPr>
          <p:cNvPr id="8" name="Rounded Rectangle 7">
            <a:extLst>
              <a:ext uri="{FF2B5EF4-FFF2-40B4-BE49-F238E27FC236}">
                <a16:creationId xmlns:a16="http://schemas.microsoft.com/office/drawing/2014/main" id="{47F5F39C-B858-694D-B4B6-9EFBE6BE6937}"/>
              </a:ext>
            </a:extLst>
          </p:cNvPr>
          <p:cNvSpPr/>
          <p:nvPr/>
        </p:nvSpPr>
        <p:spPr>
          <a:xfrm>
            <a:off x="5081456" y="849614"/>
            <a:ext cx="1841780" cy="5633627"/>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8C3C6A5D-5C2E-F045-8B30-B82B884B4D7C}"/>
              </a:ext>
            </a:extLst>
          </p:cNvPr>
          <p:cNvSpPr txBox="1"/>
          <p:nvPr/>
        </p:nvSpPr>
        <p:spPr>
          <a:xfrm>
            <a:off x="5162244" y="513838"/>
            <a:ext cx="1680204" cy="369332"/>
          </a:xfrm>
          <a:prstGeom prst="rect">
            <a:avLst/>
          </a:prstGeom>
          <a:noFill/>
        </p:spPr>
        <p:txBody>
          <a:bodyPr wrap="none" rtlCol="0">
            <a:spAutoFit/>
          </a:bodyPr>
          <a:lstStyle/>
          <a:p>
            <a:r>
              <a:rPr lang="en-US" dirty="0"/>
              <a:t>Hash Function</a:t>
            </a:r>
          </a:p>
        </p:txBody>
      </p:sp>
      <p:sp>
        <p:nvSpPr>
          <p:cNvPr id="3" name="TextBox 2">
            <a:extLst>
              <a:ext uri="{FF2B5EF4-FFF2-40B4-BE49-F238E27FC236}">
                <a16:creationId xmlns:a16="http://schemas.microsoft.com/office/drawing/2014/main" id="{DEA6D3D2-D528-0F47-8574-5BB8D168F68B}"/>
              </a:ext>
            </a:extLst>
          </p:cNvPr>
          <p:cNvSpPr txBox="1"/>
          <p:nvPr/>
        </p:nvSpPr>
        <p:spPr>
          <a:xfrm>
            <a:off x="625229" y="1400961"/>
            <a:ext cx="1895327" cy="369332"/>
          </a:xfrm>
          <a:prstGeom prst="rect">
            <a:avLst/>
          </a:prstGeom>
          <a:noFill/>
        </p:spPr>
        <p:txBody>
          <a:bodyPr wrap="none" rtlCol="0">
            <a:spAutoFit/>
          </a:bodyPr>
          <a:lstStyle/>
          <a:p>
            <a:r>
              <a:rPr lang="en-US" dirty="0" err="1"/>
              <a:t>ht</a:t>
            </a:r>
            <a:r>
              <a:rPr lang="en-US" dirty="0"/>
              <a:t> = </a:t>
            </a:r>
            <a:r>
              <a:rPr lang="en-US" dirty="0" err="1"/>
              <a:t>HashTable</a:t>
            </a:r>
            <a:r>
              <a:rPr lang="en-US" dirty="0"/>
              <a:t>()</a:t>
            </a:r>
          </a:p>
        </p:txBody>
      </p:sp>
      <p:sp>
        <p:nvSpPr>
          <p:cNvPr id="10" name="TextBox 9">
            <a:extLst>
              <a:ext uri="{FF2B5EF4-FFF2-40B4-BE49-F238E27FC236}">
                <a16:creationId xmlns:a16="http://schemas.microsoft.com/office/drawing/2014/main" id="{968656D1-07A2-0042-9A11-CAF3C027B12B}"/>
              </a:ext>
            </a:extLst>
          </p:cNvPr>
          <p:cNvSpPr txBox="1"/>
          <p:nvPr/>
        </p:nvSpPr>
        <p:spPr>
          <a:xfrm>
            <a:off x="625228" y="1770293"/>
            <a:ext cx="2304477" cy="369332"/>
          </a:xfrm>
          <a:prstGeom prst="rect">
            <a:avLst/>
          </a:prstGeom>
          <a:noFill/>
        </p:spPr>
        <p:txBody>
          <a:bodyPr wrap="none" rtlCol="0">
            <a:spAutoFit/>
          </a:bodyPr>
          <a:lstStyle/>
          <a:p>
            <a:r>
              <a:rPr lang="en-US" dirty="0" err="1"/>
              <a:t>ht.put</a:t>
            </a:r>
            <a:r>
              <a:rPr lang="en-US" dirty="0"/>
              <a:t>(858, “Poway”)</a:t>
            </a:r>
          </a:p>
        </p:txBody>
      </p:sp>
      <p:sp>
        <p:nvSpPr>
          <p:cNvPr id="11" name="TextBox 10">
            <a:extLst>
              <a:ext uri="{FF2B5EF4-FFF2-40B4-BE49-F238E27FC236}">
                <a16:creationId xmlns:a16="http://schemas.microsoft.com/office/drawing/2014/main" id="{48387D96-4AA3-CC49-BD7F-20AE9026439B}"/>
              </a:ext>
            </a:extLst>
          </p:cNvPr>
          <p:cNvSpPr txBox="1"/>
          <p:nvPr/>
        </p:nvSpPr>
        <p:spPr>
          <a:xfrm>
            <a:off x="625228" y="2139625"/>
            <a:ext cx="2761846" cy="369332"/>
          </a:xfrm>
          <a:prstGeom prst="rect">
            <a:avLst/>
          </a:prstGeom>
          <a:noFill/>
        </p:spPr>
        <p:txBody>
          <a:bodyPr wrap="none" rtlCol="0">
            <a:spAutoFit/>
          </a:bodyPr>
          <a:lstStyle/>
          <a:p>
            <a:r>
              <a:rPr lang="en-US" dirty="0" err="1"/>
              <a:t>ht.put</a:t>
            </a:r>
            <a:r>
              <a:rPr lang="en-US" dirty="0"/>
              <a:t>(760, “Escondido”)</a:t>
            </a:r>
          </a:p>
        </p:txBody>
      </p:sp>
      <p:sp>
        <p:nvSpPr>
          <p:cNvPr id="12" name="TextBox 11">
            <a:extLst>
              <a:ext uri="{FF2B5EF4-FFF2-40B4-BE49-F238E27FC236}">
                <a16:creationId xmlns:a16="http://schemas.microsoft.com/office/drawing/2014/main" id="{81661BB6-2871-EB47-87CC-E65F1230A770}"/>
              </a:ext>
            </a:extLst>
          </p:cNvPr>
          <p:cNvSpPr txBox="1"/>
          <p:nvPr/>
        </p:nvSpPr>
        <p:spPr>
          <a:xfrm>
            <a:off x="625228" y="2500243"/>
            <a:ext cx="2734595" cy="369332"/>
          </a:xfrm>
          <a:prstGeom prst="rect">
            <a:avLst/>
          </a:prstGeom>
          <a:noFill/>
        </p:spPr>
        <p:txBody>
          <a:bodyPr wrap="none" rtlCol="0">
            <a:spAutoFit/>
          </a:bodyPr>
          <a:lstStyle/>
          <a:p>
            <a:r>
              <a:rPr lang="en-US" dirty="0" err="1"/>
              <a:t>ht.put</a:t>
            </a:r>
            <a:r>
              <a:rPr lang="en-US" dirty="0"/>
              <a:t>(619, “San Diego”)</a:t>
            </a:r>
          </a:p>
        </p:txBody>
      </p:sp>
      <p:sp>
        <p:nvSpPr>
          <p:cNvPr id="13" name="TextBox 12">
            <a:extLst>
              <a:ext uri="{FF2B5EF4-FFF2-40B4-BE49-F238E27FC236}">
                <a16:creationId xmlns:a16="http://schemas.microsoft.com/office/drawing/2014/main" id="{40FDAF54-61F0-A943-8186-F593A7ADF3D8}"/>
              </a:ext>
            </a:extLst>
          </p:cNvPr>
          <p:cNvSpPr txBox="1"/>
          <p:nvPr/>
        </p:nvSpPr>
        <p:spPr>
          <a:xfrm>
            <a:off x="621898" y="2878289"/>
            <a:ext cx="3074752" cy="369332"/>
          </a:xfrm>
          <a:prstGeom prst="rect">
            <a:avLst/>
          </a:prstGeom>
          <a:noFill/>
        </p:spPr>
        <p:txBody>
          <a:bodyPr wrap="none" rtlCol="0">
            <a:spAutoFit/>
          </a:bodyPr>
          <a:lstStyle/>
          <a:p>
            <a:r>
              <a:rPr lang="en-US" dirty="0" err="1"/>
              <a:t>ht.put</a:t>
            </a:r>
            <a:r>
              <a:rPr lang="en-US" dirty="0"/>
              <a:t>(415, “San Francisco”)</a:t>
            </a:r>
          </a:p>
        </p:txBody>
      </p:sp>
      <p:sp>
        <p:nvSpPr>
          <p:cNvPr id="14" name="TextBox 13">
            <a:extLst>
              <a:ext uri="{FF2B5EF4-FFF2-40B4-BE49-F238E27FC236}">
                <a16:creationId xmlns:a16="http://schemas.microsoft.com/office/drawing/2014/main" id="{F5F49008-F413-6245-A2E2-69639157C63C}"/>
              </a:ext>
            </a:extLst>
          </p:cNvPr>
          <p:cNvSpPr txBox="1"/>
          <p:nvPr/>
        </p:nvSpPr>
        <p:spPr>
          <a:xfrm>
            <a:off x="621898" y="3238907"/>
            <a:ext cx="2913811" cy="369332"/>
          </a:xfrm>
          <a:prstGeom prst="rect">
            <a:avLst/>
          </a:prstGeom>
          <a:noFill/>
        </p:spPr>
        <p:txBody>
          <a:bodyPr wrap="none" rtlCol="0">
            <a:spAutoFit/>
          </a:bodyPr>
          <a:lstStyle/>
          <a:p>
            <a:r>
              <a:rPr lang="en-US" dirty="0" err="1"/>
              <a:t>ht.put</a:t>
            </a:r>
            <a:r>
              <a:rPr lang="en-US" dirty="0"/>
              <a:t>(213, “Los Angeles”)</a:t>
            </a:r>
          </a:p>
        </p:txBody>
      </p:sp>
      <p:sp>
        <p:nvSpPr>
          <p:cNvPr id="15" name="TextBox 14">
            <a:extLst>
              <a:ext uri="{FF2B5EF4-FFF2-40B4-BE49-F238E27FC236}">
                <a16:creationId xmlns:a16="http://schemas.microsoft.com/office/drawing/2014/main" id="{76DA8519-A203-FA40-857F-E4C91F114349}"/>
              </a:ext>
            </a:extLst>
          </p:cNvPr>
          <p:cNvSpPr txBox="1"/>
          <p:nvPr/>
        </p:nvSpPr>
        <p:spPr>
          <a:xfrm>
            <a:off x="5297627" y="1764230"/>
            <a:ext cx="1435008" cy="369332"/>
          </a:xfrm>
          <a:prstGeom prst="rect">
            <a:avLst/>
          </a:prstGeom>
          <a:noFill/>
        </p:spPr>
        <p:txBody>
          <a:bodyPr wrap="none" rtlCol="0">
            <a:spAutoFit/>
          </a:bodyPr>
          <a:lstStyle/>
          <a:p>
            <a:r>
              <a:rPr lang="en-US" dirty="0"/>
              <a:t>858 % 8 = 2</a:t>
            </a:r>
          </a:p>
        </p:txBody>
      </p:sp>
      <p:sp>
        <p:nvSpPr>
          <p:cNvPr id="16" name="TextBox 15">
            <a:extLst>
              <a:ext uri="{FF2B5EF4-FFF2-40B4-BE49-F238E27FC236}">
                <a16:creationId xmlns:a16="http://schemas.microsoft.com/office/drawing/2014/main" id="{2269BB8E-23FA-0A4B-9015-A1AE2792D732}"/>
              </a:ext>
            </a:extLst>
          </p:cNvPr>
          <p:cNvSpPr txBox="1"/>
          <p:nvPr/>
        </p:nvSpPr>
        <p:spPr>
          <a:xfrm>
            <a:off x="5297627" y="2158404"/>
            <a:ext cx="1435008" cy="369332"/>
          </a:xfrm>
          <a:prstGeom prst="rect">
            <a:avLst/>
          </a:prstGeom>
          <a:noFill/>
        </p:spPr>
        <p:txBody>
          <a:bodyPr wrap="none" rtlCol="0">
            <a:spAutoFit/>
          </a:bodyPr>
          <a:lstStyle/>
          <a:p>
            <a:r>
              <a:rPr lang="en-US" dirty="0"/>
              <a:t>760 % 8 = 0</a:t>
            </a:r>
          </a:p>
        </p:txBody>
      </p:sp>
      <p:sp>
        <p:nvSpPr>
          <p:cNvPr id="17" name="TextBox 16">
            <a:extLst>
              <a:ext uri="{FF2B5EF4-FFF2-40B4-BE49-F238E27FC236}">
                <a16:creationId xmlns:a16="http://schemas.microsoft.com/office/drawing/2014/main" id="{C87C7B78-4E12-9B42-9BE4-6AD1398F8A71}"/>
              </a:ext>
            </a:extLst>
          </p:cNvPr>
          <p:cNvSpPr txBox="1"/>
          <p:nvPr/>
        </p:nvSpPr>
        <p:spPr>
          <a:xfrm>
            <a:off x="5297627" y="2527683"/>
            <a:ext cx="1435008" cy="369332"/>
          </a:xfrm>
          <a:prstGeom prst="rect">
            <a:avLst/>
          </a:prstGeom>
          <a:noFill/>
        </p:spPr>
        <p:txBody>
          <a:bodyPr wrap="none" rtlCol="0">
            <a:spAutoFit/>
          </a:bodyPr>
          <a:lstStyle/>
          <a:p>
            <a:r>
              <a:rPr lang="en-US" dirty="0"/>
              <a:t>619 % 8 = 3</a:t>
            </a:r>
          </a:p>
        </p:txBody>
      </p:sp>
      <p:sp>
        <p:nvSpPr>
          <p:cNvPr id="18" name="TextBox 17">
            <a:extLst>
              <a:ext uri="{FF2B5EF4-FFF2-40B4-BE49-F238E27FC236}">
                <a16:creationId xmlns:a16="http://schemas.microsoft.com/office/drawing/2014/main" id="{24D2481B-5B04-0747-A99B-1D4DB7459935}"/>
              </a:ext>
            </a:extLst>
          </p:cNvPr>
          <p:cNvSpPr txBox="1"/>
          <p:nvPr/>
        </p:nvSpPr>
        <p:spPr>
          <a:xfrm>
            <a:off x="5297627" y="2897015"/>
            <a:ext cx="1435008" cy="369332"/>
          </a:xfrm>
          <a:prstGeom prst="rect">
            <a:avLst/>
          </a:prstGeom>
          <a:noFill/>
        </p:spPr>
        <p:txBody>
          <a:bodyPr wrap="none" rtlCol="0">
            <a:spAutoFit/>
          </a:bodyPr>
          <a:lstStyle/>
          <a:p>
            <a:r>
              <a:rPr lang="en-US" dirty="0"/>
              <a:t>415 % 8 = 7</a:t>
            </a:r>
          </a:p>
        </p:txBody>
      </p:sp>
      <p:sp>
        <p:nvSpPr>
          <p:cNvPr id="20" name="TextBox 19">
            <a:extLst>
              <a:ext uri="{FF2B5EF4-FFF2-40B4-BE49-F238E27FC236}">
                <a16:creationId xmlns:a16="http://schemas.microsoft.com/office/drawing/2014/main" id="{3D871B14-9670-7043-9481-4EEE7342CC0C}"/>
              </a:ext>
            </a:extLst>
          </p:cNvPr>
          <p:cNvSpPr txBox="1"/>
          <p:nvPr/>
        </p:nvSpPr>
        <p:spPr>
          <a:xfrm>
            <a:off x="5297627" y="3266294"/>
            <a:ext cx="1435008" cy="369332"/>
          </a:xfrm>
          <a:prstGeom prst="rect">
            <a:avLst/>
          </a:prstGeom>
          <a:noFill/>
        </p:spPr>
        <p:txBody>
          <a:bodyPr wrap="none" rtlCol="0">
            <a:spAutoFit/>
          </a:bodyPr>
          <a:lstStyle/>
          <a:p>
            <a:r>
              <a:rPr lang="en-US" dirty="0"/>
              <a:t>213 % 8 = 5</a:t>
            </a:r>
          </a:p>
        </p:txBody>
      </p:sp>
      <p:sp>
        <p:nvSpPr>
          <p:cNvPr id="46" name="TextBox 45">
            <a:extLst>
              <a:ext uri="{FF2B5EF4-FFF2-40B4-BE49-F238E27FC236}">
                <a16:creationId xmlns:a16="http://schemas.microsoft.com/office/drawing/2014/main" id="{11D4C6FE-28A6-4148-B633-B5535956AE7C}"/>
              </a:ext>
            </a:extLst>
          </p:cNvPr>
          <p:cNvSpPr txBox="1"/>
          <p:nvPr/>
        </p:nvSpPr>
        <p:spPr>
          <a:xfrm>
            <a:off x="9503104" y="2132625"/>
            <a:ext cx="841834" cy="307777"/>
          </a:xfrm>
          <a:prstGeom prst="rect">
            <a:avLst/>
          </a:prstGeom>
          <a:noFill/>
        </p:spPr>
        <p:txBody>
          <a:bodyPr wrap="none" rtlCol="0">
            <a:spAutoFit/>
          </a:bodyPr>
          <a:lstStyle/>
          <a:p>
            <a:r>
              <a:rPr lang="en-US" sz="1400" dirty="0"/>
              <a:t>“Poway”</a:t>
            </a:r>
          </a:p>
        </p:txBody>
      </p:sp>
      <p:sp>
        <p:nvSpPr>
          <p:cNvPr id="47" name="TextBox 46">
            <a:extLst>
              <a:ext uri="{FF2B5EF4-FFF2-40B4-BE49-F238E27FC236}">
                <a16:creationId xmlns:a16="http://schemas.microsoft.com/office/drawing/2014/main" id="{1F80414E-AC87-6E42-9994-1F6AF3C76A4C}"/>
              </a:ext>
            </a:extLst>
          </p:cNvPr>
          <p:cNvSpPr txBox="1"/>
          <p:nvPr/>
        </p:nvSpPr>
        <p:spPr>
          <a:xfrm>
            <a:off x="9323781" y="2898403"/>
            <a:ext cx="1200479" cy="584775"/>
          </a:xfrm>
          <a:prstGeom prst="rect">
            <a:avLst/>
          </a:prstGeom>
          <a:noFill/>
        </p:spPr>
        <p:txBody>
          <a:bodyPr wrap="square" rtlCol="0">
            <a:spAutoFit/>
          </a:bodyPr>
          <a:lstStyle/>
          <a:p>
            <a:r>
              <a:rPr lang="en-US" sz="1400" dirty="0"/>
              <a:t>“San Diego”</a:t>
            </a:r>
          </a:p>
          <a:p>
            <a:endParaRPr lang="en-US" dirty="0"/>
          </a:p>
        </p:txBody>
      </p:sp>
      <p:sp>
        <p:nvSpPr>
          <p:cNvPr id="48" name="TextBox 47">
            <a:extLst>
              <a:ext uri="{FF2B5EF4-FFF2-40B4-BE49-F238E27FC236}">
                <a16:creationId xmlns:a16="http://schemas.microsoft.com/office/drawing/2014/main" id="{ACE63FFA-1170-1A4D-9D4B-14F4F7234E4A}"/>
              </a:ext>
            </a:extLst>
          </p:cNvPr>
          <p:cNvSpPr txBox="1"/>
          <p:nvPr/>
        </p:nvSpPr>
        <p:spPr>
          <a:xfrm>
            <a:off x="9238127" y="4398434"/>
            <a:ext cx="1371785" cy="584775"/>
          </a:xfrm>
          <a:prstGeom prst="rect">
            <a:avLst/>
          </a:prstGeom>
          <a:noFill/>
        </p:spPr>
        <p:txBody>
          <a:bodyPr wrap="square" rtlCol="0">
            <a:spAutoFit/>
          </a:bodyPr>
          <a:lstStyle/>
          <a:p>
            <a:r>
              <a:rPr lang="en-US" sz="1400" dirty="0"/>
              <a:t>“Los Angeles”</a:t>
            </a:r>
          </a:p>
          <a:p>
            <a:endParaRPr lang="en-US" dirty="0"/>
          </a:p>
        </p:txBody>
      </p:sp>
      <p:sp>
        <p:nvSpPr>
          <p:cNvPr id="49" name="TextBox 48">
            <a:extLst>
              <a:ext uri="{FF2B5EF4-FFF2-40B4-BE49-F238E27FC236}">
                <a16:creationId xmlns:a16="http://schemas.microsoft.com/office/drawing/2014/main" id="{7C9E9856-1E2D-2144-9A04-1BC0628A6E1A}"/>
              </a:ext>
            </a:extLst>
          </p:cNvPr>
          <p:cNvSpPr txBox="1"/>
          <p:nvPr/>
        </p:nvSpPr>
        <p:spPr>
          <a:xfrm>
            <a:off x="9204975" y="5918609"/>
            <a:ext cx="1438086" cy="584775"/>
          </a:xfrm>
          <a:prstGeom prst="rect">
            <a:avLst/>
          </a:prstGeom>
          <a:noFill/>
        </p:spPr>
        <p:txBody>
          <a:bodyPr wrap="none" rtlCol="0">
            <a:spAutoFit/>
          </a:bodyPr>
          <a:lstStyle/>
          <a:p>
            <a:r>
              <a:rPr lang="en-US" sz="1400" dirty="0"/>
              <a:t>“San Francisco”</a:t>
            </a:r>
          </a:p>
          <a:p>
            <a:endParaRPr lang="en-US" dirty="0"/>
          </a:p>
        </p:txBody>
      </p:sp>
      <p:sp>
        <p:nvSpPr>
          <p:cNvPr id="50" name="TextBox 49">
            <a:extLst>
              <a:ext uri="{FF2B5EF4-FFF2-40B4-BE49-F238E27FC236}">
                <a16:creationId xmlns:a16="http://schemas.microsoft.com/office/drawing/2014/main" id="{30B02A02-18A2-A242-98C4-25F68B588256}"/>
              </a:ext>
            </a:extLst>
          </p:cNvPr>
          <p:cNvSpPr txBox="1"/>
          <p:nvPr/>
        </p:nvSpPr>
        <p:spPr>
          <a:xfrm>
            <a:off x="9327541" y="594820"/>
            <a:ext cx="1192955" cy="584775"/>
          </a:xfrm>
          <a:prstGeom prst="rect">
            <a:avLst/>
          </a:prstGeom>
          <a:noFill/>
        </p:spPr>
        <p:txBody>
          <a:bodyPr wrap="none" rtlCol="0">
            <a:spAutoFit/>
          </a:bodyPr>
          <a:lstStyle/>
          <a:p>
            <a:r>
              <a:rPr lang="en-US" sz="1400" dirty="0"/>
              <a:t>“Escondido”</a:t>
            </a:r>
          </a:p>
          <a:p>
            <a:endParaRPr lang="en-US" dirty="0"/>
          </a:p>
        </p:txBody>
      </p:sp>
      <p:sp>
        <p:nvSpPr>
          <p:cNvPr id="31" name="TextBox 30">
            <a:extLst>
              <a:ext uri="{FF2B5EF4-FFF2-40B4-BE49-F238E27FC236}">
                <a16:creationId xmlns:a16="http://schemas.microsoft.com/office/drawing/2014/main" id="{54BF1C72-F540-094E-A797-DF92FDB14429}"/>
              </a:ext>
            </a:extLst>
          </p:cNvPr>
          <p:cNvSpPr txBox="1"/>
          <p:nvPr/>
        </p:nvSpPr>
        <p:spPr>
          <a:xfrm>
            <a:off x="611348" y="3608239"/>
            <a:ext cx="3264227" cy="369332"/>
          </a:xfrm>
          <a:prstGeom prst="rect">
            <a:avLst/>
          </a:prstGeom>
          <a:noFill/>
        </p:spPr>
        <p:txBody>
          <a:bodyPr wrap="none" rtlCol="0">
            <a:spAutoFit/>
          </a:bodyPr>
          <a:lstStyle/>
          <a:p>
            <a:r>
              <a:rPr lang="en-US" dirty="0" err="1"/>
              <a:t>ht.put</a:t>
            </a:r>
            <a:r>
              <a:rPr lang="en-US" dirty="0"/>
              <a:t>(909, “San Bernardino”)</a:t>
            </a:r>
          </a:p>
        </p:txBody>
      </p:sp>
      <p:sp>
        <p:nvSpPr>
          <p:cNvPr id="32" name="TextBox 31">
            <a:extLst>
              <a:ext uri="{FF2B5EF4-FFF2-40B4-BE49-F238E27FC236}">
                <a16:creationId xmlns:a16="http://schemas.microsoft.com/office/drawing/2014/main" id="{C173AAE7-A6AA-4042-B267-EF677271C7E2}"/>
              </a:ext>
            </a:extLst>
          </p:cNvPr>
          <p:cNvSpPr txBox="1"/>
          <p:nvPr/>
        </p:nvSpPr>
        <p:spPr>
          <a:xfrm>
            <a:off x="5297627" y="3635573"/>
            <a:ext cx="1435008" cy="369332"/>
          </a:xfrm>
          <a:prstGeom prst="rect">
            <a:avLst/>
          </a:prstGeom>
          <a:noFill/>
        </p:spPr>
        <p:txBody>
          <a:bodyPr wrap="none" rtlCol="0">
            <a:spAutoFit/>
          </a:bodyPr>
          <a:lstStyle/>
          <a:p>
            <a:r>
              <a:rPr lang="en-US" dirty="0"/>
              <a:t>909 % 8 = 5</a:t>
            </a:r>
          </a:p>
        </p:txBody>
      </p:sp>
      <p:cxnSp>
        <p:nvCxnSpPr>
          <p:cNvPr id="33" name="Straight Arrow Connector 32">
            <a:extLst>
              <a:ext uri="{FF2B5EF4-FFF2-40B4-BE49-F238E27FC236}">
                <a16:creationId xmlns:a16="http://schemas.microsoft.com/office/drawing/2014/main" id="{5B0A2260-C799-4046-8913-A517F75D3BB7}"/>
              </a:ext>
            </a:extLst>
          </p:cNvPr>
          <p:cNvCxnSpPr>
            <a:cxnSpLocks/>
            <a:stCxn id="32" idx="3"/>
          </p:cNvCxnSpPr>
          <p:nvPr/>
        </p:nvCxnSpPr>
        <p:spPr>
          <a:xfrm>
            <a:off x="6732635" y="3820239"/>
            <a:ext cx="2109910" cy="77425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5" name="Curved Right Arrow 34">
            <a:extLst>
              <a:ext uri="{FF2B5EF4-FFF2-40B4-BE49-F238E27FC236}">
                <a16:creationId xmlns:a16="http://schemas.microsoft.com/office/drawing/2014/main" id="{16E1E7FE-7BF0-6C4F-BF67-0DDF6B373612}"/>
              </a:ext>
            </a:extLst>
          </p:cNvPr>
          <p:cNvSpPr/>
          <p:nvPr/>
        </p:nvSpPr>
        <p:spPr>
          <a:xfrm>
            <a:off x="8574416" y="4673061"/>
            <a:ext cx="268130" cy="660044"/>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637FECAA-298E-744B-9557-B0842FE9C82E}"/>
              </a:ext>
            </a:extLst>
          </p:cNvPr>
          <p:cNvSpPr txBox="1"/>
          <p:nvPr/>
        </p:nvSpPr>
        <p:spPr>
          <a:xfrm>
            <a:off x="9238127" y="5050799"/>
            <a:ext cx="1371785" cy="800219"/>
          </a:xfrm>
          <a:prstGeom prst="rect">
            <a:avLst/>
          </a:prstGeom>
          <a:noFill/>
        </p:spPr>
        <p:txBody>
          <a:bodyPr wrap="square" rtlCol="0">
            <a:spAutoFit/>
          </a:bodyPr>
          <a:lstStyle/>
          <a:p>
            <a:r>
              <a:rPr lang="en-US" sz="1400" dirty="0"/>
              <a:t>“San   Bernardino”</a:t>
            </a:r>
          </a:p>
          <a:p>
            <a:endParaRPr lang="en-US" dirty="0"/>
          </a:p>
        </p:txBody>
      </p:sp>
    </p:spTree>
    <p:extLst>
      <p:ext uri="{BB962C8B-B14F-4D97-AF65-F5344CB8AC3E}">
        <p14:creationId xmlns:p14="http://schemas.microsoft.com/office/powerpoint/2010/main" val="41670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5" grpId="0" animBg="1"/>
      <p:bldP spid="36"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273B21"/>
      </a:dk2>
      <a:lt2>
        <a:srgbClr val="E2E8E6"/>
      </a:lt2>
      <a:accent1>
        <a:srgbClr val="DE7FA0"/>
      </a:accent1>
      <a:accent2>
        <a:srgbClr val="D76962"/>
      </a:accent2>
      <a:accent3>
        <a:srgbClr val="D5975E"/>
      </a:accent3>
      <a:accent4>
        <a:srgbClr val="AEA450"/>
      </a:accent4>
      <a:accent5>
        <a:srgbClr val="93AA61"/>
      </a:accent5>
      <a:accent6>
        <a:srgbClr val="6DB452"/>
      </a:accent6>
      <a:hlink>
        <a:srgbClr val="568F7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1796</Words>
  <Application>Microsoft Macintosh PowerPoint</Application>
  <PresentationFormat>Widescreen</PresentationFormat>
  <Paragraphs>468</Paragraphs>
  <Slides>18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Avenir Next LT Pro</vt:lpstr>
      <vt:lpstr>Calibri</vt:lpstr>
      <vt:lpstr>Century Gothic</vt:lpstr>
      <vt:lpstr>Elephant</vt:lpstr>
      <vt:lpstr>AccentBoxVTI</vt:lpstr>
      <vt:lpstr>BrushVTI</vt:lpstr>
      <vt:lpstr>Hash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dc:creator>Alexander Joslin</dc:creator>
  <cp:lastModifiedBy>Alexander Joslin</cp:lastModifiedBy>
  <cp:revision>54</cp:revision>
  <dcterms:created xsi:type="dcterms:W3CDTF">2020-11-10T22:42:50Z</dcterms:created>
  <dcterms:modified xsi:type="dcterms:W3CDTF">2020-11-16T21:15:30Z</dcterms:modified>
</cp:coreProperties>
</file>