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60" r:id="rId4"/>
    <p:sldId id="259" r:id="rId5"/>
    <p:sldId id="262" r:id="rId6"/>
    <p:sldId id="261" r:id="rId7"/>
    <p:sldId id="266" r:id="rId8"/>
    <p:sldId id="263" r:id="rId9"/>
    <p:sldId id="264" r:id="rId10"/>
    <p:sldId id="26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/>
    <p:restoredTop sz="94573"/>
  </p:normalViewPr>
  <p:slideViewPr>
    <p:cSldViewPr snapToGrid="0" snapToObjects="1">
      <p:cViewPr varScale="1">
        <p:scale>
          <a:sx n="90" d="100"/>
          <a:sy n="90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8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7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9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2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7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2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0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4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9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8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9" r:id="rId6"/>
    <p:sldLayoutId id="2147483694" r:id="rId7"/>
    <p:sldLayoutId id="2147483695" r:id="rId8"/>
    <p:sldLayoutId id="2147483696" r:id="rId9"/>
    <p:sldLayoutId id="2147483698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aDHbRb4Bf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399884-3501-4DA0-9AE9-569D41B4D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09" b="96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A076F-2BE2-A343-9BA3-E1A05F2C8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533" y="1513494"/>
            <a:ext cx="8952932" cy="13363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8231D-2299-9C45-AAFA-7046D7BF7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0190" y="3299780"/>
            <a:ext cx="6291618" cy="220832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Alex Joslin</a:t>
            </a:r>
          </a:p>
        </p:txBody>
      </p:sp>
    </p:spTree>
    <p:extLst>
      <p:ext uri="{BB962C8B-B14F-4D97-AF65-F5344CB8AC3E}">
        <p14:creationId xmlns:p14="http://schemas.microsoft.com/office/powerpoint/2010/main" val="2387762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2025A0-5D1F-4054-8273-6A919D75D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244B84-452A-4BE8-BEA4-A7CCA098C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1793"/>
            <a:ext cx="12193492" cy="6869793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220EA9-AB07-4E8F-9E57-B281453FF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14750" y="-1068668"/>
            <a:ext cx="6439521" cy="8517963"/>
          </a:xfrm>
          <a:prstGeom prst="rect">
            <a:avLst/>
          </a:prstGeom>
          <a:gradFill>
            <a:gsLst>
              <a:gs pos="51000">
                <a:schemeClr val="accent2">
                  <a:lumMod val="60000"/>
                  <a:lumOff val="40000"/>
                  <a:alpha val="33000"/>
                </a:schemeClr>
              </a:gs>
              <a:gs pos="100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44646F-1A59-47A2-AD5D-54DCAECD5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1102" y="-2661103"/>
            <a:ext cx="6869793" cy="12191998"/>
          </a:xfrm>
          <a:prstGeom prst="rect">
            <a:avLst/>
          </a:prstGeom>
          <a:gradFill>
            <a:gsLst>
              <a:gs pos="6000">
                <a:schemeClr val="accent2">
                  <a:alpha val="45000"/>
                </a:schemeClr>
              </a:gs>
              <a:gs pos="74000">
                <a:schemeClr val="accent4">
                  <a:alpha val="2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544BED-FB42-4737-9370-482C3CE0D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49752" y="-3761546"/>
            <a:ext cx="4692495" cy="12192001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9000">
                <a:schemeClr val="accent5">
                  <a:alpha val="32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F69337-8A26-5743-8F92-C926D2260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61" y="3824584"/>
            <a:ext cx="8543637" cy="3032989"/>
          </a:xfrm>
          <a:prstGeom prst="rect">
            <a:avLst/>
          </a:prstGeom>
        </p:spPr>
      </p:pic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0FA78F9-E4C4-B544-ACE8-8B1D6EEC7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12222"/>
            <a:ext cx="6474692" cy="37553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AACF68-EDAA-AF43-B963-7031F26E6E4E}"/>
              </a:ext>
            </a:extLst>
          </p:cNvPr>
          <p:cNvSpPr txBox="1"/>
          <p:nvPr/>
        </p:nvSpPr>
        <p:spPr>
          <a:xfrm>
            <a:off x="6895475" y="5584685"/>
            <a:ext cx="207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     3           4</a:t>
            </a:r>
          </a:p>
        </p:txBody>
      </p:sp>
    </p:spTree>
    <p:extLst>
      <p:ext uri="{BB962C8B-B14F-4D97-AF65-F5344CB8AC3E}">
        <p14:creationId xmlns:p14="http://schemas.microsoft.com/office/powerpoint/2010/main" val="63317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F2D0-A87C-CB47-9F77-F7BE0BF0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Regressions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1B177-65A8-7941-AA7F-C15984430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  <a:p>
            <a:r>
              <a:rPr lang="en-US" dirty="0"/>
              <a:t>Multiple Regression</a:t>
            </a:r>
          </a:p>
          <a:p>
            <a:r>
              <a:rPr lang="en-US" dirty="0"/>
              <a:t>Polynomial Regression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Ridge Regression</a:t>
            </a:r>
          </a:p>
          <a:p>
            <a:r>
              <a:rPr lang="en-US" dirty="0"/>
              <a:t>Poisson Regression</a:t>
            </a:r>
          </a:p>
          <a:p>
            <a:r>
              <a:rPr lang="en-US" dirty="0"/>
              <a:t>Stepwise Regression</a:t>
            </a:r>
          </a:p>
        </p:txBody>
      </p:sp>
    </p:spTree>
    <p:extLst>
      <p:ext uri="{BB962C8B-B14F-4D97-AF65-F5344CB8AC3E}">
        <p14:creationId xmlns:p14="http://schemas.microsoft.com/office/powerpoint/2010/main" val="251818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8A85-E268-7D42-9987-52119E2D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09FF-B886-E248-9A53-970FBB76E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supervised machine learning algorithm</a:t>
            </a:r>
          </a:p>
          <a:p>
            <a:r>
              <a:rPr lang="en-US" dirty="0"/>
              <a:t>A statistical model for evaluating the relationship between a dependent variable </a:t>
            </a:r>
            <a:r>
              <a:rPr lang="en-US"/>
              <a:t>and an independent </a:t>
            </a:r>
            <a:r>
              <a:rPr lang="en-US" dirty="0"/>
              <a:t>variables (also called predictors, covariates or features)</a:t>
            </a:r>
          </a:p>
        </p:txBody>
      </p:sp>
    </p:spTree>
    <p:extLst>
      <p:ext uri="{BB962C8B-B14F-4D97-AF65-F5344CB8AC3E}">
        <p14:creationId xmlns:p14="http://schemas.microsoft.com/office/powerpoint/2010/main" val="41594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9A96F8FE-CDDB-0F4D-BEAC-37297686F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348" y="107487"/>
            <a:ext cx="851430" cy="66430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4CBE2-E262-5344-9924-9C6E38D2AF83}"/>
              </a:ext>
            </a:extLst>
          </p:cNvPr>
          <p:cNvSpPr txBox="1"/>
          <p:nvPr/>
        </p:nvSpPr>
        <p:spPr>
          <a:xfrm>
            <a:off x="1209778" y="222422"/>
            <a:ext cx="1319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1078</a:t>
            </a:r>
            <a:r>
              <a:rPr lang="en-US" dirty="0"/>
              <a:t> Rows</a:t>
            </a:r>
          </a:p>
          <a:p>
            <a:r>
              <a:rPr lang="en-US" dirty="0"/>
              <a:t>of Data</a:t>
            </a:r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6B434A8-D926-EB45-B339-C47A249DF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550" y="107487"/>
            <a:ext cx="7759700" cy="6273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E716A3-5FAB-A744-9F63-F98890E9ADA3}"/>
              </a:ext>
            </a:extLst>
          </p:cNvPr>
          <p:cNvSpPr txBox="1"/>
          <p:nvPr/>
        </p:nvSpPr>
        <p:spPr>
          <a:xfrm>
            <a:off x="4819135" y="5585254"/>
            <a:ext cx="45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8753D-5B1B-6D4F-A0BD-A3535E9396B8}"/>
              </a:ext>
            </a:extLst>
          </p:cNvPr>
          <p:cNvSpPr txBox="1"/>
          <p:nvPr/>
        </p:nvSpPr>
        <p:spPr>
          <a:xfrm>
            <a:off x="8122508" y="5597611"/>
            <a:ext cx="45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6ft</a:t>
            </a:r>
          </a:p>
        </p:txBody>
      </p:sp>
    </p:spTree>
    <p:extLst>
      <p:ext uri="{BB962C8B-B14F-4D97-AF65-F5344CB8AC3E}">
        <p14:creationId xmlns:p14="http://schemas.microsoft.com/office/powerpoint/2010/main" val="341649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9A96F8FE-CDDB-0F4D-BEAC-37297686F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348" y="107487"/>
            <a:ext cx="851430" cy="66430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4CBE2-E262-5344-9924-9C6E38D2AF83}"/>
              </a:ext>
            </a:extLst>
          </p:cNvPr>
          <p:cNvSpPr txBox="1"/>
          <p:nvPr/>
        </p:nvSpPr>
        <p:spPr>
          <a:xfrm>
            <a:off x="1209778" y="222422"/>
            <a:ext cx="1319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1078</a:t>
            </a:r>
            <a:r>
              <a:rPr lang="en-US" dirty="0"/>
              <a:t> Rows</a:t>
            </a:r>
          </a:p>
          <a:p>
            <a:r>
              <a:rPr lang="en-US" dirty="0"/>
              <a:t>of Data</a:t>
            </a:r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36034D70-2A31-644A-BD97-A1CFFB8EA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787" y="107487"/>
            <a:ext cx="7759700" cy="6273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2B07EC-A6E8-FA47-8CEB-993CE3A9F14B}"/>
              </a:ext>
            </a:extLst>
          </p:cNvPr>
          <p:cNvSpPr txBox="1"/>
          <p:nvPr/>
        </p:nvSpPr>
        <p:spPr>
          <a:xfrm>
            <a:off x="4819135" y="5585254"/>
            <a:ext cx="45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ADCC4C-D87A-E74E-821C-BB5C66550ED1}"/>
              </a:ext>
            </a:extLst>
          </p:cNvPr>
          <p:cNvSpPr txBox="1"/>
          <p:nvPr/>
        </p:nvSpPr>
        <p:spPr>
          <a:xfrm>
            <a:off x="8122508" y="5597611"/>
            <a:ext cx="45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6ft</a:t>
            </a:r>
          </a:p>
        </p:txBody>
      </p:sp>
    </p:spTree>
    <p:extLst>
      <p:ext uri="{BB962C8B-B14F-4D97-AF65-F5344CB8AC3E}">
        <p14:creationId xmlns:p14="http://schemas.microsoft.com/office/powerpoint/2010/main" val="335575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1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176E3-11D2-D644-8A22-8393861E7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8" y="1122362"/>
            <a:ext cx="6951109" cy="2842863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4400" spc="750">
                <a:solidFill>
                  <a:schemeClr val="bg1"/>
                </a:solidFill>
              </a:rPr>
              <a:t>Dealing with outliers</a:t>
            </a:r>
          </a:p>
        </p:txBody>
      </p:sp>
    </p:spTree>
    <p:extLst>
      <p:ext uri="{BB962C8B-B14F-4D97-AF65-F5344CB8AC3E}">
        <p14:creationId xmlns:p14="http://schemas.microsoft.com/office/powerpoint/2010/main" val="407347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46AD94-BA01-1F43-84F7-0CB26B800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36" y="323166"/>
            <a:ext cx="824938" cy="648575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9C9425-8B9C-7A4A-903A-59956C49E2C3}"/>
              </a:ext>
            </a:extLst>
          </p:cNvPr>
          <p:cNvSpPr txBox="1"/>
          <p:nvPr/>
        </p:nvSpPr>
        <p:spPr>
          <a:xfrm>
            <a:off x="0" y="-15388"/>
            <a:ext cx="202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65 rows of data</a:t>
            </a:r>
          </a:p>
        </p:txBody>
      </p:sp>
      <p:pic>
        <p:nvPicPr>
          <p:cNvPr id="11" name="Picture 10" descr="A picture containing photo, large&#10;&#10;Description automatically generated">
            <a:extLst>
              <a:ext uri="{FF2B5EF4-FFF2-40B4-BE49-F238E27FC236}">
                <a16:creationId xmlns:a16="http://schemas.microsoft.com/office/drawing/2014/main" id="{D47F52DF-5E03-9C44-A1E5-94D82609A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648" y="58973"/>
            <a:ext cx="4738806" cy="3370027"/>
          </a:xfrm>
          <a:prstGeom prst="rect">
            <a:avLst/>
          </a:prstGeom>
        </p:spPr>
      </p:pic>
      <p:pic>
        <p:nvPicPr>
          <p:cNvPr id="13" name="Picture 12" descr="A picture containing photo, various, different, table&#10;&#10;Description automatically generated">
            <a:extLst>
              <a:ext uri="{FF2B5EF4-FFF2-40B4-BE49-F238E27FC236}">
                <a16:creationId xmlns:a16="http://schemas.microsoft.com/office/drawing/2014/main" id="{224EC182-BD12-0847-9AA8-7513D37E2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194" y="3429000"/>
            <a:ext cx="4738806" cy="3370027"/>
          </a:xfrm>
          <a:prstGeom prst="rect">
            <a:avLst/>
          </a:prstGeom>
        </p:spPr>
      </p:pic>
      <p:pic>
        <p:nvPicPr>
          <p:cNvPr id="17" name="Picture 16" descr="A picture containing photo, different, lot, large&#10;&#10;Description automatically generated">
            <a:extLst>
              <a:ext uri="{FF2B5EF4-FFF2-40B4-BE49-F238E27FC236}">
                <a16:creationId xmlns:a16="http://schemas.microsoft.com/office/drawing/2014/main" id="{7E5C2D1A-5B4D-1245-87EF-421BA123E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5166" y="3428998"/>
            <a:ext cx="4738808" cy="3370029"/>
          </a:xfrm>
          <a:prstGeom prst="rect">
            <a:avLst/>
          </a:prstGeom>
        </p:spPr>
      </p:pic>
      <p:pic>
        <p:nvPicPr>
          <p:cNvPr id="19" name="Picture 18" descr="A picture containing photo, large&#10;&#10;Description automatically generated">
            <a:extLst>
              <a:ext uri="{FF2B5EF4-FFF2-40B4-BE49-F238E27FC236}">
                <a16:creationId xmlns:a16="http://schemas.microsoft.com/office/drawing/2014/main" id="{0731ADBD-0974-4644-BCA9-4ABBAE1DD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5166" y="58973"/>
            <a:ext cx="4738808" cy="337002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FD8E23-9246-FA46-9EFB-6399F79759CD}"/>
              </a:ext>
            </a:extLst>
          </p:cNvPr>
          <p:cNvCxnSpPr/>
          <p:nvPr/>
        </p:nvCxnSpPr>
        <p:spPr>
          <a:xfrm flipH="1">
            <a:off x="10787449" y="1964724"/>
            <a:ext cx="852616" cy="5189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97F575-6803-BE4F-9C1C-9CC65B272CB1}"/>
              </a:ext>
            </a:extLst>
          </p:cNvPr>
          <p:cNvSpPr txBox="1"/>
          <p:nvPr/>
        </p:nvSpPr>
        <p:spPr>
          <a:xfrm>
            <a:off x="11337279" y="155932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B32473-FA31-304A-A0DD-3A78E239817E}"/>
              </a:ext>
            </a:extLst>
          </p:cNvPr>
          <p:cNvCxnSpPr/>
          <p:nvPr/>
        </p:nvCxnSpPr>
        <p:spPr>
          <a:xfrm flipH="1">
            <a:off x="10787449" y="5298677"/>
            <a:ext cx="852616" cy="5189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27F246-1A4E-8444-9ADD-343B5CABAFA9}"/>
              </a:ext>
            </a:extLst>
          </p:cNvPr>
          <p:cNvSpPr txBox="1"/>
          <p:nvPr/>
        </p:nvSpPr>
        <p:spPr>
          <a:xfrm>
            <a:off x="11337279" y="480814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</a:t>
            </a:r>
          </a:p>
        </p:txBody>
      </p:sp>
    </p:spTree>
    <p:extLst>
      <p:ext uri="{BB962C8B-B14F-4D97-AF65-F5344CB8AC3E}">
        <p14:creationId xmlns:p14="http://schemas.microsoft.com/office/powerpoint/2010/main" val="285516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1B88-41D2-D044-A14C-B78F426A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identifying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C1F5-3869-1043-A4C7-D6AB4FFD2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if data point is above Q3 + 1.5(IQR) or below Q1– 1.5(IQR)</a:t>
            </a:r>
          </a:p>
          <a:p>
            <a:r>
              <a:rPr lang="en-US" dirty="0">
                <a:hlinkClick r:id="rId2"/>
              </a:rPr>
              <a:t>https://www.youtube.com/watch?v=9aDHbRb4Bf8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Standard Residuals</a:t>
            </a:r>
          </a:p>
          <a:p>
            <a:r>
              <a:rPr lang="en-US" dirty="0"/>
              <a:t>Cook’s Distance</a:t>
            </a:r>
          </a:p>
          <a:p>
            <a:r>
              <a:rPr lang="en-US" dirty="0"/>
              <a:t>Any many more</a:t>
            </a:r>
          </a:p>
        </p:txBody>
      </p:sp>
    </p:spTree>
    <p:extLst>
      <p:ext uri="{BB962C8B-B14F-4D97-AF65-F5344CB8AC3E}">
        <p14:creationId xmlns:p14="http://schemas.microsoft.com/office/powerpoint/2010/main" val="410706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19B69-38CE-6E41-BE26-A5F84C37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8" y="1122362"/>
            <a:ext cx="6951109" cy="2842863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4400" spc="750" dirty="0">
                <a:solidFill>
                  <a:schemeClr val="bg1"/>
                </a:solidFill>
              </a:rPr>
              <a:t>Regression Line</a:t>
            </a:r>
          </a:p>
        </p:txBody>
      </p:sp>
    </p:spTree>
    <p:extLst>
      <p:ext uri="{BB962C8B-B14F-4D97-AF65-F5344CB8AC3E}">
        <p14:creationId xmlns:p14="http://schemas.microsoft.com/office/powerpoint/2010/main" val="119904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058F-CC91-DF44-9CA5-1A693022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764" y="10081"/>
            <a:ext cx="10240903" cy="1233488"/>
          </a:xfrm>
        </p:spPr>
        <p:txBody>
          <a:bodyPr/>
          <a:lstStyle/>
          <a:p>
            <a:r>
              <a:rPr lang="en-US" dirty="0"/>
              <a:t>Calculation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61EC9D-FE5E-AF40-9187-3DB4DE3EB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764" y="2256652"/>
            <a:ext cx="4335904" cy="3956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F1A075-3371-D547-B0FF-23B40C7EF9C6}"/>
              </a:ext>
            </a:extLst>
          </p:cNvPr>
          <p:cNvSpPr txBox="1"/>
          <p:nvPr/>
        </p:nvSpPr>
        <p:spPr>
          <a:xfrm>
            <a:off x="7121236" y="1810327"/>
            <a:ext cx="3580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sum of all squared distances</a:t>
            </a:r>
          </a:p>
          <a:p>
            <a:r>
              <a:rPr lang="en-US" dirty="0"/>
              <a:t>of each point to the line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034B29C-6630-CB4D-A094-099EBF2C5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466" y="3711088"/>
            <a:ext cx="4153749" cy="233631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0162F5E-12F2-914E-8619-851439221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299" y="2783618"/>
            <a:ext cx="5501309" cy="7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8085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43241"/>
      </a:dk2>
      <a:lt2>
        <a:srgbClr val="E2E8E3"/>
      </a:lt2>
      <a:accent1>
        <a:srgbClr val="D739B7"/>
      </a:accent1>
      <a:accent2>
        <a:srgbClr val="A327C5"/>
      </a:accent2>
      <a:accent3>
        <a:srgbClr val="7339D7"/>
      </a:accent3>
      <a:accent4>
        <a:srgbClr val="484ECD"/>
      </a:accent4>
      <a:accent5>
        <a:srgbClr val="3983D7"/>
      </a:accent5>
      <a:accent6>
        <a:srgbClr val="27B2C5"/>
      </a:accent6>
      <a:hlink>
        <a:srgbClr val="5779C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139</Words>
  <Application>Microsoft Macintosh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Avenir Next LT Pro Light</vt:lpstr>
      <vt:lpstr>GradientRiseVTI</vt:lpstr>
      <vt:lpstr>Linear Regression</vt:lpstr>
      <vt:lpstr>What is Linear Regression</vt:lpstr>
      <vt:lpstr>PowerPoint Presentation</vt:lpstr>
      <vt:lpstr>PowerPoint Presentation</vt:lpstr>
      <vt:lpstr>Dealing with outliers</vt:lpstr>
      <vt:lpstr>PowerPoint Presentation</vt:lpstr>
      <vt:lpstr>Methods of identifying outliers</vt:lpstr>
      <vt:lpstr>Regression Line</vt:lpstr>
      <vt:lpstr>Calculation</vt:lpstr>
      <vt:lpstr>PowerPoint Presentation</vt:lpstr>
      <vt:lpstr>Other types of Regressions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Alexander Joslin</dc:creator>
  <cp:lastModifiedBy>Alexander Joslin</cp:lastModifiedBy>
  <cp:revision>4</cp:revision>
  <dcterms:created xsi:type="dcterms:W3CDTF">2020-07-14T18:46:03Z</dcterms:created>
  <dcterms:modified xsi:type="dcterms:W3CDTF">2020-07-15T06:25:52Z</dcterms:modified>
</cp:coreProperties>
</file>