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66" r:id="rId11"/>
    <p:sldId id="267" r:id="rId12"/>
    <p:sldId id="265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9AA"/>
    <a:srgbClr val="B14AFF"/>
    <a:srgbClr val="B47CFF"/>
    <a:srgbClr val="FF2C31"/>
    <a:srgbClr val="D3A100"/>
    <a:srgbClr val="E200DB"/>
    <a:srgbClr val="007F0B"/>
    <a:srgbClr val="E2AD00"/>
    <a:srgbClr val="FF888D"/>
    <a:srgbClr val="E6E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5"/>
    <p:restoredTop sz="97030"/>
  </p:normalViewPr>
  <p:slideViewPr>
    <p:cSldViewPr snapToGrid="0" snapToObjects="1">
      <p:cViewPr varScale="1">
        <p:scale>
          <a:sx n="109" d="100"/>
          <a:sy n="109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8T22:06:57.0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2340 323 24575,'-9'-11'0,"-2"0"0,-5 0 0,-1-2 0,-1 5 0,5-1 0,7 6 0,-18-6 0,-12-5 0,-38-10 0,-11-3 0,-1 3 0,9 4 0,28 10 0,14 2 0,19 5 0,4 2 0,-6 1 0,-4 1 0,-11-1 0,-3 1 0,-2-1 0,3 2 0,7-1 0,11 2 0,4 2 0,0 2 0,0 0 0,-3 3 0,-1 0 0,1-1 0,3-1 0,1 3 0,2-3 0,3 0 0,1-1 0,2 0 0,0 1 0,1 1 0,-1 2 0,0 0 0,0 3 0,-2-2 0,2-2 0,-1 0 0,-1-2 0,1 0 0,-2 3 0,0 2 0,-2 7 0,-1-2 0,4 6 0,0-8 0,4-2 0,1-5 0,0-2 0,1-2 0,0-3 0,0 2 0,1 7 0,2 3 0,1 5 0,0-5 0,-2-6 0,-2-1 0,1-4 0,-2 1 0,-3-4 0,-5 0 0,-5-3 0,-25-2 0,2-1 0,-19-3 0,18 5 0,2 1 0,15 3 0,4 1 0,9 0 0,1 1 0,1 2 0,0-1 0,-2 2 0,-2 0 0,-1-2 0,-2 0 0,0 0 0,1 3 0,-3 3 0,1 1 0,-2 4 0,0-3 0,3 3 0,1-5 0,0 4 0,0 1 0,0 2 0,-4 7 0,1-3 0,0 2 0,4-2 0,3-2 0,2 2 0,0 1 0,0-1 0,2-2 0,1-6 0,0 1 0,0-2 0,1 6 0,0 2 0,1 1 0,0-5 0,1-4 0,0-3 0,0-6 0,-7-4 0,3 1 0,-7-2 0,-1 8 0,-5 3 0,-3 5 0,3-3 0,2 2 0,8-5 0,0-1 0,2 0 0,-2 0 0,-3 6 0,-3 0 0,-2 2 0,-3 0 0,0 2 0,2-1 0,-2 7 0,5 0 0,-1 9 0,0 0 0,1 6 0,0-6 0,2 4 0,0-8 0,1 9 0,5-4 0,-1 7 0,5-8 0,0 2 0,1-6 0,0 2 0,-1-2 0,-1-5 0,1 5 0,0-4 0,1 5 0,1-1 0,0 3 0,3-2 0,4 2 0,-2-6 0,3-1 0,-6-13 0,-2-4 0,2-2 0,-1 2 0,1 1 0,2-2 0,2-2 0,-1 1 0,1-2 0,-2-1 0,2-3 0,-3 0 0,2-3 0,-26 21 0,-12 11 0,-19 15 0,1-5 0,7-7 0,11-11 0,6-3 0,11-6 0,4 6 0,3-1 0,-3 7 0,-1 6 0,-3 1 0,0 1 0,2-3 0,1-1 0,5 1 0,4 2 0,1 1 0,0 3 0,0 0 0,0 5 0,1-3 0,0 3 0,1 0 0,2-2 0,2 3 0,3-2 0,4 6 0,4 2 0,6 6 0,-2-8 0,0-3 0,-9-18 0,-5-7 0,-3-7 0,-2-3 0,1-3 0,1 7 0,4 3 0,0 6 0,-1-1 0,-1-7 0,-3-5 0,0-1 0,0 3 0,-1 0 0,1-2 0,-2-3 0,0-1 0,-2 4 0,-1 3 0,0 0 0,-1 3 0,0-2 0,0-1 0,-1-2 0,1 0 0,0 1 0,-3 6 0,2 2 0,-5 7 0,-1 2 0,-4 4 0,-1-2 0,-1-1 0,2-4 0,-1-1 0,3-3 0,4 2 0,0 1 0,3 3 0,4-1 0,2 1 0,1-4 0,0-2 0,0 2 0,2-3 0,2 8 0,3-5 0,3 8 0,12 6 0,-1-5 0,4 2 0,-10-18 0,-7-4 0,-4-4 0,-1-1 0,-1-1 0,2 0 0,1-1 0,2-1 0,1 0 0,-1 0 0,-1 0 0,3 0 0,-2 0 0,3 0 0,-3 0 0,-3-1 0,-2 5 0,-2 1 0,-2 8 0,0-1 0,-2 8 0,-2-2 0,2 3 0,-3-4 0,3 2 0,-1-3 0,-2 6 0,-2-4 0,2 3 0,-5-1 0,3-1 0,0-1 0,0 1 0,1-1 0,-1 6 0,-3-1 0,-1 4 0,-1-3 0,3-1 0,1-1 0,3 3 0,1 4 0,3 2 0,1-1 0,-1-2 0,2-6 0,0 3 0,3-4 0,-1-3 0,3-6 0,-2-2 0,2 1 0,2 0 0,1 1 0,3 1 0,1-3 0,-1-2 0,3 4 0,-2-3 0,4 4 0,2-1 0,-3-2 0,0-1 0,-4-3 0,1 1 0,-3-2 0,3-1 0,-2 1 0,0-3 0,0 2 0,4-2 0,0-1 0,1 1 0,-2-1 0,2-1 0,2 0 0,0 0 0,2 0 0,-14 7 0,-4 4 0,-6 8 0,-2-2 0,0-2 0,1-3 0,0 3 0,1 0 0,0 6 0,2 0 0,0 2 0,2-1 0,1-1 0,-1-1 0,-1-1 0,1 0 0,1 3 0,0 4 0,1-2 0,1 5 0,0-3 0,1-2 0,1-6 0,-2-3 0,0 1 0,0 5 0,2 2 0,1 5 0,0-7 0,-1-4 0,-2-6 0,-1-5 0,1 2 0,-1 1 0,3 7 0,1 1 0,1-1 0,0-1 0,1-2 0,-1 2 0,6 3 0,4 6 0,-1-2 0,3 1 0,-3-2 0,5 3 0,0-4 0,-3-5 0,-4-6 0,-8-5 0,1-2 0,2 1 0,6-1 0,6 4 0,7 1 0,5 3 0,7-2 0,-5 0 0,6-2 0,-10-1 0,-4-2 0,-12-1 0,-6-4 0,-5 1 0,-11 9 0,-3 2 0,-6 8 0,1-3 0,2-1 0,5-6 0,1 2 0,4-3 0,1 1 0,1 0 0,1 2 0,0 3 0,1 2 0,0 0 0,1-2 0,0-1 0,0-1 0,0 1 0,1 3 0,1 0 0,1 0 0,2-2 0,-1-2 0,1 0 0,4 4 0,0 0 0,-2 4 0,1-3 0,0-2 0,1 0 0,0-3 0,-2-1 0,2 0 0,3 4 0,4 1 0,1 2 0,0-6 0,-9-3 0,-1-4 0,0 5 0,12 4 0,14 14 0,12 4 0,-4-2 0,-5-4 0,-19-16 0,-5-3 0,-3-2 0,2 1 0,6 0 0,2 2 0,-4-3 0,1 0 0,-6-2 0,2 0 0,2 2 0,4 0 0,0 1 0,-1-4 0,-1 2 0,-5-2 0,0-1 0,-1 1 0,1-2 0,2 0 0,-1-3 0,5 1 0,-1-3 0,9-2 0,1 1 0,5-5 0,-7 5 0,-3-1 0,-9 5 0,-7 0 0,-1 2 0,0-1 0,-1 1 0,0-2 0,2 9 0,0 7 0,1 4 0,1 6 0,-4-4 0,1 1 0,-2-5 0,0 0 0,0-1 0,0 1 0,5 9 0,-1 1 0,5 3 0,-2-4 0,-2-2 0,0-2 0,0 1 0,0-5 0,2 2 0,-2-3 0,6 3 0,2 1 0,4 8 0,2-5 0,-2 3 0,4-4 0,-6-6 0,-1-2 0,-2-4 0,-2-3 0,3 2 0,13 3 0,8 3 0,23 8 0,-2-3 0,-3-1 0,-10-5 0,-23-8 0,-5-2 0,-6-2 0,0-1 0,-1 0 0,1 0 0,2 0 0,5-2 0,6 2 0,7-5 0,10 5 0,-4-2 0,1 2 0,-10-3 0,-8 2 0,-4-2 0,2-3 0,1-2 0,3-2 0,1-1 0,0-1 0,4-2 0,-4-1 0,2-5 0,-2 3 0,0-6 0,-1 5 0,0 2 0,-8 7 0,-5 3 0,-3 9 0,4 8 0,10 10 0,0 1 0,1-1 0,-8-7 0,-5-3 0,2 2 0,0 2 0,5 6 0,2-2 0,3 0 0,0-4 0,1-1 0,-2-2 0,-3-3 0,1 1 0,-1-2 0,3 1 0,-1-2 0,8 2 0,2-3 0,5 2 0,-6-5 0,-4-2 0,-11-1 0,0 0 0,1 0 0,5 0 0,6 0 0,2 0 0,-1 0 0,-3 0 0,-4 0 0,-4 0 0,1 0 0,0-1 0,4-2 0,-1 0 0,4-2 0,3 2 0,0-1 0,7 1 0,-3-1 0,-2-3 0,-3 3 0,-6-2 0,-2-1 0,1-2 0,3-2 0,4-4 0,5-1 0,-3-2 0,2-4 0,-8 5 0,1-6 0,-6 5 0,2-3 0,1-1 0,1-5 0,0 1 0,-1-1 0,-4 5 0,-2 3 0,-3 3 0,-2 4 0,0 2 0,-2 3 0,-2 2 0,7 11 0,17 15 0,13 13 0,6 9 0,-9-6 0,-11-7 0,-11-10 0,-2-4 0,-2-5 0,-3-6 0,-1 1 0,0-3 0,1 0 0,0-1 0,2 1 0,1-2 0,1-1 0,4 0 0,-1 0 0,0 0 0,-1 0 0,1 0 0,0 0 0,0-1 0,2-2 0,3 3 0,-3-1 0,4 0 0,1 0 0,6-3 0,-2 2 0,1-1 0,-5 0 0,-2 2 0,-2-1 0,0-1 0,0 1 0,-3-1 0,-2 0 0,-3-3 0,0 1 0,2-1 0,0 0 0,-2 5 0,-4-1 0,0 2 0,-1-3 0,0 2 0,0-1 0,4-2 0,-2 1 0,5-2 0,-4 1 0,0-1 0,-5 1 0,2 1 0,-3-2 0,1 1 0,1-6 0,-1 2 0,2-2 0,-3-1 0,1-4 0,0-1 0,-2-4 0,1 2 0,0-1 0,0 3 0,-1 1 0,0-6 0,0 1 0,0-6 0,-1 7 0,0-1 0,0 7 0,1 3 0,0-1 0,-1 2 0,0 2 0,-1 3 0,9 7 0,8 4 0,8 0 0,-1-3 0,-7-1 0,-3-3 0,1-1 0,5-2 0,1-1 0,1-2 0,-1-2 0,-4 0 0,3-1 0,-5 2 0,5 0 0,-5 2 0,1 1 0,-3 1 0,-4 0 0,0 0 0,-2-2 0,0-1 0,2-2 0,-2 0 0,2-3 0,-3 0 0,2-4 0,-4 3 0,1-6 0,-2 0 0,0-8 0,-1-7 0,-1-5 0,-1-9 0,1 14 0,0 4 0,1 10 0,1 4 0,-1 2 0,1-3 0,-1-2 0,-1-7 0,-1-8 0,1-3 0,-2 1 0,2 6 0,1 9 0,-1 1 0,0-2 0,-2-2 0,0-6 0,-4-4 0,-3-7 0,1-3 0,-3-10 0,3 14 0,4 7 0,3 17 0,-1 10 0,4-1 0,14-5 0,-1 1 0,6-4 0,-9 7 0,-6 3 0,4-1 0,0-2 0,6 0 0,-2-3 0,-3 6 0,-4-2 0,0-1 0,-1 0 0,-1-6 0,2 0 0,-1-5 0,1 3 0,1 0 0,-1 3 0,-2 4 0,0 2 0,-1-1 0,2-1 0,-2-2 0,1-9 0,2 3 0,-2-10 0,3 3 0,-3-5 0,0 6 0,-3 2 0,0 3 0,-1-1 0,0-4 0,0-2 0,0 0 0,0 0 0,-1-1 0,-1-1 0,-3-5 0,-2 9 0,0-3 0,0 10 0,1 1 0,2 4 0,0 1 0,-1-4 0,-4 0 0,-4-7 0,-1 3 0,1 1 0,3 4 0,7 5 0,6 0 0,6-6 0,6-2 0,3-3 0,-1 4 0,-3 3 0,-3 4 0,-5 3 0,-2-1 0,-1 1 0,1 1 0,0-2 0,3 1 0,1 0 0,1-2 0,1 4 0,-3-1 0,-1 0 0,-1 1 0,-2-2 0,2-1 0,-1-2 0,0-3 0,2 0 0,-2-4 0,-1 1 0,-1-1 0,-2 1 0,0 0 0,0-1 0,0-5 0,-2-1 0,0-2 0,-2-2 0,0 2 0,-3-4 0,2 4 0,-3 0 0,3 2 0,-4-2 0,0 1 0,1 3 0,0 3 0,5 8 0,1 1 0,-1 0 0,-6-2 0,-3-6 0,-3-2 0,3 4 0,3 2 0,5 6 0,2 1 0,-5-1 0,-3-4 0,-3-1 0,-1-1 0,2 1 0,-15-8 0,-5-3 0,-3 1 0,11 7 0,20 6 0,18-2 0,10-6 0,3-1 0,-3 3 0,-12 6 0,-7 2 0,2-3 0,2-2 0,6-3 0,-2 4 0,-2 2 0,-4 2 0,-2 3 0,-1-1 0,-1-2 0,0 1 0,1-5 0,2 0 0,3-4 0,-3-1 0,3 5 0,-6 1 0,0 4 0,-2 0 0,1 0 0,0-2 0,0-2 0,0-3 0,0-1 0,1-6 0,-2 2 0,2-2 0,-3 3 0,0 4 0,-2-5 0,0 0 0,-3-6 0,-1 0 0,-1-2 0,-1 2 0,-3-4 0,0 5 0,-4 0 0,6 6 0,3 6 0,5 3 0,-6-9 0,-4-2 0,-4-5 0,5 7 0,-9-6 0,-9-1 0,-6-4 0,-1 0 0,17 14 0,9 3 0,7 4 0,1 1 0,0 0 0,2 0 0,2-3 0,5-2 0,0-4 0,4 1 0,-3 1 0,-2 0 0,4-2 0,-1 1 0,4-3 0,-3 3 0,-4 3 0,-2 1 0,-1 0 0,1 1 0,1-2 0,1 0 0,0-2 0,2-4 0,-1 0 0,1-5 0,-1 4 0,-3 0 0,-1 5 0,0 0 0,-2 1 0,0-5 0,1-1 0,0-4 0,2 2 0,-2 1 0,-1 3 0,0 6 0,-1-2 0,0 2 0,2-6 0,-1 1 0,1-4 0,-1 2 0,3-4 0,-2-2 0,1 0 0,-1-2 0,-2 6 0,1-1 0,-2 6 0,0-3 0,0 0 0,0-2 0,0 1 0,-2 0 0,-2-4 0,-3 2 0,-9-4 0,-2 2 0,-6-1 0,1 2 0,3 3 0,6 3 0,6 7 0,4 2 0,-3 1 0,0-2 0,-8-3 0,2 1 0,1 0 0,13-8 0,6 3 0,10-12 0,-2 4 0,-3 3 0,-7 4 0,1 5 0,-4 3 0,0 0 0,0-1 0,0-2 0,2-1 0,1 0 0,1-1 0,0 1 0,-2 1 0,0 0 0,-1 1 0,-2-2 0,0-3 0,0 0 0,0-1 0,0 4 0,1 1 0,-2 4 0,1-2 0,-1 0 0,0 0 0,0-6 0,0-1 0,0-1 0,0 0 0,1 1 0,0 3 0,0 1 0,-1 0 0,0-2 0,0-3 0,0 1 0,-1-2 0,0 2 0,1 1 0,-1 0 0,0 3 0,1 1 0,0 0 0,-1 0 0,0 1 0,1 0 0,0-1 0,-1 2 0,-1-3 0,-4-5 0,1 0 0,-3-1 0,3 2 0,3 2 0,-2 1 0,3-3 0,-1 4 0,0-3 0,-3-1 0,-1-3 0,-1-1 0,1 5 0,3 3 0,1 2 0,1 1 0,0 1 0,-1-2 0,-4-1 0,1 0 0,-7-4 0,1 3 0,1 0 0,3 4 0,-1-2 0,-1 2 0,-1-2 0,-2 4 0,1-1 0,-1 1 0,1 0 0,3 1 0,4-1 0,15-3 0,-2 2 0,10-4 0,-9 4 0,-1 0 0,-4 0 0,-2 1 0,0-1 0,0-2 0,0-1 0,0-1 0,1 0 0,0 1 0,1 1 0,-3 0 0,2 1 0,-2 0 0,0 0 0,0 0 0,-1-2 0,0 1 0,1-3 0,3 2 0,-1-2 0,1 2 0,0 2 0,-2-1 0,0 0 0,-1-2 0,1-1 0,-1-2 0,0 4 0,0-1 0,-1 2 0,0-2 0,0 2 0,2-3 0,0 1 0,-1 0 0,1-2 0,-2 2 0,1-2 0,0 0 0,-1-2 0,0 1 0,-1-2 0,0 3 0,0 0 0,0 1 0,0 1 0,0-5 0,0 2 0,0-3 0,0 2 0,0 0 0,-1-1 0,0-1 0,-2 2 0,1-1 0,0-1 0,0 2 0,-2-4 0,-1 2 0,0-1 0,2 2 0,-2 1 0,2-2 0,-1 1 0,-3 1 0,1-1 0,-4-1 0,1 2 0,-1-3 0,3 3 0,1 0 0,2 3 0,1-1 0,1 4 0,-2-2 0,0 1 0,-5-7 0,-4 1 0,-2-4 0,-2-1 0,2 2 0,2-2 0,3 6 0,4 3 0,-3-2 0,-2 3 0,-6-4 0,-1 3 0,3 1 0,2 1 0,6 2 0,1 3 0,7-1 0,8-2 0,7 0 0,4-2 0,-3 0 0,-6 1 0,-5 1 0,-1 0 0,-3 2 0,-2 0 0,0-3 0,0-2 0,0-3 0,1-4 0,-1 2 0,1 0 0,-1 5 0,0-1 0,0 3 0,0-4 0,0 0 0,0-1 0,-1-3 0,-1-1 0,-4-5 0,-2 0 0,-2 1 0,1 1 0,3 5 0,-1 2 0,1-1 0,-2 2 0,1-2 0,-2 2 0,3 0 0,-3 1 0,1-2 0,1 5 0,1-1 0,0 1 0,-1-2 0,-1-3 0,-3 2 0,0-2 0,1 5 0,4-1 0,-2 1 0,1 0 0,-5-4 0,-3-1 0,-6-2 0,0 0 0,4 4 0,4 4 0,3 0 0,0 2 0,-2-3 0,-6 1 0,2-1 0,-2 1 0,4 0 0,2 3 0,-1-3 0,1 4 0,1-2 0,1 2 0,-6 2 0,-8 1 0,-15 0 0,8-1 0,5-1 0,15 1 0,8-2 0,2-2 0,-5-2 0,-4-7 0,0 2 0,-6-5 0,6 5 0,0 0 0,2 0 0,-3-3 0,-6-6 0,-5-3 0,-8-5 0,4 6 0,0-1 0,6 7 0,0 1 0,7 5 0,-1 0 0,5 4 0,4 1 0,-5-4 0,-7-2 0,-7-2 0,-1 1 0,11 5 0,1 2 0,3-1 0,-8 2 0,2-2 0,-1 2 0,4-1 0,6 0 0,0 3 0,2 0 0,-5 0 0,-3 0 0,-1 0 0,2-1 0,4 0 0,-2 1 0,-10 3 0,-11 2 0,-3 0 0,2-2 0,19 0 0,1 0 0,9 3 0,-6 3 0,3 0 0,0 3 0,0-5 0,3-2 0,1-3 0,1 3 0,0-1 0,-2 6 0,1-1 0,-3 1 0,3 1 0,-1-2 0,1-1 0,1 0 0,-1-2 0,1 0 0,-3 7 0,1-3 0,0 5 0,0-4 0,0-4 0,2-4 0,0 1 0,0 0 0,0 4 0,-1-1 0,0 0 0,1-2 0,-4 4 0,0 3 0,-4 4 0,4-3 0,-1-5 0,3-13 0,-2-6 0,-1-7 0,1 1 0,3 5 0,0 3 0,-1 0 0,1 2 0,0-1 0,0 1 0,-1 0 0,-1 0 0,-1 0 0,-2-1 0,-1 0 0,-1-2 0,3 2 0,-2 1 0,2 0 0,-2 1 0,0-1 0,0 3 0,-2-3 0,1 2 0,2 0 0,-1 0 0,-20-9 0,-4-3 0,-25-7 0,19 7 0,7 3 0,21 4 0,5 3 0,4 5 0,-1-1 0,-5 1 0,-4 2 0,-4-2 0,0 2 0,4-1 0,2 1 0,0 0 0,-7 0 0,0 0 0,1 0 0,4 0 0,3 1 0,1 0 0,-6 2 0,-3-1 0,2 0 0,2-1 0,5 2 0,-2 0 0,-7 1 0,-1 0 0,-2 0 0,9-3 0,0 4 0,-1-1 0,-6 4 0,0-2 0,-2 0 0,11-4 0,0 1 0,3 1 0,-5 1 0,-5 4 0,-2-2 0,2 0 0,6-4 0,2 1 0,-3 2 0,1 3 0,-10 5 0,3-2 0,0-1 0,3-1 0,5-6 0,-1 6 0,3-3 0,-5 7 0,1-4 0,0 1 0,3-2 0,1-2 0,4-3 0,-1 1 0,2-3 0,0 3 0,0-3 0,0 3 0,0 0 0,0 0 0,-1 1 0,2 0 0,-1-2 0,1-2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9/30/20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7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4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3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51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8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customXml" Target="../ink/ink1.xm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7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15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5A2CC2A3-7010-4C52-9F77-779F753D5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2D971-26DB-3F4A-98B5-A070A1053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6000">
                <a:solidFill>
                  <a:schemeClr val="bg1"/>
                </a:solidFill>
              </a:rPr>
              <a:t>Perceptron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5847C-B570-AA49-9681-B84DFC4C7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1"/>
            <a:ext cx="5449479" cy="1663493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By Alex Joslin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7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4B7479-FEE3-2643-AEE9-558C8E08F116}"/>
                  </a:ext>
                </a:extLst>
              </p:cNvPr>
              <p:cNvSpPr/>
              <p:nvPr/>
            </p:nvSpPr>
            <p:spPr>
              <a:xfrm>
                <a:off x="3209613" y="2313186"/>
                <a:ext cx="7680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𝑜𝑢𝑡𝑝𝑢</m:t>
                      </m:r>
                      <m:r>
                        <a:rPr lang="en-US" sz="1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4B7479-FEE3-2643-AEE9-558C8E08F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613" y="2313186"/>
                <a:ext cx="768095" cy="276999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96E8EB-3745-0443-B405-0CEC1A1F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15186"/>
              </p:ext>
            </p:extLst>
          </p:nvPr>
        </p:nvGraphicFramePr>
        <p:xfrm>
          <a:off x="3372034" y="2722003"/>
          <a:ext cx="443255" cy="1641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55">
                  <a:extLst>
                    <a:ext uri="{9D8B030D-6E8A-4147-A177-3AD203B41FA5}">
                      <a16:colId xmlns:a16="http://schemas.microsoft.com/office/drawing/2014/main" val="29975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675893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9928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678433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5738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2830B1-536A-D542-BE93-EC8608E2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10917"/>
              </p:ext>
            </p:extLst>
          </p:nvPr>
        </p:nvGraphicFramePr>
        <p:xfrm>
          <a:off x="5403674" y="2692282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D56D5E-57B4-FC48-99F2-3A81E2493E6A}"/>
              </a:ext>
            </a:extLst>
          </p:cNvPr>
          <p:cNvSpPr txBox="1"/>
          <p:nvPr/>
        </p:nvSpPr>
        <p:spPr>
          <a:xfrm>
            <a:off x="5401218" y="2313187"/>
            <a:ext cx="868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C071C2-3681-B04E-AB9F-A6B4099458AA}"/>
                  </a:ext>
                </a:extLst>
              </p:cNvPr>
              <p:cNvSpPr txBox="1"/>
              <p:nvPr/>
            </p:nvSpPr>
            <p:spPr>
              <a:xfrm>
                <a:off x="4490859" y="340418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C071C2-3681-B04E-AB9F-A6B409945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9" y="3404184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E5B33A2-42C4-8441-99DC-00C2F95F4001}"/>
              </a:ext>
            </a:extLst>
          </p:cNvPr>
          <p:cNvSpPr txBox="1"/>
          <p:nvPr/>
        </p:nvSpPr>
        <p:spPr>
          <a:xfrm>
            <a:off x="6623415" y="335801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E0641A-51B0-0842-AB43-76297914C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2101"/>
              </p:ext>
            </p:extLst>
          </p:nvPr>
        </p:nvGraphicFramePr>
        <p:xfrm>
          <a:off x="7486424" y="2662562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1AC121-7940-1748-BE1B-C0CDD08957B4}"/>
                  </a:ext>
                </a:extLst>
              </p:cNvPr>
              <p:cNvSpPr/>
              <p:nvPr/>
            </p:nvSpPr>
            <p:spPr>
              <a:xfrm>
                <a:off x="5449165" y="823653"/>
                <a:ext cx="8892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1AC121-7940-1748-BE1B-C0CDD0895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65" y="823653"/>
                <a:ext cx="88921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0A701E-DB91-DB40-83D4-34AE5AD13678}"/>
                  </a:ext>
                </a:extLst>
              </p:cNvPr>
              <p:cNvSpPr/>
              <p:nvPr/>
            </p:nvSpPr>
            <p:spPr>
              <a:xfrm>
                <a:off x="4947601" y="1237580"/>
                <a:ext cx="17757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0A701E-DB91-DB40-83D4-34AE5AD13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01" y="1237580"/>
                <a:ext cx="177574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56639F-B959-0F46-B62F-CA78B2AAC77B}"/>
              </a:ext>
            </a:extLst>
          </p:cNvPr>
          <p:cNvSpPr/>
          <p:nvPr/>
        </p:nvSpPr>
        <p:spPr>
          <a:xfrm>
            <a:off x="7314629" y="2495631"/>
            <a:ext cx="1207190" cy="2034665"/>
          </a:xfrm>
          <a:prstGeom prst="roundRect">
            <a:avLst/>
          </a:prstGeom>
          <a:noFill/>
          <a:ln w="22225">
            <a:solidFill>
              <a:srgbClr val="FF2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103364-6F19-534C-9F9A-3154A8301276}"/>
                  </a:ext>
                </a:extLst>
              </p:cNvPr>
              <p:cNvSpPr txBox="1"/>
              <p:nvPr/>
            </p:nvSpPr>
            <p:spPr>
              <a:xfrm>
                <a:off x="4067752" y="1002855"/>
                <a:ext cx="4056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D3A1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Sigmoid Normalizing Derivative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D3A100"/>
                        </a:solidFill>
                        <a:latin typeface="Cambria Math" panose="02040503050406030204" pitchFamily="18" charset="0"/>
                      </a:rPr>
                      <m:t>𝑠𝑛𝑑</m:t>
                    </m:r>
                  </m:oMath>
                </a14:m>
                <a:r>
                  <a:rPr lang="en-US" dirty="0">
                    <a:solidFill>
                      <a:srgbClr val="D3A1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103364-6F19-534C-9F9A-3154A8301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2" y="1002855"/>
                <a:ext cx="4056495" cy="369332"/>
              </a:xfrm>
              <a:prstGeom prst="rect">
                <a:avLst/>
              </a:prstGeom>
              <a:blipFill>
                <a:blip r:embed="rId2"/>
                <a:stretch>
                  <a:fillRect l="-93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461D3-4312-ED47-B50E-FB9AB8057201}"/>
                  </a:ext>
                </a:extLst>
              </p:cNvPr>
              <p:cNvSpPr txBox="1"/>
              <p:nvPr/>
            </p:nvSpPr>
            <p:spPr>
              <a:xfrm>
                <a:off x="4954715" y="1441437"/>
                <a:ext cx="1787990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∗(1−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461D3-4312-ED47-B50E-FB9AB805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715" y="1441437"/>
                <a:ext cx="1787990" cy="252954"/>
              </a:xfrm>
              <a:prstGeom prst="rect">
                <a:avLst/>
              </a:prstGeom>
              <a:blipFill>
                <a:blip r:embed="rId3"/>
                <a:stretch>
                  <a:fillRect l="-2113" t="-9524" r="-28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71F4A3-5E15-0B41-A80A-6587160F8FA3}"/>
              </a:ext>
            </a:extLst>
          </p:cNvPr>
          <p:cNvGraphicFramePr>
            <a:graphicFrameLocks noGrp="1"/>
          </p:cNvGraphicFramePr>
          <p:nvPr/>
        </p:nvGraphicFramePr>
        <p:xfrm>
          <a:off x="2475723" y="2772430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3DFD9C-14C3-1A4D-817E-754394510A0C}"/>
              </a:ext>
            </a:extLst>
          </p:cNvPr>
          <p:cNvGraphicFramePr>
            <a:graphicFrameLocks noGrp="1"/>
          </p:cNvGraphicFramePr>
          <p:nvPr/>
        </p:nvGraphicFramePr>
        <p:xfrm>
          <a:off x="6304760" y="2772430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FFB711-74DA-CB4A-B4EF-E30087D2E133}"/>
              </a:ext>
            </a:extLst>
          </p:cNvPr>
          <p:cNvGraphicFramePr>
            <a:graphicFrameLocks noGrp="1"/>
          </p:cNvGraphicFramePr>
          <p:nvPr/>
        </p:nvGraphicFramePr>
        <p:xfrm>
          <a:off x="4779461" y="2772430"/>
          <a:ext cx="431799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799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E07CAE-A4F5-EB4E-B0AF-83517D0394EC}"/>
              </a:ext>
            </a:extLst>
          </p:cNvPr>
          <p:cNvSpPr txBox="1"/>
          <p:nvPr/>
        </p:nvSpPr>
        <p:spPr>
          <a:xfrm>
            <a:off x="3727010" y="343816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B5015A-4946-D645-95EC-DF43E4BC156E}"/>
                  </a:ext>
                </a:extLst>
              </p:cNvPr>
              <p:cNvSpPr txBox="1"/>
              <p:nvPr/>
            </p:nvSpPr>
            <p:spPr>
              <a:xfrm>
                <a:off x="5639388" y="348433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B5015A-4946-D645-95EC-DF43E4BC1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388" y="3484332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BD679F0A-E999-FF43-832E-8A92FA9D5AF0}"/>
              </a:ext>
            </a:extLst>
          </p:cNvPr>
          <p:cNvSpPr/>
          <p:nvPr/>
        </p:nvSpPr>
        <p:spPr>
          <a:xfrm>
            <a:off x="4374776" y="2590800"/>
            <a:ext cx="3128682" cy="2106706"/>
          </a:xfrm>
          <a:prstGeom prst="bracketPair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FCE25-F1E3-4E44-98DA-7231D0B55EDE}"/>
              </a:ext>
            </a:extLst>
          </p:cNvPr>
          <p:cNvSpPr txBox="1"/>
          <p:nvPr/>
        </p:nvSpPr>
        <p:spPr>
          <a:xfrm>
            <a:off x="7931586" y="3466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6EE32DA-8DB7-3B4C-9976-7206DC70380F}"/>
              </a:ext>
            </a:extLst>
          </p:cNvPr>
          <p:cNvGraphicFramePr>
            <a:graphicFrameLocks noGrp="1"/>
          </p:cNvGraphicFramePr>
          <p:nvPr/>
        </p:nvGraphicFramePr>
        <p:xfrm>
          <a:off x="8749959" y="2800413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7E7E641-48CF-EE49-BB4C-D57063A28948}"/>
              </a:ext>
            </a:extLst>
          </p:cNvPr>
          <p:cNvSpPr txBox="1"/>
          <p:nvPr/>
        </p:nvSpPr>
        <p:spPr>
          <a:xfrm>
            <a:off x="2470409" y="2428611"/>
            <a:ext cx="868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91135-8DD3-D64F-95B8-B03B890B1267}"/>
              </a:ext>
            </a:extLst>
          </p:cNvPr>
          <p:cNvSpPr txBox="1"/>
          <p:nvPr/>
        </p:nvSpPr>
        <p:spPr>
          <a:xfrm>
            <a:off x="6299853" y="2452300"/>
            <a:ext cx="868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C8D8E7-2E47-0049-A4CB-99CE74251915}"/>
              </a:ext>
            </a:extLst>
          </p:cNvPr>
          <p:cNvSpPr/>
          <p:nvPr/>
        </p:nvSpPr>
        <p:spPr>
          <a:xfrm>
            <a:off x="8578164" y="2633482"/>
            <a:ext cx="1207190" cy="2034665"/>
          </a:xfrm>
          <a:prstGeom prst="roundRect">
            <a:avLst/>
          </a:prstGeom>
          <a:noFill/>
          <a:ln w="22225">
            <a:solidFill>
              <a:srgbClr val="D3A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03364-6F19-534C-9F9A-3154A8301276}"/>
              </a:ext>
            </a:extLst>
          </p:cNvPr>
          <p:cNvSpPr txBox="1"/>
          <p:nvPr/>
        </p:nvSpPr>
        <p:spPr>
          <a:xfrm>
            <a:off x="5082183" y="862428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adjustments</a:t>
            </a:r>
            <a:r>
              <a:rPr lang="en-US" i="1" dirty="0">
                <a:solidFill>
                  <a:srgbClr val="D3A1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dirty="0">
              <a:solidFill>
                <a:srgbClr val="D3A1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07CAE-A4F5-EB4E-B0AF-83517D0394EC}"/>
              </a:ext>
            </a:extLst>
          </p:cNvPr>
          <p:cNvSpPr txBox="1"/>
          <p:nvPr/>
        </p:nvSpPr>
        <p:spPr>
          <a:xfrm>
            <a:off x="3439305" y="343816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B5015A-4946-D645-95EC-DF43E4BC156E}"/>
                  </a:ext>
                </a:extLst>
              </p:cNvPr>
              <p:cNvSpPr txBox="1"/>
              <p:nvPr/>
            </p:nvSpPr>
            <p:spPr>
              <a:xfrm>
                <a:off x="6042944" y="3429000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B5015A-4946-D645-95EC-DF43E4BC1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44" y="3429000"/>
                <a:ext cx="176330" cy="276999"/>
              </a:xfrm>
              <a:prstGeom prst="rect">
                <a:avLst/>
              </a:prstGeom>
              <a:blipFill>
                <a:blip r:embed="rId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E7FCE25-F1E3-4E44-98DA-7231D0B55EDE}"/>
              </a:ext>
            </a:extLst>
          </p:cNvPr>
          <p:cNvSpPr txBox="1"/>
          <p:nvPr/>
        </p:nvSpPr>
        <p:spPr>
          <a:xfrm>
            <a:off x="7931586" y="3466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6EE32DA-8DB7-3B4C-9976-7206DC703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1044"/>
              </p:ext>
            </p:extLst>
          </p:nvPr>
        </p:nvGraphicFramePr>
        <p:xfrm>
          <a:off x="6658927" y="2800412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654F02-689E-7B46-BB47-DA42E4BCE52A}"/>
                  </a:ext>
                </a:extLst>
              </p:cNvPr>
              <p:cNvSpPr/>
              <p:nvPr/>
            </p:nvSpPr>
            <p:spPr>
              <a:xfrm>
                <a:off x="3442590" y="1392073"/>
                <a:ext cx="488031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𝑎𝑑𝑗𝑢𝑠𝑡𝑚𝑒𝑛𝑡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  <m:t>𝑖𝑛𝑝𝑢𝑡𝑠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𝑡𝑟𝑎𝑛𝑠𝑝𝑜𝑠𝑒𝑑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D3A100"/>
                          </a:solidFill>
                          <a:latin typeface="Cambria Math" panose="02040503050406030204" pitchFamily="18" charset="0"/>
                        </a:rPr>
                        <m:t>𝑠𝑛𝑑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654F02-689E-7B46-BB47-DA42E4BCE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590" y="1392073"/>
                <a:ext cx="4880310" cy="37427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6B696EF-A036-764C-8497-7DF079CA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45604"/>
              </p:ext>
            </p:extLst>
          </p:nvPr>
        </p:nvGraphicFramePr>
        <p:xfrm>
          <a:off x="2278296" y="2772429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C145B46-3091-EF40-9871-72C104A6D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46908"/>
              </p:ext>
            </p:extLst>
          </p:nvPr>
        </p:nvGraphicFramePr>
        <p:xfrm>
          <a:off x="4007856" y="2997402"/>
          <a:ext cx="1631532" cy="1216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883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  <a:gridCol w="407883">
                  <a:extLst>
                    <a:ext uri="{9D8B030D-6E8A-4147-A177-3AD203B41FA5}">
                      <a16:colId xmlns:a16="http://schemas.microsoft.com/office/drawing/2014/main" val="2877038351"/>
                    </a:ext>
                  </a:extLst>
                </a:gridCol>
                <a:gridCol w="407883">
                  <a:extLst>
                    <a:ext uri="{9D8B030D-6E8A-4147-A177-3AD203B41FA5}">
                      <a16:colId xmlns:a16="http://schemas.microsoft.com/office/drawing/2014/main" val="344661820"/>
                    </a:ext>
                  </a:extLst>
                </a:gridCol>
                <a:gridCol w="407883">
                  <a:extLst>
                    <a:ext uri="{9D8B030D-6E8A-4147-A177-3AD203B41FA5}">
                      <a16:colId xmlns:a16="http://schemas.microsoft.com/office/drawing/2014/main" val="3746291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D809F73-6836-D341-B77C-5DD4B234C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9303"/>
              </p:ext>
            </p:extLst>
          </p:nvPr>
        </p:nvGraphicFramePr>
        <p:xfrm>
          <a:off x="8749959" y="2997402"/>
          <a:ext cx="863600" cy="1275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28CC263-1EB6-734E-85CC-D49BFE7CB6AC}"/>
                  </a:ext>
                </a:extLst>
              </p:cNvPr>
              <p:cNvSpPr/>
              <p:nvPr/>
            </p:nvSpPr>
            <p:spPr>
              <a:xfrm>
                <a:off x="2323788" y="2297185"/>
                <a:ext cx="7518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28CC263-1EB6-734E-85CC-D49BFE7CB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88" y="2297185"/>
                <a:ext cx="75180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690F7F-2FB7-1146-B463-53407EDC44E3}"/>
                  </a:ext>
                </a:extLst>
              </p:cNvPr>
              <p:cNvSpPr/>
              <p:nvPr/>
            </p:nvSpPr>
            <p:spPr>
              <a:xfrm>
                <a:off x="4007856" y="2528017"/>
                <a:ext cx="1690911" cy="342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  <m:t>𝑖𝑛𝑝𝑢𝑡𝑠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𝑡𝑟𝑎𝑛𝑠𝑝𝑜𝑠𝑒𝑑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690F7F-2FB7-1146-B463-53407EDC4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856" y="2528017"/>
                <a:ext cx="1690911" cy="342979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2F93216-0BBE-284A-8E4D-56FA02F35F4A}"/>
                  </a:ext>
                </a:extLst>
              </p:cNvPr>
              <p:cNvSpPr/>
              <p:nvPr/>
            </p:nvSpPr>
            <p:spPr>
              <a:xfrm>
                <a:off x="6801160" y="2297185"/>
                <a:ext cx="5791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D3A100"/>
                          </a:solidFill>
                          <a:latin typeface="Cambria Math" panose="02040503050406030204" pitchFamily="18" charset="0"/>
                        </a:rPr>
                        <m:t>𝑠𝑛𝑑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2F93216-0BBE-284A-8E4D-56FA02F35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60" y="2297185"/>
                <a:ext cx="5791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B0A1D6-AE47-4041-B254-478A08FE7F2B}"/>
              </a:ext>
            </a:extLst>
          </p:cNvPr>
          <p:cNvSpPr/>
          <p:nvPr/>
        </p:nvSpPr>
        <p:spPr>
          <a:xfrm>
            <a:off x="8578164" y="2633482"/>
            <a:ext cx="1207190" cy="2034665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9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5B33A2-42C4-8441-99DC-00C2F95F4001}"/>
              </a:ext>
            </a:extLst>
          </p:cNvPr>
          <p:cNvSpPr txBox="1"/>
          <p:nvPr/>
        </p:nvSpPr>
        <p:spPr>
          <a:xfrm>
            <a:off x="5296638" y="335801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E0641A-51B0-0842-AB43-76297914C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31206"/>
              </p:ext>
            </p:extLst>
          </p:nvPr>
        </p:nvGraphicFramePr>
        <p:xfrm>
          <a:off x="3908238" y="2904879"/>
          <a:ext cx="1043426" cy="1275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426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-0.850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1AC121-7940-1748-BE1B-C0CDD08957B4}"/>
                  </a:ext>
                </a:extLst>
              </p:cNvPr>
              <p:cNvSpPr/>
              <p:nvPr/>
            </p:nvSpPr>
            <p:spPr>
              <a:xfrm>
                <a:off x="4490859" y="735374"/>
                <a:ext cx="28151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New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Adjusted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weights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1AC121-7940-1748-BE1B-C0CDD0895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9" y="735374"/>
                <a:ext cx="2815193" cy="400110"/>
              </a:xfrm>
              <a:prstGeom prst="rect">
                <a:avLst/>
              </a:prstGeom>
              <a:blipFill>
                <a:blip r:embed="rId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9F5C3B-8B46-D648-97F0-1D9736D9C78C}"/>
                  </a:ext>
                </a:extLst>
              </p:cNvPr>
              <p:cNvSpPr txBox="1"/>
              <p:nvPr/>
            </p:nvSpPr>
            <p:spPr>
              <a:xfrm>
                <a:off x="4892372" y="1237580"/>
                <a:ext cx="1881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adjustment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9F5C3B-8B46-D648-97F0-1D9736D9C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72" y="1237580"/>
                <a:ext cx="1881541" cy="276999"/>
              </a:xfrm>
              <a:prstGeom prst="rect">
                <a:avLst/>
              </a:prstGeom>
              <a:blipFill>
                <a:blip r:embed="rId3"/>
                <a:stretch>
                  <a:fillRect r="-402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EE54F22-70DB-2E45-A22E-0410BC7C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97373"/>
              </p:ext>
            </p:extLst>
          </p:nvPr>
        </p:nvGraphicFramePr>
        <p:xfrm>
          <a:off x="7970030" y="2923123"/>
          <a:ext cx="863600" cy="1275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9408A51-BF0A-3C4B-9019-CC551AB41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84293"/>
              </p:ext>
            </p:extLst>
          </p:nvPr>
        </p:nvGraphicFramePr>
        <p:xfrm>
          <a:off x="6058694" y="2904879"/>
          <a:ext cx="863599" cy="1275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599">
                  <a:extLst>
                    <a:ext uri="{9D8B030D-6E8A-4147-A177-3AD203B41FA5}">
                      <a16:colId xmlns:a16="http://schemas.microsoft.com/office/drawing/2014/main" val="3942721959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151832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287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81057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BD0A443-0B40-0E49-AC2C-112A605FFBC9}"/>
              </a:ext>
            </a:extLst>
          </p:cNvPr>
          <p:cNvSpPr txBox="1"/>
          <p:nvPr/>
        </p:nvSpPr>
        <p:spPr>
          <a:xfrm>
            <a:off x="7267266" y="33762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7B8FFB-22D9-3E44-820E-1E515B1C6730}"/>
              </a:ext>
            </a:extLst>
          </p:cNvPr>
          <p:cNvSpPr/>
          <p:nvPr/>
        </p:nvSpPr>
        <p:spPr>
          <a:xfrm>
            <a:off x="5833142" y="2488491"/>
            <a:ext cx="1321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Previous Weights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181998-CB37-5E4A-81B5-53D420DFE6A6}"/>
                  </a:ext>
                </a:extLst>
              </p:cNvPr>
              <p:cNvSpPr/>
              <p:nvPr/>
            </p:nvSpPr>
            <p:spPr>
              <a:xfrm>
                <a:off x="7883611" y="2474828"/>
                <a:ext cx="10364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𝑎𝑑𝑗𝑢𝑠𝑡𝑚𝑒𝑛𝑡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181998-CB37-5E4A-81B5-53D420DFE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11" y="2474828"/>
                <a:ext cx="1036438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DABE575-CD07-EA46-9AAD-5197ADC53012}"/>
                  </a:ext>
                </a:extLst>
              </p14:cNvPr>
              <p14:cNvContentPartPr/>
              <p14:nvPr/>
            </p14:nvContentPartPr>
            <p14:xfrm>
              <a:off x="3456852" y="2183244"/>
              <a:ext cx="1881541" cy="2491512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DABE575-CD07-EA46-9AAD-5197ADC530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8850" y="2165244"/>
                <a:ext cx="1917184" cy="2527151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47F0FE9-4FE2-6340-A998-A9696DAA1E3C}"/>
              </a:ext>
            </a:extLst>
          </p:cNvPr>
          <p:cNvSpPr/>
          <p:nvPr/>
        </p:nvSpPr>
        <p:spPr>
          <a:xfrm>
            <a:off x="3969145" y="2474827"/>
            <a:ext cx="1043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New Weights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176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9E68-1D4F-C842-B97E-B58A01EB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Repeat this process 20,000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9349-5715-E140-9CA0-F44E00EB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Congratulations! You have just completed your first neural network!</a:t>
            </a:r>
          </a:p>
        </p:txBody>
      </p:sp>
    </p:spTree>
    <p:extLst>
      <p:ext uri="{BB962C8B-B14F-4D97-AF65-F5344CB8AC3E}">
        <p14:creationId xmlns:p14="http://schemas.microsoft.com/office/powerpoint/2010/main" val="410952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D2D2-1843-B343-8E52-03A6D52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2EF34F-4CB5-4042-9543-538B5C871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049829"/>
              </p:ext>
            </p:extLst>
          </p:nvPr>
        </p:nvGraphicFramePr>
        <p:xfrm>
          <a:off x="2759103" y="2337877"/>
          <a:ext cx="6298728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74682">
                  <a:extLst>
                    <a:ext uri="{9D8B030D-6E8A-4147-A177-3AD203B41FA5}">
                      <a16:colId xmlns:a16="http://schemas.microsoft.com/office/drawing/2014/main" val="3983396498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531816114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755437993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11761393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1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0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6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65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576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5B9E51-7689-FC48-AD89-7B63FEBFE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36245"/>
              </p:ext>
            </p:extLst>
          </p:nvPr>
        </p:nvGraphicFramePr>
        <p:xfrm>
          <a:off x="2759103" y="4775077"/>
          <a:ext cx="6298728" cy="3708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74682">
                  <a:extLst>
                    <a:ext uri="{9D8B030D-6E8A-4147-A177-3AD203B41FA5}">
                      <a16:colId xmlns:a16="http://schemas.microsoft.com/office/drawing/2014/main" val="3855874183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3530850259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2914692263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1139154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4624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8756B2-9A9A-FE42-AA7B-11E43CEA85B6}"/>
              </a:ext>
            </a:extLst>
          </p:cNvPr>
          <p:cNvSpPr txBox="1"/>
          <p:nvPr/>
        </p:nvSpPr>
        <p:spPr>
          <a:xfrm>
            <a:off x="4300640" y="5359585"/>
            <a:ext cx="321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  <a:cs typeface="Baghdad" pitchFamily="2" charset="-78"/>
              </a:rPr>
              <a:t>Predict the 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23115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33F54AE-8305-F54B-8B7E-178DA4BFF396}"/>
              </a:ext>
            </a:extLst>
          </p:cNvPr>
          <p:cNvSpPr txBox="1"/>
          <p:nvPr/>
        </p:nvSpPr>
        <p:spPr>
          <a:xfrm>
            <a:off x="2910175" y="2296315"/>
            <a:ext cx="7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F0B"/>
                </a:solidFill>
              </a:rPr>
              <a:t>Inputs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50EFC-A8CF-EC4F-85B3-F2A07810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1155"/>
          </a:xfrm>
        </p:spPr>
        <p:txBody>
          <a:bodyPr/>
          <a:lstStyle/>
          <a:p>
            <a:pPr algn="ctr"/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3EB4-58E3-434D-A568-CBC5F684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1325"/>
            <a:ext cx="10058400" cy="369332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</a:rPr>
              <a:t>perceptron</a:t>
            </a:r>
            <a:r>
              <a:rPr lang="en-US" dirty="0">
                <a:latin typeface="Avenir Book" panose="02000503020000020003" pitchFamily="2" charset="0"/>
              </a:rPr>
              <a:t> is a neural network with no hidden layers.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346D24-642B-7A40-B02B-CCB0C8C353EA}"/>
              </a:ext>
            </a:extLst>
          </p:cNvPr>
          <p:cNvSpPr/>
          <p:nvPr/>
        </p:nvSpPr>
        <p:spPr>
          <a:xfrm>
            <a:off x="2910177" y="3260035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D1E98-2DEB-984E-81EA-54220C4B315C}"/>
              </a:ext>
            </a:extLst>
          </p:cNvPr>
          <p:cNvSpPr/>
          <p:nvPr/>
        </p:nvSpPr>
        <p:spPr>
          <a:xfrm>
            <a:off x="2910177" y="4255273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5E3A1C-24AF-E54F-A8DD-FF180EEE9071}"/>
              </a:ext>
            </a:extLst>
          </p:cNvPr>
          <p:cNvSpPr/>
          <p:nvPr/>
        </p:nvSpPr>
        <p:spPr>
          <a:xfrm>
            <a:off x="2910177" y="5250511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6B99E1-6F1E-B941-834C-917A29C2BA4B}"/>
              </a:ext>
            </a:extLst>
          </p:cNvPr>
          <p:cNvSpPr/>
          <p:nvPr/>
        </p:nvSpPr>
        <p:spPr>
          <a:xfrm>
            <a:off x="5377732" y="3912704"/>
            <a:ext cx="1498821" cy="148821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5F3988-A01D-ED4F-8059-DCD439E8E883}"/>
              </a:ext>
            </a:extLst>
          </p:cNvPr>
          <p:cNvSpPr/>
          <p:nvPr/>
        </p:nvSpPr>
        <p:spPr>
          <a:xfrm>
            <a:off x="8564880" y="4255273"/>
            <a:ext cx="779228" cy="803081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6A3D8-295B-5643-B967-8E7448F090C7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3689405" y="3661576"/>
            <a:ext cx="1907824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E17ED-4B29-D341-8227-672F93A21448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689405" y="4656813"/>
            <a:ext cx="1688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C52B1-68C2-0645-8049-385DB128A951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3689405" y="5182977"/>
            <a:ext cx="1907824" cy="4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12755-1428-1D49-B492-52408691675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6876553" y="4656813"/>
            <a:ext cx="1688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6D1B8643-1A93-A841-A534-0C525BDEAB18}"/>
              </a:ext>
            </a:extLst>
          </p:cNvPr>
          <p:cNvSpPr/>
          <p:nvPr/>
        </p:nvSpPr>
        <p:spPr>
          <a:xfrm rot="5400000">
            <a:off x="3096065" y="2542071"/>
            <a:ext cx="407450" cy="7792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D47D13D3-1DA4-1644-A0A7-1D989F781B3F}"/>
              </a:ext>
            </a:extLst>
          </p:cNvPr>
          <p:cNvSpPr/>
          <p:nvPr/>
        </p:nvSpPr>
        <p:spPr>
          <a:xfrm rot="5400000">
            <a:off x="4329842" y="2105493"/>
            <a:ext cx="407450" cy="1688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B09FCBA-47F0-F449-A368-988279853426}"/>
              </a:ext>
            </a:extLst>
          </p:cNvPr>
          <p:cNvSpPr/>
          <p:nvPr/>
        </p:nvSpPr>
        <p:spPr>
          <a:xfrm rot="5400000">
            <a:off x="5910828" y="2229316"/>
            <a:ext cx="407450" cy="14736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7001F8D-6DC0-7E44-9409-9819C609CA4A}"/>
              </a:ext>
            </a:extLst>
          </p:cNvPr>
          <p:cNvSpPr/>
          <p:nvPr/>
        </p:nvSpPr>
        <p:spPr>
          <a:xfrm rot="5400000">
            <a:off x="8750769" y="2576525"/>
            <a:ext cx="407450" cy="7792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341F9-ED65-9841-A3DC-350C66C70659}"/>
              </a:ext>
            </a:extLst>
          </p:cNvPr>
          <p:cNvSpPr txBox="1"/>
          <p:nvPr/>
        </p:nvSpPr>
        <p:spPr>
          <a:xfrm>
            <a:off x="4031186" y="2299074"/>
            <a:ext cx="10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Synapses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06F62-8646-4F47-9BA8-BF107A5E8BEB}"/>
              </a:ext>
            </a:extLst>
          </p:cNvPr>
          <p:cNvSpPr txBox="1"/>
          <p:nvPr/>
        </p:nvSpPr>
        <p:spPr>
          <a:xfrm>
            <a:off x="5637060" y="2303660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Neuron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C8D4D-BFAF-654E-8C43-790B045682FC}"/>
              </a:ext>
            </a:extLst>
          </p:cNvPr>
          <p:cNvSpPr txBox="1"/>
          <p:nvPr/>
        </p:nvSpPr>
        <p:spPr>
          <a:xfrm>
            <a:off x="8502598" y="231961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440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33F54AE-8305-F54B-8B7E-178DA4BFF396}"/>
              </a:ext>
            </a:extLst>
          </p:cNvPr>
          <p:cNvSpPr txBox="1"/>
          <p:nvPr/>
        </p:nvSpPr>
        <p:spPr>
          <a:xfrm>
            <a:off x="2910175" y="2296315"/>
            <a:ext cx="7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F0B"/>
                </a:solidFill>
              </a:rPr>
              <a:t>Inputs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50EFC-A8CF-EC4F-85B3-F2A07810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1155"/>
          </a:xfrm>
        </p:spPr>
        <p:txBody>
          <a:bodyPr/>
          <a:lstStyle/>
          <a:p>
            <a:pPr algn="ctr"/>
            <a:r>
              <a:rPr lang="en-US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3EB4-58E3-434D-A568-CBC5F684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91325"/>
            <a:ext cx="10058400" cy="369332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</a:rPr>
              <a:t>perceptron</a:t>
            </a:r>
            <a:r>
              <a:rPr lang="en-US" dirty="0">
                <a:latin typeface="Avenir Book" panose="02000503020000020003" pitchFamily="2" charset="0"/>
              </a:rPr>
              <a:t> is a neural network with no hidden layers.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346D24-642B-7A40-B02B-CCB0C8C353EA}"/>
              </a:ext>
            </a:extLst>
          </p:cNvPr>
          <p:cNvSpPr/>
          <p:nvPr/>
        </p:nvSpPr>
        <p:spPr>
          <a:xfrm>
            <a:off x="2910177" y="3260035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D1E98-2DEB-984E-81EA-54220C4B315C}"/>
              </a:ext>
            </a:extLst>
          </p:cNvPr>
          <p:cNvSpPr/>
          <p:nvPr/>
        </p:nvSpPr>
        <p:spPr>
          <a:xfrm>
            <a:off x="2910177" y="4255273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5E3A1C-24AF-E54F-A8DD-FF180EEE9071}"/>
              </a:ext>
            </a:extLst>
          </p:cNvPr>
          <p:cNvSpPr/>
          <p:nvPr/>
        </p:nvSpPr>
        <p:spPr>
          <a:xfrm>
            <a:off x="2910177" y="5250511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6B99E1-6F1E-B941-834C-917A29C2BA4B}"/>
              </a:ext>
            </a:extLst>
          </p:cNvPr>
          <p:cNvSpPr/>
          <p:nvPr/>
        </p:nvSpPr>
        <p:spPr>
          <a:xfrm>
            <a:off x="5377732" y="3912704"/>
            <a:ext cx="1498821" cy="148821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5F3988-A01D-ED4F-8059-DCD439E8E883}"/>
              </a:ext>
            </a:extLst>
          </p:cNvPr>
          <p:cNvSpPr/>
          <p:nvPr/>
        </p:nvSpPr>
        <p:spPr>
          <a:xfrm>
            <a:off x="8564880" y="4255273"/>
            <a:ext cx="779228" cy="803081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6A3D8-295B-5643-B967-8E7448F090C7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3689405" y="3661576"/>
            <a:ext cx="1907824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E17ED-4B29-D341-8227-672F93A21448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689405" y="4656813"/>
            <a:ext cx="1688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C52B1-68C2-0645-8049-385DB128A951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3689405" y="5182977"/>
            <a:ext cx="1907824" cy="46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12755-1428-1D49-B492-524086916751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6876553" y="4656813"/>
            <a:ext cx="1688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6D1B8643-1A93-A841-A534-0C525BDEAB18}"/>
              </a:ext>
            </a:extLst>
          </p:cNvPr>
          <p:cNvSpPr/>
          <p:nvPr/>
        </p:nvSpPr>
        <p:spPr>
          <a:xfrm rot="5400000">
            <a:off x="3096065" y="2542071"/>
            <a:ext cx="407450" cy="7792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D47D13D3-1DA4-1644-A0A7-1D989F781B3F}"/>
              </a:ext>
            </a:extLst>
          </p:cNvPr>
          <p:cNvSpPr/>
          <p:nvPr/>
        </p:nvSpPr>
        <p:spPr>
          <a:xfrm rot="5400000">
            <a:off x="4329842" y="2105493"/>
            <a:ext cx="407450" cy="1688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B09FCBA-47F0-F449-A368-988279853426}"/>
              </a:ext>
            </a:extLst>
          </p:cNvPr>
          <p:cNvSpPr/>
          <p:nvPr/>
        </p:nvSpPr>
        <p:spPr>
          <a:xfrm rot="5400000">
            <a:off x="5910828" y="2229316"/>
            <a:ext cx="407450" cy="14736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7001F8D-6DC0-7E44-9409-9819C609CA4A}"/>
              </a:ext>
            </a:extLst>
          </p:cNvPr>
          <p:cNvSpPr/>
          <p:nvPr/>
        </p:nvSpPr>
        <p:spPr>
          <a:xfrm rot="5400000">
            <a:off x="8750769" y="2576525"/>
            <a:ext cx="407450" cy="7792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341F9-ED65-9841-A3DC-350C66C70659}"/>
              </a:ext>
            </a:extLst>
          </p:cNvPr>
          <p:cNvSpPr txBox="1"/>
          <p:nvPr/>
        </p:nvSpPr>
        <p:spPr>
          <a:xfrm>
            <a:off x="4031186" y="2299074"/>
            <a:ext cx="10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Synapses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606F62-8646-4F47-9BA8-BF107A5E8BEB}"/>
              </a:ext>
            </a:extLst>
          </p:cNvPr>
          <p:cNvSpPr txBox="1"/>
          <p:nvPr/>
        </p:nvSpPr>
        <p:spPr>
          <a:xfrm>
            <a:off x="5637060" y="2303660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Neuron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C8D4D-BFAF-654E-8C43-790B045682FC}"/>
              </a:ext>
            </a:extLst>
          </p:cNvPr>
          <p:cNvSpPr txBox="1"/>
          <p:nvPr/>
        </p:nvSpPr>
        <p:spPr>
          <a:xfrm>
            <a:off x="8502598" y="231961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15D6EF-88B2-E84A-B8FD-C6FA5DD23E82}"/>
                  </a:ext>
                </a:extLst>
              </p:cNvPr>
              <p:cNvSpPr txBox="1"/>
              <p:nvPr/>
            </p:nvSpPr>
            <p:spPr>
              <a:xfrm>
                <a:off x="3156127" y="3504495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15D6EF-88B2-E84A-B8FD-C6FA5DD2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27" y="3504495"/>
                <a:ext cx="287322" cy="276999"/>
              </a:xfrm>
              <a:prstGeom prst="rect">
                <a:avLst/>
              </a:prstGeom>
              <a:blipFill>
                <a:blip r:embed="rId2"/>
                <a:stretch>
                  <a:fillRect l="-8696" r="-434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88D41-59E5-4C48-A081-E6EF63F2BD22}"/>
                  </a:ext>
                </a:extLst>
              </p:cNvPr>
              <p:cNvSpPr/>
              <p:nvPr/>
            </p:nvSpPr>
            <p:spPr>
              <a:xfrm>
                <a:off x="3063797" y="4472146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88D41-59E5-4C48-A081-E6EF63F2B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97" y="4472146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8F29A6-480C-7641-B6F2-E61A9DBA54FD}"/>
                  </a:ext>
                </a:extLst>
              </p:cNvPr>
              <p:cNvSpPr/>
              <p:nvPr/>
            </p:nvSpPr>
            <p:spPr>
              <a:xfrm>
                <a:off x="3063794" y="5424714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8F29A6-480C-7641-B6F2-E61A9DBA5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94" y="5424714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F1B764-AB43-C548-B79E-A3E5DDBE7B04}"/>
                  </a:ext>
                </a:extLst>
              </p:cNvPr>
              <p:cNvSpPr txBox="1"/>
              <p:nvPr/>
            </p:nvSpPr>
            <p:spPr>
              <a:xfrm>
                <a:off x="5729544" y="4242914"/>
                <a:ext cx="841256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F1B764-AB43-C548-B79E-A3E5DDBE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44" y="4242914"/>
                <a:ext cx="841256" cy="778996"/>
              </a:xfrm>
              <a:prstGeom prst="rect">
                <a:avLst/>
              </a:prstGeom>
              <a:blipFill>
                <a:blip r:embed="rId5"/>
                <a:stretch>
                  <a:fillRect l="-97015" t="-111290" r="-7463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A014EC-A595-8549-BA32-34CF50D37939}"/>
                  </a:ext>
                </a:extLst>
              </p:cNvPr>
              <p:cNvSpPr/>
              <p:nvPr/>
            </p:nvSpPr>
            <p:spPr>
              <a:xfrm>
                <a:off x="4277056" y="3504495"/>
                <a:ext cx="513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A014EC-A595-8549-BA32-34CF50D37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056" y="3504495"/>
                <a:ext cx="5130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501F26-9948-EE40-8977-5D60DD7A0B66}"/>
                  </a:ext>
                </a:extLst>
              </p:cNvPr>
              <p:cNvSpPr/>
              <p:nvPr/>
            </p:nvSpPr>
            <p:spPr>
              <a:xfrm>
                <a:off x="4277054" y="4269510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501F26-9948-EE40-8977-5D60DD7A0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054" y="4269510"/>
                <a:ext cx="5183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49FEDF-CAB3-E547-B906-4B33EFB95930}"/>
                  </a:ext>
                </a:extLst>
              </p:cNvPr>
              <p:cNvSpPr/>
              <p:nvPr/>
            </p:nvSpPr>
            <p:spPr>
              <a:xfrm>
                <a:off x="4267180" y="5065845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49FEDF-CAB3-E547-B906-4B33EFB95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80" y="5065845"/>
                <a:ext cx="5183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B08B0-144B-304E-AE1E-54F161CA6C17}"/>
                  </a:ext>
                </a:extLst>
              </p:cNvPr>
              <p:cNvSpPr txBox="1"/>
              <p:nvPr/>
            </p:nvSpPr>
            <p:spPr>
              <a:xfrm>
                <a:off x="7202561" y="4749145"/>
                <a:ext cx="10363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𝑛𝑜𝑚𝑎𝑙𝑖𝑧𝑒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0B08B0-144B-304E-AE1E-54F161CA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561" y="4749145"/>
                <a:ext cx="1036309" cy="184666"/>
              </a:xfrm>
              <a:prstGeom prst="rect">
                <a:avLst/>
              </a:prstGeom>
              <a:blipFill>
                <a:blip r:embed="rId9"/>
                <a:stretch>
                  <a:fillRect l="-2410" r="-1205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8DBF34-0353-164F-881D-50A0AA67C6F4}"/>
                  </a:ext>
                </a:extLst>
              </p:cNvPr>
              <p:cNvSpPr txBox="1"/>
              <p:nvPr/>
            </p:nvSpPr>
            <p:spPr>
              <a:xfrm>
                <a:off x="8856903" y="4518312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8DBF34-0353-164F-881D-50A0AA67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903" y="4518312"/>
                <a:ext cx="195182" cy="276999"/>
              </a:xfrm>
              <a:prstGeom prst="rect">
                <a:avLst/>
              </a:prstGeom>
              <a:blipFill>
                <a:blip r:embed="rId10"/>
                <a:stretch>
                  <a:fillRect l="-17647" t="-13043" r="-1764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FD8A51-23DE-B748-A44A-E2FA4B623B0D}"/>
                  </a:ext>
                </a:extLst>
              </p:cNvPr>
              <p:cNvSpPr txBox="1"/>
              <p:nvPr/>
            </p:nvSpPr>
            <p:spPr>
              <a:xfrm>
                <a:off x="6814271" y="4152135"/>
                <a:ext cx="1688327" cy="408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FD8A51-23DE-B748-A44A-E2FA4B62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271" y="4152135"/>
                <a:ext cx="1688327" cy="408317"/>
              </a:xfrm>
              <a:prstGeom prst="rect">
                <a:avLst/>
              </a:prstGeom>
              <a:blipFill>
                <a:blip r:embed="rId11"/>
                <a:stretch>
                  <a:fillRect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8778D5-3F8C-C247-B212-9FF3A36A3280}"/>
                  </a:ext>
                </a:extLst>
              </p:cNvPr>
              <p:cNvSpPr txBox="1"/>
              <p:nvPr/>
            </p:nvSpPr>
            <p:spPr>
              <a:xfrm>
                <a:off x="5470380" y="5467383"/>
                <a:ext cx="1251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𝑖𝑛𝑝𝑢𝑡𝑠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8778D5-3F8C-C247-B212-9FF3A36A3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80" y="5467383"/>
                <a:ext cx="1251240" cy="369332"/>
              </a:xfrm>
              <a:prstGeom prst="rect">
                <a:avLst/>
              </a:prstGeom>
              <a:blipFill>
                <a:blip r:embed="rId12"/>
                <a:stretch>
                  <a:fillRect l="-3030" t="-3333" r="-30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8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A014EC-A595-8549-BA32-34CF50D37939}"/>
                  </a:ext>
                </a:extLst>
              </p:cNvPr>
              <p:cNvSpPr/>
              <p:nvPr/>
            </p:nvSpPr>
            <p:spPr>
              <a:xfrm>
                <a:off x="2087391" y="4770031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=−0.165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A014EC-A595-8549-BA32-34CF50D37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91" y="4770031"/>
                <a:ext cx="118295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59298C5-BE80-574E-A9DC-6204B967C1CC}"/>
                  </a:ext>
                </a:extLst>
              </p:cNvPr>
              <p:cNvSpPr/>
              <p:nvPr/>
            </p:nvSpPr>
            <p:spPr>
              <a:xfrm>
                <a:off x="2013500" y="5149998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=0.440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59298C5-BE80-574E-A9DC-6204B967C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500" y="5149998"/>
                <a:ext cx="11829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1EC5B5B-F32C-934A-877E-9EE6A2233D2C}"/>
                  </a:ext>
                </a:extLst>
              </p:cNvPr>
              <p:cNvSpPr/>
              <p:nvPr/>
            </p:nvSpPr>
            <p:spPr>
              <a:xfrm>
                <a:off x="2072373" y="5529965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=−0.999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1EC5B5B-F32C-934A-877E-9EE6A2233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3" y="5529965"/>
                <a:ext cx="118295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732F88F-E6F2-D743-B0F7-90D0A1F72932}"/>
                  </a:ext>
                </a:extLst>
              </p:cNvPr>
              <p:cNvSpPr/>
              <p:nvPr/>
            </p:nvSpPr>
            <p:spPr>
              <a:xfrm>
                <a:off x="328379" y="4770031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732F88F-E6F2-D743-B0F7-90D0A1F7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9" y="4770031"/>
                <a:ext cx="118295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7F2A921-D331-B745-A871-5D80D5E29C29}"/>
                  </a:ext>
                </a:extLst>
              </p:cNvPr>
              <p:cNvSpPr/>
              <p:nvPr/>
            </p:nvSpPr>
            <p:spPr>
              <a:xfrm>
                <a:off x="328379" y="5144426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7F2A921-D331-B745-A871-5D80D5E29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9" y="5144426"/>
                <a:ext cx="118295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856C91D-63F3-5B48-B072-788D4AF54662}"/>
                  </a:ext>
                </a:extLst>
              </p:cNvPr>
              <p:cNvSpPr/>
              <p:nvPr/>
            </p:nvSpPr>
            <p:spPr>
              <a:xfrm>
                <a:off x="328379" y="5518821"/>
                <a:ext cx="118295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856C91D-63F3-5B48-B072-788D4AF54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9" y="5518821"/>
                <a:ext cx="118295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A667495-D074-4241-B3AF-EAABC1ED77B2}"/>
                  </a:ext>
                </a:extLst>
              </p:cNvPr>
              <p:cNvSpPr txBox="1"/>
              <p:nvPr/>
            </p:nvSpPr>
            <p:spPr>
              <a:xfrm>
                <a:off x="4160352" y="4615165"/>
                <a:ext cx="2472215" cy="605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A667495-D074-4241-B3AF-EAABC1ED7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52" y="4615165"/>
                <a:ext cx="2472215" cy="605871"/>
              </a:xfrm>
              <a:prstGeom prst="rect">
                <a:avLst/>
              </a:prstGeom>
              <a:blipFill>
                <a:blip r:embed="rId9"/>
                <a:stretch>
                  <a:fillRect l="-26154" t="-110204" b="-175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>
            <a:extLst>
              <a:ext uri="{FF2B5EF4-FFF2-40B4-BE49-F238E27FC236}">
                <a16:creationId xmlns:a16="http://schemas.microsoft.com/office/drawing/2014/main" id="{129B5058-D61E-6D4C-B5FA-C07D435DD809}"/>
              </a:ext>
            </a:extLst>
          </p:cNvPr>
          <p:cNvSpPr/>
          <p:nvPr/>
        </p:nvSpPr>
        <p:spPr>
          <a:xfrm>
            <a:off x="578624" y="453594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7FCDB09-4B2A-2B45-BCCF-2BD387020E92}"/>
              </a:ext>
            </a:extLst>
          </p:cNvPr>
          <p:cNvSpPr/>
          <p:nvPr/>
        </p:nvSpPr>
        <p:spPr>
          <a:xfrm>
            <a:off x="578624" y="1448832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BB9DD7-06D5-B84C-8556-9350EF76F0C6}"/>
              </a:ext>
            </a:extLst>
          </p:cNvPr>
          <p:cNvSpPr/>
          <p:nvPr/>
        </p:nvSpPr>
        <p:spPr>
          <a:xfrm>
            <a:off x="578624" y="2444070"/>
            <a:ext cx="779228" cy="8030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D16E4F6-EABA-8244-BF6F-35BDFC923420}"/>
              </a:ext>
            </a:extLst>
          </p:cNvPr>
          <p:cNvSpPr/>
          <p:nvPr/>
        </p:nvSpPr>
        <p:spPr>
          <a:xfrm>
            <a:off x="4721452" y="1085358"/>
            <a:ext cx="1498821" cy="1488217"/>
          </a:xfrm>
          <a:prstGeom prst="ellipse">
            <a:avLst/>
          </a:prstGeom>
          <a:ln>
            <a:solidFill>
              <a:srgbClr val="E200D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200DB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B57749F-01C8-154E-892B-2B2169FB6DA3}"/>
              </a:ext>
            </a:extLst>
          </p:cNvPr>
          <p:cNvSpPr/>
          <p:nvPr/>
        </p:nvSpPr>
        <p:spPr>
          <a:xfrm>
            <a:off x="10570195" y="1415737"/>
            <a:ext cx="779228" cy="803081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7B0AE62-EAD3-3941-9DA8-980C034C0D3C}"/>
              </a:ext>
            </a:extLst>
          </p:cNvPr>
          <p:cNvCxnSpPr>
            <a:stCxn id="126" idx="6"/>
            <a:endCxn id="129" idx="1"/>
          </p:cNvCxnSpPr>
          <p:nvPr/>
        </p:nvCxnSpPr>
        <p:spPr>
          <a:xfrm>
            <a:off x="1357852" y="855135"/>
            <a:ext cx="3583097" cy="44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51100ED-A976-3D4F-91C9-ABAB53E4B99C}"/>
              </a:ext>
            </a:extLst>
          </p:cNvPr>
          <p:cNvCxnSpPr>
            <a:cxnSpLocks/>
            <a:stCxn id="127" idx="6"/>
            <a:endCxn id="129" idx="2"/>
          </p:cNvCxnSpPr>
          <p:nvPr/>
        </p:nvCxnSpPr>
        <p:spPr>
          <a:xfrm flipV="1">
            <a:off x="1357852" y="1829467"/>
            <a:ext cx="3363600" cy="2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26D770D-1E49-8645-8D13-DD38D2DC766D}"/>
              </a:ext>
            </a:extLst>
          </p:cNvPr>
          <p:cNvCxnSpPr>
            <a:cxnSpLocks/>
            <a:stCxn id="128" idx="6"/>
            <a:endCxn id="129" idx="3"/>
          </p:cNvCxnSpPr>
          <p:nvPr/>
        </p:nvCxnSpPr>
        <p:spPr>
          <a:xfrm flipV="1">
            <a:off x="1357852" y="2355631"/>
            <a:ext cx="3583097" cy="48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E2F4B22-2FD7-3C4D-B68A-6053CE658B59}"/>
              </a:ext>
            </a:extLst>
          </p:cNvPr>
          <p:cNvCxnSpPr>
            <a:cxnSpLocks/>
            <a:stCxn id="129" idx="6"/>
            <a:endCxn id="130" idx="2"/>
          </p:cNvCxnSpPr>
          <p:nvPr/>
        </p:nvCxnSpPr>
        <p:spPr>
          <a:xfrm flipV="1">
            <a:off x="6220273" y="1817278"/>
            <a:ext cx="4349922" cy="1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07465C-7CC1-4343-97C2-00D780A3404C}"/>
                  </a:ext>
                </a:extLst>
              </p:cNvPr>
              <p:cNvSpPr txBox="1"/>
              <p:nvPr/>
            </p:nvSpPr>
            <p:spPr>
              <a:xfrm>
                <a:off x="824574" y="698054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D07465C-7CC1-4343-97C2-00D780A34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4" y="698054"/>
                <a:ext cx="287322" cy="276999"/>
              </a:xfrm>
              <a:prstGeom prst="rect">
                <a:avLst/>
              </a:prstGeom>
              <a:blipFill>
                <a:blip r:embed="rId10"/>
                <a:stretch>
                  <a:fillRect l="-8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5B2C414-EBB5-D445-9AF9-63E801356CAD}"/>
                  </a:ext>
                </a:extLst>
              </p:cNvPr>
              <p:cNvSpPr/>
              <p:nvPr/>
            </p:nvSpPr>
            <p:spPr>
              <a:xfrm>
                <a:off x="732244" y="166570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5B2C414-EBB5-D445-9AF9-63E80135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4" y="1665705"/>
                <a:ext cx="4773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B81CE33-DBE4-E241-B8FC-A4B3A61EE000}"/>
                  </a:ext>
                </a:extLst>
              </p:cNvPr>
              <p:cNvSpPr/>
              <p:nvPr/>
            </p:nvSpPr>
            <p:spPr>
              <a:xfrm>
                <a:off x="732241" y="261827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B81CE33-DBE4-E241-B8FC-A4B3A61EE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1" y="2618273"/>
                <a:ext cx="4773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0F82173-AC1F-6B44-A987-639CEE9687DF}"/>
                  </a:ext>
                </a:extLst>
              </p:cNvPr>
              <p:cNvSpPr txBox="1"/>
              <p:nvPr/>
            </p:nvSpPr>
            <p:spPr>
              <a:xfrm>
                <a:off x="5073264" y="1415568"/>
                <a:ext cx="841256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0F82173-AC1F-6B44-A987-639CEE968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264" y="1415568"/>
                <a:ext cx="841256" cy="778996"/>
              </a:xfrm>
              <a:prstGeom prst="rect">
                <a:avLst/>
              </a:prstGeom>
              <a:blipFill>
                <a:blip r:embed="rId13"/>
                <a:stretch>
                  <a:fillRect l="-94118" t="-107937" r="-5882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DBC87BD-8F2E-8C45-A08A-F0618745410A}"/>
                  </a:ext>
                </a:extLst>
              </p:cNvPr>
              <p:cNvSpPr/>
              <p:nvPr/>
            </p:nvSpPr>
            <p:spPr>
              <a:xfrm>
                <a:off x="2907943" y="676189"/>
                <a:ext cx="5130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DBC87BD-8F2E-8C45-A08A-F06187454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3" y="676189"/>
                <a:ext cx="5130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56BDEF9-94DE-A64E-8988-61C4499C1BC9}"/>
                  </a:ext>
                </a:extLst>
              </p:cNvPr>
              <p:cNvSpPr/>
              <p:nvPr/>
            </p:nvSpPr>
            <p:spPr>
              <a:xfrm>
                <a:off x="2909118" y="1481041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56BDEF9-94DE-A64E-8988-61C4499C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18" y="1481041"/>
                <a:ext cx="51834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322E0BA-3D93-C244-B29A-2FC2E660BB5D}"/>
                  </a:ext>
                </a:extLst>
              </p:cNvPr>
              <p:cNvSpPr/>
              <p:nvPr/>
            </p:nvSpPr>
            <p:spPr>
              <a:xfrm>
                <a:off x="2907943" y="2231008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322E0BA-3D93-C244-B29A-2FC2E660B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3" y="2231008"/>
                <a:ext cx="5183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3D9541A-7D26-BD40-96CD-A6DAA059C53E}"/>
                  </a:ext>
                </a:extLst>
              </p:cNvPr>
              <p:cNvSpPr txBox="1"/>
              <p:nvPr/>
            </p:nvSpPr>
            <p:spPr>
              <a:xfrm>
                <a:off x="7975596" y="1472814"/>
                <a:ext cx="14794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𝑛𝑜𝑟𝑚𝑎𝑙𝑖𝑧𝑒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3D9541A-7D26-BD40-96CD-A6DAA059C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6" y="1472814"/>
                <a:ext cx="1479444" cy="246221"/>
              </a:xfrm>
              <a:prstGeom prst="rect">
                <a:avLst/>
              </a:prstGeom>
              <a:blipFill>
                <a:blip r:embed="rId17"/>
                <a:stretch>
                  <a:fillRect l="-2564" t="-5000" r="-170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DC0295A-BF40-3C4F-9954-198196C02450}"/>
                  </a:ext>
                </a:extLst>
              </p:cNvPr>
              <p:cNvSpPr txBox="1"/>
              <p:nvPr/>
            </p:nvSpPr>
            <p:spPr>
              <a:xfrm>
                <a:off x="10862218" y="1690966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DC0295A-BF40-3C4F-9954-198196C0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218" y="1690966"/>
                <a:ext cx="195182" cy="276999"/>
              </a:xfrm>
              <a:prstGeom prst="rect">
                <a:avLst/>
              </a:prstGeom>
              <a:blipFill>
                <a:blip r:embed="rId18"/>
                <a:stretch>
                  <a:fillRect l="-17647" t="-8696" r="-1764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7C8C6CC-904D-7843-9479-6B29EC3E3A83}"/>
                  </a:ext>
                </a:extLst>
              </p:cNvPr>
              <p:cNvSpPr txBox="1"/>
              <p:nvPr/>
            </p:nvSpPr>
            <p:spPr>
              <a:xfrm>
                <a:off x="4160352" y="5576526"/>
                <a:ext cx="29402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=0∗−0.156+0∗0.440+1∗−0.999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7C8C6CC-904D-7843-9479-6B29EC3E3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52" y="5576526"/>
                <a:ext cx="2940228" cy="184666"/>
              </a:xfrm>
              <a:prstGeom prst="rect">
                <a:avLst/>
              </a:prstGeom>
              <a:blipFill>
                <a:blip r:embed="rId19"/>
                <a:stretch>
                  <a:fillRect l="-862" r="-43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A3C43D65-D0A9-3049-946A-71E2F0764F5B}"/>
              </a:ext>
            </a:extLst>
          </p:cNvPr>
          <p:cNvSpPr txBox="1"/>
          <p:nvPr/>
        </p:nvSpPr>
        <p:spPr>
          <a:xfrm>
            <a:off x="4972493" y="20121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5437F43-318E-B44B-B830-F1E8A8BCDBDB}"/>
                  </a:ext>
                </a:extLst>
              </p:cNvPr>
              <p:cNvSpPr/>
              <p:nvPr/>
            </p:nvSpPr>
            <p:spPr>
              <a:xfrm>
                <a:off x="4078758" y="6143743"/>
                <a:ext cx="12170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−0.999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5437F43-318E-B44B-B830-F1E8A8BCD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758" y="6143743"/>
                <a:ext cx="121700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>
            <a:extLst>
              <a:ext uri="{FF2B5EF4-FFF2-40B4-BE49-F238E27FC236}">
                <a16:creationId xmlns:a16="http://schemas.microsoft.com/office/drawing/2014/main" id="{2BD374F9-5063-C842-A72E-2CFE8CFDA1D7}"/>
              </a:ext>
            </a:extLst>
          </p:cNvPr>
          <p:cNvSpPr txBox="1"/>
          <p:nvPr/>
        </p:nvSpPr>
        <p:spPr>
          <a:xfrm>
            <a:off x="7624548" y="3758782"/>
            <a:ext cx="225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Sigmoid Normalizing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6F836E9-9798-454B-9DB5-1335A14D0DD0}"/>
              </a:ext>
            </a:extLst>
          </p:cNvPr>
          <p:cNvSpPr txBox="1"/>
          <p:nvPr/>
        </p:nvSpPr>
        <p:spPr>
          <a:xfrm>
            <a:off x="4080458" y="3755032"/>
            <a:ext cx="255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200D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of weighted inputs </a:t>
            </a:r>
          </a:p>
          <a:p>
            <a:r>
              <a:rPr lang="en-US" dirty="0">
                <a:solidFill>
                  <a:srgbClr val="E200D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7D35F95-F620-D442-9D5E-6BE9AE1542B0}"/>
                  </a:ext>
                </a:extLst>
              </p:cNvPr>
              <p:cNvSpPr txBox="1"/>
              <p:nvPr/>
            </p:nvSpPr>
            <p:spPr>
              <a:xfrm>
                <a:off x="7673402" y="4758815"/>
                <a:ext cx="1467966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7D35F95-F620-D442-9D5E-6BE9AE154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02" y="4758815"/>
                <a:ext cx="1467966" cy="349968"/>
              </a:xfrm>
              <a:prstGeom prst="rect">
                <a:avLst/>
              </a:prstGeom>
              <a:blipFill>
                <a:blip r:embed="rId21"/>
                <a:stretch>
                  <a:fillRect l="-25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ED43E1F-7DCC-DA46-A9C2-484467BA4A54}"/>
                  </a:ext>
                </a:extLst>
              </p:cNvPr>
              <p:cNvSpPr txBox="1"/>
              <p:nvPr/>
            </p:nvSpPr>
            <p:spPr>
              <a:xfrm>
                <a:off x="7673402" y="5473049"/>
                <a:ext cx="1894621" cy="353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−0.999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−(−0.999)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ED43E1F-7DCC-DA46-A9C2-484467BA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02" y="5473049"/>
                <a:ext cx="1894621" cy="353110"/>
              </a:xfrm>
              <a:prstGeom prst="rect">
                <a:avLst/>
              </a:prstGeom>
              <a:blipFill>
                <a:blip r:embed="rId22"/>
                <a:stretch>
                  <a:fillRect l="-133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>
            <a:extLst>
              <a:ext uri="{FF2B5EF4-FFF2-40B4-BE49-F238E27FC236}">
                <a16:creationId xmlns:a16="http://schemas.microsoft.com/office/drawing/2014/main" id="{1D6C13CE-6F8D-884B-90B7-403603520D3F}"/>
              </a:ext>
            </a:extLst>
          </p:cNvPr>
          <p:cNvSpPr txBox="1"/>
          <p:nvPr/>
        </p:nvSpPr>
        <p:spPr>
          <a:xfrm>
            <a:off x="2118297" y="3919615"/>
            <a:ext cx="9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Weights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B7593D1-907C-6C43-9BF4-A66F2461B955}"/>
              </a:ext>
            </a:extLst>
          </p:cNvPr>
          <p:cNvSpPr txBox="1"/>
          <p:nvPr/>
        </p:nvSpPr>
        <p:spPr>
          <a:xfrm>
            <a:off x="527240" y="39132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F0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BF3C8BDC-FE1E-CC44-A800-70BD7487BDBB}"/>
                  </a:ext>
                </a:extLst>
              </p:cNvPr>
              <p:cNvSpPr txBox="1"/>
              <p:nvPr/>
            </p:nvSpPr>
            <p:spPr>
              <a:xfrm>
                <a:off x="7673402" y="6236076"/>
                <a:ext cx="13403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−0.999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=0.268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BF3C8BDC-FE1E-CC44-A800-70BD7487B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402" y="6236076"/>
                <a:ext cx="1340303" cy="184666"/>
              </a:xfrm>
              <a:prstGeom prst="rect">
                <a:avLst/>
              </a:prstGeom>
              <a:blipFill>
                <a:blip r:embed="rId23"/>
                <a:stretch>
                  <a:fillRect l="-2804" r="-93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Box 201">
            <a:extLst>
              <a:ext uri="{FF2B5EF4-FFF2-40B4-BE49-F238E27FC236}">
                <a16:creationId xmlns:a16="http://schemas.microsoft.com/office/drawing/2014/main" id="{185309CE-6E46-BE4B-B2B3-AD3018E0EC5B}"/>
              </a:ext>
            </a:extLst>
          </p:cNvPr>
          <p:cNvSpPr txBox="1"/>
          <p:nvPr/>
        </p:nvSpPr>
        <p:spPr>
          <a:xfrm>
            <a:off x="10461128" y="3755032"/>
            <a:ext cx="12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1ED9410-0A8B-E043-9EFA-C0C0BCB030CE}"/>
                  </a:ext>
                </a:extLst>
              </p:cNvPr>
              <p:cNvSpPr txBox="1"/>
              <p:nvPr/>
            </p:nvSpPr>
            <p:spPr>
              <a:xfrm>
                <a:off x="10712447" y="4862364"/>
                <a:ext cx="7045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=0.268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C1ED9410-0A8B-E043-9EFA-C0C0BCB0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447" y="4862364"/>
                <a:ext cx="704552" cy="184666"/>
              </a:xfrm>
              <a:prstGeom prst="rect">
                <a:avLst/>
              </a:prstGeom>
              <a:blipFill>
                <a:blip r:embed="rId24"/>
                <a:stretch>
                  <a:fillRect l="-3509" t="-6667" r="-350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30B4FF1-5A20-4F49-AAA8-8C4D6DDA4E5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555152" y="2191028"/>
            <a:ext cx="2320333" cy="1546889"/>
          </a:xfrm>
          <a:prstGeom prst="rect">
            <a:avLst/>
          </a:prstGeom>
        </p:spPr>
      </p:pic>
      <p:pic>
        <p:nvPicPr>
          <p:cNvPr id="6" name="Picture 5" descr="A picture containing drawing, player, ball&#10;&#10;Description automatically generated">
            <a:extLst>
              <a:ext uri="{FF2B5EF4-FFF2-40B4-BE49-F238E27FC236}">
                <a16:creationId xmlns:a16="http://schemas.microsoft.com/office/drawing/2014/main" id="{67235C74-42F2-E143-8C15-4ECA4284E6F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382363" y="141949"/>
            <a:ext cx="3072677" cy="4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2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55B0-DD0A-2A44-A9D6-52E97392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Weighted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FFAD6-3EA0-6749-82C3-6A4CCCA83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0713" y="2126974"/>
                <a:ext cx="5270390" cy="384962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Once we have the </a:t>
                </a:r>
                <a:r>
                  <a:rPr lang="en-US" dirty="0">
                    <a:solidFill>
                      <a:srgbClr val="0070C0"/>
                    </a:solidFill>
                  </a:rPr>
                  <a:t>prediction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will calculate </a:t>
                </a:r>
              </a:p>
              <a:p>
                <a:pPr marL="0" indent="0">
                  <a:buNone/>
                </a:pPr>
                <a:r>
                  <a:rPr lang="en-US" dirty="0"/>
                  <a:t>how close it was to the expected</a:t>
                </a:r>
                <a:r>
                  <a:rPr lang="en-US" dirty="0">
                    <a:solidFill>
                      <a:srgbClr val="7030A0"/>
                    </a:solidFill>
                  </a:rPr>
                  <a:t> output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Formula</a:t>
                </a:r>
                <a:r>
                  <a:rPr lang="en-US" dirty="0"/>
                  <a:t>: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2C3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FFAD6-3EA0-6749-82C3-6A4CCCA83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713" y="2126974"/>
                <a:ext cx="5270390" cy="3849624"/>
              </a:xfrm>
              <a:blipFill>
                <a:blip r:embed="rId2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photo, clock, white, gray&#10;&#10;Description automatically generated">
            <a:extLst>
              <a:ext uri="{FF2B5EF4-FFF2-40B4-BE49-F238E27FC236}">
                <a16:creationId xmlns:a16="http://schemas.microsoft.com/office/drawing/2014/main" id="{C3818479-D3B9-9343-A22A-653F9D705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001" y="2666520"/>
            <a:ext cx="1178950" cy="13852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8FCE26-9F3F-CC40-A970-9FF820954ADB}"/>
              </a:ext>
            </a:extLst>
          </p:cNvPr>
          <p:cNvCxnSpPr/>
          <p:nvPr/>
        </p:nvCxnSpPr>
        <p:spPr>
          <a:xfrm>
            <a:off x="6202017" y="3500562"/>
            <a:ext cx="142328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BE47B2-06AD-8C4E-A3ED-A03FC308C8B5}"/>
                  </a:ext>
                </a:extLst>
              </p:cNvPr>
              <p:cNvSpPr txBox="1"/>
              <p:nvPr/>
            </p:nvSpPr>
            <p:spPr>
              <a:xfrm>
                <a:off x="3355450" y="5331349"/>
                <a:ext cx="1899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=0−0.268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BE47B2-06AD-8C4E-A3ED-A03FC308C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50" y="5331349"/>
                <a:ext cx="1899815" cy="276999"/>
              </a:xfrm>
              <a:prstGeom prst="rect">
                <a:avLst/>
              </a:prstGeom>
              <a:blipFill>
                <a:blip r:embed="rId4"/>
                <a:stretch>
                  <a:fillRect l="-1333" r="-133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F7B0AB-7076-C244-89B9-1A11578DA395}"/>
                  </a:ext>
                </a:extLst>
              </p:cNvPr>
              <p:cNvSpPr txBox="1"/>
              <p:nvPr/>
            </p:nvSpPr>
            <p:spPr>
              <a:xfrm>
                <a:off x="3355449" y="5699599"/>
                <a:ext cx="1668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=−0.268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F7B0AB-7076-C244-89B9-1A11578DA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449" y="5699599"/>
                <a:ext cx="1668983" cy="276999"/>
              </a:xfrm>
              <a:prstGeom prst="rect">
                <a:avLst/>
              </a:prstGeom>
              <a:blipFill>
                <a:blip r:embed="rId5"/>
                <a:stretch>
                  <a:fillRect l="-1515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01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FCCB-8D07-4346-BA0F-BA567AA3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67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Adjusting the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9181-DADF-4F45-83CB-537A9ACD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8734"/>
            <a:ext cx="10058400" cy="1620266"/>
          </a:xfrm>
        </p:spPr>
        <p:txBody>
          <a:bodyPr/>
          <a:lstStyle/>
          <a:p>
            <a:r>
              <a:rPr lang="en-US" dirty="0"/>
              <a:t>Now we must train our neural network.  We will be looping through our neural network 20,000 times.</a:t>
            </a:r>
          </a:p>
          <a:p>
            <a:r>
              <a:rPr lang="en-US" dirty="0"/>
              <a:t>With every pass, our neural network will get smarter.</a:t>
            </a:r>
          </a:p>
          <a:p>
            <a:r>
              <a:rPr lang="en-US" dirty="0"/>
              <a:t>To make it smarter, we must adjust the weights with every pass.</a:t>
            </a:r>
          </a:p>
          <a:p>
            <a:r>
              <a:rPr lang="en-US" dirty="0"/>
              <a:t>How do we adjust the weights accordingly?   Answer: with another formula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EB7602-F334-AD40-94A2-3AB14D3D8E01}"/>
                  </a:ext>
                </a:extLst>
              </p:cNvPr>
              <p:cNvSpPr txBox="1"/>
              <p:nvPr/>
            </p:nvSpPr>
            <p:spPr>
              <a:xfrm>
                <a:off x="4502758" y="3871159"/>
                <a:ext cx="1787990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∗(1−</m:t>
                      </m:r>
                      <m:acc>
                        <m:accPr>
                          <m:chr m:val="̂"/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EB7602-F334-AD40-94A2-3AB14D3D8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758" y="3871159"/>
                <a:ext cx="1787990" cy="252954"/>
              </a:xfrm>
              <a:prstGeom prst="rect">
                <a:avLst/>
              </a:prstGeom>
              <a:blipFill>
                <a:blip r:embed="rId2"/>
                <a:stretch>
                  <a:fillRect l="-2837" t="-14286" r="-283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A8E662-A6E7-6E40-8835-0C22B056E869}"/>
                  </a:ext>
                </a:extLst>
              </p:cNvPr>
              <p:cNvSpPr txBox="1"/>
              <p:nvPr/>
            </p:nvSpPr>
            <p:spPr>
              <a:xfrm>
                <a:off x="4579294" y="5750294"/>
                <a:ext cx="1881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adjustment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A8E662-A6E7-6E40-8835-0C22B056E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294" y="5750294"/>
                <a:ext cx="1881541" cy="276999"/>
              </a:xfrm>
              <a:prstGeom prst="rect">
                <a:avLst/>
              </a:prstGeom>
              <a:blipFill>
                <a:blip r:embed="rId3"/>
                <a:stretch>
                  <a:fillRect l="-671" r="-335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D43BB7-6237-EC45-B6BA-C4D340BA81C0}"/>
                  </a:ext>
                </a:extLst>
              </p:cNvPr>
              <p:cNvSpPr/>
              <p:nvPr/>
            </p:nvSpPr>
            <p:spPr>
              <a:xfrm>
                <a:off x="3658821" y="4931368"/>
                <a:ext cx="488031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𝑎𝑑𝑗𝑢𝑠𝑡𝑚𝑒𝑛𝑡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2C31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F0B"/>
                              </a:solidFill>
                              <a:latin typeface="Cambria Math" panose="02040503050406030204" pitchFamily="18" charset="0"/>
                            </a:rPr>
                            <m:t>𝑖𝑛𝑝𝑢𝑡𝑠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𝑡𝑟𝑎𝑛𝑠𝑝𝑜𝑠𝑒𝑑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solidFill>
                            <a:srgbClr val="D3A100"/>
                          </a:solidFill>
                          <a:latin typeface="Cambria Math" panose="02040503050406030204" pitchFamily="18" charset="0"/>
                        </a:rPr>
                        <m:t>𝑠𝑛𝑑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D43BB7-6237-EC45-B6BA-C4D340BA8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21" y="4931368"/>
                <a:ext cx="4880310" cy="374270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5283F48-E5AA-1E40-8DBA-27A31BF69853}"/>
              </a:ext>
            </a:extLst>
          </p:cNvPr>
          <p:cNvSpPr txBox="1"/>
          <p:nvPr/>
        </p:nvSpPr>
        <p:spPr>
          <a:xfrm>
            <a:off x="6723528" y="3871159"/>
            <a:ext cx="3228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>
                <a:solidFill>
                  <a:srgbClr val="D3A1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Sigmoid Normalizing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0E3552-B0AE-D447-AB92-E68CD75EB9D3}"/>
                  </a:ext>
                </a:extLst>
              </p:cNvPr>
              <p:cNvSpPr txBox="1"/>
              <p:nvPr/>
            </p:nvSpPr>
            <p:spPr>
              <a:xfrm>
                <a:off x="4579294" y="4414108"/>
                <a:ext cx="1819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D3A100"/>
                          </a:solidFill>
                          <a:latin typeface="Cambria Math" panose="02040503050406030204" pitchFamily="18" charset="0"/>
                        </a:rPr>
                        <m:t>𝑠𝑛𝑑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∗(1−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0E3552-B0AE-D447-AB92-E68CD75EB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294" y="4414108"/>
                <a:ext cx="1819537" cy="276999"/>
              </a:xfrm>
              <a:prstGeom prst="rect">
                <a:avLst/>
              </a:prstGeom>
              <a:blipFill>
                <a:blip r:embed="rId5"/>
                <a:stretch>
                  <a:fillRect l="-2083" t="-19048" r="-3472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06BDF-D93E-E349-9155-1A7076C6AB1A}"/>
              </a:ext>
            </a:extLst>
          </p:cNvPr>
          <p:cNvSpPr txBox="1"/>
          <p:nvPr/>
        </p:nvSpPr>
        <p:spPr>
          <a:xfrm>
            <a:off x="4044596" y="6062670"/>
            <a:ext cx="2888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(new weights = previous weights + adjustment)</a:t>
            </a:r>
          </a:p>
        </p:txBody>
      </p:sp>
    </p:spTree>
    <p:extLst>
      <p:ext uri="{BB962C8B-B14F-4D97-AF65-F5344CB8AC3E}">
        <p14:creationId xmlns:p14="http://schemas.microsoft.com/office/powerpoint/2010/main" val="85522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D2D2-1843-B343-8E52-03A6D526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let’s try it with the entire input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2EF34F-4CB5-4042-9543-538B5C871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43796"/>
              </p:ext>
            </p:extLst>
          </p:nvPr>
        </p:nvGraphicFramePr>
        <p:xfrm>
          <a:off x="2759103" y="2337877"/>
          <a:ext cx="6298728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74682">
                  <a:extLst>
                    <a:ext uri="{9D8B030D-6E8A-4147-A177-3AD203B41FA5}">
                      <a16:colId xmlns:a16="http://schemas.microsoft.com/office/drawing/2014/main" val="3983396498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531816114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755437993"/>
                    </a:ext>
                  </a:extLst>
                </a:gridCol>
                <a:gridCol w="1574682">
                  <a:extLst>
                    <a:ext uri="{9D8B030D-6E8A-4147-A177-3AD203B41FA5}">
                      <a16:colId xmlns:a16="http://schemas.microsoft.com/office/drawing/2014/main" val="11761393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1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0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6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65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457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0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6E4AA7-FD14-C340-B768-1C4B6F481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86767"/>
              </p:ext>
            </p:extLst>
          </p:nvPr>
        </p:nvGraphicFramePr>
        <p:xfrm>
          <a:off x="759010" y="3073919"/>
          <a:ext cx="1329765" cy="1641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55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  <a:gridCol w="443255">
                  <a:extLst>
                    <a:ext uri="{9D8B030D-6E8A-4147-A177-3AD203B41FA5}">
                      <a16:colId xmlns:a16="http://schemas.microsoft.com/office/drawing/2014/main" val="2877038351"/>
                    </a:ext>
                  </a:extLst>
                </a:gridCol>
                <a:gridCol w="443255">
                  <a:extLst>
                    <a:ext uri="{9D8B030D-6E8A-4147-A177-3AD203B41FA5}">
                      <a16:colId xmlns:a16="http://schemas.microsoft.com/office/drawing/2014/main" val="344661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8809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14228-08AB-754D-A6AF-7890C9CB8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76201"/>
              </p:ext>
            </p:extLst>
          </p:nvPr>
        </p:nvGraphicFramePr>
        <p:xfrm>
          <a:off x="3099744" y="3439678"/>
          <a:ext cx="863599" cy="12756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599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997C15-1CE0-4943-B4B5-D13BC23C7780}"/>
              </a:ext>
            </a:extLst>
          </p:cNvPr>
          <p:cNvSpPr txBox="1"/>
          <p:nvPr/>
        </p:nvSpPr>
        <p:spPr>
          <a:xfrm>
            <a:off x="1002376" y="152685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F0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446DC6-B419-294B-89F3-78F6BF4C1A64}"/>
              </a:ext>
            </a:extLst>
          </p:cNvPr>
          <p:cNvSpPr txBox="1"/>
          <p:nvPr/>
        </p:nvSpPr>
        <p:spPr>
          <a:xfrm>
            <a:off x="3045774" y="1526851"/>
            <a:ext cx="9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13B45-2BE0-E748-BD31-CA6BC138E3D3}"/>
              </a:ext>
            </a:extLst>
          </p:cNvPr>
          <p:cNvSpPr txBox="1"/>
          <p:nvPr/>
        </p:nvSpPr>
        <p:spPr>
          <a:xfrm>
            <a:off x="4332060" y="1528579"/>
            <a:ext cx="255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E200D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 of weighted inputs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C5F72BD-1F5D-C948-B8D1-C8270470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40589"/>
              </p:ext>
            </p:extLst>
          </p:nvPr>
        </p:nvGraphicFramePr>
        <p:xfrm>
          <a:off x="5182495" y="3014477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-0.725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-1.165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-0.559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A68A827-DF24-5B43-A648-5E8B98110A83}"/>
              </a:ext>
            </a:extLst>
          </p:cNvPr>
          <p:cNvSpPr txBox="1"/>
          <p:nvPr/>
        </p:nvSpPr>
        <p:spPr>
          <a:xfrm>
            <a:off x="2452051" y="380103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32000A-E91F-F248-AA06-F557B0F8AEB2}"/>
              </a:ext>
            </a:extLst>
          </p:cNvPr>
          <p:cNvSpPr txBox="1"/>
          <p:nvPr/>
        </p:nvSpPr>
        <p:spPr>
          <a:xfrm>
            <a:off x="4394428" y="380103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8A9AB-AAEF-C042-85CD-5639CD3AA236}"/>
              </a:ext>
            </a:extLst>
          </p:cNvPr>
          <p:cNvSpPr txBox="1"/>
          <p:nvPr/>
        </p:nvSpPr>
        <p:spPr>
          <a:xfrm>
            <a:off x="6702062" y="380103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7D596-112E-FB47-BBF3-AE8B45C41371}"/>
              </a:ext>
            </a:extLst>
          </p:cNvPr>
          <p:cNvSpPr txBox="1"/>
          <p:nvPr/>
        </p:nvSpPr>
        <p:spPr>
          <a:xfrm>
            <a:off x="7202141" y="152685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Sigmoid Normalized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F2B6E84-B01C-164C-8809-C01888DD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39571"/>
              </p:ext>
            </p:extLst>
          </p:nvPr>
        </p:nvGraphicFramePr>
        <p:xfrm>
          <a:off x="7768719" y="3014477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32C9CC0-43A3-694F-AD68-C73054EE9F0D}"/>
              </a:ext>
            </a:extLst>
          </p:cNvPr>
          <p:cNvSpPr txBox="1"/>
          <p:nvPr/>
        </p:nvSpPr>
        <p:spPr>
          <a:xfrm>
            <a:off x="10044362" y="1526851"/>
            <a:ext cx="12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5CAB0C0-4C1A-BE44-92F1-2DB0D5485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80317"/>
              </p:ext>
            </p:extLst>
          </p:nvPr>
        </p:nvGraphicFramePr>
        <p:xfrm>
          <a:off x="10222337" y="3014477"/>
          <a:ext cx="863600" cy="170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526462903"/>
                    </a:ext>
                  </a:extLst>
                </a:gridCol>
              </a:tblGrid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44905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15259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65224"/>
                  </a:ext>
                </a:extLst>
              </a:tr>
              <a:tr h="425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47177"/>
                  </a:ext>
                </a:extLst>
              </a:tr>
            </a:tbl>
          </a:graphicData>
        </a:graphic>
      </p:graphicFrame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6AAC05-FCDD-3D49-A88F-B182041B6136}"/>
              </a:ext>
            </a:extLst>
          </p:cNvPr>
          <p:cNvSpPr/>
          <p:nvPr/>
        </p:nvSpPr>
        <p:spPr>
          <a:xfrm>
            <a:off x="10050543" y="2810759"/>
            <a:ext cx="1207190" cy="2034665"/>
          </a:xfrm>
          <a:prstGeom prst="round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02AFA0-0F94-114B-83EC-C403707989F2}"/>
                  </a:ext>
                </a:extLst>
              </p:cNvPr>
              <p:cNvSpPr txBox="1"/>
              <p:nvPr/>
            </p:nvSpPr>
            <p:spPr>
              <a:xfrm>
                <a:off x="7434798" y="1896183"/>
                <a:ext cx="1467966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02AFA0-0F94-114B-83EC-C40370798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798" y="1896183"/>
                <a:ext cx="1467966" cy="349968"/>
              </a:xfrm>
              <a:prstGeom prst="rect">
                <a:avLst/>
              </a:prstGeom>
              <a:blipFill>
                <a:blip r:embed="rId2"/>
                <a:stretch>
                  <a:fillRect l="-256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8C8D5C-C316-3240-9CB3-C04D6C3EF534}"/>
                  </a:ext>
                </a:extLst>
              </p:cNvPr>
              <p:cNvSpPr txBox="1"/>
              <p:nvPr/>
            </p:nvSpPr>
            <p:spPr>
              <a:xfrm>
                <a:off x="4550883" y="1896183"/>
                <a:ext cx="2123595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8C8D5C-C316-3240-9CB3-C04D6C3EF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883" y="1896183"/>
                <a:ext cx="2123595" cy="519373"/>
              </a:xfrm>
              <a:prstGeom prst="rect">
                <a:avLst/>
              </a:prstGeom>
              <a:blipFill>
                <a:blip r:embed="rId3"/>
                <a:stretch>
                  <a:fillRect l="-25444" t="-109524" b="-17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902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Macintosh PowerPoint</Application>
  <PresentationFormat>Widescreen</PresentationFormat>
  <Paragraphs>247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Book</vt:lpstr>
      <vt:lpstr>Cambria Math</vt:lpstr>
      <vt:lpstr>Century Gothic</vt:lpstr>
      <vt:lpstr>Garamond</vt:lpstr>
      <vt:lpstr>Gill Sans MT</vt:lpstr>
      <vt:lpstr>SavonVTI</vt:lpstr>
      <vt:lpstr>Perceptron</vt:lpstr>
      <vt:lpstr>Problem Set</vt:lpstr>
      <vt:lpstr>Perceptron</vt:lpstr>
      <vt:lpstr>Perceptron</vt:lpstr>
      <vt:lpstr>PowerPoint Presentation</vt:lpstr>
      <vt:lpstr>Error Weighted Derivative</vt:lpstr>
      <vt:lpstr>Adjusting the weights</vt:lpstr>
      <vt:lpstr>Now let’s try it with the entire input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Repeat this process 20,000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</dc:title>
  <dc:creator>Alexander Joslin</dc:creator>
  <cp:lastModifiedBy>Alexander Joslin</cp:lastModifiedBy>
  <cp:revision>1</cp:revision>
  <dcterms:created xsi:type="dcterms:W3CDTF">2020-10-01T05:30:15Z</dcterms:created>
  <dcterms:modified xsi:type="dcterms:W3CDTF">2020-10-01T05:30:44Z</dcterms:modified>
</cp:coreProperties>
</file>