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59" r:id="rId9"/>
    <p:sldId id="262" r:id="rId10"/>
    <p:sldId id="261" r:id="rId11"/>
    <p:sldId id="260" r:id="rId12"/>
    <p:sldId id="265" r:id="rId13"/>
    <p:sldId id="266" r:id="rId14"/>
    <p:sldId id="267" r:id="rId15"/>
    <p:sldId id="268" r:id="rId16"/>
    <p:sldId id="26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6" r:id="rId29"/>
    <p:sldId id="280" r:id="rId30"/>
    <p:sldId id="288" r:id="rId31"/>
    <p:sldId id="289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C03D8-7EE9-5042-A602-061D536721BD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E0F6-A9DF-0840-A6C4-1C029F7B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</a:t>
            </a:r>
            <a:r>
              <a:rPr lang="en-US"/>
              <a:t>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1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4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D1AE-98FB-374B-A3CC-622CF7E0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3EBAC-34B5-DD4D-A614-D0F7F645C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C2CA-AA1F-294C-855D-4F6FF6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FE43-CA6F-E54E-A3AA-F20033A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1CC5-190D-DB4E-8E09-E71D412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7DD6-3EB1-7746-AB95-9697D0BE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6DE66-6DC8-344E-93F2-95AD3406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814D-2F65-B148-9556-E8854F7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A923-EA2C-6B4D-BDA1-EACD0BA4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C3B2-0269-774E-AC69-AB16896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0152D-CF13-4443-BCB5-3233E27A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9C60A-3098-914A-99DA-1E273147C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3DA5-D742-2F45-AA7C-BAE86C7D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4F83-7CA6-0C43-BD79-4EBBD792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4EDC-7BE7-324D-A525-9F97D02C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087-BFB0-0845-9A06-46513286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5F6A-35AA-BE43-B904-E44DE00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A343-0A9A-E341-85BC-2935830B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3E0E-3210-8045-95AB-431F5C61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8AD2-0DDE-934C-83CB-9C030F3A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18D-C0C5-8947-A479-954B4AA4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C5F1-FC31-974F-9518-4568F500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E758-23AF-D946-A321-C6010A6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9689-B787-5647-B429-F3A3F7B5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FA08-0942-B24A-98DE-6CE54513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DC6F-8C61-E14C-9E02-41FDD8C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2811-CCD4-6741-B573-32A7C61F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1880-D718-8D41-9E20-4F028A17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CF5B-2721-A948-9C29-02B03B7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E8C39-B7BD-684B-889E-F85C11B5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BD13-727B-774F-8035-E0DABA56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A52A-504C-F443-8DCE-921BBAAF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9310-E5D6-2C42-A105-CE74BE6F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F54E-5637-2C4B-9805-53BE19FB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A00B-8999-4E4D-8450-41F47CBD2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C6A4-2F22-9749-915D-EFB6B32A1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8CC96-6EA2-B84E-8BE0-0470644D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D2BA9-8A88-DB4F-A150-4D42BED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3716B-1A1F-7249-A590-3E00C09E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5DA9-05A7-0C48-ABD1-26EC6F2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0D38-314F-ED49-A8B7-6E5D115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4EF63-E8E8-A74E-993A-E91BB88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EAEBC-4212-A643-BA25-5C2A1AC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A975B-FD81-CC4E-A96F-47B5707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48201-1AE3-284A-AE5F-FBAF8756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24982-FE15-0140-A568-2CB6B9C4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7810-794B-BE43-9C9E-721EC39E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7EA5-1A8D-9A4D-A2EE-1A62FADD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2E7B2-A20D-A34F-8F0C-1D0540CD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7B7F5-6C62-EF4D-B497-CCE505E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4BF9-E2F5-CE46-B23C-863D046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0669-3607-4C47-99AA-70ED9C5C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A71B-C840-2B47-B17B-2C6E4F68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EA67-B5BB-C948-8078-AA50A7DF5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952B-A72B-F54C-AB5A-FDB322989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1FD0D-14EF-964C-98D8-927564A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0B7C-071B-104F-8F97-4862C3E8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71099-0553-3E4C-A17D-E2893BD7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CA0E2-E408-3845-B4B3-731E71D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256F-9B46-1145-AB22-A8F3B6BE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3D19-2A87-4848-965A-20440EAE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2035-4D0F-7A46-9BDB-338CE3A87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9E65-C7D7-3146-96B3-DF101575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D5AECE9F-4883-684A-9B70-84A15269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26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A1F67-1EA5-774B-BF36-14A74BA1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692" y="196350"/>
            <a:ext cx="7807435" cy="19839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Threading &amp; Multiprocessing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C928-5CAE-3147-A7E9-C23BAA0B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692" y="2226329"/>
            <a:ext cx="5815012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83786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4684556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5312016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8631478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5312016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8631478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7963379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6194549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6194549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9514011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9514011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BE88A-42D7-F242-99DD-0CCA46727BED}"/>
              </a:ext>
            </a:extLst>
          </p:cNvPr>
          <p:cNvSpPr txBox="1"/>
          <p:nvPr/>
        </p:nvSpPr>
        <p:spPr>
          <a:xfrm>
            <a:off x="508683" y="931188"/>
            <a:ext cx="3548415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Remember</a:t>
            </a:r>
          </a:p>
          <a:p>
            <a:endParaRPr lang="en-US" dirty="0"/>
          </a:p>
          <a:p>
            <a:r>
              <a:rPr lang="en-US" dirty="0"/>
              <a:t>A process can contain multiple threads.</a:t>
            </a:r>
          </a:p>
          <a:p>
            <a:endParaRPr lang="en-US" dirty="0"/>
          </a:p>
          <a:p>
            <a:r>
              <a:rPr lang="en-US" dirty="0"/>
              <a:t>A core can handle at most 1 thread at a time.</a:t>
            </a:r>
          </a:p>
          <a:p>
            <a:endParaRPr lang="en-US" dirty="0"/>
          </a:p>
          <a:p>
            <a:r>
              <a:rPr lang="en-US" dirty="0"/>
              <a:t>A CPU with multiple cores can will distribute its processes to its cores.  This is multiprocessing</a:t>
            </a:r>
          </a:p>
          <a:p>
            <a:endParaRPr lang="en-US" dirty="0"/>
          </a:p>
          <a:p>
            <a:r>
              <a:rPr lang="en-US" dirty="0"/>
              <a:t>Threads switch back and forth between each other within the core they are in.  This is multithreading.</a:t>
            </a:r>
          </a:p>
        </p:txBody>
      </p:sp>
    </p:spTree>
    <p:extLst>
      <p:ext uri="{BB962C8B-B14F-4D97-AF65-F5344CB8AC3E}">
        <p14:creationId xmlns:p14="http://schemas.microsoft.com/office/powerpoint/2010/main" val="64685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2" y="3065741"/>
            <a:ext cx="389868" cy="3632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4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52" y="340081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F9D690-9564-DD40-9EC7-5628B02B00F9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1F62-8F21-9F4C-9EBF-A7ED081939A5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050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05" y="3330953"/>
            <a:ext cx="390505" cy="36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F9D690-9564-DD40-9EC7-5628B02B00F9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1F62-8F21-9F4C-9EBF-A7ED081939A5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02960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902" y="1529834"/>
            <a:ext cx="390505" cy="36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F9D690-9564-DD40-9EC7-5628B02B00F9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1F62-8F21-9F4C-9EBF-A7ED081939A5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B473D-A784-ED4A-9B91-2D39C305DF10}"/>
              </a:ext>
            </a:extLst>
          </p:cNvPr>
          <p:cNvSpPr/>
          <p:nvPr/>
        </p:nvSpPr>
        <p:spPr>
          <a:xfrm>
            <a:off x="3711997" y="1942869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2816F-38E2-9B48-9587-FDCEE6D7479E}"/>
              </a:ext>
            </a:extLst>
          </p:cNvPr>
          <p:cNvSpPr txBox="1"/>
          <p:nvPr/>
        </p:nvSpPr>
        <p:spPr>
          <a:xfrm>
            <a:off x="3756902" y="11383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32630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2853766D-EB11-7341-9A22-98F8EA84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2" y="3065741"/>
            <a:ext cx="389868" cy="3632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3B85F-5288-2241-A415-E37C11AA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8F4578E-7F3B-1849-A83E-F30E532B3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3B85F-5288-2241-A415-E37C11AA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DA4FB96-F828-8440-9293-74C4AE0D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52" y="3400814"/>
            <a:ext cx="389868" cy="3632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D65614A-55D5-F645-A0FA-0565822E6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3B85F-5288-2241-A415-E37C11AA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E6071D6-D950-EE47-A9A4-D069D015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168AFA-4103-8E42-85F8-706A0AF9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05" y="3330953"/>
            <a:ext cx="390505" cy="36326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409329D-C139-EE43-98E8-8BC46D1B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BEC2-EB2F-6A48-BC3D-7EC5F49F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Terminology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D011508D-3718-4E4C-99DF-471091E2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6" y="1947332"/>
            <a:ext cx="6811169" cy="4540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3E3BE-F29F-FF4C-ADF8-6F3B5C9B7F52}"/>
              </a:ext>
            </a:extLst>
          </p:cNvPr>
          <p:cNvSpPr txBox="1"/>
          <p:nvPr/>
        </p:nvSpPr>
        <p:spPr>
          <a:xfrm>
            <a:off x="5637669" y="2100263"/>
            <a:ext cx="91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CB214-D344-4C41-90D1-62A362EB8E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685038"/>
            <a:ext cx="1747838" cy="958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B06F63-6415-0545-AC92-FEB349AE293B}"/>
              </a:ext>
            </a:extLst>
          </p:cNvPr>
          <p:cNvSpPr txBox="1"/>
          <p:nvPr/>
        </p:nvSpPr>
        <p:spPr>
          <a:xfrm>
            <a:off x="520964" y="2084873"/>
            <a:ext cx="4114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CPU (central processing unit) also called</a:t>
            </a:r>
          </a:p>
          <a:p>
            <a:r>
              <a:rPr lang="en-US" dirty="0"/>
              <a:t>a processor is an electrical circuit that</a:t>
            </a:r>
          </a:p>
          <a:p>
            <a:r>
              <a:rPr lang="en-US" dirty="0"/>
              <a:t>executes instructions and performs basic</a:t>
            </a:r>
          </a:p>
          <a:p>
            <a:r>
              <a:rPr lang="en-US" dirty="0"/>
              <a:t>logical, mathematical, and I/O operations.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83DE2-ADF0-B944-961E-DC113EA7E878}"/>
              </a:ext>
            </a:extLst>
          </p:cNvPr>
          <p:cNvSpPr txBox="1"/>
          <p:nvPr/>
        </p:nvSpPr>
        <p:spPr>
          <a:xfrm>
            <a:off x="10437139" y="1982811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CPU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CDDA6-BBF9-A549-B069-F5D30EBAD83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876522" y="2567586"/>
            <a:ext cx="1" cy="3899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4AC998-987F-5F40-B61D-82AF1C9D7BA9}"/>
              </a:ext>
            </a:extLst>
          </p:cNvPr>
          <p:cNvSpPr txBox="1"/>
          <p:nvPr/>
        </p:nvSpPr>
        <p:spPr>
          <a:xfrm>
            <a:off x="520964" y="3829050"/>
            <a:ext cx="411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CPU’s have many components such as schedulers, ALU’s, clock, buses, cache, cores and many more.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26464-6FFA-6549-A931-047E3A5968CA}"/>
              </a:ext>
            </a:extLst>
          </p:cNvPr>
          <p:cNvSpPr txBox="1"/>
          <p:nvPr/>
        </p:nvSpPr>
        <p:spPr>
          <a:xfrm>
            <a:off x="520964" y="5296228"/>
            <a:ext cx="41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CPU core can handle one task at a time</a:t>
            </a:r>
          </a:p>
        </p:txBody>
      </p:sp>
    </p:spTree>
    <p:extLst>
      <p:ext uri="{BB962C8B-B14F-4D97-AF65-F5344CB8AC3E}">
        <p14:creationId xmlns:p14="http://schemas.microsoft.com/office/powerpoint/2010/main" val="45291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A68C7E-5501-F740-9FB5-30A9EC47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4492457"/>
            <a:ext cx="390505" cy="3632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0376BD-7B7E-B744-BF4B-3222A1683612}"/>
              </a:ext>
            </a:extLst>
          </p:cNvPr>
          <p:cNvSpPr/>
          <p:nvPr/>
        </p:nvSpPr>
        <p:spPr>
          <a:xfrm>
            <a:off x="4691365" y="4905492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875F9-D766-0342-876F-5AB7B46FE443}"/>
              </a:ext>
            </a:extLst>
          </p:cNvPr>
          <p:cNvSpPr txBox="1"/>
          <p:nvPr/>
        </p:nvSpPr>
        <p:spPr>
          <a:xfrm>
            <a:off x="4736270" y="41009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2C09A75-DA41-7E4A-8DF3-42ACB208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A68C7E-5501-F740-9FB5-30A9EC47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4492457"/>
            <a:ext cx="390505" cy="3632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0376BD-7B7E-B744-BF4B-3222A1683612}"/>
              </a:ext>
            </a:extLst>
          </p:cNvPr>
          <p:cNvSpPr/>
          <p:nvPr/>
        </p:nvSpPr>
        <p:spPr>
          <a:xfrm>
            <a:off x="4691365" y="4905492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875F9-D766-0342-876F-5AB7B46FE443}"/>
              </a:ext>
            </a:extLst>
          </p:cNvPr>
          <p:cNvSpPr txBox="1"/>
          <p:nvPr/>
        </p:nvSpPr>
        <p:spPr>
          <a:xfrm>
            <a:off x="4736270" y="41009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2C09A75-DA41-7E4A-8DF3-42ACB208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905" y="3377159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A68C7E-5501-F740-9FB5-30A9EC47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4492457"/>
            <a:ext cx="390505" cy="3632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0376BD-7B7E-B744-BF4B-3222A1683612}"/>
              </a:ext>
            </a:extLst>
          </p:cNvPr>
          <p:cNvSpPr/>
          <p:nvPr/>
        </p:nvSpPr>
        <p:spPr>
          <a:xfrm>
            <a:off x="4691365" y="4905492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875F9-D766-0342-876F-5AB7B46FE443}"/>
              </a:ext>
            </a:extLst>
          </p:cNvPr>
          <p:cNvSpPr txBox="1"/>
          <p:nvPr/>
        </p:nvSpPr>
        <p:spPr>
          <a:xfrm>
            <a:off x="4736270" y="41009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2C09A75-DA41-7E4A-8DF3-42ACB208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67" y="1502589"/>
            <a:ext cx="390505" cy="3905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8E4B922-B3F7-994E-AC1D-19E864DBE131}"/>
              </a:ext>
            </a:extLst>
          </p:cNvPr>
          <p:cNvSpPr/>
          <p:nvPr/>
        </p:nvSpPr>
        <p:spPr>
          <a:xfrm>
            <a:off x="3615390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1843C4-6049-2E47-96CE-A11F99896952}"/>
              </a:ext>
            </a:extLst>
          </p:cNvPr>
          <p:cNvSpPr txBox="1"/>
          <p:nvPr/>
        </p:nvSpPr>
        <p:spPr>
          <a:xfrm>
            <a:off x="3633062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76467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648113C8-32DB-418E-A42F-46EAA1A0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418" b="1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0EF19-C93A-914F-AE8C-C297CBC0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dirty="0">
                <a:solidFill>
                  <a:srgbClr val="FFFFFF"/>
                </a:solidFill>
              </a:rPr>
              <a:t>Printer Queue </a:t>
            </a:r>
            <a:br>
              <a:rPr lang="en-US" sz="8200" dirty="0">
                <a:solidFill>
                  <a:srgbClr val="FFFFFF"/>
                </a:solidFill>
              </a:rPr>
            </a:br>
            <a:r>
              <a:rPr lang="en-US" sz="8200" dirty="0">
                <a:solidFill>
                  <a:srgbClr val="FFFFFF"/>
                </a:solidFill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23791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88" y="3043825"/>
            <a:ext cx="459821" cy="3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7" y="3327917"/>
            <a:ext cx="459821" cy="3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65" y="1539833"/>
            <a:ext cx="459821" cy="385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A72029-01FD-484A-AB65-5AAFD9A2D9F0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0640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65" y="1539833"/>
            <a:ext cx="459821" cy="385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A72029-01FD-484A-AB65-5AAFD9A2D9F0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43BD7-4806-804B-B210-32F6622F6EAE}"/>
              </a:ext>
            </a:extLst>
          </p:cNvPr>
          <p:cNvSpPr txBox="1"/>
          <p:nvPr/>
        </p:nvSpPr>
        <p:spPr>
          <a:xfrm>
            <a:off x="3751109" y="202851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2FC2-F238-D14A-A480-9F2229F4A3F7}"/>
              </a:ext>
            </a:extLst>
          </p:cNvPr>
          <p:cNvSpPr txBox="1"/>
          <p:nvPr/>
        </p:nvSpPr>
        <p:spPr>
          <a:xfrm>
            <a:off x="3751109" y="23167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0C5F8E-79FF-3A4B-ADF1-7F0A47912DD6}"/>
              </a:ext>
            </a:extLst>
          </p:cNvPr>
          <p:cNvCxnSpPr/>
          <p:nvPr/>
        </p:nvCxnSpPr>
        <p:spPr>
          <a:xfrm>
            <a:off x="4380562" y="2281286"/>
            <a:ext cx="3117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5C34BD-9DC2-E045-BBE7-44F2B8F5E53C}"/>
              </a:ext>
            </a:extLst>
          </p:cNvPr>
          <p:cNvCxnSpPr/>
          <p:nvPr/>
        </p:nvCxnSpPr>
        <p:spPr>
          <a:xfrm>
            <a:off x="4380562" y="2501435"/>
            <a:ext cx="3117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7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reads">
            <a:extLst>
              <a:ext uri="{FF2B5EF4-FFF2-40B4-BE49-F238E27FC236}">
                <a16:creationId xmlns:a16="http://schemas.microsoft.com/office/drawing/2014/main" id="{5CEF7890-1E70-40F1-83FC-BF80CBDA8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07F4F-D3B4-EE41-BA86-1A95CAE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Other Information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3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FA7-0E24-9D45-95CF-CA038DF3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1BC1B-32DB-5940-B530-24D2E5E14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37706"/>
              </p:ext>
            </p:extLst>
          </p:nvPr>
        </p:nvGraphicFramePr>
        <p:xfrm>
          <a:off x="1361161" y="1690688"/>
          <a:ext cx="9469678" cy="4429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4839">
                  <a:extLst>
                    <a:ext uri="{9D8B030D-6E8A-4147-A177-3AD203B41FA5}">
                      <a16:colId xmlns:a16="http://schemas.microsoft.com/office/drawing/2014/main" val="475263928"/>
                    </a:ext>
                  </a:extLst>
                </a:gridCol>
                <a:gridCol w="4734839">
                  <a:extLst>
                    <a:ext uri="{9D8B030D-6E8A-4147-A177-3AD203B41FA5}">
                      <a16:colId xmlns:a16="http://schemas.microsoft.com/office/drawing/2014/main" val="3375295696"/>
                    </a:ext>
                  </a:extLst>
                </a:gridCol>
              </a:tblGrid>
              <a:tr h="738224">
                <a:tc>
                  <a:txBody>
                    <a:bodyPr/>
                    <a:lstStyle/>
                    <a:p>
                      <a:r>
                        <a:rPr lang="en-US" sz="2800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2479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Threads are not independent from each other. They share the same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independent from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765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Use less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more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5805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Faster to create and destroy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to create and destroy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652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Does not run code at the same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code at the same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561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I/O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Bound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2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C02E-7653-5A48-9DF0-E880BED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9F82-CC76-914C-918A-A1C721C8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90626"/>
          </a:xfrm>
        </p:spPr>
        <p:txBody>
          <a:bodyPr>
            <a:normAutofit/>
          </a:bodyPr>
          <a:lstStyle/>
          <a:p>
            <a:r>
              <a:rPr lang="en-US" dirty="0"/>
              <a:t>A process is basically a program an execution. (Can be anything really)</a:t>
            </a:r>
          </a:p>
          <a:p>
            <a:r>
              <a:rPr lang="en-US" dirty="0"/>
              <a:t>Example: Running word, email app, photoshop on your computer.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E09D00-5DDB-6644-BAD2-6C2C247C7555}"/>
              </a:ext>
            </a:extLst>
          </p:cNvPr>
          <p:cNvSpPr txBox="1">
            <a:spLocks/>
          </p:cNvSpPr>
          <p:nvPr/>
        </p:nvSpPr>
        <p:spPr>
          <a:xfrm>
            <a:off x="838200" y="3016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thread?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484ABD-7AD6-FB43-B5FF-C1CA641E6D68}"/>
              </a:ext>
            </a:extLst>
          </p:cNvPr>
          <p:cNvSpPr txBox="1">
            <a:spLocks/>
          </p:cNvSpPr>
          <p:nvPr/>
        </p:nvSpPr>
        <p:spPr>
          <a:xfrm>
            <a:off x="838200" y="434181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thread is a sequence of instructions in execution</a:t>
            </a:r>
          </a:p>
          <a:p>
            <a:r>
              <a:rPr lang="en-US" dirty="0"/>
              <a:t>Example: You are running word and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thread is saving the page every 5 seconds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baseline="30000" dirty="0">
                <a:solidFill>
                  <a:srgbClr val="C00000"/>
                </a:solidFill>
              </a:rPr>
              <a:t>nd</a:t>
            </a:r>
            <a:r>
              <a:rPr lang="en-US" dirty="0">
                <a:solidFill>
                  <a:srgbClr val="C00000"/>
                </a:solidFill>
              </a:rPr>
              <a:t> thread checking grammatical errors</a:t>
            </a:r>
            <a:r>
              <a:rPr lang="en-US" dirty="0"/>
              <a:t>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is displaying the content on screen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44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7336-0DC2-7348-8F54-C592A3A0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8271" cy="1325563"/>
          </a:xfrm>
        </p:spPr>
        <p:txBody>
          <a:bodyPr/>
          <a:lstStyle/>
          <a:p>
            <a:r>
              <a:rPr lang="en-US" dirty="0"/>
              <a:t>Threads (</a:t>
            </a:r>
            <a:r>
              <a:rPr lang="en-US" b="1" dirty="0"/>
              <a:t>I/O Bound</a:t>
            </a:r>
            <a:r>
              <a:rPr lang="en-US" dirty="0"/>
              <a:t>) vs Processing(</a:t>
            </a:r>
            <a:r>
              <a:rPr lang="en-US" b="1" dirty="0"/>
              <a:t>CPU Bound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22C-AA24-BF47-8612-520A38ED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I/O Bound </a:t>
            </a:r>
            <a:r>
              <a:rPr lang="en-US" dirty="0"/>
              <a:t>tasks: When you are waiting for input and output operations to be completed.  </a:t>
            </a:r>
          </a:p>
          <a:p>
            <a:r>
              <a:rPr lang="en-US" dirty="0"/>
              <a:t>Examples: reading from files, downloading things online, networking requests, waiting for the completion of tasks.</a:t>
            </a:r>
          </a:p>
          <a:p>
            <a:endParaRPr lang="en-US" dirty="0"/>
          </a:p>
          <a:p>
            <a:r>
              <a:rPr lang="en-US" b="1" dirty="0"/>
              <a:t>CPU Bound </a:t>
            </a:r>
            <a:r>
              <a:rPr lang="en-US" dirty="0"/>
              <a:t>tasks: When you are crunching a lot of numbers and need computer power.</a:t>
            </a:r>
          </a:p>
          <a:p>
            <a:r>
              <a:rPr lang="en-US" dirty="0"/>
              <a:t>Examples: Heavy computation, Processing Images/Video, Machine Learning, Bitcoin Mining</a:t>
            </a:r>
          </a:p>
        </p:txBody>
      </p:sp>
    </p:spTree>
    <p:extLst>
      <p:ext uri="{BB962C8B-B14F-4D97-AF65-F5344CB8AC3E}">
        <p14:creationId xmlns:p14="http://schemas.microsoft.com/office/powerpoint/2010/main" val="168285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4D419-9EE4-BD4D-99FB-88883EFD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71" y="3798332"/>
            <a:ext cx="4201874" cy="2624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609390" y="4699761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Threading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71219-A63F-0B45-9B4F-A465C058E7D9}"/>
              </a:ext>
            </a:extLst>
          </p:cNvPr>
          <p:cNvSpPr txBox="1"/>
          <p:nvPr/>
        </p:nvSpPr>
        <p:spPr>
          <a:xfrm>
            <a:off x="6993467" y="342900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0630-78BB-DC49-81D8-986D40D467BC}"/>
              </a:ext>
            </a:extLst>
          </p:cNvPr>
          <p:cNvSpPr txBox="1"/>
          <p:nvPr/>
        </p:nvSpPr>
        <p:spPr>
          <a:xfrm>
            <a:off x="7593335" y="490333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29569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283713" y="4708711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Multiprocessing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82B30-3126-7B47-96A6-1B02751D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318868" cy="2751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505BB-0D78-2C49-BD08-87B5789C9249}"/>
              </a:ext>
            </a:extLst>
          </p:cNvPr>
          <p:cNvSpPr txBox="1"/>
          <p:nvPr/>
        </p:nvSpPr>
        <p:spPr>
          <a:xfrm>
            <a:off x="7315200" y="305966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74887-E024-CF42-A619-BE029BB754B1}"/>
              </a:ext>
            </a:extLst>
          </p:cNvPr>
          <p:cNvSpPr txBox="1"/>
          <p:nvPr/>
        </p:nvSpPr>
        <p:spPr>
          <a:xfrm>
            <a:off x="7315200" y="521020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41384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Monitor on Mac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00E68E4-13D8-964B-966E-5813CA92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42" y="1240082"/>
            <a:ext cx="7450111" cy="53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Manager on Windows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263696E-CA24-114A-BB94-DF1AD800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3" y="1268445"/>
            <a:ext cx="8630653" cy="55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Manager on Windows</a:t>
            </a:r>
          </a:p>
        </p:txBody>
      </p:sp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428EA684-3555-4C40-BDF7-52CA545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89" y="1268444"/>
            <a:ext cx="8635817" cy="55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Manager on Windows</a:t>
            </a:r>
          </a:p>
        </p:txBody>
      </p:sp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428EA684-3555-4C40-BDF7-52CA545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89" y="1268444"/>
            <a:ext cx="8635817" cy="5589556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A50A87F-7D49-A247-9FB3-F22588CD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863" y="1489219"/>
            <a:ext cx="8169437" cy="46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C989-A27B-6346-99E8-26D4BDC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3629-ECF1-A845-A90B-4CC1CEAC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784"/>
            <a:ext cx="10515600" cy="1325563"/>
          </a:xfrm>
        </p:spPr>
        <p:txBody>
          <a:bodyPr/>
          <a:lstStyle/>
          <a:p>
            <a:r>
              <a:rPr lang="en-US" dirty="0"/>
              <a:t>When a CPU executes multiple processes at the same time among its multiple </a:t>
            </a:r>
            <a:r>
              <a:rPr lang="en-US" dirty="0" err="1"/>
              <a:t>cors</a:t>
            </a:r>
            <a:r>
              <a:rPr lang="en-US" dirty="0"/>
              <a:t>.  This is referred to as </a:t>
            </a:r>
            <a:r>
              <a:rPr lang="en-US" sz="3600" b="1" dirty="0"/>
              <a:t>Parallelism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78F0C1-EDCB-0147-ACDC-B84A14EA5F5E}"/>
              </a:ext>
            </a:extLst>
          </p:cNvPr>
          <p:cNvSpPr txBox="1">
            <a:spLocks/>
          </p:cNvSpPr>
          <p:nvPr/>
        </p:nvSpPr>
        <p:spPr>
          <a:xfrm>
            <a:off x="838200" y="3069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multithreading?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DD36D-74C0-3C4C-A2EC-F7B4D28170D5}"/>
              </a:ext>
            </a:extLst>
          </p:cNvPr>
          <p:cNvSpPr txBox="1">
            <a:spLocks/>
          </p:cNvSpPr>
          <p:nvPr/>
        </p:nvSpPr>
        <p:spPr>
          <a:xfrm>
            <a:off x="838200" y="4448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CPU Cor executes multiple threads independently by switching back and forth between each other.  This is referred to as </a:t>
            </a:r>
            <a:r>
              <a:rPr lang="en-US" sz="3600" b="1" dirty="0"/>
              <a:t>Concurrency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6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A6EFC7BB-64AE-45E4-90F7-BA062F86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FB5B51E-2110-4BFE-90CE-A5C01B48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ed threads and scribbles">
            <a:extLst>
              <a:ext uri="{FF2B5EF4-FFF2-40B4-BE49-F238E27FC236}">
                <a16:creationId xmlns:a16="http://schemas.microsoft.com/office/drawing/2014/main" id="{024BCE5A-0393-4248-A1EC-480C81F2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7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FDEA6-D134-454E-985B-A8F77CE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56"/>
            <a:ext cx="9144000" cy="2513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Threading &amp; Multiprocessing Simulation</a:t>
            </a:r>
          </a:p>
        </p:txBody>
      </p:sp>
    </p:spTree>
    <p:extLst>
      <p:ext uri="{BB962C8B-B14F-4D97-AF65-F5344CB8AC3E}">
        <p14:creationId xmlns:p14="http://schemas.microsoft.com/office/powerpoint/2010/main" val="79317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1025</Words>
  <Application>Microsoft Macintosh PowerPoint</Application>
  <PresentationFormat>Widescreen</PresentationFormat>
  <Paragraphs>366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Threading &amp; Multiprocessing</vt:lpstr>
      <vt:lpstr>CPU Terminology</vt:lpstr>
      <vt:lpstr>What is a process?</vt:lpstr>
      <vt:lpstr>Activity Monitor on Mac</vt:lpstr>
      <vt:lpstr>Task Manager on Windows</vt:lpstr>
      <vt:lpstr>Task Manager on Windows</vt:lpstr>
      <vt:lpstr>Task Manager on Windows</vt:lpstr>
      <vt:lpstr>What is multiprocessing?</vt:lpstr>
      <vt:lpstr>Threading &amp; Multiprocessing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Printer Queue  Simulation</vt:lpstr>
      <vt:lpstr>PowerPoint Presentation</vt:lpstr>
      <vt:lpstr>PowerPoint Presentation</vt:lpstr>
      <vt:lpstr>PowerPoint Presentation</vt:lpstr>
      <vt:lpstr>PowerPoint Presentation</vt:lpstr>
      <vt:lpstr>Other Information</vt:lpstr>
      <vt:lpstr>Threads vs Processes</vt:lpstr>
      <vt:lpstr>Threads (I/O Bound) vs Processing(CPU Bound)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Alexander Joslin</dc:creator>
  <cp:lastModifiedBy>Alexander Joslin</cp:lastModifiedBy>
  <cp:revision>4</cp:revision>
  <dcterms:created xsi:type="dcterms:W3CDTF">2022-02-04T21:35:24Z</dcterms:created>
  <dcterms:modified xsi:type="dcterms:W3CDTF">2022-02-05T08:28:42Z</dcterms:modified>
</cp:coreProperties>
</file>