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71" r:id="rId13"/>
    <p:sldId id="270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91"/>
    <a:srgbClr val="B12971"/>
    <a:srgbClr val="9BA0EA"/>
    <a:srgbClr val="E8E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35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E5D34-DFFA-4192-910C-39CEDC23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2479-4876-7444-89C9-E54C867D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Java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54087-5227-C14E-AEAA-41A826842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Alex Joslin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0404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003D86-9375-114A-93E2-03F01BC4844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5A253537-CB5B-8942-BD2B-3F935F13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67" y="3217830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93977" y="420244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63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FCE-3DE5-B640-A95A-D754A2E9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0ED9F-3B3C-D743-83F8-B8643CE0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0563"/>
              </p:ext>
            </p:extLst>
          </p:nvPr>
        </p:nvGraphicFramePr>
        <p:xfrm>
          <a:off x="1079500" y="2396066"/>
          <a:ext cx="10026650" cy="294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325">
                  <a:extLst>
                    <a:ext uri="{9D8B030D-6E8A-4147-A177-3AD203B41FA5}">
                      <a16:colId xmlns:a16="http://schemas.microsoft.com/office/drawing/2014/main" val="537192042"/>
                    </a:ext>
                  </a:extLst>
                </a:gridCol>
                <a:gridCol w="5013325">
                  <a:extLst>
                    <a:ext uri="{9D8B030D-6E8A-4147-A177-3AD203B41FA5}">
                      <a16:colId xmlns:a16="http://schemas.microsoft.com/office/drawing/2014/main" val="193252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Stack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Heap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Static memory allocation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Dynamic memory allocation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Faster memory access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memory access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short life span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Meant for items with longer life span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Each thread has 1 stack and they can’t share items in their stack with other threads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Threads can share access to items within the heap.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memory size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Large memory size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compile time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Memory allocated at run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22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60833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CC37C-4DF5-CB4F-9451-2B98AE6834A7}"/>
              </a:ext>
            </a:extLst>
          </p:cNvPr>
          <p:cNvCxnSpPr>
            <a:cxnSpLocks/>
          </p:cNvCxnSpPr>
          <p:nvPr/>
        </p:nvCxnSpPr>
        <p:spPr>
          <a:xfrm flipH="1">
            <a:off x="4101044" y="2847776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6B5499-0392-9A4F-83D8-1426C30DFA1B}"/>
              </a:ext>
            </a:extLst>
          </p:cNvPr>
          <p:cNvSpPr txBox="1"/>
          <p:nvPr/>
        </p:nvSpPr>
        <p:spPr>
          <a:xfrm>
            <a:off x="4529668" y="266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B81194-61EF-F84E-80C0-4C213B5D8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23915"/>
              </p:ext>
            </p:extLst>
          </p:nvPr>
        </p:nvGraphicFramePr>
        <p:xfrm>
          <a:off x="1594957" y="3566590"/>
          <a:ext cx="1684199" cy="178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84199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5961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4577293" y="3592310"/>
            <a:ext cx="2008142" cy="17883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7157-ADDB-1F46-8D43-7C920572AB58}"/>
              </a:ext>
            </a:extLst>
          </p:cNvPr>
          <p:cNvSpPr txBox="1"/>
          <p:nvPr/>
        </p:nvSpPr>
        <p:spPr>
          <a:xfrm>
            <a:off x="2091513" y="5380628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5208304" y="5385390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4B1C-0780-F243-8D03-7EFF83C7B198}"/>
              </a:ext>
            </a:extLst>
          </p:cNvPr>
          <p:cNvSpPr txBox="1"/>
          <p:nvPr/>
        </p:nvSpPr>
        <p:spPr>
          <a:xfrm>
            <a:off x="3615478" y="413758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3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96F72-50FB-A74A-A26F-349206FBFD74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506E2-4A50-984A-858D-02817D23A782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5198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24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52A1FF-12A8-114E-9C2C-32D8A1203882}"/>
              </a:ext>
            </a:extLst>
          </p:cNvPr>
          <p:cNvSpPr/>
          <p:nvPr/>
        </p:nvSpPr>
        <p:spPr>
          <a:xfrm>
            <a:off x="6771971" y="3927208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5F0CE-E9F5-D346-9B2C-B67416AE95B1}"/>
              </a:ext>
            </a:extLst>
          </p:cNvPr>
          <p:cNvSpPr txBox="1"/>
          <p:nvPr/>
        </p:nvSpPr>
        <p:spPr>
          <a:xfrm>
            <a:off x="1043365" y="3812811"/>
            <a:ext cx="5465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Strings are "special" objects in Java. </a:t>
            </a:r>
          </a:p>
          <a:p>
            <a:r>
              <a:rPr lang="en-US" dirty="0"/>
              <a:t>Java designers decided that Strings </a:t>
            </a:r>
          </a:p>
          <a:p>
            <a:r>
              <a:rPr lang="en-US" dirty="0"/>
              <a:t>are used so often that they needed their </a:t>
            </a:r>
          </a:p>
          <a:p>
            <a:r>
              <a:rPr lang="en-US" dirty="0"/>
              <a:t>own syntax as well as a caching strategy.</a:t>
            </a:r>
          </a:p>
          <a:p>
            <a:endParaRPr lang="en-US" dirty="0"/>
          </a:p>
          <a:p>
            <a:r>
              <a:rPr lang="en-US" dirty="0"/>
              <a:t>Two stings equal to the same literal will point</a:t>
            </a:r>
          </a:p>
          <a:p>
            <a:r>
              <a:rPr lang="en-US" dirty="0"/>
              <a:t>to the same location in memory instead of creating</a:t>
            </a:r>
          </a:p>
          <a:p>
            <a:r>
              <a:rPr lang="en-US" dirty="0"/>
              <a:t>new objects.  This saves time and memory.</a:t>
            </a:r>
          </a:p>
        </p:txBody>
      </p:sp>
    </p:spTree>
    <p:extLst>
      <p:ext uri="{BB962C8B-B14F-4D97-AF65-F5344CB8AC3E}">
        <p14:creationId xmlns:p14="http://schemas.microsoft.com/office/powerpoint/2010/main" val="278944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32CDD-8888-0A44-B60D-47F488EDF5CB}"/>
              </a:ext>
            </a:extLst>
          </p:cNvPr>
          <p:cNvCxnSpPr/>
          <p:nvPr/>
        </p:nvCxnSpPr>
        <p:spPr>
          <a:xfrm>
            <a:off x="3776133" y="2861733"/>
            <a:ext cx="49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80744-5058-FE41-B283-D82BB417AA9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776133" y="2847565"/>
            <a:ext cx="4946726" cy="2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321368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6A2BC7-2D71-7C40-BCE1-9B97B7A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DC8E-BE7C-C640-A384-55C5A308A3C5}"/>
              </a:ext>
            </a:extLst>
          </p:cNvPr>
          <p:cNvSpPr/>
          <p:nvPr/>
        </p:nvSpPr>
        <p:spPr>
          <a:xfrm>
            <a:off x="1079499" y="2201234"/>
            <a:ext cx="501650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String str0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str1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String(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“hello”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str2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String str3 = </a:t>
            </a:r>
            <a:r>
              <a:rPr lang="en-US" sz="1600" dirty="0">
                <a:solidFill>
                  <a:srgbClr val="002291"/>
                </a:solidFill>
                <a:latin typeface="Menlo" panose="020B0609030804020204" pitchFamily="49" charset="0"/>
              </a:rPr>
              <a:t>“bye”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str0 == str1   -&gt;False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</a:rPr>
              <a:t>// str2 == str3   -&gt;True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1BD80AF-3D1F-9344-BFA7-14B07987F5DB}"/>
              </a:ext>
            </a:extLst>
          </p:cNvPr>
          <p:cNvSpPr/>
          <p:nvPr/>
        </p:nvSpPr>
        <p:spPr>
          <a:xfrm>
            <a:off x="6261099" y="440267"/>
            <a:ext cx="6083301" cy="5706533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0EFAE-26DA-6F46-81EA-9C145DE71C68}"/>
              </a:ext>
            </a:extLst>
          </p:cNvPr>
          <p:cNvSpPr txBox="1"/>
          <p:nvPr/>
        </p:nvSpPr>
        <p:spPr>
          <a:xfrm>
            <a:off x="9082047" y="623306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C7A61-E85D-CD4F-AE80-F7CCB4AFD9E8}"/>
              </a:ext>
            </a:extLst>
          </p:cNvPr>
          <p:cNvSpPr/>
          <p:nvPr/>
        </p:nvSpPr>
        <p:spPr>
          <a:xfrm>
            <a:off x="9947652" y="4390490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5D9F9-5093-284B-A824-10F813F32237}"/>
              </a:ext>
            </a:extLst>
          </p:cNvPr>
          <p:cNvSpPr/>
          <p:nvPr/>
        </p:nvSpPr>
        <p:spPr>
          <a:xfrm>
            <a:off x="8310031" y="1388532"/>
            <a:ext cx="2986623" cy="214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String Constant Pool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12A92-F5B3-9B4E-823A-57E666A56ABA}"/>
              </a:ext>
            </a:extLst>
          </p:cNvPr>
          <p:cNvSpPr/>
          <p:nvPr/>
        </p:nvSpPr>
        <p:spPr>
          <a:xfrm>
            <a:off x="8722859" y="2428961"/>
            <a:ext cx="1224793" cy="837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“bye”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3E79E8-8DD8-A341-ACEC-CA3ACF99CC94}"/>
              </a:ext>
            </a:extLst>
          </p:cNvPr>
          <p:cNvSpPr/>
          <p:nvPr/>
        </p:nvSpPr>
        <p:spPr>
          <a:xfrm>
            <a:off x="6731414" y="3940434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String</a:t>
            </a:r>
          </a:p>
          <a:p>
            <a:pPr algn="ctr"/>
            <a:r>
              <a:rPr lang="en-US" b="1" dirty="0">
                <a:solidFill>
                  <a:srgbClr val="002291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6552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2586040" y="4214811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7017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4071940" y="30003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7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163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3014665" y="32289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1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88660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00284"/>
              </p:ext>
            </p:extLst>
          </p:nvPr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5029202" y="3457573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8346998-DDEA-C344-A511-2F747A95336C}"/>
              </a:ext>
            </a:extLst>
          </p:cNvPr>
          <p:cNvSpPr/>
          <p:nvPr/>
        </p:nvSpPr>
        <p:spPr>
          <a:xfrm rot="5400000">
            <a:off x="1994405" y="2976701"/>
            <a:ext cx="121916" cy="1396101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729FFF7-41A7-CF44-9954-965AC8F2839B}"/>
              </a:ext>
            </a:extLst>
          </p:cNvPr>
          <p:cNvSpPr/>
          <p:nvPr/>
        </p:nvSpPr>
        <p:spPr>
          <a:xfrm rot="5400000">
            <a:off x="3883823" y="2776070"/>
            <a:ext cx="133341" cy="178593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03E53-EFDF-2F48-B532-3B11719CAA8E}"/>
              </a:ext>
            </a:extLst>
          </p:cNvPr>
          <p:cNvSpPr/>
          <p:nvPr/>
        </p:nvSpPr>
        <p:spPr>
          <a:xfrm>
            <a:off x="397101" y="2827768"/>
            <a:ext cx="516413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dirty="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u="sng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	Vehicle car =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Vehicle();</a:t>
            </a:r>
            <a:endParaRPr lang="en-US" sz="160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dirty="0"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main(String[] 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i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9274F-5B30-F64F-AF5E-FBA87043BBEE}"/>
              </a:ext>
            </a:extLst>
          </p:cNvPr>
          <p:cNvGraphicFramePr>
            <a:graphicFrameLocks noGrp="1"/>
          </p:cNvGraphicFramePr>
          <p:nvPr/>
        </p:nvGraphicFramePr>
        <p:xfrm>
          <a:off x="6347930" y="2321932"/>
          <a:ext cx="2180343" cy="23217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0343">
                  <a:extLst>
                    <a:ext uri="{9D8B030D-6E8A-4147-A177-3AD203B41FA5}">
                      <a16:colId xmlns:a16="http://schemas.microsoft.com/office/drawing/2014/main" val="3017772326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70615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</a:t>
                      </a: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           x=10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              car=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57006"/>
                  </a:ext>
                </a:extLst>
              </a:tr>
              <a:tr h="773906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main()</a:t>
                      </a:r>
                    </a:p>
                  </a:txBody>
                  <a:tcPr>
                    <a:solidFill>
                      <a:srgbClr val="E8E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5159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D5101EC-ECC2-CF49-B03E-0A0EEE58DBA8}"/>
              </a:ext>
            </a:extLst>
          </p:cNvPr>
          <p:cNvSpPr/>
          <p:nvPr/>
        </p:nvSpPr>
        <p:spPr>
          <a:xfrm>
            <a:off x="9314964" y="2252670"/>
            <a:ext cx="2600809" cy="2321718"/>
          </a:xfrm>
          <a:prstGeom prst="cloud">
            <a:avLst/>
          </a:prstGeom>
          <a:solidFill>
            <a:srgbClr val="9BA0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5054-E7CB-CA42-B07D-B195DEBE5CBD}"/>
              </a:ext>
            </a:extLst>
          </p:cNvPr>
          <p:cNvSpPr txBox="1"/>
          <p:nvPr/>
        </p:nvSpPr>
        <p:spPr>
          <a:xfrm>
            <a:off x="7103976" y="4694447"/>
            <a:ext cx="9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AB5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8B450-4EEA-D44D-9D8E-6D8838449E48}"/>
              </a:ext>
            </a:extLst>
          </p:cNvPr>
          <p:cNvSpPr txBox="1"/>
          <p:nvPr/>
        </p:nvSpPr>
        <p:spPr>
          <a:xfrm>
            <a:off x="10257609" y="4694447"/>
            <a:ext cx="71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BA0EA"/>
                </a:solidFill>
              </a:rPr>
              <a:t>heap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CD1D5-4274-C842-8088-05F6E5D6C3F8}"/>
              </a:ext>
            </a:extLst>
          </p:cNvPr>
          <p:cNvCxnSpPr>
            <a:cxnSpLocks/>
          </p:cNvCxnSpPr>
          <p:nvPr/>
        </p:nvCxnSpPr>
        <p:spPr>
          <a:xfrm flipH="1">
            <a:off x="887414" y="3716668"/>
            <a:ext cx="428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4CA80A3-E781-9A49-9FFF-2BE66BE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/>
              <a:t>vs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472B6-032A-1443-AF23-1FB5884D06C5}"/>
              </a:ext>
            </a:extLst>
          </p:cNvPr>
          <p:cNvSpPr/>
          <p:nvPr/>
        </p:nvSpPr>
        <p:spPr>
          <a:xfrm>
            <a:off x="10193340" y="2702256"/>
            <a:ext cx="1372962" cy="90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Vehicle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9163D-F474-AC4D-A54B-9B033E75D37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158163" y="3152312"/>
            <a:ext cx="2035177" cy="4500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B9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931</Words>
  <Application>Microsoft Macintosh PowerPoint</Application>
  <PresentationFormat>Widescreen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 Light</vt:lpstr>
      <vt:lpstr>Menlo</vt:lpstr>
      <vt:lpstr>Rockwell Nova Light</vt:lpstr>
      <vt:lpstr>Wingdings</vt:lpstr>
      <vt:lpstr>LeafVTI</vt:lpstr>
      <vt:lpstr>Java Objects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Primitive Values vs objects </vt:lpstr>
      <vt:lpstr>Stack vs heap</vt:lpstr>
      <vt:lpstr>NOte</vt:lpstr>
      <vt:lpstr>NOte</vt:lpstr>
      <vt:lpstr>NOte</vt:lpstr>
      <vt:lpstr>NOte</vt:lpstr>
      <vt:lpstr>NOte</vt:lpstr>
      <vt:lpstr>NOte</vt:lpstr>
      <vt:lpstr>NOte</vt:lpstr>
      <vt:lpstr>NOte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Objects</dc:title>
  <dc:creator>Alexander Joslin</dc:creator>
  <cp:lastModifiedBy>Alexander Joslin</cp:lastModifiedBy>
  <cp:revision>6</cp:revision>
  <dcterms:created xsi:type="dcterms:W3CDTF">2021-10-11T19:37:10Z</dcterms:created>
  <dcterms:modified xsi:type="dcterms:W3CDTF">2021-10-11T22:33:36Z</dcterms:modified>
</cp:coreProperties>
</file>