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3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90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574D2-7699-4DFC-887D-4D5007945A0D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CF998-368A-4315-9634-67CCE902B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304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ABE36-9912-47CF-A04B-6D9FAF3E6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C235DB-61A7-4A83-ABF3-03B6440B7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3CEF8-33BB-4B6E-9D0C-1949F777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6C31-1C19-4750-8302-27458C7B0222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AB280-8C8C-4609-96BB-3DEC6292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99D1B-B995-436C-AA75-5F5F499E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B5FE-B48C-4987-910C-C6C58DF3F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60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CFD95-D51B-4AA0-B9E4-3A2EB85E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3C2B8C-B5C7-4516-BAC6-E75013AFA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3A1AB-729C-441A-B6E5-AAF4B9B8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6C31-1C19-4750-8302-27458C7B0222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98B282-346B-49A5-B40E-E5ECD227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07F35-CD71-4B1D-BCB8-A5ADA029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B5FE-B48C-4987-910C-C6C58DF3F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93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B1DD36-A6EF-4F74-B24F-9E3EF8ED9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CBC1A6-0809-4265-B7F7-2F154CB0B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A9A79-0E39-45D0-AC96-3FCD31B5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6C31-1C19-4750-8302-27458C7B0222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035BD-D7EB-485F-9451-F609040B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00D97-1152-451F-AA4D-4ED46B88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B5FE-B48C-4987-910C-C6C58DF3F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6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0FA38-361B-4171-8CC7-2383C27A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58C42-EA2B-4BAD-A562-1DC05774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34767-AC11-44E0-AFEF-863A4F21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6C31-1C19-4750-8302-27458C7B0222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D88E2-C6C2-40CF-BA56-E02882A1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6C6AA-8D1B-488B-A776-8DCA4049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B5FE-B48C-4987-910C-C6C58DF3F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2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175EA-E03F-4393-B73B-596A2E63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E0AAF0-427F-42A1-B6BA-BF3BAC65F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0A994-E14C-42C3-8E99-15226661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6C31-1C19-4750-8302-27458C7B0222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44E5C-7E68-439E-BFB0-DC044F5D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2AAE4D-0F17-4D3C-A11B-A2B59BFA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B5FE-B48C-4987-910C-C6C58DF3F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38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5D8F4-33F3-4CD6-85B5-9DB4E166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B31D6-E264-49A7-941D-41CA81CDC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5FB25E-98F0-4D40-91A8-DB22FBCDC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F9D1AD-AC70-4324-B82A-A1E2EA51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6C31-1C19-4750-8302-27458C7B0222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8D05C2-B4BE-4237-A851-92657547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BE69D4-6514-4D89-A01A-DC5C12E1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B5FE-B48C-4987-910C-C6C58DF3F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14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AD6A5-B52B-468E-9667-047927EA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5FA9E-4378-41BF-A479-9E2301707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068437-B660-4A74-B86C-B065F985C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5153BC-26B3-4CE9-BC4A-23F279D67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51254F-A6B7-4C9D-A50E-BBCD81BDD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B4B3DA-C328-46AA-9B90-0B86B776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6C31-1C19-4750-8302-27458C7B0222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F62126-5AE4-4F9E-B1BE-1A1DA6CA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64DDC0-D4AC-4B3E-8463-DCF8EFD3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B5FE-B48C-4987-910C-C6C58DF3F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87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4F62F-0023-45F4-9E6F-D0E6BE1A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7CDD2D-E2EB-4D89-A595-B937ADA6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6C31-1C19-4750-8302-27458C7B0222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EB3FE2-1DAA-4BFE-9852-59834E2E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4CC135-64FF-4DEF-A5BC-EFC24A5F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B5FE-B48C-4987-910C-C6C58DF3F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63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81B4C2-50E5-4B7B-AF3D-8B42F9CF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6C31-1C19-4750-8302-27458C7B0222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F569A4-DD8D-407F-BA22-88035D6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4687F-94BB-49F9-85E7-BDD2F837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B5FE-B48C-4987-910C-C6C58DF3F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05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ED70E-6DD1-4566-8C86-F1EC83D6F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DBC99-C299-4CFC-A19E-EFB3B3D29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AFCDF5-7292-4396-9101-7BABCE957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F44790-8917-4209-AFB2-D42330E2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6C31-1C19-4750-8302-27458C7B0222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0EEE8A-C13D-4C26-89A7-E76F8A0F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90FE02-771F-4C99-86AD-7892896D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B5FE-B48C-4987-910C-C6C58DF3F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61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64A99-C65A-4698-83EF-F9A64B23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F314D4-1B27-4CB1-9C7E-D2E18081D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2D2919-C4AC-48C4-A4DD-3CAB6A0AA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FF2095-782F-4472-A6E6-44F293C9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6C31-1C19-4750-8302-27458C7B0222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EFA3D-D6C7-4AF8-8ABF-4A4DA871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FEE3B5-6469-48FE-95EC-2C67E290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B5FE-B48C-4987-910C-C6C58DF3F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7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0FBD3B-8701-4974-9185-4ED9BD9F8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618431-8D58-4A7A-8C3C-B4E93A989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3BC40-40E3-40B5-B5D9-C0518A515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26C31-1C19-4750-8302-27458C7B0222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DDEE6-AA53-447C-B9AB-730E2C7FE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F87575-5BB9-40AC-92BE-ED7305AD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DB5FE-B48C-4987-910C-C6C58DF3F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4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8EC566-CD47-42E6-9078-D4C66F2F7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212546"/>
              </p:ext>
            </p:extLst>
          </p:nvPr>
        </p:nvGraphicFramePr>
        <p:xfrm>
          <a:off x="2115128" y="1135302"/>
          <a:ext cx="8128000" cy="37588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691626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74797365"/>
                    </a:ext>
                  </a:extLst>
                </a:gridCol>
              </a:tblGrid>
              <a:tr h="1879408">
                <a:tc>
                  <a:txBody>
                    <a:bodyPr/>
                    <a:lstStyle/>
                    <a:p>
                      <a:r>
                        <a:rPr lang="en-US" altLang="zh-CN" dirty="0"/>
                        <a:t>True positive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TP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真阳性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预测为真，实际为真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 positive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FP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假阳性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预测为真，实际为假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17982"/>
                  </a:ext>
                </a:extLst>
              </a:tr>
              <a:tr h="1879408"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 negative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FN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假阴性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预测为假，实际为真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 negative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TN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真阴性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预测为假，实际为假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0464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8183B8A-35D4-4D6D-A849-E30594209706}"/>
              </a:ext>
            </a:extLst>
          </p:cNvPr>
          <p:cNvSpPr txBox="1"/>
          <p:nvPr/>
        </p:nvSpPr>
        <p:spPr>
          <a:xfrm>
            <a:off x="3761510" y="154385"/>
            <a:ext cx="4717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样本真实标签，</a:t>
            </a:r>
            <a:r>
              <a:rPr lang="en-US" altLang="zh-CN" dirty="0"/>
              <a:t>1</a:t>
            </a:r>
            <a:r>
              <a:rPr lang="zh-CN" altLang="en-US" dirty="0"/>
              <a:t>为患癌，</a:t>
            </a:r>
            <a:r>
              <a:rPr lang="en-US" altLang="zh-CN" dirty="0"/>
              <a:t>0</a:t>
            </a:r>
            <a:r>
              <a:rPr lang="zh-CN" altLang="en-US" dirty="0"/>
              <a:t>为未患癌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E32071-496E-4322-A86D-36C14FF20F03}"/>
              </a:ext>
            </a:extLst>
          </p:cNvPr>
          <p:cNvSpPr txBox="1"/>
          <p:nvPr/>
        </p:nvSpPr>
        <p:spPr>
          <a:xfrm>
            <a:off x="3345873" y="727363"/>
            <a:ext cx="231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30CAA2-80E1-4A02-AA6B-863C04C0892E}"/>
              </a:ext>
            </a:extLst>
          </p:cNvPr>
          <p:cNvSpPr txBox="1"/>
          <p:nvPr/>
        </p:nvSpPr>
        <p:spPr>
          <a:xfrm>
            <a:off x="6542812" y="727363"/>
            <a:ext cx="231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89B0F1-82D7-4D2E-AA68-0B3F04238CA9}"/>
              </a:ext>
            </a:extLst>
          </p:cNvPr>
          <p:cNvSpPr txBox="1"/>
          <p:nvPr/>
        </p:nvSpPr>
        <p:spPr>
          <a:xfrm>
            <a:off x="446810" y="1979720"/>
            <a:ext cx="446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样本预测标签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1F053F-A7CF-4842-98FF-99A6FFF05A11}"/>
              </a:ext>
            </a:extLst>
          </p:cNvPr>
          <p:cNvSpPr txBox="1"/>
          <p:nvPr/>
        </p:nvSpPr>
        <p:spPr>
          <a:xfrm>
            <a:off x="1444337" y="1761712"/>
            <a:ext cx="231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798ED5-C68C-43B8-BD59-29DBD6DB6156}"/>
              </a:ext>
            </a:extLst>
          </p:cNvPr>
          <p:cNvSpPr txBox="1"/>
          <p:nvPr/>
        </p:nvSpPr>
        <p:spPr>
          <a:xfrm>
            <a:off x="1444336" y="3549380"/>
            <a:ext cx="231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0956D5A-DF13-4677-9FBF-C12DF2CD1C0F}"/>
              </a:ext>
            </a:extLst>
          </p:cNvPr>
          <p:cNvSpPr txBox="1"/>
          <p:nvPr/>
        </p:nvSpPr>
        <p:spPr>
          <a:xfrm>
            <a:off x="561109" y="5351318"/>
            <a:ext cx="5101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预测为真实际为真</a:t>
            </a:r>
            <a:r>
              <a:rPr lang="en-US" altLang="zh-CN" dirty="0"/>
              <a:t>/</a:t>
            </a:r>
            <a:r>
              <a:rPr lang="zh-CN" altLang="en-US" dirty="0"/>
              <a:t>所有预测为真的总数</a:t>
            </a:r>
            <a:r>
              <a:rPr lang="en-US" altLang="zh-CN" dirty="0"/>
              <a:t>=</a:t>
            </a:r>
            <a:r>
              <a:rPr lang="zh-CN" altLang="en-US" dirty="0"/>
              <a:t>查准率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TP/(TP+FP)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9B622-C629-4C19-B394-0BEF03238A7E}"/>
              </a:ext>
            </a:extLst>
          </p:cNvPr>
          <p:cNvSpPr txBox="1"/>
          <p:nvPr/>
        </p:nvSpPr>
        <p:spPr>
          <a:xfrm>
            <a:off x="6179128" y="5351318"/>
            <a:ext cx="4925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预测为真实际为真</a:t>
            </a:r>
            <a:r>
              <a:rPr lang="en-US" altLang="zh-CN" dirty="0"/>
              <a:t>/</a:t>
            </a:r>
            <a:r>
              <a:rPr lang="zh-CN" altLang="en-US" dirty="0"/>
              <a:t>实际为真的总数</a:t>
            </a:r>
            <a:r>
              <a:rPr lang="en-US" altLang="zh-CN" dirty="0"/>
              <a:t>=</a:t>
            </a:r>
            <a:r>
              <a:rPr lang="zh-CN" altLang="en-US" dirty="0"/>
              <a:t>召回率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TP/(TP+FN)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15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FAFA0C8-3BC6-43CF-8BAD-29D959FC28EF}"/>
                  </a:ext>
                </a:extLst>
              </p:cNvPr>
              <p:cNvSpPr txBox="1"/>
              <p:nvPr/>
            </p:nvSpPr>
            <p:spPr>
              <a:xfrm>
                <a:off x="869372" y="1200365"/>
                <a:ext cx="10453255" cy="4000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dirty="0"/>
                  <a:t>对应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个特征的样本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生成新的特征向量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……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dirty="0"/>
                  <a:t>]</a:t>
                </a:r>
                <a:r>
                  <a:rPr lang="zh-CN" altLang="en-US" dirty="0"/>
                  <a:t>。其中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en-US" dirty="0"/>
                  <a:t>均为样本与其他样本计算的相似度距离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例如高斯核函数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dirty="0"/>
                  <a:t>可以添加一个截距项令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dirty="0"/>
                  <a:t>= 1</a:t>
                </a:r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因为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样本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与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样本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本身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计算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截距项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因此</m:t>
                    </m:r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dirty="0"/>
                  <a:t>这样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……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dirty="0"/>
                  <a:t>]</a:t>
                </a:r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</m:d>
                      </m:sup>
                    </m:sSup>
                    <m:r>
                      <a:rPr lang="zh-CN" altLang="en-US" i="0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en-US" dirty="0"/>
                  <a:t>维。以此类推：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……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dirty="0"/>
                  <a:t>]</a:t>
                </a:r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1,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0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……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dirty="0"/>
                  <a:t>]</a:t>
                </a:r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1,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dirty="0"/>
                  <a:t>………………………………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……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dirty="0"/>
                  <a:t>]</a:t>
                </a:r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1,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FAFA0C8-3BC6-43CF-8BAD-29D959FC2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72" y="1200365"/>
                <a:ext cx="10453255" cy="4000069"/>
              </a:xfrm>
              <a:prstGeom prst="rect">
                <a:avLst/>
              </a:prstGeom>
              <a:blipFill>
                <a:blip r:embed="rId2"/>
                <a:stretch>
                  <a:fillRect l="-408" b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03F1C305-29F9-445D-B932-829974F0846D}"/>
              </a:ext>
            </a:extLst>
          </p:cNvPr>
          <p:cNvSpPr txBox="1"/>
          <p:nvPr/>
        </p:nvSpPr>
        <p:spPr>
          <a:xfrm>
            <a:off x="3023755" y="665018"/>
            <a:ext cx="547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SVM</a:t>
            </a:r>
            <a:r>
              <a:rPr lang="zh-CN" altLang="en-US" b="1" dirty="0">
                <a:solidFill>
                  <a:srgbClr val="00B050"/>
                </a:solidFill>
              </a:rPr>
              <a:t>的核函数和标记点计算的固定步骤</a:t>
            </a:r>
          </a:p>
        </p:txBody>
      </p:sp>
    </p:spTree>
    <p:extLst>
      <p:ext uri="{BB962C8B-B14F-4D97-AF65-F5344CB8AC3E}">
        <p14:creationId xmlns:p14="http://schemas.microsoft.com/office/powerpoint/2010/main" val="318843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03F1C305-29F9-445D-B932-829974F0846D}"/>
              </a:ext>
            </a:extLst>
          </p:cNvPr>
          <p:cNvSpPr txBox="1"/>
          <p:nvPr/>
        </p:nvSpPr>
        <p:spPr>
          <a:xfrm>
            <a:off x="2961410" y="0"/>
            <a:ext cx="547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均值算法的核心步骤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EB92C8-76FF-4887-A213-FFD6BF6AB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498262"/>
            <a:ext cx="3138623" cy="26716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5A90D91-4490-4AAA-8DD5-EBD75C5C5556}"/>
              </a:ext>
            </a:extLst>
          </p:cNvPr>
          <p:cNvSpPr txBox="1"/>
          <p:nvPr/>
        </p:nvSpPr>
        <p:spPr>
          <a:xfrm>
            <a:off x="365015" y="3162787"/>
            <a:ext cx="286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随机生成初始化的聚类中心点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EF6803-C226-4C32-88CF-35B1314D9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625" y="490756"/>
            <a:ext cx="3478344" cy="26365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3F7FCFB-D473-4399-92D3-0B057F262699}"/>
              </a:ext>
            </a:extLst>
          </p:cNvPr>
          <p:cNvSpPr txBox="1"/>
          <p:nvPr/>
        </p:nvSpPr>
        <p:spPr>
          <a:xfrm>
            <a:off x="3671626" y="3127281"/>
            <a:ext cx="3247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计算每个点与聚类中心的距离，然后将每个点分配给更近的聚类中心点并形成各自的簇。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167B32-068D-4317-A2E3-56F51C6C8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969" y="490756"/>
            <a:ext cx="3247026" cy="26365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FF469BF-F2C4-4443-9E62-E480BBA3A9EC}"/>
              </a:ext>
            </a:extLst>
          </p:cNvPr>
          <p:cNvSpPr txBox="1"/>
          <p:nvPr/>
        </p:nvSpPr>
        <p:spPr>
          <a:xfrm>
            <a:off x="7223054" y="3162787"/>
            <a:ext cx="422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计算所有各自形成簇的点的均值，并将这个均值点定义为新的聚类中心。红色点、蓝色点的各自平均值。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FA72C5-ABF5-4CB1-993D-8F12DBBF4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737" y="3588946"/>
            <a:ext cx="3388888" cy="26079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54230A3-15ED-4750-A58C-42C1EA1C037D}"/>
              </a:ext>
            </a:extLst>
          </p:cNvPr>
          <p:cNvSpPr txBox="1"/>
          <p:nvPr/>
        </p:nvSpPr>
        <p:spPr>
          <a:xfrm>
            <a:off x="282737" y="6346061"/>
            <a:ext cx="313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新的聚类中心再次与所有数据点计算距离，将每个点重新分配给更近的聚类中心。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3C31802-CEB8-4E75-B75B-345FC410C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2064" y="3682149"/>
            <a:ext cx="3026588" cy="251475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480A6A9-DA5B-41C5-B907-F90903F1D04B}"/>
              </a:ext>
            </a:extLst>
          </p:cNvPr>
          <p:cNvSpPr txBox="1"/>
          <p:nvPr/>
        </p:nvSpPr>
        <p:spPr>
          <a:xfrm>
            <a:off x="3781845" y="6355541"/>
            <a:ext cx="3247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再根据新的簇分配计算所有簇内的点的向量均值，然后形成新的数据中心。如此循环。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713F570-4E7C-4634-A462-1066AD54DD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4730" y="3682149"/>
            <a:ext cx="3217504" cy="251475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4618301-0CD0-43B7-947F-3C4C0D16D357}"/>
              </a:ext>
            </a:extLst>
          </p:cNvPr>
          <p:cNvSpPr txBox="1"/>
          <p:nvPr/>
        </p:nvSpPr>
        <p:spPr>
          <a:xfrm>
            <a:off x="7289544" y="6346060"/>
            <a:ext cx="3247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迭代停止条件：规定迭代次数或者聚类中心距离变化量低于阀值。</a:t>
            </a:r>
          </a:p>
        </p:txBody>
      </p:sp>
    </p:spTree>
    <p:extLst>
      <p:ext uri="{BB962C8B-B14F-4D97-AF65-F5344CB8AC3E}">
        <p14:creationId xmlns:p14="http://schemas.microsoft.com/office/powerpoint/2010/main" val="242726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03F1C305-29F9-445D-B932-829974F0846D}"/>
              </a:ext>
            </a:extLst>
          </p:cNvPr>
          <p:cNvSpPr txBox="1"/>
          <p:nvPr/>
        </p:nvSpPr>
        <p:spPr>
          <a:xfrm>
            <a:off x="3023755" y="665018"/>
            <a:ext cx="547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K</a:t>
            </a:r>
            <a:r>
              <a:rPr lang="zh-CN" altLang="en-US" b="1" dirty="0">
                <a:solidFill>
                  <a:srgbClr val="00B050"/>
                </a:solidFill>
              </a:rPr>
              <a:t>均值算法在聚类个数的选择上不明确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5C6C649-3166-449A-87A4-5E705D3E4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93987"/>
            <a:ext cx="5652977" cy="46210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1252957-A237-49F0-9116-BF6414D61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23" y="1222204"/>
            <a:ext cx="5754423" cy="449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7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03F1C305-29F9-445D-B932-829974F0846D}"/>
              </a:ext>
            </a:extLst>
          </p:cNvPr>
          <p:cNvSpPr txBox="1"/>
          <p:nvPr/>
        </p:nvSpPr>
        <p:spPr>
          <a:xfrm>
            <a:off x="3002973" y="280554"/>
            <a:ext cx="547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算法在数据划分正确使用流程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150D353-F0E6-4784-B53B-2279DF4532E6}"/>
              </a:ext>
            </a:extLst>
          </p:cNvPr>
          <p:cNvSpPr/>
          <p:nvPr/>
        </p:nvSpPr>
        <p:spPr>
          <a:xfrm>
            <a:off x="955964" y="2098964"/>
            <a:ext cx="1485900" cy="23067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E849675-C0D5-4CF6-A344-F2C0AB151E5C}"/>
              </a:ext>
            </a:extLst>
          </p:cNvPr>
          <p:cNvSpPr/>
          <p:nvPr/>
        </p:nvSpPr>
        <p:spPr>
          <a:xfrm>
            <a:off x="4364183" y="2098964"/>
            <a:ext cx="1485900" cy="23067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交叉验证集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4CF75DB-1EF6-4627-A55E-9BD46E0A6805}"/>
              </a:ext>
            </a:extLst>
          </p:cNvPr>
          <p:cNvSpPr/>
          <p:nvPr/>
        </p:nvSpPr>
        <p:spPr>
          <a:xfrm>
            <a:off x="8021783" y="2098964"/>
            <a:ext cx="1485900" cy="23067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测试集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8A306BC3-FBC5-44B4-A8B9-1EB372C4E081}"/>
              </a:ext>
            </a:extLst>
          </p:cNvPr>
          <p:cNvSpPr/>
          <p:nvPr/>
        </p:nvSpPr>
        <p:spPr>
          <a:xfrm>
            <a:off x="1413164" y="4618759"/>
            <a:ext cx="571500" cy="2286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340E06C-7283-4BFE-B6E9-3EFD6BAF32F4}"/>
              </a:ext>
            </a:extLst>
          </p:cNvPr>
          <p:cNvSpPr/>
          <p:nvPr/>
        </p:nvSpPr>
        <p:spPr>
          <a:xfrm>
            <a:off x="955964" y="5060373"/>
            <a:ext cx="1485900" cy="10494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算法并输出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的参数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21F8CBA-F759-4995-81F8-37419ED63158}"/>
              </a:ext>
            </a:extLst>
          </p:cNvPr>
          <p:cNvSpPr/>
          <p:nvPr/>
        </p:nvSpPr>
        <p:spPr>
          <a:xfrm>
            <a:off x="4364183" y="1049482"/>
            <a:ext cx="1485900" cy="10494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调用训练集的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映射参数降维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CA0DFCB-815C-4B14-A36E-A8F573147EAB}"/>
              </a:ext>
            </a:extLst>
          </p:cNvPr>
          <p:cNvSpPr/>
          <p:nvPr/>
        </p:nvSpPr>
        <p:spPr>
          <a:xfrm>
            <a:off x="7990007" y="1049482"/>
            <a:ext cx="1485900" cy="10494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调用训练集的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映射参数降维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C03FEE8-57D8-41A2-9C2D-228393301368}"/>
              </a:ext>
            </a:extLst>
          </p:cNvPr>
          <p:cNvCxnSpPr>
            <a:stCxn id="11" idx="7"/>
            <a:endCxn id="14" idx="2"/>
          </p:cNvCxnSpPr>
          <p:nvPr/>
        </p:nvCxnSpPr>
        <p:spPr>
          <a:xfrm flipV="1">
            <a:off x="2224259" y="1574223"/>
            <a:ext cx="2139924" cy="363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337B6CC-1B45-49A6-8A1B-DB6874E92D9B}"/>
              </a:ext>
            </a:extLst>
          </p:cNvPr>
          <p:cNvCxnSpPr>
            <a:cxnSpLocks/>
            <a:stCxn id="11" idx="7"/>
            <a:endCxn id="15" idx="4"/>
          </p:cNvCxnSpPr>
          <p:nvPr/>
        </p:nvCxnSpPr>
        <p:spPr>
          <a:xfrm flipV="1">
            <a:off x="2224259" y="2098964"/>
            <a:ext cx="6508698" cy="311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DFAAE99-8BBA-4B08-AA94-784B64659749}"/>
              </a:ext>
            </a:extLst>
          </p:cNvPr>
          <p:cNvGrpSpPr/>
          <p:nvPr/>
        </p:nvGrpSpPr>
        <p:grpSpPr>
          <a:xfrm>
            <a:off x="4800600" y="4733059"/>
            <a:ext cx="613065" cy="613065"/>
            <a:chOff x="4675910" y="4753840"/>
            <a:chExt cx="613065" cy="613065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99626F09-D121-4245-B66B-B91A51693A65}"/>
                </a:ext>
              </a:extLst>
            </p:cNvPr>
            <p:cNvSpPr/>
            <p:nvPr/>
          </p:nvSpPr>
          <p:spPr>
            <a:xfrm>
              <a:off x="4675910" y="4753840"/>
              <a:ext cx="613065" cy="61306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A6D32C4-884D-48A4-9252-AEC1C710F60A}"/>
                </a:ext>
              </a:extLst>
            </p:cNvPr>
            <p:cNvCxnSpPr>
              <a:cxnSpLocks/>
              <a:stCxn id="21" idx="1"/>
              <a:endCxn id="21" idx="5"/>
            </p:cNvCxnSpPr>
            <p:nvPr/>
          </p:nvCxnSpPr>
          <p:spPr>
            <a:xfrm>
              <a:off x="4765691" y="4843621"/>
              <a:ext cx="433503" cy="43350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1C475BA9-97C9-4DFD-9790-D560D8DD6F3F}"/>
                </a:ext>
              </a:extLst>
            </p:cNvPr>
            <p:cNvCxnSpPr>
              <a:stCxn id="21" idx="3"/>
              <a:endCxn id="21" idx="7"/>
            </p:cNvCxnSpPr>
            <p:nvPr/>
          </p:nvCxnSpPr>
          <p:spPr>
            <a:xfrm flipV="1">
              <a:off x="4765691" y="4843621"/>
              <a:ext cx="433503" cy="43350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57652D84-E5A1-4924-856E-7BDB009DFCC9}"/>
              </a:ext>
            </a:extLst>
          </p:cNvPr>
          <p:cNvSpPr/>
          <p:nvPr/>
        </p:nvSpPr>
        <p:spPr>
          <a:xfrm>
            <a:off x="7734586" y="5476436"/>
            <a:ext cx="1996741" cy="5247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直接在测试集调用</a:t>
            </a:r>
            <a:r>
              <a:rPr lang="en-US" altLang="zh-CN" sz="1200" dirty="0">
                <a:solidFill>
                  <a:srgbClr val="FF0000"/>
                </a:solidFill>
              </a:rPr>
              <a:t>PCA</a:t>
            </a:r>
            <a:r>
              <a:rPr lang="zh-CN" altLang="en-US" sz="1200" dirty="0">
                <a:solidFill>
                  <a:srgbClr val="FF0000"/>
                </a:solidFill>
              </a:rPr>
              <a:t>算法新一轮降维是错误的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8EEF2DD-0882-4FC3-9A96-376869A23ABF}"/>
              </a:ext>
            </a:extLst>
          </p:cNvPr>
          <p:cNvSpPr/>
          <p:nvPr/>
        </p:nvSpPr>
        <p:spPr>
          <a:xfrm>
            <a:off x="4019655" y="5476436"/>
            <a:ext cx="1996741" cy="5247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直接在交叉验证集调用</a:t>
            </a:r>
            <a:r>
              <a:rPr lang="en-US" altLang="zh-CN" sz="1200" dirty="0">
                <a:solidFill>
                  <a:srgbClr val="FF0000"/>
                </a:solidFill>
              </a:rPr>
              <a:t>PCA</a:t>
            </a:r>
            <a:r>
              <a:rPr lang="zh-CN" altLang="en-US" sz="1200" dirty="0">
                <a:solidFill>
                  <a:srgbClr val="FF0000"/>
                </a:solidFill>
              </a:rPr>
              <a:t>算法新一轮降维是错误的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BD572A1-53F1-4913-875F-E8FBF10FF0D4}"/>
              </a:ext>
            </a:extLst>
          </p:cNvPr>
          <p:cNvGrpSpPr/>
          <p:nvPr/>
        </p:nvGrpSpPr>
        <p:grpSpPr>
          <a:xfrm>
            <a:off x="8426423" y="4733059"/>
            <a:ext cx="613065" cy="613065"/>
            <a:chOff x="4675910" y="4753840"/>
            <a:chExt cx="613065" cy="613065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024A817-C769-43B8-9CC2-7BFB7E3AD8DC}"/>
                </a:ext>
              </a:extLst>
            </p:cNvPr>
            <p:cNvSpPr/>
            <p:nvPr/>
          </p:nvSpPr>
          <p:spPr>
            <a:xfrm>
              <a:off x="4675910" y="4753840"/>
              <a:ext cx="613065" cy="61306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8A87661-78C4-4F26-9DAD-A373AE5B24DF}"/>
                </a:ext>
              </a:extLst>
            </p:cNvPr>
            <p:cNvCxnSpPr>
              <a:cxnSpLocks/>
              <a:stCxn id="35" idx="1"/>
              <a:endCxn id="35" idx="5"/>
            </p:cNvCxnSpPr>
            <p:nvPr/>
          </p:nvCxnSpPr>
          <p:spPr>
            <a:xfrm>
              <a:off x="4765691" y="4843621"/>
              <a:ext cx="433503" cy="43350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300EB7D-2DAF-4237-98C2-581C473688D8}"/>
                </a:ext>
              </a:extLst>
            </p:cNvPr>
            <p:cNvCxnSpPr>
              <a:stCxn id="35" idx="3"/>
              <a:endCxn id="35" idx="7"/>
            </p:cNvCxnSpPr>
            <p:nvPr/>
          </p:nvCxnSpPr>
          <p:spPr>
            <a:xfrm flipV="1">
              <a:off x="4765691" y="4843621"/>
              <a:ext cx="433503" cy="43350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3931D132-5BB8-4C80-A222-A4BFAEEE6A48}"/>
              </a:ext>
            </a:extLst>
          </p:cNvPr>
          <p:cNvSpPr/>
          <p:nvPr/>
        </p:nvSpPr>
        <p:spPr>
          <a:xfrm>
            <a:off x="3096491" y="2866975"/>
            <a:ext cx="613065" cy="61306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ym typeface="Wingdings 2" panose="05020102010507070707" pitchFamily="18" charset="2"/>
              </a:rPr>
              <a:t></a:t>
            </a:r>
            <a:endParaRPr lang="zh-CN" altLang="en-US" sz="3200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ADAF3A67-FA54-443F-966B-91491753A4DB}"/>
              </a:ext>
            </a:extLst>
          </p:cNvPr>
          <p:cNvSpPr/>
          <p:nvPr/>
        </p:nvSpPr>
        <p:spPr>
          <a:xfrm>
            <a:off x="3406784" y="4204579"/>
            <a:ext cx="613065" cy="61306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ym typeface="Wingdings 2" panose="05020102010507070707" pitchFamily="18" charset="2"/>
              </a:rPr>
              <a:t>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9190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03F1C305-29F9-445D-B932-829974F0846D}"/>
              </a:ext>
            </a:extLst>
          </p:cNvPr>
          <p:cNvSpPr txBox="1"/>
          <p:nvPr/>
        </p:nvSpPr>
        <p:spPr>
          <a:xfrm>
            <a:off x="3002973" y="280554"/>
            <a:ext cx="547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异常检测算法的评估设计流程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36C6A8A-19EC-445F-8D91-B6BE947A89D3}"/>
              </a:ext>
            </a:extLst>
          </p:cNvPr>
          <p:cNvSpPr txBox="1"/>
          <p:nvPr/>
        </p:nvSpPr>
        <p:spPr>
          <a:xfrm>
            <a:off x="17318" y="768928"/>
            <a:ext cx="6078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假设目前有</a:t>
            </a:r>
            <a:r>
              <a:rPr lang="en-US" altLang="zh-CN" dirty="0"/>
              <a:t>10020</a:t>
            </a:r>
            <a:r>
              <a:rPr lang="zh-CN" altLang="en-US" dirty="0"/>
              <a:t>个带标签的数据样本。其中：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正常样本</a:t>
            </a:r>
            <a:r>
              <a:rPr lang="en-US" altLang="zh-CN" dirty="0"/>
              <a:t>10000</a:t>
            </a:r>
            <a:r>
              <a:rPr lang="zh-CN" altLang="en-US" dirty="0"/>
              <a:t>个；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异常样本</a:t>
            </a:r>
            <a:r>
              <a:rPr lang="en-US" altLang="zh-CN" dirty="0"/>
              <a:t>20</a:t>
            </a:r>
            <a:r>
              <a:rPr lang="zh-CN" altLang="en-US" dirty="0"/>
              <a:t>个。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5297D8B-0DB9-4F4D-9798-123A88445A52}"/>
              </a:ext>
            </a:extLst>
          </p:cNvPr>
          <p:cNvSpPr/>
          <p:nvPr/>
        </p:nvSpPr>
        <p:spPr>
          <a:xfrm>
            <a:off x="1174173" y="2057400"/>
            <a:ext cx="9279082" cy="64423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训练集</a:t>
            </a:r>
            <a:r>
              <a:rPr lang="en-US" altLang="zh-CN" dirty="0"/>
              <a:t>:6000</a:t>
            </a:r>
            <a:r>
              <a:rPr lang="zh-CN" altLang="en-US" dirty="0"/>
              <a:t>个正常样本</a:t>
            </a:r>
            <a:r>
              <a:rPr lang="en-US" altLang="zh-CN" dirty="0"/>
              <a:t>——————</a:t>
            </a:r>
            <a:r>
              <a:rPr lang="zh-CN" altLang="en-US" dirty="0"/>
              <a:t>用于参数估计，计算所有特征的均值和方差向量，并得到最终的</a:t>
            </a:r>
            <a:r>
              <a:rPr lang="en-US" altLang="zh-CN" dirty="0"/>
              <a:t>P(x)</a:t>
            </a:r>
            <a:r>
              <a:rPr lang="zh-CN" altLang="en-US" dirty="0"/>
              <a:t>。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7B9A67C-ABDA-41FE-A7C2-1012BC47E062}"/>
              </a:ext>
            </a:extLst>
          </p:cNvPr>
          <p:cNvSpPr/>
          <p:nvPr/>
        </p:nvSpPr>
        <p:spPr>
          <a:xfrm>
            <a:off x="1174173" y="2930237"/>
            <a:ext cx="9279082" cy="64423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交叉验证集</a:t>
            </a:r>
            <a:r>
              <a:rPr lang="en-US" altLang="zh-CN" dirty="0"/>
              <a:t>:2000</a:t>
            </a:r>
            <a:r>
              <a:rPr lang="zh-CN" altLang="en-US" dirty="0"/>
              <a:t>个正常样本，</a:t>
            </a:r>
            <a:r>
              <a:rPr lang="en-US" altLang="zh-CN" dirty="0"/>
              <a:t>10</a:t>
            </a:r>
            <a:r>
              <a:rPr lang="zh-CN" altLang="en-US" dirty="0"/>
              <a:t>个异常样本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BE855C1-FBC4-4344-8ABF-90FC8E0B36B2}"/>
              </a:ext>
            </a:extLst>
          </p:cNvPr>
          <p:cNvSpPr/>
          <p:nvPr/>
        </p:nvSpPr>
        <p:spPr>
          <a:xfrm>
            <a:off x="1174173" y="3787032"/>
            <a:ext cx="9279082" cy="64423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测试集</a:t>
            </a:r>
            <a:r>
              <a:rPr lang="en-US" altLang="zh-CN" dirty="0"/>
              <a:t>: 2000</a:t>
            </a:r>
            <a:r>
              <a:rPr lang="zh-CN" altLang="en-US" dirty="0"/>
              <a:t>个正常样本，</a:t>
            </a:r>
            <a:r>
              <a:rPr lang="en-US" altLang="zh-CN" dirty="0"/>
              <a:t>10</a:t>
            </a:r>
            <a:r>
              <a:rPr lang="zh-CN" altLang="en-US" dirty="0"/>
              <a:t>个异常样本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98E916-4685-4996-BA28-B048553AFCA5}"/>
              </a:ext>
            </a:extLst>
          </p:cNvPr>
          <p:cNvSpPr txBox="1"/>
          <p:nvPr/>
        </p:nvSpPr>
        <p:spPr>
          <a:xfrm>
            <a:off x="557645" y="5627407"/>
            <a:ext cx="10512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另外不推荐的一种数据划分方法：</a:t>
            </a:r>
            <a:endParaRPr lang="en-US" altLang="zh-CN" dirty="0"/>
          </a:p>
          <a:p>
            <a:r>
              <a:rPr lang="zh-CN" altLang="en-US" dirty="0"/>
              <a:t>将交叉验证集合测试集都使用同一个</a:t>
            </a:r>
            <a:r>
              <a:rPr lang="en-US" altLang="zh-CN" dirty="0"/>
              <a:t>4000</a:t>
            </a:r>
            <a:r>
              <a:rPr lang="zh-CN" altLang="en-US" dirty="0"/>
              <a:t>个正样本分别和</a:t>
            </a:r>
            <a:r>
              <a:rPr lang="en-US" altLang="zh-CN" dirty="0"/>
              <a:t>10</a:t>
            </a:r>
            <a:r>
              <a:rPr lang="zh-CN" altLang="en-US" dirty="0"/>
              <a:t>个负样本组成，那么相当于交叉验证集和测试集共用正常样本部分数据。</a:t>
            </a:r>
            <a:r>
              <a:rPr lang="zh-CN" altLang="en-US" b="1" dirty="0">
                <a:solidFill>
                  <a:srgbClr val="C00000"/>
                </a:solidFill>
              </a:rPr>
              <a:t>这是不推荐的一种做法。</a:t>
            </a:r>
          </a:p>
        </p:txBody>
      </p:sp>
    </p:spTree>
    <p:extLst>
      <p:ext uri="{BB962C8B-B14F-4D97-AF65-F5344CB8AC3E}">
        <p14:creationId xmlns:p14="http://schemas.microsoft.com/office/powerpoint/2010/main" val="112946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03F1C305-29F9-445D-B932-829974F0846D}"/>
              </a:ext>
            </a:extLst>
          </p:cNvPr>
          <p:cNvSpPr txBox="1"/>
          <p:nvPr/>
        </p:nvSpPr>
        <p:spPr>
          <a:xfrm>
            <a:off x="3002973" y="280554"/>
            <a:ext cx="5476009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异常检测算法的评估设计流程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9F161D-1B3A-4C93-988D-7F2AEFC132A1}"/>
              </a:ext>
            </a:extLst>
          </p:cNvPr>
          <p:cNvSpPr txBox="1"/>
          <p:nvPr/>
        </p:nvSpPr>
        <p:spPr>
          <a:xfrm>
            <a:off x="1558636" y="1108362"/>
            <a:ext cx="9507682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通过拟合的参数假设，在交叉验证集输入</a:t>
            </a:r>
            <a:r>
              <a:rPr lang="en-US" altLang="zh-CN" dirty="0"/>
              <a:t>x</a:t>
            </a:r>
            <a:r>
              <a:rPr lang="zh-CN" altLang="en-US" dirty="0"/>
              <a:t>，并结合</a:t>
            </a:r>
            <a:r>
              <a:rPr lang="en-US" altLang="zh-CN" dirty="0"/>
              <a:t>1</a:t>
            </a:r>
            <a:r>
              <a:rPr lang="zh-CN" altLang="en-US" dirty="0"/>
              <a:t>的参数计算如下公式作出在交叉验证集上的预测结果：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if p(x) &lt; </a:t>
            </a:r>
            <a:r>
              <a:rPr lang="el-GR" altLang="zh-CN" dirty="0"/>
              <a:t>ε</a:t>
            </a:r>
            <a:r>
              <a:rPr lang="en-US" altLang="zh-CN" dirty="0"/>
              <a:t>, then y = 1 </a:t>
            </a:r>
            <a:r>
              <a:rPr lang="zh-CN" altLang="en-US" dirty="0"/>
              <a:t>（判定异常）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if p(x) &gt;= </a:t>
            </a:r>
            <a:r>
              <a:rPr lang="el-GR" altLang="zh-CN" dirty="0"/>
              <a:t>ε</a:t>
            </a:r>
            <a:r>
              <a:rPr lang="en-US" altLang="zh-CN" dirty="0"/>
              <a:t>, then y = 0 </a:t>
            </a:r>
            <a:r>
              <a:rPr lang="zh-CN" altLang="en-US" dirty="0"/>
              <a:t>（判定正常）</a:t>
            </a:r>
            <a:r>
              <a:rPr lang="en-US" altLang="zh-CN" dirty="0"/>
              <a:t>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7CAED4-C13C-42BC-8F22-FA7CD673116D}"/>
              </a:ext>
            </a:extLst>
          </p:cNvPr>
          <p:cNvSpPr txBox="1"/>
          <p:nvPr/>
        </p:nvSpPr>
        <p:spPr>
          <a:xfrm>
            <a:off x="1558636" y="2820497"/>
            <a:ext cx="9507682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在</a:t>
            </a:r>
            <a:r>
              <a:rPr lang="zh-CN" altLang="en-US" b="1" dirty="0">
                <a:solidFill>
                  <a:srgbClr val="C00000"/>
                </a:solidFill>
              </a:rPr>
              <a:t>交叉验证集</a:t>
            </a:r>
            <a:r>
              <a:rPr lang="zh-CN" altLang="en-US" dirty="0"/>
              <a:t>上，分别计算预测标签和真实已经打标的标签的</a:t>
            </a:r>
            <a:r>
              <a:rPr lang="en-US" altLang="zh-CN" dirty="0"/>
              <a:t>F</a:t>
            </a:r>
            <a:r>
              <a:rPr lang="zh-CN" altLang="en-US" dirty="0"/>
              <a:t>值，类似于二分类问题：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计算</a:t>
            </a:r>
            <a:r>
              <a:rPr lang="en-US" altLang="zh-CN" dirty="0"/>
              <a:t>TP</a:t>
            </a:r>
            <a:r>
              <a:rPr lang="zh-CN" altLang="en-US" dirty="0"/>
              <a:t>、</a:t>
            </a:r>
            <a:r>
              <a:rPr lang="en-US" altLang="zh-CN" dirty="0"/>
              <a:t>FP</a:t>
            </a:r>
            <a:r>
              <a:rPr lang="zh-CN" altLang="en-US" dirty="0"/>
              <a:t>、</a:t>
            </a:r>
            <a:r>
              <a:rPr lang="en-US" altLang="zh-CN" dirty="0"/>
              <a:t>FN</a:t>
            </a:r>
            <a:r>
              <a:rPr lang="zh-CN" altLang="en-US" dirty="0"/>
              <a:t>、</a:t>
            </a:r>
            <a:r>
              <a:rPr lang="en-US" altLang="zh-CN" dirty="0"/>
              <a:t>TN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计算查全率、查准率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计算</a:t>
            </a:r>
            <a:r>
              <a:rPr lang="en-US" altLang="zh-CN" dirty="0"/>
              <a:t>F1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0D1056E-417C-407B-890A-78FE88313F73}"/>
              </a:ext>
            </a:extLst>
          </p:cNvPr>
          <p:cNvSpPr txBox="1"/>
          <p:nvPr/>
        </p:nvSpPr>
        <p:spPr>
          <a:xfrm>
            <a:off x="1558635" y="4567155"/>
            <a:ext cx="9663546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如何来确定算法评估的阀值</a:t>
            </a:r>
            <a:r>
              <a:rPr lang="el-GR" altLang="zh-CN" dirty="0"/>
              <a:t>ε</a:t>
            </a:r>
            <a:r>
              <a:rPr lang="zh-CN" altLang="en-US" dirty="0"/>
              <a:t>呢？一个好的办法是尝试使用不同的取值</a:t>
            </a:r>
            <a:r>
              <a:rPr lang="el-GR" altLang="zh-CN" dirty="0"/>
              <a:t>ε</a:t>
            </a:r>
            <a:r>
              <a:rPr lang="zh-CN" altLang="en-US" dirty="0"/>
              <a:t>作为阀值，然后来通过交叉验证集合测试集上的</a:t>
            </a:r>
            <a:r>
              <a:rPr lang="en-US" altLang="zh-CN" dirty="0"/>
              <a:t>F</a:t>
            </a:r>
            <a:r>
              <a:rPr lang="zh-CN" altLang="en-US" dirty="0"/>
              <a:t>值来结果来评估阀值的优劣性。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结合起来，这是一个选择特征优劣性的方式。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3A8A37A-6B00-4E1A-96D0-EEC6223F75EA}"/>
                  </a:ext>
                </a:extLst>
              </p:cNvPr>
              <p:cNvSpPr txBox="1"/>
              <p:nvPr/>
            </p:nvSpPr>
            <p:spPr>
              <a:xfrm>
                <a:off x="1558635" y="692727"/>
                <a:ext cx="9507683" cy="463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1.</a:t>
                </a:r>
                <a:r>
                  <a:rPr lang="zh-CN" altLang="en-US" dirty="0"/>
                  <a:t>在训练集上拟合每一个特征的假设参数，包括均值向量</a:t>
                </a:r>
                <a:r>
                  <a:rPr lang="en-US" altLang="zh-CN" dirty="0"/>
                  <a:t>μ</a:t>
                </a:r>
                <a:r>
                  <a:rPr lang="zh-CN" altLang="en-US" dirty="0"/>
                  <a:t>和方差向量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3A8A37A-6B00-4E1A-96D0-EEC6223F7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35" y="692727"/>
                <a:ext cx="9507683" cy="463588"/>
              </a:xfrm>
              <a:prstGeom prst="rect">
                <a:avLst/>
              </a:prstGeom>
              <a:blipFill>
                <a:blip r:embed="rId2"/>
                <a:stretch>
                  <a:fillRect l="-577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4EF77032-4534-4C0A-AF6F-C4A8B245EDA8}"/>
              </a:ext>
            </a:extLst>
          </p:cNvPr>
          <p:cNvSpPr txBox="1"/>
          <p:nvPr/>
        </p:nvSpPr>
        <p:spPr>
          <a:xfrm>
            <a:off x="1558635" y="5833298"/>
            <a:ext cx="9507683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5.</a:t>
            </a:r>
            <a:r>
              <a:rPr lang="zh-CN" altLang="en-US" dirty="0"/>
              <a:t>当在测试集上确定好最优的阀值</a:t>
            </a:r>
            <a:r>
              <a:rPr lang="el-GR" altLang="zh-CN" dirty="0"/>
              <a:t>ε</a:t>
            </a:r>
            <a:r>
              <a:rPr lang="zh-CN" altLang="en-US" dirty="0"/>
              <a:t>和特征组合以后，在</a:t>
            </a:r>
            <a:r>
              <a:rPr lang="zh-CN" altLang="en-US" b="1" dirty="0">
                <a:solidFill>
                  <a:srgbClr val="C00000"/>
                </a:solidFill>
              </a:rPr>
              <a:t>测试集上进行最终的算法评估。最后用于预测并实现异常检测。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86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03F1C305-29F9-445D-B932-829974F0846D}"/>
              </a:ext>
            </a:extLst>
          </p:cNvPr>
          <p:cNvSpPr txBox="1"/>
          <p:nvPr/>
        </p:nvSpPr>
        <p:spPr>
          <a:xfrm>
            <a:off x="3357995" y="270164"/>
            <a:ext cx="5476009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异常检测和监督学习的使用场景对比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1A3830-E699-497F-ADA8-CDB7AF018BD4}"/>
              </a:ext>
            </a:extLst>
          </p:cNvPr>
          <p:cNvSpPr txBox="1"/>
          <p:nvPr/>
        </p:nvSpPr>
        <p:spPr>
          <a:xfrm>
            <a:off x="1589809" y="955964"/>
            <a:ext cx="2795155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应使用异常检测的情况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47825A-4E09-4EC1-A146-DBCA5864FAE8}"/>
              </a:ext>
            </a:extLst>
          </p:cNvPr>
          <p:cNvSpPr txBox="1"/>
          <p:nvPr/>
        </p:nvSpPr>
        <p:spPr>
          <a:xfrm>
            <a:off x="7543800" y="955964"/>
            <a:ext cx="2795155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应使用监督学习的情况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D56D059-F156-45ED-A8FF-2FB2D233E2C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096000" y="729072"/>
            <a:ext cx="0" cy="466381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FD5AFB3B-EB2D-47EE-902F-3AEE58B85308}"/>
              </a:ext>
            </a:extLst>
          </p:cNvPr>
          <p:cNvSpPr txBox="1"/>
          <p:nvPr/>
        </p:nvSpPr>
        <p:spPr>
          <a:xfrm>
            <a:off x="342900" y="1693718"/>
            <a:ext cx="5382489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正样本的数量很少的时候（</a:t>
            </a:r>
            <a:r>
              <a:rPr lang="en-US" altLang="zh-CN" dirty="0"/>
              <a:t>0-20</a:t>
            </a:r>
            <a:r>
              <a:rPr lang="zh-CN" altLang="en-US" dirty="0"/>
              <a:t>个）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负样本的数量远远比正样本大，这时候可以通过负样本拟合出</a:t>
            </a:r>
            <a:r>
              <a:rPr lang="en-US" altLang="zh-CN" dirty="0"/>
              <a:t>p(x)</a:t>
            </a:r>
            <a:r>
              <a:rPr lang="zh-CN" altLang="en-US" dirty="0"/>
              <a:t>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85B8BD-3165-4682-B5B6-396C6197AEB1}"/>
              </a:ext>
            </a:extLst>
          </p:cNvPr>
          <p:cNvSpPr txBox="1"/>
          <p:nvPr/>
        </p:nvSpPr>
        <p:spPr>
          <a:xfrm>
            <a:off x="6466611" y="1693718"/>
            <a:ext cx="5382489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正样本和负样本的数量差距不太大，且正样本和负样本的绝对数量均比较大的时候。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98061A-0C0B-4789-AB91-FF1FD76834A6}"/>
              </a:ext>
            </a:extLst>
          </p:cNvPr>
          <p:cNvSpPr txBox="1"/>
          <p:nvPr/>
        </p:nvSpPr>
        <p:spPr>
          <a:xfrm>
            <a:off x="342900" y="3120029"/>
            <a:ext cx="5382489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当正样本数量很小，且面临的异常情况的正样本存在变化的情况，比如当前正样本</a:t>
            </a:r>
            <a:r>
              <a:rPr lang="en-US" altLang="zh-CN" dirty="0"/>
              <a:t>label</a:t>
            </a:r>
            <a:r>
              <a:rPr lang="zh-CN" altLang="en-US" dirty="0"/>
              <a:t>为变速箱异常、下一个要判定异常的情况是油箱漏油导致动力减弱，那么在正样本（异常情况）不断变化的情况下，也应该使用异常检测。比如明天出现的异常可能和今天之前所有见过的异常都不同。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A98F924-6EE1-40F6-834A-D4B72367DD0C}"/>
              </a:ext>
            </a:extLst>
          </p:cNvPr>
          <p:cNvSpPr txBox="1"/>
          <p:nvPr/>
        </p:nvSpPr>
        <p:spPr>
          <a:xfrm>
            <a:off x="6466611" y="3120029"/>
            <a:ext cx="5382489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未来出现的正样本的情况与当前正样本是相似的，或者说是几乎一致的情况，那么应该使用监督学习算法。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76B9777-AB28-46FD-A6AF-8D71F3AFFA1E}"/>
              </a:ext>
            </a:extLst>
          </p:cNvPr>
          <p:cNvSpPr txBox="1"/>
          <p:nvPr/>
        </p:nvSpPr>
        <p:spPr>
          <a:xfrm>
            <a:off x="1423554" y="5803530"/>
            <a:ext cx="962197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总之，异常检测算法中的正样本是为了检查异常情况，而且异常情况远远低于正常情况的数量。</a:t>
            </a:r>
          </a:p>
        </p:txBody>
      </p:sp>
    </p:spTree>
    <p:extLst>
      <p:ext uri="{BB962C8B-B14F-4D97-AF65-F5344CB8AC3E}">
        <p14:creationId xmlns:p14="http://schemas.microsoft.com/office/powerpoint/2010/main" val="2560374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1578</Words>
  <Application>Microsoft Office PowerPoint</Application>
  <PresentationFormat>宽屏</PresentationFormat>
  <Paragraphs>94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cet huang</dc:creator>
  <cp:lastModifiedBy>cet huang</cp:lastModifiedBy>
  <cp:revision>21</cp:revision>
  <dcterms:created xsi:type="dcterms:W3CDTF">2018-12-15T12:03:33Z</dcterms:created>
  <dcterms:modified xsi:type="dcterms:W3CDTF">2019-01-15T00:45:57Z</dcterms:modified>
</cp:coreProperties>
</file>