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68" r:id="rId2"/>
    <p:sldId id="387" r:id="rId3"/>
    <p:sldId id="431" r:id="rId4"/>
    <p:sldId id="446" r:id="rId5"/>
    <p:sldId id="447" r:id="rId6"/>
    <p:sldId id="448" r:id="rId7"/>
    <p:sldId id="433" r:id="rId8"/>
    <p:sldId id="438" r:id="rId9"/>
    <p:sldId id="449" r:id="rId10"/>
    <p:sldId id="440" r:id="rId11"/>
    <p:sldId id="432" r:id="rId12"/>
    <p:sldId id="434" r:id="rId13"/>
    <p:sldId id="435" r:id="rId14"/>
    <p:sldId id="436" r:id="rId15"/>
    <p:sldId id="439" r:id="rId16"/>
    <p:sldId id="443" r:id="rId17"/>
    <p:sldId id="444" r:id="rId18"/>
    <p:sldId id="437" r:id="rId19"/>
    <p:sldId id="445" r:id="rId20"/>
  </p:sldIdLst>
  <p:sldSz cx="9144000" cy="5143500" type="screen16x9"/>
  <p:notesSz cx="6935788" cy="9220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6600"/>
    <a:srgbClr val="FF0000"/>
    <a:srgbClr val="00FF00"/>
    <a:srgbClr val="CC9900"/>
    <a:srgbClr val="DE0000"/>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3" autoAdjust="0"/>
    <p:restoredTop sz="91086" autoAdjust="0"/>
  </p:normalViewPr>
  <p:slideViewPr>
    <p:cSldViewPr snapToGrid="0">
      <p:cViewPr varScale="1">
        <p:scale>
          <a:sx n="137" d="100"/>
          <a:sy n="137" d="100"/>
        </p:scale>
        <p:origin x="-822" y="-78"/>
      </p:cViewPr>
      <p:guideLst>
        <p:guide orient="horz" pos="1620"/>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Grid="0">
      <p:cViewPr varScale="1">
        <p:scale>
          <a:sx n="83" d="100"/>
          <a:sy n="83" d="100"/>
        </p:scale>
        <p:origin x="-3858" y="-102"/>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extLst>
      <p:ext uri="{BB962C8B-B14F-4D97-AF65-F5344CB8AC3E}">
        <p14:creationId xmlns:p14="http://schemas.microsoft.com/office/powerpoint/2010/main" val="2014667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395288" y="692150"/>
            <a:ext cx="6145212" cy="3457575"/>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693738" y="4379913"/>
            <a:ext cx="5548312" cy="4148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3929063" y="8758238"/>
            <a:ext cx="3005137"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extLst>
      <p:ext uri="{BB962C8B-B14F-4D97-AF65-F5344CB8AC3E}">
        <p14:creationId xmlns:p14="http://schemas.microsoft.com/office/powerpoint/2010/main" val="3229467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457325"/>
            <a:ext cx="8458200" cy="1102519"/>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4" name="Rectangle 24"/>
          <p:cNvSpPr>
            <a:spLocks noGrp="1" noChangeArrowheads="1"/>
          </p:cNvSpPr>
          <p:nvPr>
            <p:ph type="sldNum" sz="quarter" idx="10"/>
          </p:nvPr>
        </p:nvSpPr>
        <p:spPr>
          <a:xfrm>
            <a:off x="6642100" y="4529138"/>
            <a:ext cx="2133600" cy="154781"/>
          </a:xfrm>
        </p:spPr>
        <p:txBody>
          <a:bodyPr/>
          <a:lstStyle>
            <a:lvl1pPr>
              <a:defRPr/>
            </a:lvl1pPr>
          </a:lstStyle>
          <a:p>
            <a:fld id="{B1006088-BF21-4FD5-870B-675EAADE47BD}" type="slidenum">
              <a:rPr lang="en-US"/>
              <a:pPr/>
              <a:t>‹#›</a:t>
            </a:fld>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8800" y="76200"/>
            <a:ext cx="927100" cy="69532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3200" b="1">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04788"/>
            <a:ext cx="5111750" cy="4389835"/>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4" y="107156"/>
            <a:ext cx="2141537" cy="4301729"/>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07156"/>
            <a:ext cx="6275388" cy="4301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13" name="Rectangle 12"/>
          <p:cNvSpPr/>
          <p:nvPr userDrawn="1"/>
        </p:nvSpPr>
        <p:spPr>
          <a:xfrm>
            <a:off x="1"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9" y="4830367"/>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25"/>
            <a:ext cx="8458200" cy="1102519"/>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12" name="Rectangle 24"/>
          <p:cNvSpPr>
            <a:spLocks noGrp="1" noChangeArrowheads="1"/>
          </p:cNvSpPr>
          <p:nvPr>
            <p:ph type="sldNum" sz="quarter" idx="10"/>
          </p:nvPr>
        </p:nvSpPr>
        <p:spPr>
          <a:xfrm>
            <a:off x="6642100" y="4529138"/>
            <a:ext cx="2133600" cy="154781"/>
          </a:xfrm>
        </p:spPr>
        <p:txBody>
          <a:bodyPr/>
          <a:lstStyle>
            <a:lvl1pPr>
              <a:defRPr/>
            </a:lvl1pPr>
          </a:lstStyle>
          <a:p>
            <a:fld id="{B09843C0-6DAC-490D-A4BA-BCECDC8ED96F}" type="slidenum">
              <a:rPr lang="en-US"/>
              <a:pPr/>
              <a:t>‹#›</a:t>
            </a:fld>
            <a:endParaRPr lang="en-US" dirty="0"/>
          </a:p>
        </p:txBody>
      </p:sp>
      <p:sp>
        <p:nvSpPr>
          <p:cNvPr id="14" name="Text Box 31"/>
          <p:cNvSpPr txBox="1">
            <a:spLocks noChangeArrowheads="1"/>
          </p:cNvSpPr>
          <p:nvPr userDrawn="1"/>
        </p:nvSpPr>
        <p:spPr bwMode="auto">
          <a:xfrm>
            <a:off x="314325" y="4529138"/>
            <a:ext cx="2533650" cy="215444"/>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a:t>
            </a:r>
            <a:r>
              <a:rPr lang="en-US" sz="800" dirty="0" smtClean="0">
                <a:cs typeface="+mn-cs"/>
              </a:rPr>
              <a:t>Confidential</a:t>
            </a:r>
            <a:r>
              <a:rPr lang="en-US" sz="800" baseline="0" dirty="0" smtClean="0">
                <a:cs typeface="+mn-cs"/>
              </a:rPr>
              <a:t> </a:t>
            </a:r>
            <a:r>
              <a:rPr lang="en-US" sz="800" dirty="0" smtClean="0">
                <a:cs typeface="+mn-cs"/>
              </a:rPr>
              <a:t>– NDA Restrictions</a:t>
            </a:r>
            <a:endParaRPr lang="en-US" sz="800" dirty="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6" descr="selected_powerpoint_bg_1.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5" name="Rectangle 4"/>
          <p:cNvSpPr/>
          <p:nvPr userDrawn="1"/>
        </p:nvSpPr>
        <p:spPr>
          <a:xfrm>
            <a:off x="1"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1"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9" y="4830367"/>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25"/>
            <a:ext cx="8458200" cy="1102519"/>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15" name="Text Box 31"/>
          <p:cNvSpPr txBox="1">
            <a:spLocks noChangeArrowheads="1"/>
          </p:cNvSpPr>
          <p:nvPr userDrawn="1"/>
        </p:nvSpPr>
        <p:spPr bwMode="auto">
          <a:xfrm>
            <a:off x="314325" y="4529138"/>
            <a:ext cx="2533650" cy="215444"/>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a:t>
            </a:r>
            <a:r>
              <a:rPr lang="en-US" sz="800" dirty="0" smtClean="0">
                <a:cs typeface="+mn-cs"/>
              </a:rPr>
              <a:t>Confidential</a:t>
            </a:r>
            <a:r>
              <a:rPr lang="en-US" sz="800" baseline="0" dirty="0" smtClean="0">
                <a:cs typeface="+mn-cs"/>
              </a:rPr>
              <a:t> </a:t>
            </a:r>
            <a:r>
              <a:rPr lang="en-US" sz="800" dirty="0" smtClean="0">
                <a:cs typeface="+mn-cs"/>
              </a:rPr>
              <a:t>– NDA Restrictions</a:t>
            </a:r>
            <a:endParaRPr lang="en-US" sz="800" dirty="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5143500"/>
          </a:xfrm>
          <a:prstGeom prst="rect">
            <a:avLst/>
          </a:prstGeom>
          <a:noFill/>
          <a:ln w="9525">
            <a:noFill/>
            <a:miter lim="800000"/>
            <a:headEnd/>
            <a:tailEnd/>
          </a:ln>
        </p:spPr>
      </p:pic>
      <p:sp>
        <p:nvSpPr>
          <p:cNvPr id="5" name="Rectangle 4"/>
          <p:cNvSpPr/>
          <p:nvPr userDrawn="1"/>
        </p:nvSpPr>
        <p:spPr>
          <a:xfrm>
            <a:off x="0" y="4743450"/>
            <a:ext cx="8782050"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1"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9" y="4830367"/>
            <a:ext cx="1874837" cy="173831"/>
          </a:xfrm>
          <a:prstGeom prst="rect">
            <a:avLst/>
          </a:prstGeom>
          <a:noFill/>
          <a:ln w="9525">
            <a:noFill/>
            <a:miter lim="800000"/>
            <a:headEnd/>
            <a:tailEnd/>
          </a:ln>
        </p:spPr>
      </p:pic>
      <p:sp>
        <p:nvSpPr>
          <p:cNvPr id="3074" name="Rectangle 2"/>
          <p:cNvSpPr>
            <a:spLocks noGrp="1" noChangeArrowheads="1"/>
          </p:cNvSpPr>
          <p:nvPr>
            <p:ph type="ctrTitle"/>
          </p:nvPr>
        </p:nvSpPr>
        <p:spPr>
          <a:xfrm>
            <a:off x="342900" y="1457325"/>
            <a:ext cx="8458200" cy="1102519"/>
          </a:xfrm>
        </p:spPr>
        <p:txBody>
          <a:bodyPr/>
          <a:lstStyle>
            <a:lvl1pPr>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2774156"/>
            <a:ext cx="8458200" cy="1114425"/>
          </a:xfrm>
          <a:ln/>
        </p:spPr>
        <p:txBody>
          <a:bodyPr/>
          <a:lstStyle>
            <a:lvl1pPr marL="0" indent="0">
              <a:buFontTx/>
              <a:buNone/>
              <a:defRPr b="1"/>
            </a:lvl1pPr>
          </a:lstStyle>
          <a:p>
            <a:r>
              <a:rPr lang="en-US"/>
              <a:t>Click to edit Master subtitle style</a:t>
            </a:r>
          </a:p>
        </p:txBody>
      </p:sp>
      <p:sp>
        <p:nvSpPr>
          <p:cNvPr id="14" name="Text Box 31"/>
          <p:cNvSpPr txBox="1">
            <a:spLocks noChangeArrowheads="1"/>
          </p:cNvSpPr>
          <p:nvPr userDrawn="1"/>
        </p:nvSpPr>
        <p:spPr bwMode="auto">
          <a:xfrm>
            <a:off x="314325" y="4529138"/>
            <a:ext cx="2533650" cy="215444"/>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a:t>
            </a:r>
            <a:r>
              <a:rPr lang="en-US" sz="800" dirty="0" smtClean="0">
                <a:cs typeface="+mn-cs"/>
              </a:rPr>
              <a:t>Confidential</a:t>
            </a:r>
            <a:r>
              <a:rPr lang="en-US" sz="800" baseline="0" dirty="0" smtClean="0">
                <a:cs typeface="+mn-cs"/>
              </a:rPr>
              <a:t> </a:t>
            </a:r>
            <a:r>
              <a:rPr lang="en-US" sz="800" dirty="0" smtClean="0">
                <a:cs typeface="+mn-cs"/>
              </a:rPr>
              <a:t>– NDA Restrictions</a:t>
            </a:r>
            <a:endParaRPr lang="en-US" sz="800" dirty="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6" y="786351"/>
            <a:ext cx="8467725" cy="3709449"/>
          </a:xfrm>
        </p:spPr>
        <p:txBody>
          <a:bodyPr/>
          <a:lstStyle>
            <a:lvl1pPr>
              <a:spcBef>
                <a:spcPts val="800"/>
              </a:spcBef>
              <a:defRPr/>
            </a:lvl1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smtClean="0"/>
              <a:pPr/>
              <a:t>‹#›</a:t>
            </a:fld>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8800" y="76200"/>
            <a:ext cx="927100" cy="69532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xfrm>
            <a:off x="6638925" y="4537473"/>
            <a:ext cx="2133600" cy="154781"/>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6" y="889397"/>
            <a:ext cx="4157663" cy="3519488"/>
          </a:xfrm>
        </p:spPr>
        <p:txBody>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889397"/>
            <a:ext cx="4157662" cy="3519488"/>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mn-lt"/>
                <a:ea typeface="+mn-ea"/>
                <a:cs typeface="+mn-cs"/>
              </a:defRPr>
            </a:lvl1pPr>
            <a:lvl2pPr algn="l" rtl="0" eaLnBrk="0" fontAlgn="base" hangingPunct="0">
              <a:spcAft>
                <a:spcPct val="0"/>
              </a:spcAft>
              <a:defRPr lang="en-US" sz="1800" smtClean="0">
                <a:solidFill>
                  <a:schemeClr val="tx1"/>
                </a:solidFill>
                <a:latin typeface="+mn-lt"/>
                <a:ea typeface="+mn-ea"/>
                <a:cs typeface="+mn-cs"/>
              </a:defRPr>
            </a:lvl2pPr>
            <a:lvl3pPr algn="l" rtl="0" eaLnBrk="0" fontAlgn="base" hangingPunct="0">
              <a:spcAft>
                <a:spcPct val="0"/>
              </a:spcAft>
              <a:defRPr lang="en-US" sz="1800" smtClean="0">
                <a:solidFill>
                  <a:schemeClr val="tx1"/>
                </a:solidFill>
                <a:latin typeface="+mn-lt"/>
                <a:ea typeface="+mn-ea"/>
                <a:cs typeface="+mn-cs"/>
              </a:defRPr>
            </a:lvl3pPr>
            <a:lvl4pPr algn="l" rtl="0" eaLnBrk="0" fontAlgn="base" hangingPunct="0">
              <a:spcAft>
                <a:spcPct val="0"/>
              </a:spcAft>
              <a:defRPr lang="en-US" sz="1800" smtClean="0">
                <a:solidFill>
                  <a:schemeClr val="tx1"/>
                </a:solidFill>
                <a:latin typeface="+mn-lt"/>
                <a:ea typeface="+mn-ea"/>
                <a:cs typeface="+mn-cs"/>
              </a:defRPr>
            </a:lvl4pPr>
            <a:lvl5pPr algn="l" rtl="0" eaLnBrk="0" fontAlgn="base" hangingPunct="0">
              <a:spcAft>
                <a:spcPct val="0"/>
              </a:spcAft>
              <a:defRPr lang="en-US" sz="18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userDrawn="1"/>
        </p:nvSpPr>
        <p:spPr>
          <a:xfrm>
            <a:off x="1" y="4743450"/>
            <a:ext cx="88042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userDrawn="1"/>
        </p:nvSpPr>
        <p:spPr>
          <a:xfrm>
            <a:off x="41276" y="4743450"/>
            <a:ext cx="8740775" cy="342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userDrawn="1"/>
        </p:nvSpPr>
        <p:spPr>
          <a:xfrm>
            <a:off x="1" y="4741069"/>
            <a:ext cx="8810625" cy="349758"/>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userDrawn="1"/>
        </p:nvPicPr>
        <p:blipFill>
          <a:blip r:embed="rId16" cstate="print"/>
          <a:srcRect/>
          <a:stretch>
            <a:fillRect/>
          </a:stretch>
        </p:blipFill>
        <p:spPr bwMode="auto">
          <a:xfrm>
            <a:off x="6675439" y="4830367"/>
            <a:ext cx="1874837" cy="173831"/>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07156"/>
            <a:ext cx="8458200" cy="61079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3"/>
          <p:cNvSpPr>
            <a:spLocks noGrp="1" noChangeArrowheads="1"/>
          </p:cNvSpPr>
          <p:nvPr>
            <p:ph type="body" idx="1"/>
          </p:nvPr>
        </p:nvSpPr>
        <p:spPr bwMode="auto">
          <a:xfrm>
            <a:off x="333376" y="794148"/>
            <a:ext cx="8467725" cy="370165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4537473"/>
            <a:ext cx="2133600" cy="15478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
        <p:nvSpPr>
          <p:cNvPr id="10" name="Text Box 31"/>
          <p:cNvSpPr txBox="1">
            <a:spLocks noChangeArrowheads="1"/>
          </p:cNvSpPr>
          <p:nvPr userDrawn="1"/>
        </p:nvSpPr>
        <p:spPr bwMode="auto">
          <a:xfrm>
            <a:off x="314325" y="4529138"/>
            <a:ext cx="2533650" cy="215444"/>
          </a:xfrm>
          <a:prstGeom prst="rect">
            <a:avLst/>
          </a:prstGeom>
          <a:noFill/>
          <a:ln w="9525">
            <a:noFill/>
            <a:miter lim="800000"/>
            <a:headEnd/>
            <a:tailEnd/>
          </a:ln>
          <a:effectLst/>
        </p:spPr>
        <p:txBody>
          <a:bodyPr>
            <a:spAutoFit/>
          </a:bodyPr>
          <a:lstStyle/>
          <a:p>
            <a:pPr>
              <a:spcBef>
                <a:spcPct val="50000"/>
              </a:spcBef>
              <a:defRPr/>
            </a:pPr>
            <a:r>
              <a:rPr lang="en-US" sz="800" dirty="0">
                <a:cs typeface="+mn-cs"/>
              </a:rPr>
              <a:t>TI </a:t>
            </a:r>
            <a:r>
              <a:rPr lang="en-US" sz="800" dirty="0" smtClean="0">
                <a:cs typeface="+mn-cs"/>
              </a:rPr>
              <a:t>Confidential</a:t>
            </a:r>
            <a:r>
              <a:rPr lang="en-US" sz="800" baseline="0" dirty="0" smtClean="0">
                <a:cs typeface="+mn-cs"/>
              </a:rPr>
              <a:t> </a:t>
            </a:r>
            <a:r>
              <a:rPr lang="en-US" sz="800" dirty="0" smtClean="0">
                <a:cs typeface="+mn-cs"/>
              </a:rPr>
              <a:t>– NDA Restrictions</a:t>
            </a:r>
            <a:endParaRPr lang="en-US" sz="800" dirty="0">
              <a:cs typeface="+mn-cs"/>
            </a:endParaRPr>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www.ti.com/lit/ug/slau131l/slau131l.pdf" TargetMode="External"/><Relationship Id="rId2" Type="http://schemas.openxmlformats.org/officeDocument/2006/relationships/hyperlink" Target="http://wiki.tide.ti.com/twiki/bin/view/MSP430_Design/VtVmanager" TargetMode="External"/><Relationship Id="rId1" Type="http://schemas.openxmlformats.org/officeDocument/2006/relationships/slideLayout" Target="../slideLayouts/slideLayout7.xml"/><Relationship Id="rId5" Type="http://schemas.openxmlformats.org/officeDocument/2006/relationships/hyperlink" Target="http://twiki.tide.ti.com/twiki/bin/view/MSP430_Cross_Func/VnVCodingGuidelines" TargetMode="External"/><Relationship Id="rId4" Type="http://schemas.openxmlformats.org/officeDocument/2006/relationships/hyperlink" Target="http://www.ti.com/lit/ug/slau132l/slau132l.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sz="3200" dirty="0" smtClean="0">
                <a:solidFill>
                  <a:srgbClr val="DE0000"/>
                </a:solidFill>
              </a:rPr>
              <a:t>MSP430FR6628 </a:t>
            </a:r>
            <a:r>
              <a:rPr lang="en-US" sz="3200" dirty="0" smtClean="0">
                <a:solidFill>
                  <a:srgbClr val="DE0000"/>
                </a:solidFill>
              </a:rPr>
              <a:t>GRIFFIN C Setup</a:t>
            </a:r>
            <a:endParaRPr lang="en-US" sz="3200" dirty="0" smtClean="0"/>
          </a:p>
        </p:txBody>
      </p:sp>
      <p:sp>
        <p:nvSpPr>
          <p:cNvPr id="9219" name="Rectangle 3"/>
          <p:cNvSpPr>
            <a:spLocks noGrp="1" noChangeArrowheads="1"/>
          </p:cNvSpPr>
          <p:nvPr>
            <p:ph type="subTitle" idx="1"/>
          </p:nvPr>
        </p:nvSpPr>
        <p:spPr>
          <a:xfrm>
            <a:off x="321799" y="3533812"/>
            <a:ext cx="8273561" cy="799038"/>
          </a:xfrm>
        </p:spPr>
        <p:txBody>
          <a:bodyPr/>
          <a:lstStyle/>
          <a:p>
            <a:pPr eaLnBrk="1" hangingPunct="1"/>
            <a:r>
              <a:rPr lang="en-US" sz="1400" dirty="0" smtClean="0"/>
              <a:t>Jacky Fang</a:t>
            </a:r>
            <a:endParaRPr lang="en-US" sz="1400" dirty="0" smtClean="0"/>
          </a:p>
          <a:p>
            <a:pPr eaLnBrk="1" hangingPunct="1"/>
            <a:r>
              <a:rPr lang="en-US" sz="1400" dirty="0" smtClean="0"/>
              <a:t>08/15/2017</a:t>
            </a:r>
            <a:endParaRPr lang="en-US" sz="1400" dirty="0" smtClean="0"/>
          </a:p>
        </p:txBody>
      </p:sp>
    </p:spTree>
    <p:extLst>
      <p:ext uri="{BB962C8B-B14F-4D97-AF65-F5344CB8AC3E}">
        <p14:creationId xmlns:p14="http://schemas.microsoft.com/office/powerpoint/2010/main" val="542108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err="1" smtClean="0"/>
              <a:t>Test_support.h</a:t>
            </a:r>
            <a:endParaRPr lang="en-US" dirty="0"/>
          </a:p>
        </p:txBody>
      </p:sp>
      <p:sp>
        <p:nvSpPr>
          <p:cNvPr id="11" name="Content Placeholder 4"/>
          <p:cNvSpPr txBox="1">
            <a:spLocks/>
          </p:cNvSpPr>
          <p:nvPr/>
        </p:nvSpPr>
        <p:spPr bwMode="auto">
          <a:xfrm>
            <a:off x="333376" y="786351"/>
            <a:ext cx="8467725" cy="3709449"/>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sz="1400" kern="0" dirty="0" smtClean="0"/>
              <a:t>Header file entrance</a:t>
            </a:r>
          </a:p>
          <a:p>
            <a:pPr marL="347662" lvl="1" indent="0">
              <a:spcBef>
                <a:spcPts val="1200"/>
              </a:spcBef>
              <a:spcAft>
                <a:spcPts val="500"/>
              </a:spcAft>
              <a:buClr>
                <a:schemeClr val="tx1"/>
              </a:buClr>
              <a:buNone/>
            </a:pPr>
            <a:r>
              <a:rPr lang="en-US" altLang="en-US" sz="1200" dirty="0">
                <a:latin typeface="Arial" charset="0"/>
              </a:rPr>
              <a:t>I</a:t>
            </a:r>
            <a:r>
              <a:rPr lang="en-US" sz="1200" dirty="0">
                <a:latin typeface="Arial" charset="0"/>
              </a:rPr>
              <a:t>nstance extern part as API functions in </a:t>
            </a:r>
            <a:r>
              <a:rPr lang="en-US" sz="1200" dirty="0" err="1">
                <a:latin typeface="Arial" charset="0"/>
              </a:rPr>
              <a:t>c_test_support.h</a:t>
            </a:r>
            <a:r>
              <a:rPr lang="en-US" sz="1200" dirty="0">
                <a:latin typeface="Arial" charset="0"/>
              </a:rPr>
              <a:t> file and the instance some functions often used in ASM: </a:t>
            </a:r>
          </a:p>
          <a:p>
            <a:pPr marL="347662" lvl="1" indent="0">
              <a:spcBef>
                <a:spcPts val="1200"/>
              </a:spcBef>
              <a:spcAft>
                <a:spcPts val="500"/>
              </a:spcAft>
              <a:buClr>
                <a:schemeClr val="tx1"/>
              </a:buClr>
              <a:buNone/>
            </a:pPr>
            <a:r>
              <a:rPr lang="en-US" sz="1000" dirty="0"/>
              <a:t>    </a:t>
            </a:r>
            <a:r>
              <a:rPr lang="en-US" sz="1000" dirty="0" err="1"/>
              <a:t>TB_success</a:t>
            </a:r>
            <a:r>
              <a:rPr lang="en-US" sz="1000" dirty="0"/>
              <a:t>();   </a:t>
            </a:r>
            <a:r>
              <a:rPr lang="en-US" sz="1000" dirty="0" err="1"/>
              <a:t>TB_error</a:t>
            </a:r>
            <a:r>
              <a:rPr lang="en-US" sz="1000" dirty="0"/>
              <a:t>(); </a:t>
            </a:r>
          </a:p>
          <a:p>
            <a:pPr marL="347662" lvl="1" indent="0">
              <a:spcBef>
                <a:spcPts val="1200"/>
              </a:spcBef>
              <a:spcAft>
                <a:spcPts val="500"/>
              </a:spcAft>
              <a:buClr>
                <a:schemeClr val="tx1"/>
              </a:buClr>
              <a:buNone/>
            </a:pPr>
            <a:r>
              <a:rPr lang="en-US" sz="1000" dirty="0"/>
              <a:t>    </a:t>
            </a:r>
            <a:r>
              <a:rPr lang="en-US" sz="1000" dirty="0" err="1"/>
              <a:t>TB_send</a:t>
            </a:r>
            <a:r>
              <a:rPr lang="en-US" sz="1000" dirty="0"/>
              <a:t>();   </a:t>
            </a:r>
            <a:r>
              <a:rPr lang="en-US" sz="1000" dirty="0" err="1"/>
              <a:t>TB_end</a:t>
            </a:r>
            <a:r>
              <a:rPr lang="en-US" sz="1000" dirty="0"/>
              <a:t>(); </a:t>
            </a:r>
          </a:p>
          <a:p>
            <a:pPr marL="347662" lvl="1" indent="0">
              <a:spcBef>
                <a:spcPts val="1200"/>
              </a:spcBef>
              <a:spcAft>
                <a:spcPts val="500"/>
              </a:spcAft>
              <a:buClr>
                <a:schemeClr val="tx1"/>
              </a:buClr>
              <a:buNone/>
            </a:pPr>
            <a:r>
              <a:rPr lang="en-US" sz="1000" dirty="0"/>
              <a:t>    </a:t>
            </a:r>
            <a:r>
              <a:rPr lang="en-US" sz="1000" dirty="0" err="1"/>
              <a:t>TB_setPortAllHigh</a:t>
            </a:r>
            <a:r>
              <a:rPr lang="en-US" sz="1000" dirty="0"/>
              <a:t>/Low/Tri(); </a:t>
            </a:r>
          </a:p>
          <a:p>
            <a:pPr marL="347662" lvl="1" indent="0">
              <a:spcBef>
                <a:spcPts val="1200"/>
              </a:spcBef>
              <a:spcAft>
                <a:spcPts val="500"/>
              </a:spcAft>
              <a:buClr>
                <a:schemeClr val="tx1"/>
              </a:buClr>
              <a:buNone/>
            </a:pPr>
            <a:r>
              <a:rPr lang="en-US" sz="1000" dirty="0"/>
              <a:t>    </a:t>
            </a:r>
            <a:r>
              <a:rPr lang="en-US" sz="1000" dirty="0" err="1"/>
              <a:t>TB_initialize</a:t>
            </a:r>
            <a:r>
              <a:rPr lang="en-US" sz="1000" dirty="0"/>
              <a:t>();  </a:t>
            </a:r>
            <a:r>
              <a:rPr lang="en-US" sz="1000" dirty="0" err="1"/>
              <a:t>TB_watchdogDiable</a:t>
            </a:r>
            <a:r>
              <a:rPr lang="en-US" sz="1000" dirty="0"/>
              <a:t>(); </a:t>
            </a:r>
          </a:p>
          <a:p>
            <a:pPr marL="347662" lvl="1" indent="0">
              <a:spcBef>
                <a:spcPts val="1200"/>
              </a:spcBef>
              <a:spcAft>
                <a:spcPts val="500"/>
              </a:spcAft>
              <a:buClr>
                <a:schemeClr val="tx1"/>
              </a:buClr>
              <a:buNone/>
            </a:pPr>
            <a:r>
              <a:rPr lang="en-US" sz="1000" dirty="0"/>
              <a:t>    </a:t>
            </a:r>
            <a:r>
              <a:rPr lang="en-US" sz="1000" dirty="0">
                <a:solidFill>
                  <a:srgbClr val="FF0000"/>
                </a:solidFill>
              </a:rPr>
              <a:t>_</a:t>
            </a:r>
            <a:r>
              <a:rPr lang="en-US" sz="1000" dirty="0" err="1">
                <a:solidFill>
                  <a:srgbClr val="FF0000"/>
                </a:solidFill>
              </a:rPr>
              <a:t>system_pre_init</a:t>
            </a:r>
            <a:r>
              <a:rPr lang="en-US" sz="1000" dirty="0" smtClean="0">
                <a:solidFill>
                  <a:srgbClr val="FF0000"/>
                </a:solidFill>
              </a:rPr>
              <a:t>();  </a:t>
            </a:r>
            <a:r>
              <a:rPr lang="en-US" sz="1000" dirty="0" smtClean="0">
                <a:solidFill>
                  <a:srgbClr val="FF0000"/>
                </a:solidFill>
                <a:sym typeface="Wingdings" panose="05000000000000000000" pitchFamily="2" charset="2"/>
              </a:rPr>
              <a:t> compiler boot hook function</a:t>
            </a:r>
            <a:endParaRPr lang="en-US" sz="1000" dirty="0">
              <a:solidFill>
                <a:srgbClr val="FF0000"/>
              </a:solidFill>
            </a:endParaRPr>
          </a:p>
          <a:p>
            <a:endParaRPr lang="en-US" sz="1200" kern="0" dirty="0" smtClean="0"/>
          </a:p>
        </p:txBody>
      </p:sp>
    </p:spTree>
    <p:extLst>
      <p:ext uri="{BB962C8B-B14F-4D97-AF65-F5344CB8AC3E}">
        <p14:creationId xmlns:p14="http://schemas.microsoft.com/office/powerpoint/2010/main" val="2762588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a:t>Compiler Option Device Specific</a:t>
            </a:r>
          </a:p>
        </p:txBody>
      </p:sp>
      <p:sp>
        <p:nvSpPr>
          <p:cNvPr id="5" name="Content Placeholder 4"/>
          <p:cNvSpPr>
            <a:spLocks noGrp="1"/>
          </p:cNvSpPr>
          <p:nvPr>
            <p:ph idx="1"/>
          </p:nvPr>
        </p:nvSpPr>
        <p:spPr/>
        <p:txBody>
          <a:bodyPr/>
          <a:lstStyle/>
          <a:p>
            <a:r>
              <a:rPr lang="en-US" sz="1400" dirty="0" smtClean="0"/>
              <a:t>Project/setting/</a:t>
            </a:r>
            <a:r>
              <a:rPr lang="en-US" sz="1400" dirty="0" err="1" smtClean="0"/>
              <a:t>all_test.set</a:t>
            </a:r>
            <a:endParaRPr lang="en-US" sz="1400" dirty="0" smtClean="0"/>
          </a:p>
          <a:p>
            <a:r>
              <a:rPr lang="en-US" sz="1400" dirty="0" smtClean="0"/>
              <a:t>Plan delete the common/</a:t>
            </a:r>
            <a:r>
              <a:rPr lang="en-US" sz="1400" dirty="0" err="1" smtClean="0"/>
              <a:t>makefile</a:t>
            </a:r>
            <a:r>
              <a:rPr lang="en-US" sz="1400" dirty="0" smtClean="0"/>
              <a:t>/ content "-I$(COCOINCPATH)", it is redundant</a:t>
            </a:r>
          </a:p>
          <a:p>
            <a:endParaRPr lang="en-US" sz="1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56" y="1528470"/>
            <a:ext cx="6925009" cy="2355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8149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a:t>Make-based Simulation Flow </a:t>
            </a:r>
          </a:p>
        </p:txBody>
      </p:sp>
      <p:sp>
        <p:nvSpPr>
          <p:cNvPr id="5" name="Content Placeholder 4"/>
          <p:cNvSpPr>
            <a:spLocks noGrp="1"/>
          </p:cNvSpPr>
          <p:nvPr>
            <p:ph idx="1"/>
          </p:nvPr>
        </p:nvSpPr>
        <p:spPr/>
        <p:txBody>
          <a:bodyPr/>
          <a:lstStyle/>
          <a:p>
            <a:r>
              <a:rPr lang="en-US" sz="1200" dirty="0"/>
              <a:t>The concept is to use a </a:t>
            </a:r>
            <a:r>
              <a:rPr lang="en-US" sz="1200" dirty="0" err="1"/>
              <a:t>Makefile</a:t>
            </a:r>
            <a:r>
              <a:rPr lang="en-US" sz="1200" dirty="0"/>
              <a:t> instead of the present solution of a dynamically generated Shell script.  The flow consist the following steps:</a:t>
            </a:r>
          </a:p>
          <a:p>
            <a:pPr lvl="1"/>
            <a:r>
              <a:rPr lang="en-US" sz="900" dirty="0"/>
              <a:t>Determination of the </a:t>
            </a:r>
            <a:r>
              <a:rPr lang="en-US" sz="900" dirty="0" err="1"/>
              <a:t>Makefile</a:t>
            </a:r>
            <a:r>
              <a:rPr lang="en-US" sz="900" dirty="0"/>
              <a:t> to use and the target to use. </a:t>
            </a:r>
          </a:p>
          <a:p>
            <a:pPr lvl="1"/>
            <a:r>
              <a:rPr lang="en-US" sz="900" dirty="0"/>
              <a:t>copying the </a:t>
            </a:r>
            <a:r>
              <a:rPr lang="en-US" sz="900" dirty="0" err="1"/>
              <a:t>Makefile</a:t>
            </a:r>
            <a:r>
              <a:rPr lang="en-US" sz="900" dirty="0"/>
              <a:t> to the &lt;SIMDIR&gt;/SW folder, replacing placeholders</a:t>
            </a:r>
          </a:p>
          <a:p>
            <a:pPr lvl="1"/>
            <a:r>
              <a:rPr lang="en-US" sz="900" dirty="0"/>
              <a:t>copy of the source code to the &lt;SIMDIR&gt;/SW folder</a:t>
            </a:r>
          </a:p>
          <a:p>
            <a:pPr lvl="1"/>
            <a:r>
              <a:rPr lang="en-US" sz="900" dirty="0"/>
              <a:t>running "make &lt;target&gt;" in the &lt;SIMDIR&gt;/SW folder </a:t>
            </a:r>
          </a:p>
          <a:p>
            <a:pPr lvl="1"/>
            <a:r>
              <a:rPr lang="en-US" sz="900" dirty="0"/>
              <a:t>creation of additional files (msp430 linker command file, a </a:t>
            </a:r>
            <a:r>
              <a:rPr lang="en-US" sz="900" dirty="0" err="1"/>
              <a:t>makefile</a:t>
            </a:r>
            <a:r>
              <a:rPr lang="en-US" sz="900" dirty="0"/>
              <a:t> with variable definition </a:t>
            </a:r>
            <a:r>
              <a:rPr lang="en-US" sz="900" dirty="0" err="1"/>
              <a:t>etc</a:t>
            </a:r>
            <a:r>
              <a:rPr lang="en-US" sz="900" dirty="0"/>
              <a:t>)</a:t>
            </a:r>
          </a:p>
          <a:p>
            <a:pPr lvl="1"/>
            <a:r>
              <a:rPr lang="en-US" sz="900" dirty="0"/>
              <a:t>Post processing (i.e. generation of the mem initial file)</a:t>
            </a:r>
          </a:p>
          <a:p>
            <a:r>
              <a:rPr lang="en-US" sz="1200" dirty="0"/>
              <a:t>The </a:t>
            </a:r>
            <a:r>
              <a:rPr lang="en-US" sz="1200" dirty="0" err="1"/>
              <a:t>Makefile</a:t>
            </a:r>
            <a:r>
              <a:rPr lang="en-US" sz="1200" dirty="0"/>
              <a:t> name is composed of $settings {</a:t>
            </a:r>
            <a:r>
              <a:rPr lang="en-US" sz="1200" dirty="0" err="1"/>
              <a:t>make_based_tests</a:t>
            </a:r>
            <a:r>
              <a:rPr lang="en-US" sz="1200" dirty="0"/>
              <a:t>} followed by "_" followed by "c" in case of "c" test cases. Example: given is the line “$settings{</a:t>
            </a:r>
            <a:r>
              <a:rPr lang="en-US" sz="1200" dirty="0" err="1"/>
              <a:t>make_based_tests</a:t>
            </a:r>
            <a:r>
              <a:rPr lang="en-US" sz="1200" dirty="0"/>
              <a:t>}{</a:t>
            </a:r>
            <a:r>
              <a:rPr lang="en-US" sz="1200" dirty="0" err="1"/>
              <a:t>Makefile</a:t>
            </a:r>
            <a:r>
              <a:rPr lang="en-US" sz="1200" dirty="0"/>
              <a:t>} = "Makefile_msp16"” and the test case is of type "c", then the </a:t>
            </a:r>
            <a:r>
              <a:rPr lang="en-US" sz="1200" dirty="0" err="1"/>
              <a:t>Makefile</a:t>
            </a:r>
            <a:r>
              <a:rPr lang="en-US" sz="1200" dirty="0"/>
              <a:t> to be used is "Makefile_msp16_c". </a:t>
            </a:r>
          </a:p>
          <a:p>
            <a:r>
              <a:rPr lang="en-US" sz="1200" dirty="0"/>
              <a:t>The </a:t>
            </a:r>
            <a:r>
              <a:rPr lang="en-US" sz="1200" dirty="0" err="1"/>
              <a:t>Makefile</a:t>
            </a:r>
            <a:r>
              <a:rPr lang="en-US" sz="1200" dirty="0"/>
              <a:t> will be searched in the folders project/</a:t>
            </a:r>
            <a:r>
              <a:rPr lang="en-US" sz="1200" dirty="0" err="1"/>
              <a:t>makefiles</a:t>
            </a:r>
            <a:r>
              <a:rPr lang="en-US" sz="1200" dirty="0"/>
              <a:t> or common/</a:t>
            </a:r>
            <a:r>
              <a:rPr lang="en-US" sz="1200" dirty="0" err="1"/>
              <a:t>makefiles</a:t>
            </a:r>
            <a:r>
              <a:rPr lang="en-US" sz="1200" dirty="0"/>
              <a:t>(default). The first matching </a:t>
            </a:r>
            <a:r>
              <a:rPr lang="en-US" sz="1200" dirty="0" err="1"/>
              <a:t>Makefile</a:t>
            </a:r>
            <a:r>
              <a:rPr lang="en-US" sz="1200" dirty="0"/>
              <a:t> will be used. </a:t>
            </a:r>
          </a:p>
          <a:p>
            <a:r>
              <a:rPr lang="en-US" sz="1200" dirty="0"/>
              <a:t>This </a:t>
            </a:r>
            <a:r>
              <a:rPr lang="en-US" sz="1200" dirty="0" err="1"/>
              <a:t>Makefile</a:t>
            </a:r>
            <a:r>
              <a:rPr lang="en-US" sz="1200" dirty="0"/>
              <a:t> can contain several targets, e.g. one target for the regular compile procedure (let's say "test"), another target (dependent on the target above) for creation of additional files for memory initialization (let's say "</a:t>
            </a:r>
            <a:r>
              <a:rPr lang="en-US" sz="1200" dirty="0" err="1"/>
              <a:t>meminit</a:t>
            </a:r>
            <a:r>
              <a:rPr lang="en-US" sz="1200" dirty="0"/>
              <a:t>"), etc. </a:t>
            </a:r>
            <a:endParaRPr lang="en-US" sz="1200" dirty="0" smtClean="0"/>
          </a:p>
          <a:p>
            <a:r>
              <a:rPr lang="en-US" sz="1200" dirty="0" smtClean="0"/>
              <a:t>Plan to Griffin specific </a:t>
            </a:r>
            <a:r>
              <a:rPr lang="en-US" sz="1200" dirty="0" err="1" smtClean="0"/>
              <a:t>makefile</a:t>
            </a:r>
            <a:r>
              <a:rPr lang="en-US" sz="1200" dirty="0"/>
              <a:t> </a:t>
            </a:r>
            <a:r>
              <a:rPr lang="en-US" sz="1200" dirty="0" smtClean="0"/>
              <a:t>project/software/</a:t>
            </a:r>
            <a:r>
              <a:rPr lang="en-US" sz="1200" dirty="0" err="1" smtClean="0"/>
              <a:t>Makefile_griffin_c</a:t>
            </a:r>
            <a:endParaRPr lang="en-US" sz="1200" dirty="0"/>
          </a:p>
          <a:p>
            <a:endParaRPr lang="en-US" sz="1400" dirty="0" smtClean="0"/>
          </a:p>
        </p:txBody>
      </p:sp>
    </p:spTree>
    <p:extLst>
      <p:ext uri="{BB962C8B-B14F-4D97-AF65-F5344CB8AC3E}">
        <p14:creationId xmlns:p14="http://schemas.microsoft.com/office/powerpoint/2010/main" val="1490274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Variable in Phoenix C </a:t>
            </a:r>
            <a:r>
              <a:rPr lang="en-US" dirty="0" err="1" smtClean="0"/>
              <a:t>Makefile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3930" y="722509"/>
            <a:ext cx="5139330"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230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Target in Phoenix C </a:t>
            </a:r>
            <a:r>
              <a:rPr lang="en-US" dirty="0" err="1" smtClean="0"/>
              <a:t>Makefile</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375" y="1267321"/>
            <a:ext cx="8467725" cy="274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4228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ASM Case Compile Flow</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3225" y="785813"/>
            <a:ext cx="7888024"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582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Case1:  </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996" y="710418"/>
            <a:ext cx="3443955" cy="3622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999" y="710418"/>
            <a:ext cx="2570890" cy="3490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471268" y="4241439"/>
            <a:ext cx="2194560" cy="184666"/>
          </a:xfrm>
          <a:prstGeom prst="rect">
            <a:avLst/>
          </a:prstGeom>
        </p:spPr>
        <p:txBody>
          <a:bodyPr wrap="square">
            <a:spAutoFit/>
          </a:bodyPr>
          <a:lstStyle/>
          <a:p>
            <a:pPr eaLnBrk="0" hangingPunct="0">
              <a:spcBef>
                <a:spcPts val="800"/>
              </a:spcBef>
              <a:buClr>
                <a:srgbClr val="DE0000"/>
              </a:buClr>
            </a:pPr>
            <a:r>
              <a:rPr lang="en-US" altLang="en-US" sz="600" dirty="0" smtClean="0">
                <a:latin typeface="+mn-lt"/>
                <a:cs typeface="+mn-cs"/>
              </a:rPr>
              <a:t>This page is from Gavin’s PPT</a:t>
            </a:r>
            <a:endParaRPr lang="en-US" altLang="en-US" sz="600" dirty="0">
              <a:latin typeface="+mn-lt"/>
              <a:cs typeface="+mn-cs"/>
            </a:endParaRPr>
          </a:p>
        </p:txBody>
      </p:sp>
    </p:spTree>
    <p:extLst>
      <p:ext uri="{BB962C8B-B14F-4D97-AF65-F5344CB8AC3E}">
        <p14:creationId xmlns:p14="http://schemas.microsoft.com/office/powerpoint/2010/main" val="3924420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Case2: </a:t>
            </a:r>
            <a:endParaRPr lang="en-US" dirty="0"/>
          </a:p>
        </p:txBody>
      </p:sp>
      <p:sp>
        <p:nvSpPr>
          <p:cNvPr id="7" name="Slide Number Placeholder 1"/>
          <p:cNvSpPr>
            <a:spLocks noGrp="1"/>
          </p:cNvSpPr>
          <p:nvPr>
            <p:ph type="sldNum" sz="quarter" idx="10"/>
          </p:nvPr>
        </p:nvSpPr>
        <p:spPr>
          <a:xfrm>
            <a:off x="6642100" y="4537473"/>
            <a:ext cx="2133600" cy="154781"/>
          </a:xfrm>
        </p:spPr>
        <p:txBody>
          <a:bodyPr/>
          <a:lstStyle/>
          <a:p>
            <a:fld id="{C348762F-5D62-4AAB-8F29-81ABD3FE428C}" type="slidenum">
              <a:rPr lang="en-US" smtClean="0"/>
              <a:t>17</a:t>
            </a:fld>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068" y="433388"/>
            <a:ext cx="3873500"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4572001" y="3704602"/>
            <a:ext cx="4358355" cy="1005511"/>
          </a:xfrm>
          <a:prstGeom prst="roundRect">
            <a:avLst/>
          </a:prstGeom>
          <a:noFill/>
          <a:ln w="28575" algn="ctr">
            <a:solidFill>
              <a:srgbClr val="7030A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Straight Arrow Connector 9"/>
          <p:cNvCxnSpPr/>
          <p:nvPr/>
        </p:nvCxnSpPr>
        <p:spPr>
          <a:xfrm>
            <a:off x="3738785" y="3860935"/>
            <a:ext cx="854579" cy="10685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427007" y="3531550"/>
            <a:ext cx="1196411" cy="6758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055264" y="3722435"/>
            <a:ext cx="1683521" cy="369332"/>
          </a:xfrm>
          <a:prstGeom prst="rect">
            <a:avLst/>
          </a:prstGeom>
          <a:noFill/>
        </p:spPr>
        <p:txBody>
          <a:bodyPr wrap="square" rtlCol="0">
            <a:spAutoFit/>
          </a:bodyPr>
          <a:lstStyle/>
          <a:p>
            <a:r>
              <a:rPr lang="en-US" dirty="0">
                <a:solidFill>
                  <a:srgbClr val="FF0000"/>
                </a:solidFill>
                <a:latin typeface="Cambria Math" panose="02040503050406030204" pitchFamily="18" charset="0"/>
                <a:ea typeface="Cambria Math" panose="02040503050406030204" pitchFamily="18" charset="0"/>
              </a:rPr>
              <a:t>Interrupt code</a:t>
            </a:r>
          </a:p>
        </p:txBody>
      </p:sp>
      <p:sp>
        <p:nvSpPr>
          <p:cNvPr id="2" name="Rectangle 1"/>
          <p:cNvSpPr/>
          <p:nvPr/>
        </p:nvSpPr>
        <p:spPr>
          <a:xfrm>
            <a:off x="471268" y="1048330"/>
            <a:ext cx="3791244" cy="1036181"/>
          </a:xfrm>
          <a:prstGeom prst="rect">
            <a:avLst/>
          </a:prstGeom>
        </p:spPr>
        <p:txBody>
          <a:bodyPr wrap="square">
            <a:spAutoFit/>
          </a:bodyPr>
          <a:lstStyle/>
          <a:p>
            <a:pPr eaLnBrk="0" hangingPunct="0">
              <a:spcBef>
                <a:spcPts val="800"/>
              </a:spcBef>
              <a:buClr>
                <a:srgbClr val="DE0000"/>
              </a:buClr>
            </a:pPr>
            <a:r>
              <a:rPr lang="en-US" altLang="en-US" sz="1200" dirty="0">
                <a:latin typeface="+mn-lt"/>
                <a:cs typeface="+mn-cs"/>
              </a:rPr>
              <a:t>This case trigger the ADC Interrupt, here is a </a:t>
            </a:r>
            <a:r>
              <a:rPr lang="en-US" altLang="en-US" sz="1200" dirty="0">
                <a:latin typeface="+mn-lt"/>
                <a:cs typeface="+mn-cs"/>
              </a:rPr>
              <a:t>interrupt </a:t>
            </a:r>
            <a:r>
              <a:rPr lang="en-US" altLang="en-US" sz="1200" dirty="0">
                <a:latin typeface="+mn-lt"/>
                <a:cs typeface="+mn-cs"/>
              </a:rPr>
              <a:t>example code.</a:t>
            </a:r>
          </a:p>
          <a:p>
            <a:pPr eaLnBrk="0" hangingPunct="0">
              <a:spcBef>
                <a:spcPts val="800"/>
              </a:spcBef>
              <a:buClr>
                <a:srgbClr val="DE0000"/>
              </a:buClr>
            </a:pPr>
            <a:r>
              <a:rPr lang="en-US" altLang="en-US" sz="1200" dirty="0" smtClean="0">
                <a:latin typeface="+mn-lt"/>
                <a:cs typeface="+mn-cs"/>
              </a:rPr>
              <a:t>#</a:t>
            </a:r>
            <a:r>
              <a:rPr lang="en-US" altLang="en-US" sz="1200" dirty="0">
                <a:latin typeface="+mn-lt"/>
                <a:cs typeface="+mn-cs"/>
              </a:rPr>
              <a:t>pragma vector = ADC_VECTOR is a must</a:t>
            </a:r>
          </a:p>
          <a:p>
            <a:pPr eaLnBrk="0" hangingPunct="0">
              <a:spcBef>
                <a:spcPts val="800"/>
              </a:spcBef>
              <a:buClr>
                <a:srgbClr val="DE0000"/>
              </a:buClr>
            </a:pPr>
            <a:r>
              <a:rPr lang="en-US" altLang="en-US" sz="1200" dirty="0">
                <a:latin typeface="+mn-lt"/>
                <a:cs typeface="+mn-cs"/>
              </a:rPr>
              <a:t>    __interrupt is key word.</a:t>
            </a:r>
          </a:p>
        </p:txBody>
      </p:sp>
      <p:sp>
        <p:nvSpPr>
          <p:cNvPr id="13" name="Rectangle 12"/>
          <p:cNvSpPr/>
          <p:nvPr/>
        </p:nvSpPr>
        <p:spPr>
          <a:xfrm>
            <a:off x="471268" y="4241439"/>
            <a:ext cx="2194560" cy="184666"/>
          </a:xfrm>
          <a:prstGeom prst="rect">
            <a:avLst/>
          </a:prstGeom>
        </p:spPr>
        <p:txBody>
          <a:bodyPr wrap="square">
            <a:spAutoFit/>
          </a:bodyPr>
          <a:lstStyle/>
          <a:p>
            <a:pPr eaLnBrk="0" hangingPunct="0">
              <a:spcBef>
                <a:spcPts val="800"/>
              </a:spcBef>
              <a:buClr>
                <a:srgbClr val="DE0000"/>
              </a:buClr>
            </a:pPr>
            <a:r>
              <a:rPr lang="en-US" altLang="en-US" sz="600" dirty="0" smtClean="0">
                <a:latin typeface="+mn-lt"/>
                <a:cs typeface="+mn-cs"/>
              </a:rPr>
              <a:t>This page is from Gavin’s PPT</a:t>
            </a:r>
            <a:endParaRPr lang="en-US" altLang="en-US" sz="600" dirty="0">
              <a:latin typeface="+mn-lt"/>
              <a:cs typeface="+mn-cs"/>
            </a:endParaRPr>
          </a:p>
        </p:txBody>
      </p:sp>
    </p:spTree>
    <p:extLst>
      <p:ext uri="{BB962C8B-B14F-4D97-AF65-F5344CB8AC3E}">
        <p14:creationId xmlns:p14="http://schemas.microsoft.com/office/powerpoint/2010/main" val="5189961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a:t>MSP430 </a:t>
            </a:r>
            <a:r>
              <a:rPr lang="en-US" dirty="0" smtClean="0"/>
              <a:t>Intrinsic</a:t>
            </a:r>
            <a:endParaRPr lang="en-US" dirty="0"/>
          </a:p>
        </p:txBody>
      </p:sp>
      <p:sp>
        <p:nvSpPr>
          <p:cNvPr id="2" name="Content Placeholder 1"/>
          <p:cNvSpPr>
            <a:spLocks noGrp="1"/>
          </p:cNvSpPr>
          <p:nvPr>
            <p:ph idx="1"/>
          </p:nvPr>
        </p:nvSpPr>
        <p:spPr/>
        <p:txBody>
          <a:bodyPr/>
          <a:lstStyle/>
          <a:p>
            <a:r>
              <a:rPr lang="en-US" sz="1400" dirty="0"/>
              <a:t>The compiler recognizes a number of intrinsic operators. </a:t>
            </a:r>
            <a:r>
              <a:rPr lang="en-US" sz="1400" dirty="0" err="1"/>
              <a:t>Intrinsics</a:t>
            </a:r>
            <a:r>
              <a:rPr lang="en-US" sz="1400" dirty="0"/>
              <a:t> are used like functions and </a:t>
            </a:r>
            <a:r>
              <a:rPr lang="en-US" sz="1400" dirty="0" smtClean="0"/>
              <a:t>produce assembly </a:t>
            </a:r>
            <a:r>
              <a:rPr lang="en-US" sz="1400" dirty="0"/>
              <a:t>language statements that would otherwise be inexpressible in C/C++.</a:t>
            </a:r>
            <a:endParaRPr 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54" y="1315330"/>
            <a:ext cx="3657966" cy="3179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3839" y="1378634"/>
            <a:ext cx="3933386" cy="3115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7475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Reference </a:t>
            </a:r>
          </a:p>
        </p:txBody>
      </p:sp>
      <p:sp>
        <p:nvSpPr>
          <p:cNvPr id="2" name="Slide Number Placeholder 1"/>
          <p:cNvSpPr>
            <a:spLocks noGrp="1"/>
          </p:cNvSpPr>
          <p:nvPr>
            <p:ph type="sldNum" sz="quarter" idx="10"/>
          </p:nvPr>
        </p:nvSpPr>
        <p:spPr/>
        <p:txBody>
          <a:bodyPr/>
          <a:lstStyle/>
          <a:p>
            <a:fld id="{C348762F-5D62-4AAB-8F29-81ABD3FE428C}" type="slidenum">
              <a:rPr lang="en-US" smtClean="0"/>
              <a:t>19</a:t>
            </a:fld>
            <a:endParaRPr lang="en-US" dirty="0"/>
          </a:p>
        </p:txBody>
      </p:sp>
      <p:sp>
        <p:nvSpPr>
          <p:cNvPr id="5" name="Text Box 7">
            <a:hlinkClick r:id="rId2"/>
          </p:cNvPr>
          <p:cNvSpPr txBox="1">
            <a:spLocks noGrp="1" noChangeArrowheads="1"/>
          </p:cNvSpPr>
          <p:nvPr>
            <p:ph sz="half" idx="1"/>
          </p:nvPr>
        </p:nvSpPr>
        <p:spPr bwMode="auto">
          <a:xfrm>
            <a:off x="358782" y="741363"/>
            <a:ext cx="6888052" cy="103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sz="1600" b="1" dirty="0">
                <a:hlinkClick r:id="rId3"/>
              </a:rPr>
              <a:t>MSP430 Assembly Language </a:t>
            </a:r>
            <a:r>
              <a:rPr lang="en-US" sz="1600" b="1" dirty="0" smtClean="0">
                <a:hlinkClick r:id="rId3"/>
              </a:rPr>
              <a:t>Tools v15.12.0.LTS   UG</a:t>
            </a:r>
            <a:endParaRPr lang="en-US" sz="1600" b="1" dirty="0" smtClean="0"/>
          </a:p>
          <a:p>
            <a:r>
              <a:rPr lang="en-US" sz="1600" b="1" dirty="0">
                <a:hlinkClick r:id="rId4"/>
              </a:rPr>
              <a:t>MSP430 Optimizing C/C++ </a:t>
            </a:r>
            <a:r>
              <a:rPr lang="en-US" sz="1600" b="1" dirty="0" smtClean="0">
                <a:hlinkClick r:id="rId4"/>
              </a:rPr>
              <a:t>Compiler v15.9.0.STS    UG</a:t>
            </a:r>
            <a:endParaRPr lang="en-US" sz="1600" b="1" dirty="0" smtClean="0"/>
          </a:p>
          <a:p>
            <a:r>
              <a:rPr lang="en-US" sz="1600" b="1" dirty="0" smtClean="0">
                <a:hlinkClick r:id="rId5"/>
              </a:rPr>
              <a:t>MCU C Test Coding Guidelines</a:t>
            </a:r>
            <a:endParaRPr lang="en-US" sz="1600" b="1" dirty="0" smtClean="0"/>
          </a:p>
        </p:txBody>
      </p:sp>
    </p:spTree>
    <p:extLst>
      <p:ext uri="{BB962C8B-B14F-4D97-AF65-F5344CB8AC3E}">
        <p14:creationId xmlns:p14="http://schemas.microsoft.com/office/powerpoint/2010/main" val="600259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MSP430 Software Flow</a:t>
            </a:r>
            <a:endParaRPr lang="en-US" dirty="0"/>
          </a:p>
        </p:txBody>
      </p:sp>
      <p:sp>
        <p:nvSpPr>
          <p:cNvPr id="3" name="Slide Number Placeholder 2"/>
          <p:cNvSpPr>
            <a:spLocks noGrp="1"/>
          </p:cNvSpPr>
          <p:nvPr>
            <p:ph type="sldNum" sz="quarter" idx="10"/>
          </p:nvPr>
        </p:nvSpPr>
        <p:spPr/>
        <p:txBody>
          <a:bodyPr/>
          <a:lstStyle/>
          <a:p>
            <a:fld id="{3B20521C-F793-4067-BB07-C7AF74E21EF3}" type="slidenum">
              <a:rPr lang="en-US" smtClean="0"/>
              <a:pPr/>
              <a:t>2</a:t>
            </a:fld>
            <a:endParaRPr lang="en-US"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576" y="539212"/>
            <a:ext cx="3694968" cy="3857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747847" y="827089"/>
            <a:ext cx="3502854" cy="3323987"/>
          </a:xfrm>
          <a:prstGeom prst="rect">
            <a:avLst/>
          </a:prstGeom>
        </p:spPr>
        <p:txBody>
          <a:bodyPr wrap="square">
            <a:spAutoFit/>
          </a:bodyPr>
          <a:lstStyle/>
          <a:p>
            <a:r>
              <a:rPr lang="en-US" sz="1000" dirty="0"/>
              <a:t>The main product of this development process is an executable object file that can be executed on a MSP430 device.</a:t>
            </a:r>
          </a:p>
          <a:p>
            <a:pPr marL="171450" indent="-171450">
              <a:buFont typeface="Arial" panose="020B0604020202020204" pitchFamily="34" charset="0"/>
              <a:buChar char="•"/>
            </a:pPr>
            <a:r>
              <a:rPr lang="en-US" sz="900" dirty="0" smtClean="0"/>
              <a:t>The </a:t>
            </a:r>
            <a:r>
              <a:rPr lang="en-US" sz="900" dirty="0"/>
              <a:t>C/C++ compiler accepts C/C++ source code and produces MSP430 machine code object modules. The program enables you to compile, assemble, and link source modules in one step. </a:t>
            </a:r>
          </a:p>
          <a:p>
            <a:pPr marL="171450" indent="-171450">
              <a:buFont typeface="Arial" panose="020B0604020202020204" pitchFamily="34" charset="0"/>
              <a:buChar char="•"/>
            </a:pPr>
            <a:r>
              <a:rPr lang="en-US" sz="900" dirty="0" smtClean="0"/>
              <a:t>The </a:t>
            </a:r>
            <a:r>
              <a:rPr lang="en-US" sz="900" dirty="0"/>
              <a:t>assembler translates assembly language source files into machine language objects modules. Source files can contain instructions, assembler directives, and macro directives. </a:t>
            </a:r>
          </a:p>
          <a:p>
            <a:pPr marL="171450" indent="-171450">
              <a:buFont typeface="Arial" panose="020B0604020202020204" pitchFamily="34" charset="0"/>
              <a:buChar char="•"/>
            </a:pPr>
            <a:r>
              <a:rPr lang="en-US" sz="900" dirty="0" smtClean="0"/>
              <a:t>The </a:t>
            </a:r>
            <a:r>
              <a:rPr lang="en-US" sz="900" dirty="0"/>
              <a:t>linker combines object files into a single executable object module. It performs symbolic relocation and resolves external references. The linker accepts relocatable object modules (created by the assembler) as input. It also accepts archiver library members and output modules created by a previous linker run. Link directives allow you to combine object file sections, bind sections or symbols to addresses or within memory ranges, and define global symbols. </a:t>
            </a:r>
          </a:p>
          <a:p>
            <a:pPr marL="171450" indent="-171450">
              <a:buFont typeface="Arial" panose="020B0604020202020204" pitchFamily="34" charset="0"/>
              <a:buChar char="•"/>
            </a:pPr>
            <a:r>
              <a:rPr lang="en-US" sz="900" dirty="0" smtClean="0"/>
              <a:t>The </a:t>
            </a:r>
            <a:r>
              <a:rPr lang="en-US" sz="900" dirty="0"/>
              <a:t>hex conversion utility converts object files to TI-Tagged, ASCII-Hex, Intel, Motorola-S, or Tektronix object format. The cross-reference </a:t>
            </a:r>
            <a:r>
              <a:rPr lang="en-US" sz="900" dirty="0" err="1"/>
              <a:t>lister</a:t>
            </a:r>
            <a:r>
              <a:rPr lang="en-US" sz="900" dirty="0"/>
              <a:t> uses object files to produce a cross-reference listing showing symbols, their definition, and their references in the linked source files. </a:t>
            </a:r>
          </a:p>
        </p:txBody>
      </p:sp>
    </p:spTree>
    <p:extLst>
      <p:ext uri="{BB962C8B-B14F-4D97-AF65-F5344CB8AC3E}">
        <p14:creationId xmlns:p14="http://schemas.microsoft.com/office/powerpoint/2010/main" val="1460807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a:t>
            </a:r>
            <a:endParaRPr lang="en-US" dirty="0"/>
          </a:p>
        </p:txBody>
      </p:sp>
      <p:sp>
        <p:nvSpPr>
          <p:cNvPr id="5" name="Content Placeholder 4"/>
          <p:cNvSpPr>
            <a:spLocks noGrp="1"/>
          </p:cNvSpPr>
          <p:nvPr>
            <p:ph idx="1"/>
          </p:nvPr>
        </p:nvSpPr>
        <p:spPr/>
        <p:txBody>
          <a:bodyPr/>
          <a:lstStyle/>
          <a:p>
            <a:r>
              <a:rPr lang="en-US" sz="1200" dirty="0"/>
              <a:t>The linker combines object files, and performs the following tasks:</a:t>
            </a:r>
            <a:endParaRPr lang="en-US" sz="1400" dirty="0"/>
          </a:p>
          <a:p>
            <a:pPr lvl="1"/>
            <a:r>
              <a:rPr lang="en-US" sz="900" dirty="0"/>
              <a:t>Allocates sections into the target system's configured memory</a:t>
            </a:r>
          </a:p>
          <a:p>
            <a:pPr lvl="1"/>
            <a:r>
              <a:rPr lang="en-US" sz="900" dirty="0"/>
              <a:t>Relocates symbols and sections to assign them to final addresses</a:t>
            </a:r>
          </a:p>
          <a:p>
            <a:pPr lvl="1"/>
            <a:r>
              <a:rPr lang="en-US" sz="900" dirty="0"/>
              <a:t>Resolves undefined external references between input files</a:t>
            </a:r>
          </a:p>
          <a:p>
            <a:r>
              <a:rPr lang="en-US" sz="1200" dirty="0"/>
              <a:t>The linker command language controls memory configuration, output section definition, and address binding. Two powerful directives, MEMORY and SECTIONS could be found from asm.cmd. </a:t>
            </a:r>
            <a:endParaRPr lang="en-US" sz="1200" dirty="0" smtClean="0"/>
          </a:p>
          <a:p>
            <a:r>
              <a:rPr lang="en-US" sz="1200" dirty="0" smtClean="0"/>
              <a:t>More </a:t>
            </a:r>
            <a:r>
              <a:rPr lang="en-US" sz="1200" dirty="0"/>
              <a:t>specific options in lnk_msp430fr2522.cmd and msp430fr2522.cmd could be fetched from </a:t>
            </a:r>
            <a:r>
              <a:rPr lang="en-US" sz="1200" dirty="0" err="1"/>
              <a:t>toplevel</a:t>
            </a:r>
            <a:r>
              <a:rPr lang="en-US" sz="1200" dirty="0"/>
              <a:t>/</a:t>
            </a:r>
            <a:r>
              <a:rPr lang="en-US" sz="1200" dirty="0" err="1"/>
              <a:t>swsupport</a:t>
            </a:r>
            <a:r>
              <a:rPr lang="en-US" sz="1200" dirty="0"/>
              <a:t>/include</a:t>
            </a:r>
            <a:r>
              <a:rPr lang="en-US" sz="1200" dirty="0" smtClean="0"/>
              <a:t>.</a:t>
            </a:r>
          </a:p>
          <a:p>
            <a:r>
              <a:rPr lang="en-US" sz="1200" i="1" dirty="0" smtClean="0"/>
              <a:t>Setting for choose specific link file</a:t>
            </a:r>
          </a:p>
          <a:p>
            <a:pPr lvl="1"/>
            <a:r>
              <a:rPr lang="en-US" sz="900" i="1" dirty="0" smtClean="0"/>
              <a:t>$</a:t>
            </a:r>
            <a:r>
              <a:rPr lang="en-US" sz="900" i="1" dirty="0"/>
              <a:t>settings{</a:t>
            </a:r>
            <a:r>
              <a:rPr lang="en-US" sz="900" i="1" dirty="0" err="1"/>
              <a:t>make_based_tests</a:t>
            </a:r>
            <a:r>
              <a:rPr lang="en-US" sz="900" i="1" dirty="0"/>
              <a:t>}{defines}{LDFLAGS} = '-z $(DSYNC_WORKSPACE)/project/</a:t>
            </a:r>
            <a:r>
              <a:rPr lang="en-US" sz="900" i="1" dirty="0" err="1"/>
              <a:t>test_framctrl</a:t>
            </a:r>
            <a:r>
              <a:rPr lang="en-US" sz="900" i="1" dirty="0"/>
              <a:t>/framctrl_nano_retention.cmd';</a:t>
            </a:r>
            <a:endParaRPr lang="en-US" sz="900" dirty="0"/>
          </a:p>
          <a:p>
            <a:pPr lvl="1"/>
            <a:r>
              <a:rPr lang="en-US" sz="900" dirty="0"/>
              <a:t>This line will make the compiler use the new linker command file to replace the default linker command file.</a:t>
            </a:r>
          </a:p>
          <a:p>
            <a:endParaRPr lang="en-US" sz="1400" dirty="0"/>
          </a:p>
        </p:txBody>
      </p:sp>
      <p:sp>
        <p:nvSpPr>
          <p:cNvPr id="2" name="Rectangle 1"/>
          <p:cNvSpPr/>
          <p:nvPr/>
        </p:nvSpPr>
        <p:spPr>
          <a:xfrm>
            <a:off x="4447607" y="2387084"/>
            <a:ext cx="248786" cy="369332"/>
          </a:xfrm>
          <a:prstGeom prst="rect">
            <a:avLst/>
          </a:prstGeom>
        </p:spPr>
        <p:txBody>
          <a:bodyPr wrap="none">
            <a:spAutoFit/>
          </a:bodyPr>
          <a:lstStyle/>
          <a:p>
            <a:r>
              <a:rPr lang="en-US" dirty="0"/>
              <a:t> </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3435" y="3165231"/>
            <a:ext cx="5708650" cy="1418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333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 File MEMORY</a:t>
            </a:r>
            <a:endParaRPr lang="en-US" dirty="0"/>
          </a:p>
        </p:txBody>
      </p:sp>
      <p:sp>
        <p:nvSpPr>
          <p:cNvPr id="5" name="Content Placeholder 4"/>
          <p:cNvSpPr>
            <a:spLocks noGrp="1"/>
          </p:cNvSpPr>
          <p:nvPr>
            <p:ph idx="1"/>
          </p:nvPr>
        </p:nvSpPr>
        <p:spPr/>
        <p:txBody>
          <a:bodyPr/>
          <a:lstStyle/>
          <a:p>
            <a:r>
              <a:rPr lang="en-US" sz="1200" dirty="0" smtClean="0"/>
              <a:t>Lnk_Msp430fr2522.cmd</a:t>
            </a:r>
          </a:p>
          <a:p>
            <a:endParaRPr lang="en-US" sz="1200" dirty="0"/>
          </a:p>
          <a:p>
            <a:endParaRPr lang="en-US" sz="1400" dirty="0"/>
          </a:p>
        </p:txBody>
      </p:sp>
      <p:sp>
        <p:nvSpPr>
          <p:cNvPr id="2" name="Rectangle 1"/>
          <p:cNvSpPr/>
          <p:nvPr/>
        </p:nvSpPr>
        <p:spPr>
          <a:xfrm>
            <a:off x="4447607" y="2387084"/>
            <a:ext cx="248786" cy="369332"/>
          </a:xfrm>
          <a:prstGeom prst="rect">
            <a:avLst/>
          </a:prstGeom>
        </p:spPr>
        <p:txBody>
          <a:bodyPr wrap="none">
            <a:spAutoFit/>
          </a:bodyPr>
          <a:lstStyle/>
          <a:p>
            <a:r>
              <a:rPr lang="en-US" dirty="0"/>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074" y="1065429"/>
            <a:ext cx="6998426" cy="3502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4107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 File SECTION</a:t>
            </a:r>
            <a:endParaRPr lang="en-US" dirty="0"/>
          </a:p>
        </p:txBody>
      </p:sp>
      <p:sp>
        <p:nvSpPr>
          <p:cNvPr id="5" name="Content Placeholder 4"/>
          <p:cNvSpPr>
            <a:spLocks noGrp="1"/>
          </p:cNvSpPr>
          <p:nvPr>
            <p:ph idx="1"/>
          </p:nvPr>
        </p:nvSpPr>
        <p:spPr/>
        <p:txBody>
          <a:bodyPr/>
          <a:lstStyle/>
          <a:p>
            <a:r>
              <a:rPr lang="en-US" sz="1200" dirty="0" smtClean="0"/>
              <a:t>Lnk_Msp430fr2522.cmd</a:t>
            </a:r>
          </a:p>
          <a:p>
            <a:endParaRPr lang="en-US" sz="1200" dirty="0"/>
          </a:p>
          <a:p>
            <a:endParaRPr lang="en-US" sz="1400" dirty="0"/>
          </a:p>
        </p:txBody>
      </p:sp>
      <p:sp>
        <p:nvSpPr>
          <p:cNvPr id="2" name="Rectangle 1"/>
          <p:cNvSpPr/>
          <p:nvPr/>
        </p:nvSpPr>
        <p:spPr>
          <a:xfrm>
            <a:off x="4447607" y="2387084"/>
            <a:ext cx="248786" cy="369332"/>
          </a:xfrm>
          <a:prstGeom prst="rect">
            <a:avLst/>
          </a:prstGeom>
        </p:spPr>
        <p:txBody>
          <a:bodyPr wrap="none">
            <a:spAutoFit/>
          </a:bodyPr>
          <a:lstStyle/>
          <a:p>
            <a:r>
              <a:rPr lang="en-US" dirty="0"/>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525" y="1026942"/>
            <a:ext cx="3654818" cy="3348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649572"/>
            <a:ext cx="3909600" cy="372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1049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 File Register</a:t>
            </a:r>
            <a:endParaRPr lang="en-US" dirty="0"/>
          </a:p>
        </p:txBody>
      </p:sp>
      <p:sp>
        <p:nvSpPr>
          <p:cNvPr id="5" name="Content Placeholder 4"/>
          <p:cNvSpPr>
            <a:spLocks noGrp="1"/>
          </p:cNvSpPr>
          <p:nvPr>
            <p:ph idx="1"/>
          </p:nvPr>
        </p:nvSpPr>
        <p:spPr/>
        <p:txBody>
          <a:bodyPr/>
          <a:lstStyle/>
          <a:p>
            <a:r>
              <a:rPr lang="en-US" sz="1200" dirty="0" smtClean="0"/>
              <a:t>Msp430fr2522.cmd</a:t>
            </a:r>
          </a:p>
          <a:p>
            <a:endParaRPr lang="en-US" sz="1200" dirty="0"/>
          </a:p>
          <a:p>
            <a:endParaRPr lang="en-US" sz="1400" dirty="0"/>
          </a:p>
        </p:txBody>
      </p:sp>
      <p:sp>
        <p:nvSpPr>
          <p:cNvPr id="2" name="Rectangle 1"/>
          <p:cNvSpPr/>
          <p:nvPr/>
        </p:nvSpPr>
        <p:spPr>
          <a:xfrm>
            <a:off x="4447607" y="2387084"/>
            <a:ext cx="248786" cy="369332"/>
          </a:xfrm>
          <a:prstGeom prst="rect">
            <a:avLst/>
          </a:prstGeom>
        </p:spPr>
        <p:txBody>
          <a:bodyPr wrap="none">
            <a:spAutoFit/>
          </a:bodyPr>
          <a:lstStyle/>
          <a:p>
            <a:r>
              <a:rPr lang="en-US" dirty="0"/>
              <a: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8898" y="858321"/>
            <a:ext cx="4019182" cy="3629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96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Header File</a:t>
            </a:r>
            <a:endParaRPr lang="en-US" dirty="0"/>
          </a:p>
        </p:txBody>
      </p:sp>
      <p:sp>
        <p:nvSpPr>
          <p:cNvPr id="5" name="Content Placeholder 4"/>
          <p:cNvSpPr>
            <a:spLocks noGrp="1"/>
          </p:cNvSpPr>
          <p:nvPr>
            <p:ph idx="1"/>
          </p:nvPr>
        </p:nvSpPr>
        <p:spPr/>
        <p:txBody>
          <a:bodyPr/>
          <a:lstStyle/>
          <a:p>
            <a:r>
              <a:rPr lang="en-US" sz="1400" dirty="0" smtClean="0"/>
              <a:t>Containing </a:t>
            </a:r>
            <a:r>
              <a:rPr lang="en-US" sz="1400" dirty="0"/>
              <a:t>declarations and prototypes</a:t>
            </a:r>
            <a:endParaRPr lang="en-US" sz="1400" dirty="0" smtClean="0"/>
          </a:p>
          <a:p>
            <a:r>
              <a:rPr lang="en-US" sz="1400" dirty="0" smtClean="0"/>
              <a:t>The </a:t>
            </a:r>
            <a:r>
              <a:rPr lang="en-US" sz="1400" dirty="0"/>
              <a:t>head file was checked into </a:t>
            </a:r>
            <a:r>
              <a:rPr lang="en-US" sz="1400" dirty="0" err="1"/>
              <a:t>toplevel</a:t>
            </a:r>
            <a:r>
              <a:rPr lang="en-US" sz="1400" dirty="0"/>
              <a:t>/</a:t>
            </a:r>
            <a:r>
              <a:rPr lang="en-US" sz="1400" dirty="0" err="1"/>
              <a:t>swsupport</a:t>
            </a:r>
            <a:r>
              <a:rPr lang="en-US" sz="1400" dirty="0"/>
              <a:t>/include</a:t>
            </a:r>
            <a:r>
              <a:rPr lang="en-US" sz="1400" dirty="0" smtClean="0"/>
              <a:t>/</a:t>
            </a:r>
          </a:p>
          <a:p>
            <a:r>
              <a:rPr lang="en-US" sz="1400" dirty="0" smtClean="0"/>
              <a:t>NOT</a:t>
            </a:r>
            <a:r>
              <a:rPr lang="en-US" sz="1400" dirty="0" smtClean="0"/>
              <a:t> modified</a:t>
            </a:r>
          </a:p>
          <a:p>
            <a:r>
              <a:rPr lang="en-US" sz="1400" dirty="0" smtClean="0"/>
              <a:t>Plan to use local workaround </a:t>
            </a:r>
            <a:r>
              <a:rPr lang="en-US" sz="1400" dirty="0"/>
              <a:t>lnk_msp430fr2522.cmd and msp430fr2522.cmd </a:t>
            </a:r>
            <a:r>
              <a:rPr lang="en-US" sz="1400" dirty="0" smtClean="0"/>
              <a:t> from project/software</a:t>
            </a:r>
            <a:endParaRPr lang="en-US" sz="1400" dirty="0"/>
          </a:p>
        </p:txBody>
      </p:sp>
    </p:spTree>
    <p:extLst>
      <p:ext uri="{BB962C8B-B14F-4D97-AF65-F5344CB8AC3E}">
        <p14:creationId xmlns:p14="http://schemas.microsoft.com/office/powerpoint/2010/main" val="57935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Header File Call</a:t>
            </a:r>
            <a:endParaRPr lang="en-US" dirty="0"/>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9449" y="2482987"/>
            <a:ext cx="4344133" cy="173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4"/>
          <p:cNvSpPr txBox="1">
            <a:spLocks/>
          </p:cNvSpPr>
          <p:nvPr/>
        </p:nvSpPr>
        <p:spPr bwMode="auto">
          <a:xfrm>
            <a:off x="277958" y="682442"/>
            <a:ext cx="8467725" cy="3709449"/>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sz="1800">
                <a:solidFill>
                  <a:schemeClr val="tx1"/>
                </a:solidFill>
                <a:latin typeface="+mn-lt"/>
              </a:defRPr>
            </a:lvl3pPr>
            <a:lvl4pPr marL="1201738" indent="-233363" algn="l" rtl="0" eaLnBrk="0" fontAlgn="base" hangingPunct="0">
              <a:spcBef>
                <a:spcPct val="5000"/>
              </a:spcBef>
              <a:spcAft>
                <a:spcPct val="0"/>
              </a:spcAft>
              <a:buChar char="–"/>
              <a:defRPr sz="1800">
                <a:solidFill>
                  <a:schemeClr val="tx1"/>
                </a:solidFill>
                <a:latin typeface="+mn-lt"/>
              </a:defRPr>
            </a:lvl4pPr>
            <a:lvl5pPr marL="1489075" indent="-173038" algn="l" rtl="0" eaLnBrk="0" fontAlgn="base" hangingPunct="0">
              <a:spcBef>
                <a:spcPct val="0"/>
              </a:spcBef>
              <a:spcAft>
                <a:spcPct val="0"/>
              </a:spcAft>
              <a:buChar char="»"/>
              <a:defRPr sz="1800">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a:lstStyle>
          <a:p>
            <a:r>
              <a:rPr lang="en-US" sz="1400" kern="0" dirty="0" smtClean="0"/>
              <a:t>Project/software</a:t>
            </a:r>
          </a:p>
          <a:p>
            <a:pPr lvl="1"/>
            <a:r>
              <a:rPr lang="en-US" sz="1200" kern="0" dirty="0" smtClean="0"/>
              <a:t>Retain </a:t>
            </a:r>
            <a:r>
              <a:rPr lang="en-US" sz="1200" kern="0" dirty="0" err="1" smtClean="0"/>
              <a:t>test_support.h</a:t>
            </a:r>
            <a:r>
              <a:rPr lang="en-US" sz="1200" kern="0" dirty="0" smtClean="0"/>
              <a:t>, Separate </a:t>
            </a:r>
            <a:r>
              <a:rPr lang="en-US" sz="1200" kern="0" dirty="0" err="1" smtClean="0"/>
              <a:t>test_support.h</a:t>
            </a:r>
            <a:r>
              <a:rPr lang="en-US" sz="1200" kern="0" dirty="0" smtClean="0"/>
              <a:t> to header file and C file</a:t>
            </a:r>
          </a:p>
          <a:p>
            <a:pPr lvl="1"/>
            <a:r>
              <a:rPr lang="en-US" sz="1200" kern="0" dirty="0" smtClean="0"/>
              <a:t>Delete </a:t>
            </a:r>
            <a:r>
              <a:rPr lang="en-US" sz="1200" kern="0" dirty="0" err="1" smtClean="0"/>
              <a:t>device.h</a:t>
            </a:r>
            <a:r>
              <a:rPr lang="en-US" sz="1200" kern="0" dirty="0" smtClean="0"/>
              <a:t> and msp430.h</a:t>
            </a:r>
          </a:p>
          <a:p>
            <a:pPr lvl="1"/>
            <a:r>
              <a:rPr lang="en-US" sz="1200" kern="0" dirty="0" smtClean="0"/>
              <a:t>Retain </a:t>
            </a:r>
            <a:r>
              <a:rPr lang="en-US" sz="1200" kern="0" dirty="0" err="1" smtClean="0"/>
              <a:t>general_support.h</a:t>
            </a:r>
            <a:endParaRPr lang="en-US" sz="1200" kern="0" dirty="0" smtClean="0"/>
          </a:p>
          <a:p>
            <a:pPr lvl="1"/>
            <a:r>
              <a:rPr lang="en-US" sz="1200" kern="0" dirty="0" smtClean="0"/>
              <a:t>Setup project/</a:t>
            </a:r>
            <a:r>
              <a:rPr lang="en-US" sz="1200" kern="0" dirty="0" err="1" smtClean="0"/>
              <a:t>driverlib</a:t>
            </a:r>
            <a:r>
              <a:rPr lang="en-US" sz="1200" kern="0" dirty="0" smtClean="0"/>
              <a:t>, link all IP header file and IP C file, link to IP prefer</a:t>
            </a:r>
          </a:p>
          <a:p>
            <a:pPr lvl="1"/>
            <a:r>
              <a:rPr lang="en-US" sz="1200" kern="0" dirty="0" smtClean="0"/>
              <a:t>Move </a:t>
            </a:r>
            <a:r>
              <a:rPr lang="en-US" sz="1200" kern="0" dirty="0" err="1" smtClean="0"/>
              <a:t>hh_map.h</a:t>
            </a:r>
            <a:r>
              <a:rPr lang="en-US" sz="1200" kern="0" dirty="0" smtClean="0"/>
              <a:t> to project/software</a:t>
            </a:r>
          </a:p>
          <a:p>
            <a:r>
              <a:rPr lang="en-US" sz="1400" kern="0" dirty="0" err="1" smtClean="0"/>
              <a:t>Toplevel</a:t>
            </a:r>
            <a:r>
              <a:rPr lang="en-US" sz="1400" kern="0" dirty="0" smtClean="0"/>
              <a:t>/software</a:t>
            </a:r>
            <a:endParaRPr lang="en-US" sz="1400" kern="0" dirty="0"/>
          </a:p>
          <a:p>
            <a:pPr lvl="1"/>
            <a:r>
              <a:rPr lang="en-US" sz="1200" kern="0" dirty="0" smtClean="0"/>
              <a:t>Retain msp430fr2522.h, msp430_internal.h</a:t>
            </a:r>
          </a:p>
          <a:p>
            <a:pPr lvl="1"/>
            <a:r>
              <a:rPr lang="en-US" sz="1200" kern="0" dirty="0" smtClean="0"/>
              <a:t>Link command file</a:t>
            </a:r>
            <a:endParaRPr lang="en-US" sz="1200" kern="0" dirty="0"/>
          </a:p>
          <a:p>
            <a:pPr lvl="1"/>
            <a:endParaRPr lang="en-US" sz="1200" kern="0" dirty="0" smtClean="0"/>
          </a:p>
        </p:txBody>
      </p:sp>
    </p:spTree>
    <p:extLst>
      <p:ext uri="{BB962C8B-B14F-4D97-AF65-F5344CB8AC3E}">
        <p14:creationId xmlns:p14="http://schemas.microsoft.com/office/powerpoint/2010/main" val="1980908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2"/>
            <a:r>
              <a:rPr lang="en-US" dirty="0" smtClean="0"/>
              <a:t>Header File Interrupt</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779" y="895909"/>
            <a:ext cx="6059782" cy="3643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23934" y="895909"/>
            <a:ext cx="1851789" cy="369332"/>
          </a:xfrm>
          <a:prstGeom prst="rect">
            <a:avLst/>
          </a:prstGeom>
        </p:spPr>
        <p:txBody>
          <a:bodyPr wrap="none">
            <a:spAutoFit/>
          </a:bodyPr>
          <a:lstStyle/>
          <a:p>
            <a:r>
              <a:rPr lang="en-US" dirty="0" smtClean="0"/>
              <a:t>Msp430fr2522.h</a:t>
            </a:r>
            <a:endParaRPr lang="en-US" dirty="0"/>
          </a:p>
        </p:txBody>
      </p:sp>
    </p:spTree>
    <p:extLst>
      <p:ext uri="{BB962C8B-B14F-4D97-AF65-F5344CB8AC3E}">
        <p14:creationId xmlns:p14="http://schemas.microsoft.com/office/powerpoint/2010/main" val="23670649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9413</TotalTime>
  <Words>858</Words>
  <Application>Microsoft Office PowerPoint</Application>
  <PresentationFormat>On-screen Show (16:9)</PresentationFormat>
  <Paragraphs>89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FinalPowerpoint</vt:lpstr>
      <vt:lpstr>MSP430FR6628 GRIFFIN C Setup</vt:lpstr>
      <vt:lpstr>MSP430 Software Flow</vt:lpstr>
      <vt:lpstr>Link</vt:lpstr>
      <vt:lpstr>Link File MEMORY</vt:lpstr>
      <vt:lpstr>Link File SECTION</vt:lpstr>
      <vt:lpstr>Link File Register</vt:lpstr>
      <vt:lpstr>Header File</vt:lpstr>
      <vt:lpstr>Header File Call</vt:lpstr>
      <vt:lpstr>Header File Interrupt</vt:lpstr>
      <vt:lpstr>Test_support.h</vt:lpstr>
      <vt:lpstr>Compiler Option Device Specific</vt:lpstr>
      <vt:lpstr>Make-based Simulation Flow </vt:lpstr>
      <vt:lpstr>Variable in Phoenix C Makefile</vt:lpstr>
      <vt:lpstr>Target in Phoenix C Makefile</vt:lpstr>
      <vt:lpstr>ASM Case Compile Flow</vt:lpstr>
      <vt:lpstr>Case1:  </vt:lpstr>
      <vt:lpstr>Case2: </vt:lpstr>
      <vt:lpstr>MSP430 Intrinsic</vt:lpstr>
      <vt:lpstr>Reference </vt:lpstr>
    </vt:vector>
  </TitlesOfParts>
  <Company>Texas Instruments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MSP430FR6628(Griffin)</dc:title>
  <dc:creator>jacky-fang@ti.com</dc:creator>
  <cp:lastModifiedBy>Fang, Jacky</cp:lastModifiedBy>
  <cp:revision>921</cp:revision>
  <dcterms:created xsi:type="dcterms:W3CDTF">2007-12-19T20:51:45Z</dcterms:created>
  <dcterms:modified xsi:type="dcterms:W3CDTF">2017-08-15T09:53:32Z</dcterms:modified>
</cp:coreProperties>
</file>