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3"/>
  </p:notesMasterIdLst>
  <p:sldIdLst>
    <p:sldId id="256" r:id="rId2"/>
    <p:sldId id="257" r:id="rId3"/>
    <p:sldId id="267" r:id="rId4"/>
    <p:sldId id="271" r:id="rId5"/>
    <p:sldId id="270" r:id="rId6"/>
    <p:sldId id="261" r:id="rId7"/>
    <p:sldId id="279" r:id="rId8"/>
    <p:sldId id="262" r:id="rId9"/>
    <p:sldId id="265" r:id="rId10"/>
    <p:sldId id="281" r:id="rId11"/>
    <p:sldId id="258"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C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EC4E9A-BD12-466E-9570-F45D48B8F4BA}">
  <a:tblStyle styleId="{5CEC4E9A-BD12-466E-9570-F45D48B8F4BA}"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7"/>
    <p:restoredTop sz="94674"/>
  </p:normalViewPr>
  <p:slideViewPr>
    <p:cSldViewPr snapToGrid="0" snapToObjects="1">
      <p:cViewPr varScale="1">
        <p:scale>
          <a:sx n="124" d="100"/>
          <a:sy n="124" d="100"/>
        </p:scale>
        <p:origin x="17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225101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81413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8262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89086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7957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97488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5026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11399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557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4432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3697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7409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3785246"/>
            <a:ext cx="5216699" cy="15465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a:p>
        </p:txBody>
      </p:sp>
      <p:sp>
        <p:nvSpPr>
          <p:cNvPr id="10" name="Shape 10"/>
          <p:cNvSpPr/>
          <p:nvPr/>
        </p:nvSpPr>
        <p:spPr>
          <a:xfrm>
            <a:off x="5938246" y="3377550"/>
            <a:ext cx="7218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3377550"/>
            <a:ext cx="7218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3377550"/>
            <a:ext cx="7218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3377550"/>
            <a:ext cx="5216699"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893700" y="1831450"/>
            <a:ext cx="6462600" cy="4736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body" idx="1"/>
          </p:nvPr>
        </p:nvSpPr>
        <p:spPr>
          <a:xfrm>
            <a:off x="893625" y="1600200"/>
            <a:ext cx="3136800" cy="4967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2"/>
          </p:nvPr>
        </p:nvSpPr>
        <p:spPr>
          <a:xfrm>
            <a:off x="4219455" y="1600200"/>
            <a:ext cx="3136800" cy="4967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4"/>
        <p:cNvGrpSpPr/>
        <p:nvPr/>
      </p:nvGrpSpPr>
      <p:grpSpPr>
        <a:xfrm>
          <a:off x="0" y="0"/>
          <a:ext cx="0" cy="0"/>
          <a:chOff x="0" y="0"/>
          <a:chExt cx="0" cy="0"/>
        </a:xfrm>
      </p:grpSpPr>
      <p:sp>
        <p:nvSpPr>
          <p:cNvPr id="65" name="Shape 65"/>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68" name="Shape 68"/>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70" name="Shape 70"/>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0" y="6755100"/>
            <a:ext cx="893699" cy="1028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893709" y="6755100"/>
            <a:ext cx="64626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399"/>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defRPr sz="2400">
                <a:solidFill>
                  <a:srgbClr val="677480"/>
                </a:solidFill>
                <a:latin typeface="Lato"/>
                <a:ea typeface="Lato"/>
                <a:cs typeface="Lato"/>
                <a:sym typeface="Lato"/>
              </a:defRPr>
            </a:lvl2pPr>
            <a:lvl3pPr lvl="2">
              <a:spcBef>
                <a:spcPts val="480"/>
              </a:spcBef>
              <a:buClr>
                <a:srgbClr val="677480"/>
              </a:buClr>
              <a:buSzPct val="100000"/>
              <a:buFont typeface="Lato"/>
              <a:defRPr sz="2400">
                <a:solidFill>
                  <a:srgbClr val="677480"/>
                </a:solidFill>
                <a:latin typeface="Lato"/>
                <a:ea typeface="Lato"/>
                <a:cs typeface="Lato"/>
                <a:sym typeface="Lato"/>
              </a:defRPr>
            </a:lvl3pPr>
            <a:lvl4pPr lvl="3">
              <a:spcBef>
                <a:spcPts val="360"/>
              </a:spcBef>
              <a:buClr>
                <a:srgbClr val="677480"/>
              </a:buClr>
              <a:buSzPct val="100000"/>
              <a:buFont typeface="Lato"/>
              <a:defRPr sz="1800">
                <a:solidFill>
                  <a:srgbClr val="677480"/>
                </a:solidFill>
                <a:latin typeface="Lato"/>
                <a:ea typeface="Lato"/>
                <a:cs typeface="Lato"/>
                <a:sym typeface="Lato"/>
              </a:defRPr>
            </a:lvl4pPr>
            <a:lvl5pPr lvl="4">
              <a:spcBef>
                <a:spcPts val="360"/>
              </a:spcBef>
              <a:buClr>
                <a:srgbClr val="677480"/>
              </a:buClr>
              <a:buSzPct val="100000"/>
              <a:buFont typeface="Lato"/>
              <a:defRPr sz="1800">
                <a:solidFill>
                  <a:srgbClr val="677480"/>
                </a:solidFill>
                <a:latin typeface="Lato"/>
                <a:ea typeface="Lato"/>
                <a:cs typeface="Lato"/>
                <a:sym typeface="Lato"/>
              </a:defRPr>
            </a:lvl5pPr>
            <a:lvl6pPr lvl="5">
              <a:spcBef>
                <a:spcPts val="360"/>
              </a:spcBef>
              <a:buClr>
                <a:srgbClr val="677480"/>
              </a:buClr>
              <a:buSzPct val="100000"/>
              <a:buFont typeface="Lato"/>
              <a:defRPr sz="1800">
                <a:solidFill>
                  <a:srgbClr val="677480"/>
                </a:solidFill>
                <a:latin typeface="Lato"/>
                <a:ea typeface="Lato"/>
                <a:cs typeface="Lato"/>
                <a:sym typeface="Lato"/>
              </a:defRPr>
            </a:lvl6pPr>
            <a:lvl7pPr lvl="6">
              <a:spcBef>
                <a:spcPts val="360"/>
              </a:spcBef>
              <a:buClr>
                <a:srgbClr val="677480"/>
              </a:buClr>
              <a:buSzPct val="100000"/>
              <a:buFont typeface="Lato"/>
              <a:defRPr sz="1800">
                <a:solidFill>
                  <a:srgbClr val="677480"/>
                </a:solidFill>
                <a:latin typeface="Lato"/>
                <a:ea typeface="Lato"/>
                <a:cs typeface="Lato"/>
                <a:sym typeface="Lato"/>
              </a:defRPr>
            </a:lvl7pPr>
            <a:lvl8pPr lvl="7">
              <a:spcBef>
                <a:spcPts val="360"/>
              </a:spcBef>
              <a:buClr>
                <a:srgbClr val="677480"/>
              </a:buClr>
              <a:buSzPct val="100000"/>
              <a:buFont typeface="Lato"/>
              <a:defRPr sz="1800">
                <a:solidFill>
                  <a:srgbClr val="677480"/>
                </a:solidFill>
                <a:latin typeface="Lato"/>
                <a:ea typeface="Lato"/>
                <a:cs typeface="Lato"/>
                <a:sym typeface="Lato"/>
              </a:defRPr>
            </a:lvl8pPr>
            <a:lvl9pPr lvl="8">
              <a:spcBef>
                <a:spcPts val="360"/>
              </a:spcBef>
              <a:buClr>
                <a:srgbClr val="677480"/>
              </a:buClr>
              <a:buSzPct val="100000"/>
              <a:buFont typeface="Lato"/>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mailto:echooc@outlook.com" TargetMode="External"/><Relationship Id="rId4" Type="http://schemas.openxmlformats.org/officeDocument/2006/relationships/image" Target="../media/image10.jpg"/><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slidescarnival.com/help-use-presentation-templ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431515" y="1284270"/>
            <a:ext cx="6092575" cy="1941815"/>
          </a:xfrm>
          <a:prstGeom prst="rect">
            <a:avLst/>
          </a:prstGeom>
        </p:spPr>
        <p:txBody>
          <a:bodyPr lIns="91425" tIns="91425" rIns="91425" bIns="91425" anchor="t" anchorCtr="0">
            <a:noAutofit/>
          </a:bodyPr>
          <a:lstStyle/>
          <a:p>
            <a:pPr lvl="0"/>
            <a:r>
              <a:rPr lang="zh-CN" altLang="en-US" sz="5400" dirty="0" smtClean="0"/>
              <a:t>   </a:t>
            </a:r>
            <a:r>
              <a:rPr lang="zh-CN" altLang="en-US" sz="5400" dirty="0" smtClean="0">
                <a:latin typeface="STXingkai" charset="0"/>
                <a:ea typeface="STXingkai" charset="0"/>
                <a:cs typeface="STXingkai" charset="0"/>
              </a:rPr>
              <a:t>木     李</a:t>
            </a:r>
            <a:r>
              <a:rPr lang="zh-CN" altLang="en-US" dirty="0" smtClean="0">
                <a:latin typeface="STXingkai" charset="0"/>
                <a:ea typeface="STXingkai" charset="0"/>
                <a:cs typeface="STXingkai" charset="0"/>
              </a:rPr>
              <a:t/>
            </a:r>
            <a:br>
              <a:rPr lang="zh-CN" altLang="en-US" dirty="0" smtClean="0">
                <a:latin typeface="STXingkai" charset="0"/>
                <a:ea typeface="STXingkai" charset="0"/>
                <a:cs typeface="STXingkai" charset="0"/>
              </a:rPr>
            </a:br>
            <a:r>
              <a:rPr lang="zh-CN" altLang="en-US" sz="5400" dirty="0" smtClean="0">
                <a:latin typeface="STLiti" charset="0"/>
                <a:ea typeface="STLiti" charset="0"/>
                <a:cs typeface="STLiti" charset="0"/>
              </a:rPr>
              <a:t>同城二手教材交易</a:t>
            </a:r>
            <a:endParaRPr lang="en" sz="5400" dirty="0">
              <a:latin typeface="STLiti" charset="0"/>
              <a:ea typeface="STLiti" charset="0"/>
              <a:cs typeface="STLiti" charset="0"/>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1379735" y="679201"/>
            <a:ext cx="7681138" cy="661192"/>
          </a:xfrm>
          <a:prstGeom prst="rect">
            <a:avLst/>
          </a:prstGeom>
        </p:spPr>
        <p:txBody>
          <a:bodyPr lIns="91425" tIns="91425" rIns="91425" bIns="91425" anchor="b" anchorCtr="0">
            <a:noAutofit/>
          </a:bodyPr>
          <a:lstStyle/>
          <a:p>
            <a:pPr lvl="0" rtl="0">
              <a:spcBef>
                <a:spcPts val="0"/>
              </a:spcBef>
              <a:buNone/>
            </a:pPr>
            <a:r>
              <a:rPr lang="zh-CN" altLang="en-US" dirty="0" smtClean="0"/>
              <a:t>              图书显示页面设计</a:t>
            </a:r>
            <a:endParaRPr lang="en" dirty="0"/>
          </a:p>
        </p:txBody>
      </p:sp>
      <p:sp>
        <p:nvSpPr>
          <p:cNvPr id="308" name="Shape 308"/>
          <p:cNvSpPr txBox="1">
            <a:spLocks noGrp="1"/>
          </p:cNvSpPr>
          <p:nvPr>
            <p:ph type="body" idx="1"/>
          </p:nvPr>
        </p:nvSpPr>
        <p:spPr>
          <a:xfrm>
            <a:off x="893700" y="1600200"/>
            <a:ext cx="6462600" cy="4155300"/>
          </a:xfrm>
          <a:prstGeom prst="rect">
            <a:avLst/>
          </a:prstGeom>
        </p:spPr>
        <p:txBody>
          <a:bodyPr lIns="91425" tIns="91425" rIns="91425" bIns="91425" anchor="t" anchorCtr="0">
            <a:noAutofit/>
          </a:bodyPr>
          <a:lstStyle/>
          <a:p>
            <a:pPr lvl="0" rtl="0">
              <a:spcBef>
                <a:spcPts val="0"/>
              </a:spcBef>
              <a:buNone/>
            </a:pPr>
            <a:r>
              <a:rPr lang="zh-CN" altLang="en-US" sz="1400" b="1" dirty="0" smtClean="0">
                <a:solidFill>
                  <a:srgbClr val="97ABBC"/>
                </a:solidFill>
              </a:rPr>
              <a:t> </a:t>
            </a:r>
            <a:endParaRPr lang="en" sz="1400" b="1" dirty="0">
              <a:solidFill>
                <a:srgbClr val="97ABBC"/>
              </a:solidFill>
            </a:endParaRPr>
          </a:p>
        </p:txBody>
      </p:sp>
      <p:sp>
        <p:nvSpPr>
          <p:cNvPr id="309" name="Shape 309"/>
          <p:cNvSpPr txBox="1"/>
          <p:nvPr/>
        </p:nvSpPr>
        <p:spPr>
          <a:xfrm>
            <a:off x="316275" y="6070200"/>
            <a:ext cx="8524199" cy="717299"/>
          </a:xfrm>
          <a:prstGeom prst="rect">
            <a:avLst/>
          </a:prstGeom>
          <a:noFill/>
          <a:ln>
            <a:noFill/>
          </a:ln>
        </p:spPr>
        <p:txBody>
          <a:bodyPr lIns="91425" tIns="91425" rIns="91425" bIns="91425" anchor="t" anchorCtr="0">
            <a:noAutofit/>
          </a:bodyPr>
          <a:lstStyle/>
          <a:p>
            <a:pPr lvl="0" rtl="0">
              <a:spcBef>
                <a:spcPts val="0"/>
              </a:spcBef>
              <a:buClr>
                <a:schemeClr val="dk1"/>
              </a:buClr>
              <a:buFont typeface="Arial"/>
              <a:buNone/>
            </a:pPr>
            <a:endParaRPr sz="1200" i="1" dirty="0">
              <a:solidFill>
                <a:srgbClr val="2185C5"/>
              </a:solidFill>
              <a:latin typeface="Lato"/>
              <a:ea typeface="Lato"/>
              <a:cs typeface="Lato"/>
              <a:sym typeface="Lato"/>
            </a:endParaRPr>
          </a:p>
          <a:p>
            <a:pPr lvl="0" rtl="0">
              <a:spcBef>
                <a:spcPts val="0"/>
              </a:spcBef>
              <a:buNone/>
            </a:pPr>
            <a:endParaRPr sz="1200" i="1" dirty="0">
              <a:solidFill>
                <a:srgbClr val="2185C5"/>
              </a:solidFill>
              <a:latin typeface="Lato"/>
              <a:ea typeface="Lato"/>
              <a:cs typeface="Lato"/>
              <a:sym typeface="Lato"/>
            </a:endParaRPr>
          </a:p>
        </p:txBody>
      </p:sp>
      <p:pic>
        <p:nvPicPr>
          <p:cNvPr id="310" name="Shape 310"/>
          <p:cNvPicPr preferRelativeResize="0"/>
          <p:nvPr/>
        </p:nvPicPr>
        <p:blipFill>
          <a:blip r:embed="rId3">
            <a:alphaModFix/>
          </a:blip>
          <a:stretch>
            <a:fillRect/>
          </a:stretch>
        </p:blipFill>
        <p:spPr>
          <a:xfrm>
            <a:off x="5672800" y="3471862"/>
            <a:ext cx="847725" cy="333375"/>
          </a:xfrm>
          <a:prstGeom prst="rect">
            <a:avLst/>
          </a:prstGeom>
          <a:noFill/>
          <a:ln>
            <a:noFill/>
          </a:ln>
        </p:spPr>
      </p:pic>
      <p:pic>
        <p:nvPicPr>
          <p:cNvPr id="2" name="图片 1"/>
          <p:cNvPicPr>
            <a:picLocks noChangeAspect="1"/>
          </p:cNvPicPr>
          <p:nvPr/>
        </p:nvPicPr>
        <p:blipFill>
          <a:blip r:embed="rId4"/>
          <a:stretch>
            <a:fillRect/>
          </a:stretch>
        </p:blipFill>
        <p:spPr>
          <a:xfrm>
            <a:off x="6374" y="1426995"/>
            <a:ext cx="9144000" cy="5360504"/>
          </a:xfrm>
          <a:prstGeom prst="rect">
            <a:avLst/>
          </a:prstGeom>
        </p:spPr>
      </p:pic>
      <p:pic>
        <p:nvPicPr>
          <p:cNvPr id="3" name="图片 2"/>
          <p:cNvPicPr>
            <a:picLocks noChangeAspect="1"/>
          </p:cNvPicPr>
          <p:nvPr/>
        </p:nvPicPr>
        <p:blipFill>
          <a:blip r:embed="rId5"/>
          <a:stretch>
            <a:fillRect/>
          </a:stretch>
        </p:blipFill>
        <p:spPr>
          <a:xfrm>
            <a:off x="0" y="487195"/>
            <a:ext cx="1422400" cy="939800"/>
          </a:xfrm>
          <a:prstGeom prst="rect">
            <a:avLst/>
          </a:prstGeom>
        </p:spPr>
      </p:pic>
      <p:grpSp>
        <p:nvGrpSpPr>
          <p:cNvPr id="8" name="Shape 590"/>
          <p:cNvGrpSpPr/>
          <p:nvPr/>
        </p:nvGrpSpPr>
        <p:grpSpPr>
          <a:xfrm>
            <a:off x="7244605" y="2768979"/>
            <a:ext cx="432570" cy="421333"/>
            <a:chOff x="5926225" y="921350"/>
            <a:chExt cx="517800" cy="504350"/>
          </a:xfrm>
        </p:grpSpPr>
        <p:sp>
          <p:nvSpPr>
            <p:cNvPr id="9" name="Shape 591"/>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592"/>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idx="4294967295"/>
          </p:nvPr>
        </p:nvSpPr>
        <p:spPr>
          <a:xfrm>
            <a:off x="998400" y="267167"/>
            <a:ext cx="5561100" cy="1546500"/>
          </a:xfrm>
          <a:prstGeom prst="rect">
            <a:avLst/>
          </a:prstGeom>
        </p:spPr>
        <p:txBody>
          <a:bodyPr lIns="91425" tIns="91425" rIns="91425" bIns="91425" anchor="b" anchorCtr="0">
            <a:noAutofit/>
          </a:bodyPr>
          <a:lstStyle/>
          <a:p>
            <a:pPr lvl="0">
              <a:spcBef>
                <a:spcPts val="0"/>
              </a:spcBef>
              <a:buNone/>
            </a:pPr>
            <a:r>
              <a:rPr lang="en-US" altLang="zh-CN" sz="6000" dirty="0" smtClean="0">
                <a:solidFill>
                  <a:srgbClr val="7ECEFD"/>
                </a:solidFill>
              </a:rPr>
              <a:t>Thanks</a:t>
            </a:r>
            <a:r>
              <a:rPr lang="en" sz="6000" dirty="0" smtClean="0">
                <a:solidFill>
                  <a:srgbClr val="7ECEFD"/>
                </a:solidFill>
              </a:rPr>
              <a:t>!</a:t>
            </a:r>
            <a:endParaRPr lang="en" sz="6000" dirty="0">
              <a:solidFill>
                <a:srgbClr val="7ECEFD"/>
              </a:solidFill>
            </a:endParaRPr>
          </a:p>
        </p:txBody>
      </p:sp>
      <p:sp>
        <p:nvSpPr>
          <p:cNvPr id="93" name="Shape 93"/>
          <p:cNvSpPr txBox="1">
            <a:spLocks noGrp="1"/>
          </p:cNvSpPr>
          <p:nvPr>
            <p:ph type="subTitle" idx="4294967295"/>
          </p:nvPr>
        </p:nvSpPr>
        <p:spPr>
          <a:xfrm>
            <a:off x="916025" y="1684961"/>
            <a:ext cx="5561100" cy="1612713"/>
          </a:xfrm>
          <a:prstGeom prst="rect">
            <a:avLst/>
          </a:prstGeom>
        </p:spPr>
        <p:txBody>
          <a:bodyPr lIns="91425" tIns="91425" rIns="91425" bIns="91425" anchor="t" anchorCtr="0">
            <a:noAutofit/>
          </a:bodyPr>
          <a:lstStyle/>
          <a:p>
            <a:pPr lvl="0">
              <a:spcBef>
                <a:spcPts val="0"/>
              </a:spcBef>
              <a:buNone/>
            </a:pPr>
            <a:r>
              <a:rPr lang="zh-CN" altLang="en-US" sz="4400" dirty="0">
                <a:latin typeface="HanziPen SC" charset="-122"/>
                <a:ea typeface="HanziPen SC" charset="-122"/>
                <a:cs typeface="HanziPen SC" charset="-122"/>
              </a:rPr>
              <a:t>我爱这个</a:t>
            </a:r>
            <a:r>
              <a:rPr lang="zh-CN" altLang="en-US" sz="4400">
                <a:latin typeface="HanziPen SC" charset="-122"/>
                <a:ea typeface="HanziPen SC" charset="-122"/>
                <a:cs typeface="HanziPen SC" charset="-122"/>
              </a:rPr>
              <a:t>项目</a:t>
            </a:r>
            <a:r>
              <a:rPr lang="en" altLang="zh-CN" sz="4400" dirty="0" smtClean="0">
                <a:latin typeface="HanziPen SC" charset="-122"/>
                <a:ea typeface="HanziPen SC" charset="-122"/>
                <a:cs typeface="HanziPen SC" charset="-122"/>
              </a:rPr>
              <a:t>.</a:t>
            </a:r>
            <a:endParaRPr lang="zh-CN" altLang="en-US" sz="4400" dirty="0" smtClean="0">
              <a:latin typeface="HanziPen SC" charset="-122"/>
              <a:ea typeface="HanziPen SC" charset="-122"/>
              <a:cs typeface="HanziPen SC" charset="-122"/>
            </a:endParaRPr>
          </a:p>
          <a:p>
            <a:pPr lvl="0">
              <a:spcBef>
                <a:spcPts val="0"/>
              </a:spcBef>
              <a:buNone/>
            </a:pPr>
            <a:r>
              <a:rPr lang="zh-CN" altLang="en-US" sz="4400" dirty="0" smtClean="0">
                <a:latin typeface="HanziPen SC" charset="-122"/>
                <a:ea typeface="HanziPen SC" charset="-122"/>
                <a:cs typeface="HanziPen SC" charset="-122"/>
              </a:rPr>
              <a:t>希望</a:t>
            </a:r>
            <a:r>
              <a:rPr lang="zh-CN" altLang="en-US" sz="4400" dirty="0">
                <a:latin typeface="HanziPen SC" charset="-122"/>
                <a:ea typeface="HanziPen SC" charset="-122"/>
                <a:cs typeface="HanziPen SC" charset="-122"/>
              </a:rPr>
              <a:t>你也会喜欢。</a:t>
            </a:r>
            <a:r>
              <a:rPr lang="en" altLang="zh-CN" sz="4400" dirty="0">
                <a:latin typeface="HanziPen SC" charset="-122"/>
                <a:ea typeface="HanziPen SC" charset="-122"/>
                <a:cs typeface="HanziPen SC" charset="-122"/>
              </a:rPr>
              <a:t> </a:t>
            </a:r>
          </a:p>
        </p:txBody>
      </p:sp>
      <p:sp>
        <p:nvSpPr>
          <p:cNvPr id="94" name="Shape 94"/>
          <p:cNvSpPr txBox="1">
            <a:spLocks noGrp="1"/>
          </p:cNvSpPr>
          <p:nvPr>
            <p:ph type="body" idx="4294967295"/>
          </p:nvPr>
        </p:nvSpPr>
        <p:spPr>
          <a:xfrm>
            <a:off x="916025" y="3380197"/>
            <a:ext cx="5561100" cy="2578177"/>
          </a:xfrm>
          <a:prstGeom prst="rect">
            <a:avLst/>
          </a:prstGeom>
        </p:spPr>
        <p:txBody>
          <a:bodyPr lIns="91425" tIns="91425" rIns="91425" bIns="91425" anchor="t" anchorCtr="0">
            <a:noAutofit/>
          </a:bodyPr>
          <a:lstStyle/>
          <a:p>
            <a:pPr lvl="0" rtl="0">
              <a:spcBef>
                <a:spcPts val="0"/>
              </a:spcBef>
              <a:buNone/>
            </a:pPr>
            <a:endParaRPr sz="2400" dirty="0"/>
          </a:p>
          <a:p>
            <a:pPr lvl="0" rtl="0">
              <a:spcBef>
                <a:spcPts val="0"/>
              </a:spcBef>
              <a:buNone/>
            </a:pPr>
            <a:r>
              <a:rPr lang="zh-CN" altLang="en-US" sz="2400" dirty="0" smtClean="0"/>
              <a:t>你可以这样找到我</a:t>
            </a:r>
            <a:r>
              <a:rPr lang="en" sz="2400" dirty="0" smtClean="0"/>
              <a:t>:</a:t>
            </a:r>
          </a:p>
          <a:p>
            <a:pPr lvl="0">
              <a:spcBef>
                <a:spcPts val="0"/>
              </a:spcBef>
              <a:buNone/>
            </a:pPr>
            <a:r>
              <a:rPr lang="en-US" altLang="zh-CN" sz="2400" dirty="0" smtClean="0">
                <a:solidFill>
                  <a:srgbClr val="00B0F0"/>
                </a:solidFill>
              </a:rPr>
              <a:t>Phonenum:15579884159</a:t>
            </a:r>
            <a:endParaRPr lang="zh-CN" altLang="en-US" sz="2400" dirty="0" smtClean="0">
              <a:solidFill>
                <a:srgbClr val="00B0F0"/>
              </a:solidFill>
            </a:endParaRPr>
          </a:p>
          <a:p>
            <a:pPr>
              <a:spcBef>
                <a:spcPts val="0"/>
              </a:spcBef>
              <a:buNone/>
            </a:pPr>
            <a:r>
              <a:rPr lang="en" altLang="zh-CN" sz="2400" dirty="0">
                <a:hlinkClick r:id="rId3"/>
              </a:rPr>
              <a:t>E</a:t>
            </a:r>
            <a:r>
              <a:rPr lang="en-US" altLang="zh-CN" sz="2400" dirty="0">
                <a:hlinkClick r:id="rId3"/>
              </a:rPr>
              <a:t>mail:echooc</a:t>
            </a:r>
            <a:r>
              <a:rPr lang="en" altLang="zh-CN" sz="2400" dirty="0">
                <a:hlinkClick r:id="rId3"/>
              </a:rPr>
              <a:t>@</a:t>
            </a:r>
            <a:r>
              <a:rPr lang="en-US" altLang="zh-CN" sz="2400" dirty="0">
                <a:hlinkClick r:id="rId3"/>
              </a:rPr>
              <a:t>outlook.com</a:t>
            </a:r>
            <a:endParaRPr lang="zh-CN" altLang="en-US" sz="2400" dirty="0"/>
          </a:p>
          <a:p>
            <a:pPr lvl="0">
              <a:spcBef>
                <a:spcPts val="0"/>
              </a:spcBef>
              <a:buNone/>
            </a:pPr>
            <a:endParaRPr lang="zh-CN" altLang="en-US" sz="2400" dirty="0" smtClean="0"/>
          </a:p>
          <a:p>
            <a:pPr lvl="0">
              <a:spcBef>
                <a:spcPts val="0"/>
              </a:spcBef>
              <a:buNone/>
            </a:pPr>
            <a:endParaRPr lang="en" sz="2400" dirty="0"/>
          </a:p>
        </p:txBody>
      </p:sp>
      <p:pic>
        <p:nvPicPr>
          <p:cNvPr id="95" name="Shape 95"/>
          <p:cNvPicPr preferRelativeResize="0"/>
          <p:nvPr/>
        </p:nvPicPr>
        <p:blipFill rotWithShape="1">
          <a:blip r:embed="rId4">
            <a:alphaModFix/>
          </a:blip>
          <a:srcRect l="41832" r="32044" b="1419"/>
          <a:stretch/>
        </p:blipFill>
        <p:spPr>
          <a:xfrm>
            <a:off x="7352501" y="-165"/>
            <a:ext cx="1791499" cy="6760723"/>
          </a:xfrm>
          <a:prstGeom prst="rect">
            <a:avLst/>
          </a:prstGeom>
          <a:noFill/>
          <a:ln>
            <a:noFill/>
          </a:ln>
        </p:spPr>
      </p:pic>
      <p:grpSp>
        <p:nvGrpSpPr>
          <p:cNvPr id="8" name="Shape 594"/>
          <p:cNvGrpSpPr/>
          <p:nvPr/>
        </p:nvGrpSpPr>
        <p:grpSpPr>
          <a:xfrm>
            <a:off x="5024244" y="4669285"/>
            <a:ext cx="1075936" cy="1047988"/>
            <a:chOff x="5926225" y="921350"/>
            <a:chExt cx="517800" cy="504350"/>
          </a:xfrm>
        </p:grpSpPr>
        <p:sp>
          <p:nvSpPr>
            <p:cNvPr id="9" name="Shape 595"/>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rgbClr val="000000"/>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596"/>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rgbClr val="000000"/>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1" name="Shape 597"/>
          <p:cNvSpPr/>
          <p:nvPr/>
        </p:nvSpPr>
        <p:spPr>
          <a:xfrm>
            <a:off x="5562212" y="5153903"/>
            <a:ext cx="997288" cy="56337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93700" y="579450"/>
            <a:ext cx="7628100" cy="1143000"/>
          </a:xfrm>
          <a:prstGeom prst="rect">
            <a:avLst/>
          </a:prstGeom>
        </p:spPr>
        <p:txBody>
          <a:bodyPr lIns="91425" tIns="91425" rIns="91425" bIns="91425" anchor="b" anchorCtr="0">
            <a:noAutofit/>
          </a:bodyPr>
          <a:lstStyle/>
          <a:p>
            <a:pPr lvl="0" rtl="0">
              <a:spcBef>
                <a:spcPts val="0"/>
              </a:spcBef>
              <a:buNone/>
            </a:pPr>
            <a:r>
              <a:rPr lang="zh-CN" altLang="en-US" sz="6000" dirty="0" smtClean="0">
                <a:latin typeface="Microsoft YaHei" charset="0"/>
                <a:ea typeface="Microsoft YaHei" charset="0"/>
                <a:cs typeface="Microsoft YaHei" charset="0"/>
              </a:rPr>
              <a:t>项目介绍</a:t>
            </a:r>
            <a:endParaRPr lang="en" sz="6000" dirty="0">
              <a:latin typeface="Microsoft YaHei" charset="0"/>
              <a:ea typeface="Microsoft YaHei" charset="0"/>
              <a:cs typeface="Microsoft YaHei" charset="0"/>
            </a:endParaRPr>
          </a:p>
        </p:txBody>
      </p:sp>
      <p:sp>
        <p:nvSpPr>
          <p:cNvPr id="84" name="Shape 84"/>
          <p:cNvSpPr txBox="1"/>
          <p:nvPr/>
        </p:nvSpPr>
        <p:spPr>
          <a:xfrm>
            <a:off x="893700" y="1757897"/>
            <a:ext cx="7793100" cy="826499"/>
          </a:xfrm>
          <a:prstGeom prst="rect">
            <a:avLst/>
          </a:prstGeom>
          <a:noFill/>
          <a:ln>
            <a:noFill/>
          </a:ln>
        </p:spPr>
        <p:txBody>
          <a:bodyPr lIns="91425" tIns="91425" rIns="91425" bIns="91425" anchor="t" anchorCtr="0">
            <a:noAutofit/>
          </a:bodyPr>
          <a:lstStyle/>
          <a:p>
            <a:pPr lvl="0" rtl="0">
              <a:spcBef>
                <a:spcPts val="600"/>
              </a:spcBef>
              <a:buNone/>
            </a:pPr>
            <a:r>
              <a:rPr lang="zh-CN" altLang="en-US" dirty="0" smtClean="0">
                <a:solidFill>
                  <a:srgbClr val="677480"/>
                </a:solidFill>
                <a:latin typeface="Lato"/>
                <a:ea typeface="Lato"/>
                <a:cs typeface="Lato"/>
                <a:sym typeface="Lato"/>
              </a:rPr>
              <a:t>项目主题：同城二手教材交易网站</a:t>
            </a:r>
            <a:endParaRPr lang="en" dirty="0" smtClean="0">
              <a:solidFill>
                <a:srgbClr val="677480"/>
              </a:solidFill>
              <a:latin typeface="Lato"/>
              <a:ea typeface="Lato"/>
              <a:cs typeface="Lato"/>
              <a:sym typeface="Lato"/>
            </a:endParaRPr>
          </a:p>
          <a:p>
            <a:pPr lvl="0" rtl="0">
              <a:spcBef>
                <a:spcPts val="600"/>
              </a:spcBef>
              <a:buNone/>
            </a:pPr>
            <a:r>
              <a:rPr lang="zh-CN" altLang="en-US" b="1" dirty="0" smtClean="0">
                <a:solidFill>
                  <a:srgbClr val="677480"/>
                </a:solidFill>
                <a:latin typeface="Lato"/>
                <a:ea typeface="Lato"/>
                <a:cs typeface="Lato"/>
                <a:sym typeface="Lato"/>
              </a:rPr>
              <a:t>将书籍重新转化为知识，而不只是一堆纸</a:t>
            </a:r>
            <a:endParaRPr lang="en" b="1" dirty="0">
              <a:solidFill>
                <a:srgbClr val="677480"/>
              </a:solidFill>
              <a:latin typeface="Lato"/>
              <a:ea typeface="Lato"/>
              <a:cs typeface="Lato"/>
              <a:sym typeface="Lato"/>
            </a:endParaRPr>
          </a:p>
        </p:txBody>
      </p:sp>
      <p:sp>
        <p:nvSpPr>
          <p:cNvPr id="85" name="Shape 85"/>
          <p:cNvSpPr txBox="1"/>
          <p:nvPr/>
        </p:nvSpPr>
        <p:spPr>
          <a:xfrm>
            <a:off x="893700" y="2688398"/>
            <a:ext cx="3576300" cy="2416599"/>
          </a:xfrm>
          <a:prstGeom prst="rect">
            <a:avLst/>
          </a:prstGeom>
          <a:noFill/>
          <a:ln>
            <a:noFill/>
          </a:ln>
        </p:spPr>
        <p:txBody>
          <a:bodyPr lIns="91425" tIns="91425" rIns="91425" bIns="91425" anchor="t" anchorCtr="0">
            <a:noAutofit/>
          </a:bodyPr>
          <a:lstStyle/>
          <a:p>
            <a:pPr lvl="0" rtl="0">
              <a:spcBef>
                <a:spcPts val="600"/>
              </a:spcBef>
              <a:buNone/>
            </a:pPr>
            <a:r>
              <a:rPr lang="en" b="1" dirty="0" smtClean="0">
                <a:solidFill>
                  <a:srgbClr val="F20253"/>
                </a:solidFill>
                <a:latin typeface="Lato"/>
                <a:ea typeface="Lato"/>
                <a:cs typeface="Lato"/>
                <a:sym typeface="Lato"/>
              </a:rPr>
              <a:t> </a:t>
            </a:r>
            <a:r>
              <a:rPr lang="zh-CN" altLang="en-US" b="1" dirty="0" smtClean="0">
                <a:solidFill>
                  <a:srgbClr val="F20253"/>
                </a:solidFill>
                <a:latin typeface="Lato"/>
                <a:ea typeface="Lato"/>
                <a:cs typeface="Lato"/>
                <a:sym typeface="Lato"/>
              </a:rPr>
              <a:t>项目简介</a:t>
            </a:r>
            <a:endParaRPr lang="en" b="1" dirty="0" smtClean="0">
              <a:solidFill>
                <a:srgbClr val="F20253"/>
              </a:solidFill>
              <a:latin typeface="Lato"/>
              <a:ea typeface="Lato"/>
              <a:cs typeface="Lato"/>
              <a:sym typeface="Lato"/>
            </a:endParaRPr>
          </a:p>
          <a:p>
            <a:pPr lvl="0" rtl="0">
              <a:spcBef>
                <a:spcPts val="600"/>
              </a:spcBef>
              <a:buNone/>
            </a:pPr>
            <a:r>
              <a:rPr lang="zh-CN" altLang="en-US" b="1" i="1" dirty="0">
                <a:solidFill>
                  <a:srgbClr val="677480"/>
                </a:solidFill>
                <a:latin typeface="Lato"/>
                <a:ea typeface="Lato"/>
                <a:cs typeface="Lato"/>
                <a:sym typeface="Lato"/>
              </a:rPr>
              <a:t> </a:t>
            </a:r>
            <a:r>
              <a:rPr lang="zh-CN" altLang="en-US" b="1" i="1" dirty="0" smtClean="0">
                <a:solidFill>
                  <a:srgbClr val="677480"/>
                </a:solidFill>
                <a:latin typeface="Lato"/>
                <a:ea typeface="Lato"/>
                <a:cs typeface="Lato"/>
                <a:sym typeface="Lato"/>
              </a:rPr>
              <a:t>       以县、区、大学城为区域。通过面交的方式，出售或购入以使用过的二手教材</a:t>
            </a:r>
          </a:p>
          <a:p>
            <a:pPr lvl="0" rtl="0">
              <a:spcBef>
                <a:spcPts val="600"/>
              </a:spcBef>
              <a:buNone/>
            </a:pPr>
            <a:r>
              <a:rPr lang="zh-CN" altLang="en-US" dirty="0" smtClean="0">
                <a:solidFill>
                  <a:srgbClr val="677480"/>
                </a:solidFill>
                <a:latin typeface="Lato"/>
                <a:ea typeface="Lato"/>
                <a:cs typeface="Lato"/>
                <a:sym typeface="Lato"/>
              </a:rPr>
              <a:t>      </a:t>
            </a:r>
            <a:r>
              <a:rPr lang="zh-CN" altLang="en-US" dirty="0" smtClean="0">
                <a:solidFill>
                  <a:srgbClr val="677480"/>
                </a:solidFill>
                <a:latin typeface="SimHei" charset="0"/>
                <a:ea typeface="SimHei" charset="0"/>
                <a:cs typeface="SimHei" charset="0"/>
                <a:sym typeface="Lato"/>
              </a:rPr>
              <a:t>这里提供一个信息集散平台。可以发布、搜索所需的教材信息。所购入以及所出售的书籍，折算成为一本书制成所需要的树木。以示 保护环境，每个人都可以献出一份能量。</a:t>
            </a:r>
            <a:endParaRPr lang="en" dirty="0">
              <a:solidFill>
                <a:srgbClr val="677480"/>
              </a:solidFill>
              <a:latin typeface="SimHei" charset="0"/>
              <a:ea typeface="SimHei" charset="0"/>
              <a:cs typeface="SimHei" charset="0"/>
              <a:sym typeface="Lato"/>
            </a:endParaRPr>
          </a:p>
        </p:txBody>
      </p:sp>
      <p:sp>
        <p:nvSpPr>
          <p:cNvPr id="86" name="Shape 86"/>
          <p:cNvSpPr txBox="1"/>
          <p:nvPr/>
        </p:nvSpPr>
        <p:spPr>
          <a:xfrm>
            <a:off x="4954050" y="2794571"/>
            <a:ext cx="3732599" cy="2310426"/>
          </a:xfrm>
          <a:prstGeom prst="rect">
            <a:avLst/>
          </a:prstGeom>
          <a:noFill/>
          <a:ln>
            <a:noFill/>
          </a:ln>
        </p:spPr>
        <p:txBody>
          <a:bodyPr lIns="91425" tIns="91425" rIns="91425" bIns="91425" anchor="t" anchorCtr="0">
            <a:noAutofit/>
          </a:bodyPr>
          <a:lstStyle/>
          <a:p>
            <a:pPr>
              <a:spcBef>
                <a:spcPts val="600"/>
              </a:spcBef>
            </a:pPr>
            <a:r>
              <a:rPr lang="zh-CN" altLang="en-US" b="1" dirty="0" smtClean="0">
                <a:solidFill>
                  <a:srgbClr val="F20253"/>
                </a:solidFill>
                <a:latin typeface="Lato"/>
                <a:ea typeface="Lato"/>
                <a:cs typeface="Lato"/>
                <a:sym typeface="Lato"/>
              </a:rPr>
              <a:t>技术背景 </a:t>
            </a:r>
            <a:r>
              <a:rPr lang="en-US" altLang="zh-CN" b="1" dirty="0" smtClean="0">
                <a:solidFill>
                  <a:srgbClr val="F20253"/>
                </a:solidFill>
                <a:latin typeface="Lato"/>
                <a:ea typeface="Lato"/>
                <a:cs typeface="Lato"/>
                <a:sym typeface="Lato"/>
              </a:rPr>
              <a:t>Technique</a:t>
            </a:r>
            <a:r>
              <a:rPr lang="en" b="1" dirty="0" smtClean="0">
                <a:solidFill>
                  <a:srgbClr val="F20253"/>
                </a:solidFill>
                <a:latin typeface="Lato"/>
                <a:ea typeface="Lato"/>
                <a:cs typeface="Lato"/>
                <a:sym typeface="Lato"/>
              </a:rPr>
              <a:t>®</a:t>
            </a:r>
            <a:endParaRPr lang="en" b="1" dirty="0">
              <a:solidFill>
                <a:srgbClr val="F20253"/>
              </a:solidFill>
              <a:latin typeface="Lato"/>
              <a:ea typeface="Lato"/>
              <a:cs typeface="Lato"/>
              <a:sym typeface="Lato"/>
            </a:endParaRPr>
          </a:p>
          <a:p>
            <a:pPr lvl="0" rtl="0">
              <a:spcBef>
                <a:spcPts val="600"/>
              </a:spcBef>
              <a:buNone/>
            </a:pPr>
            <a:r>
              <a:rPr lang="zh-CN" altLang="en-US" dirty="0" smtClean="0">
                <a:solidFill>
                  <a:srgbClr val="677480"/>
                </a:solidFill>
                <a:latin typeface="Microsoft YaHei" charset="0"/>
                <a:ea typeface="Microsoft YaHei" charset="0"/>
                <a:cs typeface="Microsoft YaHei" charset="0"/>
                <a:sym typeface="Lato"/>
              </a:rPr>
              <a:t>使用</a:t>
            </a:r>
            <a:r>
              <a:rPr lang="en-US" altLang="zh-CN" dirty="0" smtClean="0">
                <a:solidFill>
                  <a:srgbClr val="677480"/>
                </a:solidFill>
                <a:latin typeface="Microsoft YaHei" charset="0"/>
                <a:ea typeface="Microsoft YaHei" charset="0"/>
                <a:cs typeface="Microsoft YaHei" charset="0"/>
                <a:sym typeface="Lato"/>
              </a:rPr>
              <a:t>Python</a:t>
            </a:r>
            <a:r>
              <a:rPr lang="zh-CN" altLang="en-US" dirty="0" smtClean="0">
                <a:solidFill>
                  <a:srgbClr val="677480"/>
                </a:solidFill>
                <a:latin typeface="Microsoft YaHei" charset="0"/>
                <a:ea typeface="Microsoft YaHei" charset="0"/>
                <a:cs typeface="Microsoft YaHei" charset="0"/>
                <a:sym typeface="Lato"/>
              </a:rPr>
              <a:t>语言，</a:t>
            </a:r>
            <a:r>
              <a:rPr lang="en-US" altLang="zh-CN" dirty="0" err="1" smtClean="0">
                <a:solidFill>
                  <a:srgbClr val="677480"/>
                </a:solidFill>
                <a:latin typeface="Microsoft YaHei" charset="0"/>
                <a:ea typeface="Microsoft YaHei" charset="0"/>
                <a:cs typeface="Microsoft YaHei" charset="0"/>
                <a:sym typeface="Lato"/>
              </a:rPr>
              <a:t>Django</a:t>
            </a:r>
            <a:r>
              <a:rPr lang="zh-CN" altLang="en-US" dirty="0" smtClean="0">
                <a:solidFill>
                  <a:srgbClr val="677480"/>
                </a:solidFill>
                <a:latin typeface="Microsoft YaHei" charset="0"/>
                <a:ea typeface="Microsoft YaHei" charset="0"/>
                <a:cs typeface="Microsoft YaHei" charset="0"/>
                <a:sym typeface="Lato"/>
              </a:rPr>
              <a:t>框架开发</a:t>
            </a:r>
            <a:r>
              <a:rPr lang="en-US" altLang="zh-CN" dirty="0" smtClean="0">
                <a:solidFill>
                  <a:srgbClr val="677480"/>
                </a:solidFill>
                <a:latin typeface="Microsoft YaHei" charset="0"/>
                <a:ea typeface="Microsoft YaHei" charset="0"/>
                <a:cs typeface="Microsoft YaHei" charset="0"/>
                <a:sym typeface="Lato"/>
              </a:rPr>
              <a:t>web</a:t>
            </a:r>
            <a:r>
              <a:rPr lang="zh-CN" altLang="en-US" dirty="0" smtClean="0">
                <a:solidFill>
                  <a:srgbClr val="677480"/>
                </a:solidFill>
                <a:latin typeface="Microsoft YaHei" charset="0"/>
                <a:ea typeface="Microsoft YaHei" charset="0"/>
                <a:cs typeface="Microsoft YaHei" charset="0"/>
                <a:sym typeface="Lato"/>
              </a:rPr>
              <a:t>应用。</a:t>
            </a:r>
          </a:p>
          <a:p>
            <a:pPr>
              <a:spcBef>
                <a:spcPts val="600"/>
              </a:spcBef>
            </a:pPr>
            <a:r>
              <a:rPr lang="zh-CN" altLang="en-US" dirty="0" smtClean="0">
                <a:solidFill>
                  <a:srgbClr val="677480"/>
                </a:solidFill>
                <a:latin typeface="Microsoft YaHei" charset="0"/>
                <a:ea typeface="Microsoft YaHei" charset="0"/>
                <a:cs typeface="Microsoft YaHei" charset="0"/>
                <a:sym typeface="Lato"/>
              </a:rPr>
              <a:t>        </a:t>
            </a:r>
            <a:r>
              <a:rPr lang="en-US" altLang="zh-CN" dirty="0" err="1" smtClean="0">
                <a:solidFill>
                  <a:srgbClr val="677480"/>
                </a:solidFill>
                <a:latin typeface="Microsoft YaHei" charset="0"/>
                <a:ea typeface="Microsoft YaHei" charset="0"/>
                <a:cs typeface="Microsoft YaHei" charset="0"/>
                <a:sym typeface="Lato"/>
              </a:rPr>
              <a:t>Django</a:t>
            </a:r>
            <a:r>
              <a:rPr lang="zh-CN" altLang="en-US" dirty="0">
                <a:solidFill>
                  <a:srgbClr val="677480"/>
                </a:solidFill>
                <a:latin typeface="Microsoft YaHei" charset="0"/>
                <a:ea typeface="Microsoft YaHei" charset="0"/>
                <a:cs typeface="Microsoft YaHei" charset="0"/>
                <a:sym typeface="Lato"/>
              </a:rPr>
              <a:t>是一个开放源代码的</a:t>
            </a:r>
            <a:r>
              <a:rPr lang="en-US" altLang="zh-CN" dirty="0">
                <a:solidFill>
                  <a:srgbClr val="677480"/>
                </a:solidFill>
                <a:latin typeface="Microsoft YaHei" charset="0"/>
                <a:ea typeface="Microsoft YaHei" charset="0"/>
                <a:cs typeface="Microsoft YaHei" charset="0"/>
                <a:sym typeface="Lato"/>
              </a:rPr>
              <a:t>Web</a:t>
            </a:r>
            <a:r>
              <a:rPr lang="zh-CN" altLang="en-US" dirty="0">
                <a:solidFill>
                  <a:srgbClr val="677480"/>
                </a:solidFill>
                <a:latin typeface="Microsoft YaHei" charset="0"/>
                <a:ea typeface="Microsoft YaHei" charset="0"/>
                <a:cs typeface="Microsoft YaHei" charset="0"/>
                <a:sym typeface="Lato"/>
              </a:rPr>
              <a:t>应用框架，由</a:t>
            </a:r>
            <a:r>
              <a:rPr lang="en-US" altLang="zh-CN" dirty="0">
                <a:solidFill>
                  <a:srgbClr val="677480"/>
                </a:solidFill>
                <a:latin typeface="Microsoft YaHei" charset="0"/>
                <a:ea typeface="Microsoft YaHei" charset="0"/>
                <a:cs typeface="Microsoft YaHei" charset="0"/>
                <a:sym typeface="Lato"/>
              </a:rPr>
              <a:t>Python</a:t>
            </a:r>
            <a:r>
              <a:rPr lang="zh-CN" altLang="en-US" dirty="0">
                <a:solidFill>
                  <a:srgbClr val="677480"/>
                </a:solidFill>
                <a:latin typeface="Microsoft YaHei" charset="0"/>
                <a:ea typeface="Microsoft YaHei" charset="0"/>
                <a:cs typeface="Microsoft YaHei" charset="0"/>
                <a:sym typeface="Lato"/>
              </a:rPr>
              <a:t>写成。采用了</a:t>
            </a:r>
            <a:r>
              <a:rPr lang="en-US" altLang="zh-CN" dirty="0">
                <a:solidFill>
                  <a:srgbClr val="677480"/>
                </a:solidFill>
                <a:latin typeface="Microsoft YaHei" charset="0"/>
                <a:ea typeface="Microsoft YaHei" charset="0"/>
                <a:cs typeface="Microsoft YaHei" charset="0"/>
                <a:sym typeface="Lato"/>
              </a:rPr>
              <a:t>MVC</a:t>
            </a:r>
            <a:r>
              <a:rPr lang="zh-CN" altLang="en-US" dirty="0">
                <a:solidFill>
                  <a:srgbClr val="677480"/>
                </a:solidFill>
                <a:latin typeface="Microsoft YaHei" charset="0"/>
                <a:ea typeface="Microsoft YaHei" charset="0"/>
                <a:cs typeface="Microsoft YaHei" charset="0"/>
                <a:sym typeface="Lato"/>
              </a:rPr>
              <a:t>的软件设计模式，即模型</a:t>
            </a:r>
            <a:r>
              <a:rPr lang="en-US" altLang="zh-CN" dirty="0">
                <a:solidFill>
                  <a:srgbClr val="677480"/>
                </a:solidFill>
                <a:latin typeface="Microsoft YaHei" charset="0"/>
                <a:ea typeface="Microsoft YaHei" charset="0"/>
                <a:cs typeface="Microsoft YaHei" charset="0"/>
                <a:sym typeface="Lato"/>
              </a:rPr>
              <a:t>M</a:t>
            </a:r>
            <a:r>
              <a:rPr lang="zh-CN" altLang="en-US" dirty="0">
                <a:solidFill>
                  <a:srgbClr val="677480"/>
                </a:solidFill>
                <a:latin typeface="Microsoft YaHei" charset="0"/>
                <a:ea typeface="Microsoft YaHei" charset="0"/>
                <a:cs typeface="Microsoft YaHei" charset="0"/>
                <a:sym typeface="Lato"/>
              </a:rPr>
              <a:t>，视图</a:t>
            </a:r>
            <a:r>
              <a:rPr lang="en-US" altLang="zh-CN" dirty="0">
                <a:solidFill>
                  <a:srgbClr val="677480"/>
                </a:solidFill>
                <a:latin typeface="Microsoft YaHei" charset="0"/>
                <a:ea typeface="Microsoft YaHei" charset="0"/>
                <a:cs typeface="Microsoft YaHei" charset="0"/>
                <a:sym typeface="Lato"/>
              </a:rPr>
              <a:t>V</a:t>
            </a:r>
            <a:r>
              <a:rPr lang="zh-CN" altLang="en-US" dirty="0">
                <a:solidFill>
                  <a:srgbClr val="677480"/>
                </a:solidFill>
                <a:latin typeface="Microsoft YaHei" charset="0"/>
                <a:ea typeface="Microsoft YaHei" charset="0"/>
                <a:cs typeface="Microsoft YaHei" charset="0"/>
                <a:sym typeface="Lato"/>
              </a:rPr>
              <a:t>和控制器</a:t>
            </a:r>
            <a:r>
              <a:rPr lang="en-US" altLang="zh-CN" dirty="0">
                <a:solidFill>
                  <a:srgbClr val="677480"/>
                </a:solidFill>
                <a:latin typeface="Microsoft YaHei" charset="0"/>
                <a:ea typeface="Microsoft YaHei" charset="0"/>
                <a:cs typeface="Microsoft YaHei" charset="0"/>
                <a:sym typeface="Lato"/>
              </a:rPr>
              <a:t>C</a:t>
            </a:r>
            <a:r>
              <a:rPr lang="zh-CN" altLang="en-US" dirty="0">
                <a:solidFill>
                  <a:srgbClr val="677480"/>
                </a:solidFill>
                <a:latin typeface="Microsoft YaHei" charset="0"/>
                <a:ea typeface="Microsoft YaHei" charset="0"/>
                <a:cs typeface="Microsoft YaHei" charset="0"/>
                <a:sym typeface="Lato"/>
              </a:rPr>
              <a:t>。它最初是被开发来用于管理劳伦斯出版集团旗下的一些以新闻内容为主的网站的，即是</a:t>
            </a:r>
            <a:r>
              <a:rPr lang="en-US" altLang="zh-CN" dirty="0">
                <a:solidFill>
                  <a:srgbClr val="677480"/>
                </a:solidFill>
                <a:latin typeface="Microsoft YaHei" charset="0"/>
                <a:ea typeface="Microsoft YaHei" charset="0"/>
                <a:cs typeface="Microsoft YaHei" charset="0"/>
                <a:sym typeface="Lato"/>
              </a:rPr>
              <a:t>CMS</a:t>
            </a:r>
            <a:r>
              <a:rPr lang="zh-CN" altLang="en-US" dirty="0">
                <a:solidFill>
                  <a:srgbClr val="677480"/>
                </a:solidFill>
                <a:latin typeface="Microsoft YaHei" charset="0"/>
                <a:ea typeface="Microsoft YaHei" charset="0"/>
                <a:cs typeface="Microsoft YaHei" charset="0"/>
                <a:sym typeface="Lato"/>
              </a:rPr>
              <a:t>（内容管理系统）软件</a:t>
            </a:r>
            <a:r>
              <a:rPr lang="zh-CN" altLang="en-US" dirty="0">
                <a:solidFill>
                  <a:srgbClr val="677480"/>
                </a:solidFill>
                <a:latin typeface="Lato"/>
                <a:ea typeface="Lato"/>
                <a:cs typeface="Lato"/>
                <a:sym typeface="Lato"/>
              </a:rPr>
              <a:t>。</a:t>
            </a:r>
            <a:endParaRPr lang="en" dirty="0">
              <a:solidFill>
                <a:srgbClr val="677480"/>
              </a:solidFill>
              <a:latin typeface="Lato"/>
              <a:ea typeface="Lato"/>
              <a:cs typeface="Lato"/>
              <a:sym typeface="Lato"/>
            </a:endParaRPr>
          </a:p>
        </p:txBody>
      </p:sp>
      <p:sp>
        <p:nvSpPr>
          <p:cNvPr id="87" name="Shape 87"/>
          <p:cNvSpPr txBox="1"/>
          <p:nvPr/>
        </p:nvSpPr>
        <p:spPr>
          <a:xfrm>
            <a:off x="893700" y="5208999"/>
            <a:ext cx="7793100" cy="919374"/>
          </a:xfrm>
          <a:prstGeom prst="rect">
            <a:avLst/>
          </a:prstGeom>
          <a:noFill/>
          <a:ln>
            <a:noFill/>
          </a:ln>
        </p:spPr>
        <p:txBody>
          <a:bodyPr lIns="91425" tIns="91425" rIns="91425" bIns="91425" anchor="t" anchorCtr="0">
            <a:noAutofit/>
          </a:bodyPr>
          <a:lstStyle/>
          <a:p>
            <a:pPr lvl="0" rtl="0">
              <a:spcBef>
                <a:spcPts val="1000"/>
              </a:spcBef>
              <a:spcAft>
                <a:spcPts val="1000"/>
              </a:spcAft>
              <a:buNone/>
            </a:pPr>
            <a:r>
              <a:rPr lang="zh-CN" altLang="en-US" sz="1200" b="1" dirty="0" smtClean="0">
                <a:solidFill>
                  <a:srgbClr val="F20253"/>
                </a:solidFill>
                <a:latin typeface="Lato"/>
                <a:ea typeface="Lato"/>
                <a:cs typeface="Lato"/>
                <a:sym typeface="Lato"/>
              </a:rPr>
              <a:t>投 之 以 木李        报 之 以 琼 据</a:t>
            </a:r>
            <a:endParaRPr lang="en" sz="1200" b="1" u="sng" dirty="0">
              <a:solidFill>
                <a:srgbClr val="F20253"/>
              </a:solidFill>
              <a:latin typeface="Lato"/>
              <a:ea typeface="Lato"/>
              <a:cs typeface="Lato"/>
              <a:sym typeface="Lato"/>
              <a:hlinkClick r:id="rId3"/>
            </a:endParaRPr>
          </a:p>
          <a:p>
            <a:pPr>
              <a:spcBef>
                <a:spcPts val="1000"/>
              </a:spcBef>
              <a:spcAft>
                <a:spcPts val="1000"/>
              </a:spcAft>
            </a:pPr>
            <a:r>
              <a:rPr lang="zh-CN" altLang="en-US" sz="1200" dirty="0" smtClean="0">
                <a:solidFill>
                  <a:srgbClr val="677480"/>
                </a:solidFill>
                <a:latin typeface="Lato"/>
                <a:ea typeface="Lato"/>
                <a:cs typeface="Lato"/>
                <a:sym typeface="Lato"/>
              </a:rPr>
              <a:t>优势：节约</a:t>
            </a:r>
            <a:r>
              <a:rPr lang="zh-CN" altLang="en-US" sz="1200" dirty="0">
                <a:solidFill>
                  <a:srgbClr val="677480"/>
                </a:solidFill>
                <a:latin typeface="Lato"/>
                <a:ea typeface="Lato"/>
                <a:cs typeface="Lato"/>
                <a:sym typeface="Lato"/>
              </a:rPr>
              <a:t>资源，优化</a:t>
            </a:r>
            <a:r>
              <a:rPr lang="zh-CN" altLang="en-US" sz="1200" dirty="0" smtClean="0">
                <a:solidFill>
                  <a:srgbClr val="677480"/>
                </a:solidFill>
                <a:latin typeface="Lato"/>
                <a:ea typeface="Lato"/>
                <a:cs typeface="Lato"/>
                <a:sym typeface="Lato"/>
              </a:rPr>
              <a:t>资源的重复利用方式。</a:t>
            </a:r>
            <a:r>
              <a:rPr lang="zh-CN" altLang="en-US" sz="1200" dirty="0">
                <a:solidFill>
                  <a:srgbClr val="677480"/>
                </a:solidFill>
                <a:latin typeface="Lato"/>
                <a:ea typeface="Lato"/>
                <a:cs typeface="Lato"/>
                <a:sym typeface="Lato"/>
              </a:rPr>
              <a:t>双赢</a:t>
            </a:r>
            <a:r>
              <a:rPr lang="zh-CN" altLang="en-US" sz="1200" dirty="0" smtClean="0">
                <a:solidFill>
                  <a:srgbClr val="677480"/>
                </a:solidFill>
                <a:latin typeface="Lato"/>
                <a:ea typeface="Lato"/>
                <a:cs typeface="Lato"/>
                <a:sym typeface="Lato"/>
              </a:rPr>
              <a:t>的模式。合作</a:t>
            </a:r>
            <a:r>
              <a:rPr lang="zh-CN" altLang="en-US" sz="1200" dirty="0">
                <a:solidFill>
                  <a:srgbClr val="677480"/>
                </a:solidFill>
                <a:latin typeface="Lato"/>
                <a:ea typeface="Lato"/>
                <a:cs typeface="Lato"/>
                <a:sym typeface="Lato"/>
              </a:rPr>
              <a:t>的双方可以互相</a:t>
            </a:r>
            <a:r>
              <a:rPr lang="zh-CN" altLang="en-US" sz="1200" dirty="0" smtClean="0">
                <a:solidFill>
                  <a:srgbClr val="677480"/>
                </a:solidFill>
                <a:latin typeface="Lato"/>
                <a:ea typeface="Lato"/>
                <a:cs typeface="Lato"/>
                <a:sym typeface="Lato"/>
              </a:rPr>
              <a:t>受益。</a:t>
            </a:r>
            <a:endParaRPr sz="1200" dirty="0">
              <a:solidFill>
                <a:srgbClr val="677480"/>
              </a:solidFill>
              <a:latin typeface="Lato"/>
              <a:ea typeface="Lato"/>
              <a:cs typeface="Lato"/>
              <a:sym typeface="Lato"/>
            </a:endParaRPr>
          </a:p>
          <a:p>
            <a:pPr lvl="0" rtl="0">
              <a:spcBef>
                <a:spcPts val="1000"/>
              </a:spcBef>
              <a:spcAft>
                <a:spcPts val="1000"/>
              </a:spcAft>
              <a:buNone/>
            </a:pPr>
            <a:endParaRPr sz="1200" dirty="0">
              <a:solidFill>
                <a:srgbClr val="677480"/>
              </a:solidFill>
              <a:latin typeface="Lato"/>
              <a:ea typeface="Lato"/>
              <a:cs typeface="Lato"/>
              <a:sym typeface="Lato"/>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893700" y="808050"/>
            <a:ext cx="6462600" cy="1143000"/>
          </a:xfrm>
          <a:prstGeom prst="rect">
            <a:avLst/>
          </a:prstGeom>
        </p:spPr>
        <p:txBody>
          <a:bodyPr lIns="91425" tIns="91425" rIns="91425" bIns="91425" anchor="b" anchorCtr="0">
            <a:noAutofit/>
          </a:bodyPr>
          <a:lstStyle/>
          <a:p>
            <a:pPr lvl="0">
              <a:spcBef>
                <a:spcPts val="0"/>
              </a:spcBef>
              <a:buNone/>
            </a:pPr>
            <a:r>
              <a:rPr lang="zh-CN" altLang="en-US" dirty="0" smtClean="0"/>
              <a:t>创 新 点</a:t>
            </a:r>
            <a:endParaRPr lang="en" dirty="0"/>
          </a:p>
        </p:txBody>
      </p:sp>
      <p:sp>
        <p:nvSpPr>
          <p:cNvPr id="164" name="Shape 164"/>
          <p:cNvSpPr/>
          <p:nvPr/>
        </p:nvSpPr>
        <p:spPr>
          <a:xfrm>
            <a:off x="3190800" y="2362200"/>
            <a:ext cx="2724300" cy="2724300"/>
          </a:xfrm>
          <a:prstGeom prst="ellipse">
            <a:avLst/>
          </a:prstGeom>
          <a:solidFill>
            <a:srgbClr val="7ECEFD">
              <a:alpha val="85100"/>
            </a:srgbClr>
          </a:solidFill>
          <a:ln>
            <a:noFill/>
          </a:ln>
        </p:spPr>
        <p:txBody>
          <a:bodyPr lIns="91425" tIns="91425" rIns="91425" bIns="91425" anchor="ctr" anchorCtr="0">
            <a:noAutofit/>
          </a:bodyPr>
          <a:lstStyle/>
          <a:p>
            <a:pPr lvl="0" algn="ctr">
              <a:spcBef>
                <a:spcPts val="0"/>
              </a:spcBef>
              <a:buNone/>
            </a:pPr>
            <a:r>
              <a:rPr lang="zh-CN" altLang="en-US" sz="2400" b="1" dirty="0" smtClean="0">
                <a:solidFill>
                  <a:srgbClr val="FFFFFF"/>
                </a:solidFill>
                <a:latin typeface="Lato"/>
                <a:ea typeface="Lato"/>
                <a:cs typeface="Lato"/>
                <a:sym typeface="Lato"/>
              </a:rPr>
              <a:t>区域划分</a:t>
            </a:r>
            <a:endParaRPr lang="en" sz="2400" b="1" dirty="0">
              <a:solidFill>
                <a:srgbClr val="FFFFFF"/>
              </a:solidFill>
              <a:latin typeface="Lato"/>
              <a:ea typeface="Lato"/>
              <a:cs typeface="Lato"/>
              <a:sym typeface="Lato"/>
            </a:endParaRPr>
          </a:p>
        </p:txBody>
      </p:sp>
      <p:sp>
        <p:nvSpPr>
          <p:cNvPr id="165" name="Shape 165"/>
          <p:cNvSpPr/>
          <p:nvPr/>
        </p:nvSpPr>
        <p:spPr>
          <a:xfrm>
            <a:off x="733350" y="2362200"/>
            <a:ext cx="2724300" cy="2724300"/>
          </a:xfrm>
          <a:prstGeom prst="ellipse">
            <a:avLst/>
          </a:prstGeom>
          <a:solidFill>
            <a:srgbClr val="FF9715">
              <a:alpha val="85380"/>
            </a:srgbClr>
          </a:solidFill>
          <a:ln>
            <a:noFill/>
          </a:ln>
        </p:spPr>
        <p:txBody>
          <a:bodyPr lIns="91425" tIns="91425" rIns="91425" bIns="91425" anchor="ctr" anchorCtr="0">
            <a:noAutofit/>
          </a:bodyPr>
          <a:lstStyle/>
          <a:p>
            <a:pPr lvl="0" algn="ctr">
              <a:spcBef>
                <a:spcPts val="0"/>
              </a:spcBef>
              <a:buNone/>
            </a:pPr>
            <a:r>
              <a:rPr lang="en-US" altLang="zh-CN" sz="2400" b="1" dirty="0" smtClean="0">
                <a:solidFill>
                  <a:srgbClr val="FFFFFF"/>
                </a:solidFill>
                <a:latin typeface="Lato"/>
                <a:ea typeface="Lato"/>
                <a:cs typeface="Lato"/>
                <a:sym typeface="Lato"/>
              </a:rPr>
              <a:t>ISBN</a:t>
            </a:r>
            <a:r>
              <a:rPr lang="zh-CN" altLang="en-US" sz="2400" b="1" dirty="0" smtClean="0">
                <a:solidFill>
                  <a:srgbClr val="FFFFFF"/>
                </a:solidFill>
                <a:latin typeface="Lato"/>
                <a:ea typeface="Lato"/>
                <a:cs typeface="Lato"/>
                <a:sym typeface="Lato"/>
              </a:rPr>
              <a:t>码导入书籍</a:t>
            </a:r>
            <a:endParaRPr lang="en" sz="2400" b="1" dirty="0">
              <a:solidFill>
                <a:srgbClr val="FFFFFF"/>
              </a:solidFill>
              <a:latin typeface="Lato"/>
              <a:ea typeface="Lato"/>
              <a:cs typeface="Lato"/>
              <a:sym typeface="Lato"/>
            </a:endParaRPr>
          </a:p>
        </p:txBody>
      </p:sp>
      <p:sp>
        <p:nvSpPr>
          <p:cNvPr id="166" name="Shape 166"/>
          <p:cNvSpPr/>
          <p:nvPr/>
        </p:nvSpPr>
        <p:spPr>
          <a:xfrm>
            <a:off x="5686350" y="2362200"/>
            <a:ext cx="2724300" cy="2724300"/>
          </a:xfrm>
          <a:prstGeom prst="ellipse">
            <a:avLst/>
          </a:prstGeom>
          <a:solidFill>
            <a:srgbClr val="F20253">
              <a:alpha val="85100"/>
            </a:srgbClr>
          </a:solidFill>
          <a:ln>
            <a:noFill/>
          </a:ln>
        </p:spPr>
        <p:txBody>
          <a:bodyPr lIns="91425" tIns="91425" rIns="91425" bIns="91425" anchor="ctr" anchorCtr="0">
            <a:noAutofit/>
          </a:bodyPr>
          <a:lstStyle/>
          <a:p>
            <a:pPr lvl="0" algn="ctr">
              <a:spcBef>
                <a:spcPts val="0"/>
              </a:spcBef>
              <a:buNone/>
            </a:pPr>
            <a:r>
              <a:rPr lang="zh-CN" altLang="en-US" sz="2400" b="1" dirty="0" smtClean="0">
                <a:solidFill>
                  <a:srgbClr val="FFFFFF"/>
                </a:solidFill>
                <a:latin typeface="Lato"/>
                <a:ea typeface="Lato"/>
                <a:cs typeface="Lato"/>
                <a:sym typeface="Lato"/>
              </a:rPr>
              <a:t>书籍对应与树木。</a:t>
            </a:r>
            <a:endParaRPr lang="en" sz="2400" b="1" dirty="0">
              <a:solidFill>
                <a:srgbClr val="FFFFFF"/>
              </a:solidFill>
              <a:latin typeface="Lato"/>
              <a:ea typeface="Lato"/>
              <a:cs typeface="Lato"/>
              <a:sym typeface="Lato"/>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ctrTitle" idx="4294967295"/>
          </p:nvPr>
        </p:nvSpPr>
        <p:spPr>
          <a:xfrm>
            <a:off x="940498" y="647705"/>
            <a:ext cx="7517699" cy="681754"/>
          </a:xfrm>
          <a:prstGeom prst="rect">
            <a:avLst/>
          </a:prstGeom>
        </p:spPr>
        <p:txBody>
          <a:bodyPr lIns="91425" tIns="91425" rIns="91425" bIns="91425" anchor="b" anchorCtr="0">
            <a:noAutofit/>
          </a:bodyPr>
          <a:lstStyle/>
          <a:p>
            <a:pPr lvl="0"/>
            <a:r>
              <a:rPr lang="zh-CN" altLang="en-US" sz="7200" b="1" dirty="0">
                <a:solidFill>
                  <a:srgbClr val="FFFFFF"/>
                </a:solidFill>
                <a:latin typeface="Lato"/>
                <a:ea typeface="Lato"/>
                <a:cs typeface="Lato"/>
                <a:sym typeface="Lato"/>
              </a:rPr>
              <a:t>书籍对应与树木。</a:t>
            </a:r>
            <a:r>
              <a:rPr lang="en" altLang="zh-CN" sz="7200" b="1" dirty="0">
                <a:solidFill>
                  <a:srgbClr val="FFFFFF"/>
                </a:solidFill>
                <a:latin typeface="Lato"/>
                <a:ea typeface="Lato"/>
                <a:cs typeface="Lato"/>
                <a:sym typeface="Lato"/>
              </a:rPr>
              <a:t/>
            </a:r>
            <a:br>
              <a:rPr lang="en" altLang="zh-CN" sz="7200" b="1" dirty="0">
                <a:solidFill>
                  <a:srgbClr val="FFFFFF"/>
                </a:solidFill>
                <a:latin typeface="Lato"/>
                <a:ea typeface="Lato"/>
                <a:cs typeface="Lato"/>
                <a:sym typeface="Lato"/>
              </a:rPr>
            </a:br>
            <a:r>
              <a:rPr lang="zh-CN" altLang="en-US" sz="7200" b="1" dirty="0">
                <a:solidFill>
                  <a:srgbClr val="FFFFFF"/>
                </a:solidFill>
                <a:latin typeface="Lato"/>
                <a:ea typeface="Lato"/>
                <a:cs typeface="Lato"/>
                <a:sym typeface="Lato"/>
              </a:rPr>
              <a:t>书籍对应与树木。</a:t>
            </a:r>
            <a:r>
              <a:rPr lang="en" altLang="zh-CN" sz="7200" b="1" dirty="0">
                <a:solidFill>
                  <a:srgbClr val="FFFFFF"/>
                </a:solidFill>
                <a:latin typeface="Lato"/>
                <a:ea typeface="Lato"/>
                <a:cs typeface="Lato"/>
                <a:sym typeface="Lato"/>
              </a:rPr>
              <a:t/>
            </a:r>
            <a:br>
              <a:rPr lang="en" altLang="zh-CN" sz="7200" b="1" dirty="0">
                <a:solidFill>
                  <a:srgbClr val="FFFFFF"/>
                </a:solidFill>
                <a:latin typeface="Lato"/>
                <a:ea typeface="Lato"/>
                <a:cs typeface="Lato"/>
                <a:sym typeface="Lato"/>
              </a:rPr>
            </a:br>
            <a:endParaRPr lang="en" sz="7200" b="1" dirty="0">
              <a:solidFill>
                <a:srgbClr val="FF9715"/>
              </a:solidFill>
              <a:latin typeface="Lato"/>
              <a:ea typeface="Lato"/>
              <a:cs typeface="Lato"/>
              <a:sym typeface="Lato"/>
            </a:endParaRPr>
          </a:p>
        </p:txBody>
      </p:sp>
      <p:pic>
        <p:nvPicPr>
          <p:cNvPr id="2" name="图片 1"/>
          <p:cNvPicPr>
            <a:picLocks noChangeAspect="1"/>
          </p:cNvPicPr>
          <p:nvPr/>
        </p:nvPicPr>
        <p:blipFill>
          <a:blip r:embed="rId3"/>
          <a:stretch>
            <a:fillRect/>
          </a:stretch>
        </p:blipFill>
        <p:spPr>
          <a:xfrm>
            <a:off x="-2" y="5275151"/>
            <a:ext cx="9144000" cy="1454052"/>
          </a:xfrm>
          <a:prstGeom prst="rect">
            <a:avLst/>
          </a:prstGeom>
        </p:spPr>
      </p:pic>
      <p:sp>
        <p:nvSpPr>
          <p:cNvPr id="198" name="Shape 198"/>
          <p:cNvSpPr txBox="1">
            <a:spLocks noGrp="1"/>
          </p:cNvSpPr>
          <p:nvPr>
            <p:ph type="subTitle" idx="4294967295"/>
          </p:nvPr>
        </p:nvSpPr>
        <p:spPr>
          <a:xfrm>
            <a:off x="940496" y="852142"/>
            <a:ext cx="7517699" cy="532014"/>
          </a:xfrm>
          <a:prstGeom prst="rect">
            <a:avLst/>
          </a:prstGeom>
        </p:spPr>
        <p:txBody>
          <a:bodyPr lIns="91425" tIns="91425" rIns="91425" bIns="91425" anchor="t" anchorCtr="0">
            <a:noAutofit/>
          </a:bodyPr>
          <a:lstStyle/>
          <a:p>
            <a:pPr>
              <a:spcBef>
                <a:spcPts val="0"/>
              </a:spcBef>
              <a:buNone/>
            </a:pPr>
            <a:r>
              <a:rPr lang="en-US" altLang="zh-CN" sz="2400" b="1" dirty="0" smtClean="0">
                <a:solidFill>
                  <a:srgbClr val="7ECEFD"/>
                </a:solidFill>
              </a:rPr>
              <a:t>ISBN</a:t>
            </a:r>
            <a:r>
              <a:rPr lang="zh-CN" altLang="en-US" sz="2400" b="1" dirty="0">
                <a:solidFill>
                  <a:srgbClr val="7ECEFD"/>
                </a:solidFill>
              </a:rPr>
              <a:t>码导入书籍</a:t>
            </a:r>
          </a:p>
          <a:p>
            <a:pPr lvl="0">
              <a:spcBef>
                <a:spcPts val="0"/>
              </a:spcBef>
              <a:buNone/>
            </a:pPr>
            <a:endParaRPr lang="zh-CN" altLang="en-US" sz="2400" dirty="0">
              <a:solidFill>
                <a:srgbClr val="FF8C07"/>
              </a:solidFill>
            </a:endParaRPr>
          </a:p>
          <a:p>
            <a:pPr lvl="0" algn="l" rtl="0">
              <a:spcBef>
                <a:spcPts val="0"/>
              </a:spcBef>
              <a:buNone/>
            </a:pPr>
            <a:endParaRPr lang="en" sz="2400" dirty="0"/>
          </a:p>
        </p:txBody>
      </p:sp>
      <p:sp>
        <p:nvSpPr>
          <p:cNvPr id="199" name="Shape 199"/>
          <p:cNvSpPr txBox="1">
            <a:spLocks noGrp="1"/>
          </p:cNvSpPr>
          <p:nvPr>
            <p:ph type="ctrTitle" idx="4294967295"/>
          </p:nvPr>
        </p:nvSpPr>
        <p:spPr>
          <a:xfrm>
            <a:off x="940496" y="4515534"/>
            <a:ext cx="7517699" cy="596106"/>
          </a:xfrm>
          <a:prstGeom prst="rect">
            <a:avLst/>
          </a:prstGeom>
        </p:spPr>
        <p:txBody>
          <a:bodyPr lIns="91425" tIns="91425" rIns="91425" bIns="91425" anchor="b" anchorCtr="0">
            <a:noAutofit/>
          </a:bodyPr>
          <a:lstStyle/>
          <a:p>
            <a:pPr lvl="0">
              <a:buClr>
                <a:srgbClr val="677480"/>
              </a:buClr>
            </a:pPr>
            <a:r>
              <a:rPr lang="zh-CN" altLang="en-US" sz="2400" dirty="0">
                <a:solidFill>
                  <a:srgbClr val="FF8C07"/>
                </a:solidFill>
              </a:rPr>
              <a:t>书籍对应与树木</a:t>
            </a:r>
            <a:r>
              <a:rPr lang="zh-CN" altLang="en-US" sz="2400" dirty="0" smtClean="0">
                <a:solidFill>
                  <a:srgbClr val="FF8C07"/>
                </a:solidFill>
              </a:rPr>
              <a:t>。</a:t>
            </a:r>
            <a:r>
              <a:rPr lang="zh-CN" altLang="en-US" sz="2400" dirty="0">
                <a:solidFill>
                  <a:srgbClr val="677480"/>
                </a:solidFill>
                <a:latin typeface="Lato"/>
                <a:ea typeface="Lato"/>
                <a:cs typeface="Lato"/>
                <a:sym typeface="Lato"/>
              </a:rPr>
              <a:t>用户做出的努力具象化，荣誉化</a:t>
            </a:r>
            <a:endParaRPr lang="en" altLang="zh-CN" sz="2400" dirty="0">
              <a:solidFill>
                <a:srgbClr val="677480"/>
              </a:solidFill>
              <a:latin typeface="Lato"/>
              <a:ea typeface="Lato"/>
              <a:cs typeface="Lato"/>
              <a:sym typeface="Lato"/>
            </a:endParaRPr>
          </a:p>
        </p:txBody>
      </p:sp>
      <p:sp>
        <p:nvSpPr>
          <p:cNvPr id="200" name="Shape 200"/>
          <p:cNvSpPr txBox="1">
            <a:spLocks noGrp="1"/>
          </p:cNvSpPr>
          <p:nvPr>
            <p:ph type="subTitle" idx="4294967295"/>
          </p:nvPr>
        </p:nvSpPr>
        <p:spPr>
          <a:xfrm>
            <a:off x="940496" y="1461441"/>
            <a:ext cx="7517699" cy="1173478"/>
          </a:xfrm>
          <a:prstGeom prst="rect">
            <a:avLst/>
          </a:prstGeom>
        </p:spPr>
        <p:txBody>
          <a:bodyPr lIns="91425" tIns="91425" rIns="91425" bIns="91425" anchor="t" anchorCtr="0">
            <a:noAutofit/>
          </a:bodyPr>
          <a:lstStyle/>
          <a:p>
            <a:pPr lvl="0">
              <a:spcBef>
                <a:spcPts val="0"/>
              </a:spcBef>
              <a:buNone/>
            </a:pPr>
            <a:r>
              <a:rPr lang="en" sz="2400" dirty="0"/>
              <a:t>国际标准书号（International Standard Book Number），</a:t>
            </a:r>
            <a:r>
              <a:rPr lang="en" sz="2400" dirty="0" err="1"/>
              <a:t>简称ISBN</a:t>
            </a:r>
            <a:r>
              <a:rPr lang="en" sz="2400" dirty="0" smtClean="0"/>
              <a:t>，</a:t>
            </a:r>
            <a:r>
              <a:rPr lang="zh-CN" altLang="en-US" sz="2400" dirty="0" smtClean="0"/>
              <a:t>通过</a:t>
            </a:r>
            <a:r>
              <a:rPr lang="en-US" altLang="zh-CN" sz="2400" dirty="0" smtClean="0"/>
              <a:t>API</a:t>
            </a:r>
            <a:r>
              <a:rPr lang="zh-CN" altLang="en-US" sz="2400" dirty="0" smtClean="0"/>
              <a:t>调用实现输入</a:t>
            </a:r>
            <a:r>
              <a:rPr lang="en-US" altLang="zh-CN" sz="2400" dirty="0" smtClean="0"/>
              <a:t>ISBN</a:t>
            </a:r>
            <a:r>
              <a:rPr lang="zh-CN" altLang="en-US" sz="2400" dirty="0" smtClean="0"/>
              <a:t>号即可自动添加书籍信息</a:t>
            </a:r>
            <a:r>
              <a:rPr lang="en-US" altLang="zh-CN" sz="2400" dirty="0" smtClean="0"/>
              <a:t>,</a:t>
            </a:r>
            <a:r>
              <a:rPr lang="zh-CN" altLang="en-US" sz="2400" dirty="0" smtClean="0"/>
              <a:t>大大方便了用户的使用</a:t>
            </a:r>
            <a:endParaRPr lang="en" sz="2400" dirty="0"/>
          </a:p>
        </p:txBody>
      </p:sp>
      <p:sp>
        <p:nvSpPr>
          <p:cNvPr id="201" name="Shape 201"/>
          <p:cNvSpPr txBox="1">
            <a:spLocks noGrp="1"/>
          </p:cNvSpPr>
          <p:nvPr>
            <p:ph type="ctrTitle" idx="4294967295"/>
          </p:nvPr>
        </p:nvSpPr>
        <p:spPr>
          <a:xfrm>
            <a:off x="940496" y="2754165"/>
            <a:ext cx="7517699" cy="623310"/>
          </a:xfrm>
          <a:prstGeom prst="rect">
            <a:avLst/>
          </a:prstGeom>
        </p:spPr>
        <p:txBody>
          <a:bodyPr lIns="91425" tIns="91425" rIns="91425" bIns="91425" anchor="b" anchorCtr="0">
            <a:noAutofit/>
          </a:bodyPr>
          <a:lstStyle/>
          <a:p>
            <a:pPr lvl="0"/>
            <a:r>
              <a:rPr lang="zh-CN" altLang="en-US" sz="2800" b="1" dirty="0">
                <a:solidFill>
                  <a:srgbClr val="F20253"/>
                </a:solidFill>
                <a:latin typeface="Lato"/>
                <a:ea typeface="Lato"/>
                <a:cs typeface="Lato"/>
                <a:sym typeface="Lato"/>
              </a:rPr>
              <a:t>区域</a:t>
            </a:r>
            <a:r>
              <a:rPr lang="zh-CN" altLang="en-US" sz="2800" b="1" dirty="0" smtClean="0">
                <a:solidFill>
                  <a:srgbClr val="F20253"/>
                </a:solidFill>
                <a:latin typeface="Lato"/>
                <a:ea typeface="Lato"/>
                <a:cs typeface="Lato"/>
                <a:sym typeface="Lato"/>
              </a:rPr>
              <a:t>划分。</a:t>
            </a:r>
            <a:endParaRPr lang="zh-CN" altLang="en-US" sz="2800" b="1" dirty="0">
              <a:solidFill>
                <a:srgbClr val="F20253"/>
              </a:solidFill>
              <a:latin typeface="Lato"/>
              <a:ea typeface="Lato"/>
              <a:cs typeface="Lato"/>
              <a:sym typeface="Lato"/>
            </a:endParaRPr>
          </a:p>
        </p:txBody>
      </p:sp>
      <p:sp>
        <p:nvSpPr>
          <p:cNvPr id="202" name="Shape 202"/>
          <p:cNvSpPr txBox="1">
            <a:spLocks noGrp="1"/>
          </p:cNvSpPr>
          <p:nvPr>
            <p:ph type="subTitle" idx="4294967295"/>
          </p:nvPr>
        </p:nvSpPr>
        <p:spPr>
          <a:xfrm>
            <a:off x="940496" y="3281833"/>
            <a:ext cx="7517699" cy="920000"/>
          </a:xfrm>
          <a:prstGeom prst="rect">
            <a:avLst/>
          </a:prstGeom>
        </p:spPr>
        <p:txBody>
          <a:bodyPr lIns="91425" tIns="91425" rIns="91425" bIns="91425" anchor="t" anchorCtr="0">
            <a:noAutofit/>
          </a:bodyPr>
          <a:lstStyle/>
          <a:p>
            <a:pPr>
              <a:spcBef>
                <a:spcPts val="0"/>
              </a:spcBef>
              <a:buNone/>
            </a:pPr>
            <a:r>
              <a:rPr lang="zh-CN" altLang="en-US" sz="2400" dirty="0" smtClean="0"/>
              <a:t>搜索到相同市区的用户所发布的书籍信息。使交易没有运费</a:t>
            </a:r>
            <a:r>
              <a:rPr lang="zh-CN" altLang="en-US" sz="2400" dirty="0"/>
              <a:t>的</a:t>
            </a:r>
            <a:r>
              <a:rPr lang="zh-CN" altLang="en-US" sz="2400" dirty="0" smtClean="0"/>
              <a:t>困扰</a:t>
            </a:r>
            <a:r>
              <a:rPr lang="en-US" altLang="zh-CN" sz="2400" dirty="0" smtClean="0"/>
              <a:t>,</a:t>
            </a:r>
            <a:r>
              <a:rPr lang="zh-CN" altLang="en-US" sz="2400" dirty="0" smtClean="0"/>
              <a:t>二手交易代价更低</a:t>
            </a:r>
            <a:endParaRPr lang="en" sz="2400" dirty="0"/>
          </a:p>
        </p:txBody>
      </p:sp>
      <p:sp>
        <p:nvSpPr>
          <p:cNvPr id="203" name="Shape 203"/>
          <p:cNvSpPr/>
          <p:nvPr/>
        </p:nvSpPr>
        <p:spPr>
          <a:xfrm>
            <a:off x="-3" y="4383552"/>
            <a:ext cx="940499" cy="891599"/>
          </a:xfrm>
          <a:prstGeom prst="rightArrow">
            <a:avLst>
              <a:gd name="adj1" fmla="val 61815"/>
              <a:gd name="adj2" fmla="val 50000"/>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204" name="Shape 204"/>
          <p:cNvSpPr/>
          <p:nvPr/>
        </p:nvSpPr>
        <p:spPr>
          <a:xfrm>
            <a:off x="0" y="2612331"/>
            <a:ext cx="940499" cy="891599"/>
          </a:xfrm>
          <a:prstGeom prst="rightArrow">
            <a:avLst>
              <a:gd name="adj1" fmla="val 61815"/>
              <a:gd name="adj2" fmla="val 50000"/>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05" name="Shape 205"/>
          <p:cNvSpPr/>
          <p:nvPr/>
        </p:nvSpPr>
        <p:spPr>
          <a:xfrm>
            <a:off x="-2" y="659283"/>
            <a:ext cx="940499" cy="891599"/>
          </a:xfrm>
          <a:prstGeom prst="rightArrow">
            <a:avLst>
              <a:gd name="adj1" fmla="val 61815"/>
              <a:gd name="adj2" fmla="val 50000"/>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 name="文本框 2"/>
          <p:cNvSpPr txBox="1"/>
          <p:nvPr/>
        </p:nvSpPr>
        <p:spPr>
          <a:xfrm>
            <a:off x="7913077" y="4818185"/>
            <a:ext cx="184731" cy="307777"/>
          </a:xfrm>
          <a:prstGeom prst="rect">
            <a:avLst/>
          </a:prstGeom>
          <a:noFill/>
        </p:spPr>
        <p:txBody>
          <a:bodyPr wrap="none" rtlCol="0">
            <a:spAutoFit/>
          </a:bodyPr>
          <a:lstStyle/>
          <a:p>
            <a:endParaRPr kumimoji="1" lang="zh-CN" altLang="en-US" dirty="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Shape 191"/>
          <p:cNvSpPr txBox="1">
            <a:spLocks noGrp="1"/>
          </p:cNvSpPr>
          <p:nvPr>
            <p:ph type="subTitle" idx="4294967295"/>
          </p:nvPr>
        </p:nvSpPr>
        <p:spPr>
          <a:xfrm>
            <a:off x="1325613" y="1329232"/>
            <a:ext cx="6444600" cy="4272866"/>
          </a:xfrm>
          <a:prstGeom prst="rect">
            <a:avLst/>
          </a:prstGeom>
        </p:spPr>
        <p:txBody>
          <a:bodyPr lIns="91425" tIns="91425" rIns="91425" bIns="91425" anchor="t" anchorCtr="0">
            <a:noAutofit/>
          </a:bodyPr>
          <a:lstStyle/>
          <a:p>
            <a:pPr lvl="0">
              <a:spcBef>
                <a:spcPts val="0"/>
              </a:spcBef>
              <a:buNone/>
            </a:pPr>
            <a:r>
              <a:rPr lang="zh-CN" altLang="en-US" sz="2400" dirty="0">
                <a:solidFill>
                  <a:srgbClr val="FFFFFF"/>
                </a:solidFill>
              </a:rPr>
              <a:t>	 </a:t>
            </a:r>
            <a:r>
              <a:rPr lang="en-US" altLang="zh-CN" sz="2400" dirty="0">
                <a:solidFill>
                  <a:srgbClr val="FFFFFF"/>
                </a:solidFill>
              </a:rPr>
              <a:t>2014</a:t>
            </a:r>
            <a:r>
              <a:rPr lang="zh-CN" altLang="en-US" sz="2400" dirty="0">
                <a:solidFill>
                  <a:srgbClr val="FFFFFF"/>
                </a:solidFill>
              </a:rPr>
              <a:t>年全国图书</a:t>
            </a:r>
            <a:r>
              <a:rPr lang="zh-CN" altLang="en-US" sz="2400" dirty="0">
                <a:solidFill>
                  <a:srgbClr val="FF0000"/>
                </a:solidFill>
              </a:rPr>
              <a:t>销售总额</a:t>
            </a:r>
            <a:r>
              <a:rPr lang="zh-CN" altLang="en-US" sz="2400" dirty="0">
                <a:solidFill>
                  <a:srgbClr val="FFFFFF"/>
                </a:solidFill>
              </a:rPr>
              <a:t>为</a:t>
            </a:r>
            <a:r>
              <a:rPr lang="en-US" altLang="zh-CN" sz="2400" dirty="0">
                <a:solidFill>
                  <a:srgbClr val="FFFFFF"/>
                </a:solidFill>
              </a:rPr>
              <a:t>543</a:t>
            </a:r>
            <a:r>
              <a:rPr lang="zh-CN" altLang="en-US" sz="2400" dirty="0">
                <a:solidFill>
                  <a:srgbClr val="FFFFFF"/>
                </a:solidFill>
              </a:rPr>
              <a:t>亿元左右，较</a:t>
            </a:r>
            <a:r>
              <a:rPr lang="en-US" altLang="zh-CN" sz="2400" dirty="0">
                <a:solidFill>
                  <a:srgbClr val="FFFFFF"/>
                </a:solidFill>
              </a:rPr>
              <a:t>2013</a:t>
            </a:r>
            <a:r>
              <a:rPr lang="zh-CN" altLang="en-US" sz="2400" dirty="0">
                <a:solidFill>
                  <a:srgbClr val="FFFFFF"/>
                </a:solidFill>
              </a:rPr>
              <a:t>年</a:t>
            </a:r>
            <a:r>
              <a:rPr lang="en-US" altLang="zh-CN" sz="2400" dirty="0">
                <a:solidFill>
                  <a:srgbClr val="FFFFFF"/>
                </a:solidFill>
              </a:rPr>
              <a:t>490</a:t>
            </a:r>
            <a:r>
              <a:rPr lang="zh-CN" altLang="en-US" sz="2400" dirty="0">
                <a:solidFill>
                  <a:srgbClr val="FFFFFF"/>
                </a:solidFill>
              </a:rPr>
              <a:t>多亿元，整体增长了</a:t>
            </a:r>
            <a:r>
              <a:rPr lang="en-US" altLang="zh-CN" sz="2400" dirty="0">
                <a:solidFill>
                  <a:srgbClr val="FFFFFF"/>
                </a:solidFill>
              </a:rPr>
              <a:t>10%</a:t>
            </a:r>
            <a:r>
              <a:rPr lang="zh-CN" altLang="en-US" sz="2400" dirty="0">
                <a:solidFill>
                  <a:srgbClr val="FFFFFF"/>
                </a:solidFill>
              </a:rPr>
              <a:t>左右。这个数字，甚至比热火朝天的电影市场还要多，</a:t>
            </a:r>
            <a:r>
              <a:rPr lang="en-US" altLang="zh-CN" sz="2400" dirty="0">
                <a:solidFill>
                  <a:srgbClr val="FFFFFF"/>
                </a:solidFill>
              </a:rPr>
              <a:t>2014</a:t>
            </a:r>
            <a:r>
              <a:rPr lang="zh-CN" altLang="en-US" sz="2400" dirty="0">
                <a:solidFill>
                  <a:srgbClr val="FFFFFF"/>
                </a:solidFill>
              </a:rPr>
              <a:t>年全国电影总票房还不到</a:t>
            </a:r>
            <a:r>
              <a:rPr lang="en-US" altLang="zh-CN" sz="2400" dirty="0">
                <a:solidFill>
                  <a:srgbClr val="FFFFFF"/>
                </a:solidFill>
              </a:rPr>
              <a:t>300</a:t>
            </a:r>
            <a:r>
              <a:rPr lang="zh-CN" altLang="en-US" sz="2400" dirty="0">
                <a:solidFill>
                  <a:srgbClr val="FFFFFF"/>
                </a:solidFill>
              </a:rPr>
              <a:t>亿。 </a:t>
            </a:r>
            <a:endParaRPr lang="zh-CN" altLang="en-US" sz="2400" dirty="0" smtClean="0">
              <a:solidFill>
                <a:srgbClr val="FFFFFF"/>
              </a:solidFill>
            </a:endParaRPr>
          </a:p>
          <a:p>
            <a:pPr>
              <a:spcBef>
                <a:spcPts val="0"/>
              </a:spcBef>
              <a:buNone/>
            </a:pPr>
            <a:r>
              <a:rPr lang="zh-CN" altLang="en-US" sz="2400" dirty="0">
                <a:solidFill>
                  <a:srgbClr val="FFFFFF"/>
                </a:solidFill>
              </a:rPr>
              <a:t>	网络书店销售依然保持良好的</a:t>
            </a:r>
            <a:r>
              <a:rPr lang="zh-CN" altLang="en-US" sz="2400" dirty="0" smtClean="0">
                <a:solidFill>
                  <a:srgbClr val="FFFFFF"/>
                </a:solidFill>
              </a:rPr>
              <a:t>势头。</a:t>
            </a:r>
            <a:r>
              <a:rPr lang="en-US" altLang="zh-CN" sz="2400" dirty="0" smtClean="0">
                <a:solidFill>
                  <a:srgbClr val="FFFFFF"/>
                </a:solidFill>
              </a:rPr>
              <a:t>2014</a:t>
            </a:r>
            <a:r>
              <a:rPr lang="zh-CN" altLang="en-US" sz="2400" dirty="0">
                <a:solidFill>
                  <a:srgbClr val="FFFFFF"/>
                </a:solidFill>
              </a:rPr>
              <a:t>年网络销售额超过</a:t>
            </a:r>
            <a:r>
              <a:rPr lang="en-US" altLang="zh-CN" sz="2400" dirty="0">
                <a:solidFill>
                  <a:srgbClr val="FFFFFF"/>
                </a:solidFill>
              </a:rPr>
              <a:t>200</a:t>
            </a:r>
            <a:r>
              <a:rPr lang="zh-CN" altLang="en-US" sz="2400" dirty="0">
                <a:solidFill>
                  <a:srgbClr val="FFFFFF"/>
                </a:solidFill>
              </a:rPr>
              <a:t>亿元，而</a:t>
            </a:r>
            <a:r>
              <a:rPr lang="en-US" altLang="zh-CN" sz="2400" dirty="0">
                <a:solidFill>
                  <a:srgbClr val="FFFFFF"/>
                </a:solidFill>
              </a:rPr>
              <a:t>2013</a:t>
            </a:r>
            <a:r>
              <a:rPr lang="zh-CN" altLang="en-US" sz="2400" dirty="0">
                <a:solidFill>
                  <a:srgbClr val="FFFFFF"/>
                </a:solidFill>
              </a:rPr>
              <a:t>年这个数据为</a:t>
            </a:r>
            <a:r>
              <a:rPr lang="en-US" altLang="zh-CN" sz="2400" dirty="0">
                <a:solidFill>
                  <a:srgbClr val="FFFFFF"/>
                </a:solidFill>
              </a:rPr>
              <a:t>160</a:t>
            </a:r>
            <a:r>
              <a:rPr lang="zh-CN" altLang="en-US" sz="2400" dirty="0">
                <a:solidFill>
                  <a:srgbClr val="FFFFFF"/>
                </a:solidFill>
              </a:rPr>
              <a:t>亿</a:t>
            </a:r>
            <a:r>
              <a:rPr lang="en-US" altLang="zh-CN" sz="2400" dirty="0">
                <a:solidFill>
                  <a:srgbClr val="FFFFFF"/>
                </a:solidFill>
              </a:rPr>
              <a:t>-170</a:t>
            </a:r>
            <a:r>
              <a:rPr lang="zh-CN" altLang="en-US" sz="2400" dirty="0">
                <a:solidFill>
                  <a:srgbClr val="FFFFFF"/>
                </a:solidFill>
              </a:rPr>
              <a:t>亿元，其中网店渠道中以第三方平台图书销售的成长最为突出</a:t>
            </a:r>
            <a:r>
              <a:rPr lang="zh-CN" altLang="en-US" sz="2400" dirty="0" smtClean="0">
                <a:solidFill>
                  <a:srgbClr val="FFFFFF"/>
                </a:solidFill>
              </a:rPr>
              <a:t>。</a:t>
            </a:r>
          </a:p>
          <a:p>
            <a:pPr>
              <a:spcBef>
                <a:spcPts val="0"/>
              </a:spcBef>
              <a:buNone/>
            </a:pPr>
            <a:r>
              <a:rPr lang="zh-CN" altLang="en-US" sz="2400" dirty="0">
                <a:solidFill>
                  <a:srgbClr val="FFFFFF"/>
                </a:solidFill>
              </a:rPr>
              <a:t>	</a:t>
            </a:r>
            <a:r>
              <a:rPr lang="zh-CN" altLang="en-US" sz="2400" dirty="0" smtClean="0">
                <a:solidFill>
                  <a:srgbClr val="FFFFFF"/>
                </a:solidFill>
              </a:rPr>
              <a:t>这说明中国对于</a:t>
            </a:r>
            <a:r>
              <a:rPr lang="zh-CN" altLang="en-US" sz="2400" dirty="0">
                <a:solidFill>
                  <a:srgbClr val="FFFFFF"/>
                </a:solidFill>
              </a:rPr>
              <a:t>书籍的需求</a:t>
            </a:r>
            <a:r>
              <a:rPr lang="zh-CN" altLang="en-US" sz="2400" dirty="0">
                <a:solidFill>
                  <a:srgbClr val="FF0000"/>
                </a:solidFill>
              </a:rPr>
              <a:t>前景广阔</a:t>
            </a:r>
            <a:r>
              <a:rPr lang="zh-CN" altLang="en-US" sz="2400" dirty="0" smtClean="0">
                <a:solidFill>
                  <a:srgbClr val="FFFFFF"/>
                </a:solidFill>
              </a:rPr>
              <a:t>，毫无</a:t>
            </a:r>
            <a:r>
              <a:rPr lang="zh-CN" altLang="en-US" sz="2400" dirty="0">
                <a:solidFill>
                  <a:srgbClr val="FFFFFF"/>
                </a:solidFill>
              </a:rPr>
              <a:t>疑问</a:t>
            </a:r>
            <a:r>
              <a:rPr lang="zh-CN" altLang="en-US" sz="2400" dirty="0" smtClean="0">
                <a:solidFill>
                  <a:srgbClr val="FFFFFF"/>
                </a:solidFill>
              </a:rPr>
              <a:t>，大量</a:t>
            </a:r>
            <a:r>
              <a:rPr lang="zh-CN" altLang="en-US" sz="2400" dirty="0">
                <a:solidFill>
                  <a:srgbClr val="FFFFFF"/>
                </a:solidFill>
              </a:rPr>
              <a:t>的需求也给二手书市场提供了最大</a:t>
            </a:r>
            <a:r>
              <a:rPr lang="zh-CN" altLang="en-US" sz="2400" dirty="0" smtClean="0">
                <a:solidFill>
                  <a:srgbClr val="FFFFFF"/>
                </a:solidFill>
              </a:rPr>
              <a:t>的保障</a:t>
            </a:r>
            <a:r>
              <a:rPr lang="zh-CN" altLang="en-US" sz="2400" dirty="0">
                <a:solidFill>
                  <a:srgbClr val="FFFFFF"/>
                </a:solidFill>
              </a:rPr>
              <a:t>。</a:t>
            </a:r>
          </a:p>
        </p:txBody>
      </p:sp>
      <p:sp>
        <p:nvSpPr>
          <p:cNvPr id="192" name="Shape 192"/>
          <p:cNvSpPr/>
          <p:nvPr/>
        </p:nvSpPr>
        <p:spPr>
          <a:xfrm rot="2942515">
            <a:off x="5102072" y="6569371"/>
            <a:ext cx="1207651" cy="577258"/>
          </a:xfrm>
          <a:prstGeom prst="rightArrow">
            <a:avLst>
              <a:gd name="adj1" fmla="val 61815"/>
              <a:gd name="adj2" fmla="val 50000"/>
            </a:avLst>
          </a:pr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 name="Shape 415"/>
          <p:cNvGrpSpPr/>
          <p:nvPr/>
        </p:nvGrpSpPr>
        <p:grpSpPr>
          <a:xfrm>
            <a:off x="182382" y="592120"/>
            <a:ext cx="518710" cy="864472"/>
            <a:chOff x="5297950" y="1632050"/>
            <a:chExt cx="426200" cy="431100"/>
          </a:xfrm>
        </p:grpSpPr>
        <p:sp>
          <p:nvSpPr>
            <p:cNvPr id="6" name="Shape 416"/>
            <p:cNvSpPr/>
            <p:nvPr/>
          </p:nvSpPr>
          <p:spPr>
            <a:xfrm>
              <a:off x="5404800" y="1936125"/>
              <a:ext cx="212500" cy="127025"/>
            </a:xfrm>
            <a:custGeom>
              <a:avLst/>
              <a:gdLst/>
              <a:ahLst/>
              <a:cxnLst/>
              <a:rect l="0" t="0" r="0" b="0"/>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 name="Shape 417"/>
            <p:cNvSpPr/>
            <p:nvPr/>
          </p:nvSpPr>
          <p:spPr>
            <a:xfrm>
              <a:off x="5297950" y="1632050"/>
              <a:ext cx="426200" cy="294950"/>
            </a:xfrm>
            <a:custGeom>
              <a:avLst/>
              <a:gdLst/>
              <a:ahLst/>
              <a:cxnLst/>
              <a:rect l="0" t="0" r="0" b="0"/>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2" name="文本框 1"/>
          <p:cNvSpPr txBox="1"/>
          <p:nvPr/>
        </p:nvSpPr>
        <p:spPr>
          <a:xfrm>
            <a:off x="-73788" y="1477108"/>
            <a:ext cx="1031051" cy="4154984"/>
          </a:xfrm>
          <a:prstGeom prst="rect">
            <a:avLst/>
          </a:prstGeom>
          <a:noFill/>
        </p:spPr>
        <p:txBody>
          <a:bodyPr wrap="none" rtlCol="0">
            <a:spAutoFit/>
          </a:bodyPr>
          <a:lstStyle/>
          <a:p>
            <a:r>
              <a:rPr lang="zh-CN" altLang="en-US" sz="6600" b="1" dirty="0" smtClean="0">
                <a:solidFill>
                  <a:srgbClr val="FFFFFF"/>
                </a:solidFill>
                <a:latin typeface="Lato"/>
                <a:ea typeface="Lato"/>
                <a:cs typeface="Lato"/>
                <a:sym typeface="Lato"/>
              </a:rPr>
              <a:t>项</a:t>
            </a:r>
          </a:p>
          <a:p>
            <a:r>
              <a:rPr lang="zh-CN" altLang="en-US" sz="6600" b="1" dirty="0" smtClean="0">
                <a:solidFill>
                  <a:srgbClr val="FFFFFF"/>
                </a:solidFill>
                <a:latin typeface="Lato"/>
                <a:ea typeface="Lato"/>
                <a:cs typeface="Lato"/>
                <a:sym typeface="Lato"/>
              </a:rPr>
              <a:t>目</a:t>
            </a:r>
          </a:p>
          <a:p>
            <a:r>
              <a:rPr lang="zh-CN" altLang="en-US" sz="6600" b="1" dirty="0" smtClean="0">
                <a:solidFill>
                  <a:srgbClr val="FFFFFF"/>
                </a:solidFill>
                <a:latin typeface="Lato"/>
                <a:ea typeface="Lato"/>
                <a:cs typeface="Lato"/>
                <a:sym typeface="Lato"/>
              </a:rPr>
              <a:t>前</a:t>
            </a:r>
          </a:p>
          <a:p>
            <a:r>
              <a:rPr lang="zh-CN" altLang="en-US" sz="6600" b="1" dirty="0" smtClean="0">
                <a:solidFill>
                  <a:srgbClr val="FFFFFF"/>
                </a:solidFill>
                <a:latin typeface="Lato"/>
                <a:ea typeface="Lato"/>
                <a:cs typeface="Lato"/>
                <a:sym typeface="Lato"/>
              </a:rPr>
              <a:t>景</a:t>
            </a:r>
            <a:endParaRPr kumimoji="1" lang="zh-CN" altLang="en-US" sz="6600" dirty="0"/>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93700" y="274650"/>
            <a:ext cx="6462600" cy="1143000"/>
          </a:xfrm>
          <a:prstGeom prst="rect">
            <a:avLst/>
          </a:prstGeom>
        </p:spPr>
        <p:txBody>
          <a:bodyPr lIns="91425" tIns="91425" rIns="91425" bIns="91425" anchor="b" anchorCtr="0">
            <a:noAutofit/>
          </a:bodyPr>
          <a:lstStyle/>
          <a:p>
            <a:pPr lvl="0">
              <a:spcBef>
                <a:spcPts val="0"/>
              </a:spcBef>
              <a:buNone/>
            </a:pPr>
            <a:r>
              <a:rPr lang="zh-CN" altLang="en-US" dirty="0" smtClean="0"/>
              <a:t>项目样式介绍</a:t>
            </a:r>
            <a:endParaRPr lang="en" dirty="0"/>
          </a:p>
        </p:txBody>
      </p:sp>
      <p:pic>
        <p:nvPicPr>
          <p:cNvPr id="2" name="图片 1"/>
          <p:cNvPicPr>
            <a:picLocks noChangeAspect="1"/>
          </p:cNvPicPr>
          <p:nvPr/>
        </p:nvPicPr>
        <p:blipFill>
          <a:blip r:embed="rId3"/>
          <a:stretch>
            <a:fillRect/>
          </a:stretch>
        </p:blipFill>
        <p:spPr>
          <a:xfrm>
            <a:off x="1387010" y="2034282"/>
            <a:ext cx="6889481" cy="4448579"/>
          </a:xfrm>
          <a:prstGeom prst="rect">
            <a:avLst/>
          </a:prstGeom>
        </p:spPr>
      </p:pic>
      <p:sp>
        <p:nvSpPr>
          <p:cNvPr id="112" name="Shape 112"/>
          <p:cNvSpPr txBox="1">
            <a:spLocks noGrp="1"/>
          </p:cNvSpPr>
          <p:nvPr>
            <p:ph type="body" idx="1"/>
          </p:nvPr>
        </p:nvSpPr>
        <p:spPr>
          <a:xfrm>
            <a:off x="893700" y="1417650"/>
            <a:ext cx="6462600" cy="5150199"/>
          </a:xfrm>
          <a:prstGeom prst="rect">
            <a:avLst/>
          </a:prstGeom>
        </p:spPr>
        <p:txBody>
          <a:bodyPr lIns="91425" tIns="91425" rIns="91425" bIns="91425" anchor="t" anchorCtr="0">
            <a:noAutofit/>
          </a:bodyPr>
          <a:lstStyle/>
          <a:p>
            <a:pPr marL="457200" lvl="0" indent="-228600" rtl="0">
              <a:spcBef>
                <a:spcPts val="0"/>
              </a:spcBef>
            </a:pPr>
            <a:r>
              <a:rPr lang="zh-CN" altLang="en-US" dirty="0" smtClean="0"/>
              <a:t>项目主页页面设计</a:t>
            </a:r>
            <a:endParaRPr lang="en" dirty="0"/>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ctrTitle" idx="4294967295"/>
          </p:nvPr>
        </p:nvSpPr>
        <p:spPr>
          <a:xfrm>
            <a:off x="0" y="-1"/>
            <a:ext cx="6301279" cy="1277815"/>
          </a:xfrm>
          <a:prstGeom prst="rect">
            <a:avLst/>
          </a:prstGeom>
        </p:spPr>
        <p:txBody>
          <a:bodyPr lIns="91425" tIns="91425" rIns="91425" bIns="91425" anchor="b" anchorCtr="0">
            <a:noAutofit/>
          </a:bodyPr>
          <a:lstStyle/>
          <a:p>
            <a:pPr lvl="0" rtl="0">
              <a:spcBef>
                <a:spcPts val="0"/>
              </a:spcBef>
              <a:buNone/>
            </a:pPr>
            <a:r>
              <a:rPr lang="zh-CN" altLang="en-US" sz="4800" dirty="0" smtClean="0">
                <a:solidFill>
                  <a:srgbClr val="7ECEFD"/>
                </a:solidFill>
              </a:rPr>
              <a:t>登录页面设计</a:t>
            </a:r>
            <a:r>
              <a:rPr lang="en" sz="4800" dirty="0" smtClean="0">
                <a:solidFill>
                  <a:srgbClr val="7ECEFD"/>
                </a:solidFill>
              </a:rPr>
              <a:t>!</a:t>
            </a:r>
            <a:endParaRPr lang="en" sz="4800" dirty="0">
              <a:solidFill>
                <a:srgbClr val="7ECEFD"/>
              </a:solidFill>
            </a:endParaRPr>
          </a:p>
        </p:txBody>
      </p:sp>
      <p:sp>
        <p:nvSpPr>
          <p:cNvPr id="295" name="Shape 295"/>
          <p:cNvSpPr txBox="1">
            <a:spLocks noGrp="1"/>
          </p:cNvSpPr>
          <p:nvPr>
            <p:ph type="subTitle" idx="4294967295"/>
          </p:nvPr>
        </p:nvSpPr>
        <p:spPr>
          <a:xfrm>
            <a:off x="916025" y="2338950"/>
            <a:ext cx="5561100" cy="1046400"/>
          </a:xfrm>
          <a:prstGeom prst="rect">
            <a:avLst/>
          </a:prstGeom>
        </p:spPr>
        <p:txBody>
          <a:bodyPr lIns="91425" tIns="91425" rIns="91425" bIns="91425" anchor="t" anchorCtr="0">
            <a:noAutofit/>
          </a:bodyPr>
          <a:lstStyle/>
          <a:p>
            <a:pPr lvl="0" rtl="0">
              <a:spcBef>
                <a:spcPts val="0"/>
              </a:spcBef>
              <a:buNone/>
            </a:pPr>
            <a:endParaRPr lang="en" sz="4800" b="1" dirty="0">
              <a:solidFill>
                <a:srgbClr val="FFFFFF"/>
              </a:solidFill>
            </a:endParaRPr>
          </a:p>
        </p:txBody>
      </p:sp>
      <p:sp>
        <p:nvSpPr>
          <p:cNvPr id="296" name="Shape 296"/>
          <p:cNvSpPr txBox="1">
            <a:spLocks noGrp="1"/>
          </p:cNvSpPr>
          <p:nvPr>
            <p:ph type="body" idx="4294967295"/>
          </p:nvPr>
        </p:nvSpPr>
        <p:spPr>
          <a:xfrm>
            <a:off x="916025" y="3678675"/>
            <a:ext cx="5561100" cy="2660700"/>
          </a:xfrm>
          <a:prstGeom prst="rect">
            <a:avLst/>
          </a:prstGeom>
        </p:spPr>
        <p:txBody>
          <a:bodyPr lIns="91425" tIns="91425" rIns="91425" bIns="91425" anchor="t" anchorCtr="0">
            <a:noAutofit/>
          </a:bodyPr>
          <a:lstStyle/>
          <a:p>
            <a:pPr lvl="0" rtl="0">
              <a:spcBef>
                <a:spcPts val="0"/>
              </a:spcBef>
              <a:buNone/>
            </a:pPr>
            <a:endParaRPr lang="en" sz="2400" dirty="0">
              <a:solidFill>
                <a:srgbClr val="FFFFFF"/>
              </a:solidFill>
            </a:endParaRPr>
          </a:p>
        </p:txBody>
      </p:sp>
      <p:pic>
        <p:nvPicPr>
          <p:cNvPr id="2" name="图片 1"/>
          <p:cNvPicPr>
            <a:picLocks noChangeAspect="1"/>
          </p:cNvPicPr>
          <p:nvPr/>
        </p:nvPicPr>
        <p:blipFill>
          <a:blip r:embed="rId3"/>
          <a:stretch>
            <a:fillRect/>
          </a:stretch>
        </p:blipFill>
        <p:spPr>
          <a:xfrm>
            <a:off x="0" y="1387010"/>
            <a:ext cx="4878491" cy="5470989"/>
          </a:xfrm>
          <a:prstGeom prst="rect">
            <a:avLst/>
          </a:prstGeom>
        </p:spPr>
      </p:pic>
      <p:pic>
        <p:nvPicPr>
          <p:cNvPr id="3" name="图片 2"/>
          <p:cNvPicPr>
            <a:picLocks noChangeAspect="1"/>
          </p:cNvPicPr>
          <p:nvPr/>
        </p:nvPicPr>
        <p:blipFill>
          <a:blip r:embed="rId4"/>
          <a:stretch>
            <a:fillRect/>
          </a:stretch>
        </p:blipFill>
        <p:spPr>
          <a:xfrm>
            <a:off x="4878491" y="0"/>
            <a:ext cx="4626886" cy="6858000"/>
          </a:xfrm>
          <a:prstGeom prst="rect">
            <a:avLst/>
          </a:prstGeom>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644320" y="0"/>
            <a:ext cx="3232499" cy="31254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18" name="Shape 118"/>
          <p:cNvSpPr txBox="1">
            <a:spLocks noGrp="1"/>
          </p:cNvSpPr>
          <p:nvPr>
            <p:ph type="ctrTitle" idx="4294967295"/>
          </p:nvPr>
        </p:nvSpPr>
        <p:spPr>
          <a:xfrm>
            <a:off x="806335" y="3165445"/>
            <a:ext cx="6710465" cy="1514472"/>
          </a:xfrm>
          <a:prstGeom prst="rect">
            <a:avLst/>
          </a:prstGeom>
        </p:spPr>
        <p:txBody>
          <a:bodyPr lIns="91425" tIns="91425" rIns="91425" bIns="91425" anchor="b" anchorCtr="0">
            <a:noAutofit/>
          </a:bodyPr>
          <a:lstStyle/>
          <a:p>
            <a:pPr lvl="0" rtl="0">
              <a:spcBef>
                <a:spcPts val="0"/>
              </a:spcBef>
              <a:buNone/>
            </a:pPr>
            <a:r>
              <a:rPr lang="zh-CN" altLang="en-US" sz="4800" dirty="0" smtClean="0">
                <a:solidFill>
                  <a:srgbClr val="FFFFFF"/>
                </a:solidFill>
              </a:rPr>
              <a:t>教材发布</a:t>
            </a:r>
            <a:r>
              <a:rPr lang="zh-CN" altLang="en-US" sz="4800" smtClean="0">
                <a:solidFill>
                  <a:srgbClr val="FFFFFF"/>
                </a:solidFill>
              </a:rPr>
              <a:t/>
            </a:r>
            <a:br>
              <a:rPr lang="zh-CN" altLang="en-US" sz="4800" smtClean="0">
                <a:solidFill>
                  <a:srgbClr val="FFFFFF"/>
                </a:solidFill>
              </a:rPr>
            </a:br>
            <a:r>
              <a:rPr lang="zh-CN" altLang="en-US" sz="4800" smtClean="0">
                <a:solidFill>
                  <a:srgbClr val="FFFFFF"/>
                </a:solidFill>
              </a:rPr>
              <a:t>界面设计</a:t>
            </a:r>
            <a:endParaRPr lang="en" sz="4800" dirty="0">
              <a:solidFill>
                <a:srgbClr val="FFFFFF"/>
              </a:solidFill>
            </a:endParaRPr>
          </a:p>
        </p:txBody>
      </p:sp>
      <p:grpSp>
        <p:nvGrpSpPr>
          <p:cNvPr id="120" name="Shape 120"/>
          <p:cNvGrpSpPr/>
          <p:nvPr/>
        </p:nvGrpSpPr>
        <p:grpSpPr>
          <a:xfrm>
            <a:off x="1142679" y="373539"/>
            <a:ext cx="2235783" cy="2235776"/>
            <a:chOff x="570875" y="4322250"/>
            <a:chExt cx="443300" cy="443325"/>
          </a:xfrm>
        </p:grpSpPr>
        <p:sp>
          <p:nvSpPr>
            <p:cNvPr id="121" name="Shape 12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22" name="Shape 12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24" name="Shape 12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pic>
        <p:nvPicPr>
          <p:cNvPr id="4" name="图片 3"/>
          <p:cNvPicPr>
            <a:picLocks noChangeAspect="1"/>
          </p:cNvPicPr>
          <p:nvPr/>
        </p:nvPicPr>
        <p:blipFill>
          <a:blip r:embed="rId3"/>
          <a:stretch>
            <a:fillRect/>
          </a:stretch>
        </p:blipFill>
        <p:spPr>
          <a:xfrm>
            <a:off x="4126199" y="3551"/>
            <a:ext cx="5017801" cy="6738072"/>
          </a:xfrm>
          <a:prstGeom prst="rect">
            <a:avLst/>
          </a:prstGeom>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770410" y="1325648"/>
            <a:ext cx="3791316" cy="591894"/>
          </a:xfrm>
          <a:prstGeom prst="rect">
            <a:avLst/>
          </a:prstGeom>
        </p:spPr>
        <p:txBody>
          <a:bodyPr lIns="91425" tIns="91425" rIns="91425" bIns="91425" anchor="b" anchorCtr="0">
            <a:noAutofit/>
          </a:bodyPr>
          <a:lstStyle/>
          <a:p>
            <a:pPr lvl="0" rtl="0">
              <a:spcBef>
                <a:spcPts val="0"/>
              </a:spcBef>
              <a:buNone/>
            </a:pPr>
            <a:r>
              <a:rPr lang="zh-CN" altLang="en-US" sz="2800" dirty="0" smtClean="0"/>
              <a:t>教材分类入口页面设计</a:t>
            </a:r>
            <a:endParaRPr lang="en" sz="2800" dirty="0"/>
          </a:p>
        </p:txBody>
      </p:sp>
      <p:sp>
        <p:nvSpPr>
          <p:cNvPr id="145" name="Shape 145"/>
          <p:cNvSpPr txBox="1">
            <a:spLocks noGrp="1"/>
          </p:cNvSpPr>
          <p:nvPr>
            <p:ph type="body" idx="1"/>
          </p:nvPr>
        </p:nvSpPr>
        <p:spPr>
          <a:xfrm>
            <a:off x="893700" y="2362200"/>
            <a:ext cx="3094799" cy="2185500"/>
          </a:xfrm>
          <a:prstGeom prst="rect">
            <a:avLst/>
          </a:prstGeom>
        </p:spPr>
        <p:txBody>
          <a:bodyPr lIns="91425" tIns="91425" rIns="91425" bIns="91425" anchor="t" anchorCtr="0">
            <a:noAutofit/>
          </a:bodyPr>
          <a:lstStyle/>
          <a:p>
            <a:pPr lvl="0" rtl="0">
              <a:spcBef>
                <a:spcPts val="0"/>
              </a:spcBef>
              <a:buNone/>
            </a:pPr>
            <a:r>
              <a:rPr lang="zh-CN" altLang="en-US" sz="1800" dirty="0" smtClean="0"/>
              <a:t>这里分为了四个教材分类。                                   用于用户的大概浏览。其中会显示对应于大学、高中、初中、小学的已提交的教材信息。</a:t>
            </a:r>
            <a:endParaRPr lang="en" sz="1800" dirty="0"/>
          </a:p>
        </p:txBody>
      </p:sp>
      <p:pic>
        <p:nvPicPr>
          <p:cNvPr id="146" name="Shape 146"/>
          <p:cNvPicPr preferRelativeResize="0"/>
          <p:nvPr/>
        </p:nvPicPr>
        <p:blipFill>
          <a:blip r:embed="rId3">
            <a:extLst>
              <a:ext uri="{28A0092B-C50C-407E-A947-70E740481C1C}">
                <a14:useLocalDpi xmlns:a14="http://schemas.microsoft.com/office/drawing/2010/main" val="0"/>
              </a:ext>
            </a:extLst>
          </a:blip>
          <a:stretch>
            <a:fillRect/>
          </a:stretch>
        </p:blipFill>
        <p:spPr>
          <a:xfrm>
            <a:off x="4935198" y="0"/>
            <a:ext cx="3886101" cy="6752624"/>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1330</TotalTime>
  <Words>400</Words>
  <Application>Microsoft Macintosh PowerPoint</Application>
  <PresentationFormat>全屏显示(4:3)</PresentationFormat>
  <Paragraphs>44</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HanziPen SC</vt:lpstr>
      <vt:lpstr>Lato</vt:lpstr>
      <vt:lpstr>Microsoft YaHei</vt:lpstr>
      <vt:lpstr>Raleway</vt:lpstr>
      <vt:lpstr>SimHei</vt:lpstr>
      <vt:lpstr>STLiti</vt:lpstr>
      <vt:lpstr>STXingkai</vt:lpstr>
      <vt:lpstr>Antonio template</vt:lpstr>
      <vt:lpstr>   木     李 同城二手教材交易</vt:lpstr>
      <vt:lpstr>项目介绍</vt:lpstr>
      <vt:lpstr>创 新 点</vt:lpstr>
      <vt:lpstr>书籍对应与树木。 书籍对应与树木。 </vt:lpstr>
      <vt:lpstr>PowerPoint 演示文稿</vt:lpstr>
      <vt:lpstr>项目样式介绍</vt:lpstr>
      <vt:lpstr>登录页面设计!</vt:lpstr>
      <vt:lpstr>教材发布 界面设计</vt:lpstr>
      <vt:lpstr>教材分类入口页面设计</vt:lpstr>
      <vt:lpstr>              图书显示页面设计</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user03966</cp:lastModifiedBy>
  <cp:revision>20</cp:revision>
  <dcterms:modified xsi:type="dcterms:W3CDTF">2016-05-22T08:26:02Z</dcterms:modified>
</cp:coreProperties>
</file>