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9" r:id="rId4"/>
    <p:sldId id="267" r:id="rId5"/>
    <p:sldId id="266" r:id="rId6"/>
    <p:sldId id="268" r:id="rId7"/>
    <p:sldId id="260" r:id="rId8"/>
    <p:sldId id="258" r:id="rId9"/>
    <p:sldId id="262" r:id="rId10"/>
    <p:sldId id="263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如何优雅地开发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1600">
                <a:latin typeface="微软雅黑" charset="0"/>
                <a:ea typeface="微软雅黑" charset="0"/>
              </a:rPr>
              <a:t>About C++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r>
              <a:rPr lang="zh-CN" altLang="en-US" sz="1600">
                <a:latin typeface="微软雅黑" charset="0"/>
                <a:ea typeface="微软雅黑" charset="0"/>
              </a:rPr>
              <a:t>詹剑波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r>
              <a:rPr lang="en-US" altLang="zh-CN" sz="1600">
                <a:latin typeface="微软雅黑" charset="0"/>
                <a:ea typeface="微软雅黑" charset="0"/>
              </a:rPr>
              <a:t>2016-4-7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41065" y="1929765"/>
            <a:ext cx="1602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ym typeface="+mn-ea"/>
              </a:rPr>
              <a:t>Weekly Mind</a:t>
            </a:r>
            <a:endParaRPr lang="en-US" altLang="zh-CN" i="1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latin typeface="微软雅黑" charset="0"/>
                <a:ea typeface="微软雅黑" charset="0"/>
              </a:rPr>
              <a:t>other tips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1080" y="1488440"/>
            <a:ext cx="10001250" cy="5013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en-US" altLang="zh-CN" sz="1400">
                <a:latin typeface="Consolas" charset="0"/>
                <a:ea typeface="微软雅黑" charset="0"/>
              </a:rPr>
              <a:t>include “xxx.h” </a:t>
            </a:r>
            <a:r>
              <a:rPr lang="zh-CN" altLang="en-US" sz="1400">
                <a:latin typeface="Consolas" charset="0"/>
                <a:ea typeface="微软雅黑" charset="0"/>
              </a:rPr>
              <a:t>和 </a:t>
            </a:r>
            <a:r>
              <a:rPr lang="en-US" altLang="zh-CN" sz="1400">
                <a:latin typeface="Consolas" charset="0"/>
                <a:ea typeface="微软雅黑" charset="0"/>
              </a:rPr>
              <a:t>include &lt;xxx.h&gt; </a:t>
            </a:r>
            <a:r>
              <a:rPr lang="zh-CN" altLang="en-US" sz="1400">
                <a:latin typeface="Consolas" charset="0"/>
                <a:ea typeface="微软雅黑" charset="0"/>
              </a:rPr>
              <a:t>的区别：</a:t>
            </a:r>
            <a:endParaRPr lang="zh-CN" altLang="en-US" sz="1400">
              <a:latin typeface="Consolas" charset="0"/>
              <a:ea typeface="微软雅黑" charset="0"/>
            </a:endParaRPr>
          </a:p>
          <a:p>
            <a:pPr marL="742950" lvl="1" indent="-285750">
              <a:buFont typeface="Wingdings" charset="0"/>
              <a:buChar char="p"/>
            </a:pPr>
            <a:r>
              <a:rPr lang="en-US" altLang="zh-CN" sz="1400">
                <a:latin typeface="Consolas" charset="0"/>
                <a:ea typeface="微软雅黑" charset="0"/>
              </a:rPr>
              <a:t>“” </a:t>
            </a:r>
            <a:r>
              <a:rPr lang="zh-CN" altLang="en-US" sz="1400">
                <a:latin typeface="Consolas" charset="0"/>
                <a:ea typeface="微软雅黑" charset="0"/>
              </a:rPr>
              <a:t>从当前位置查找文件，再从系统指定的其他目录查找</a:t>
            </a:r>
            <a:endParaRPr lang="zh-CN" altLang="en-US" sz="1400">
              <a:latin typeface="Consolas" charset="0"/>
              <a:ea typeface="微软雅黑" charset="0"/>
            </a:endParaRPr>
          </a:p>
          <a:p>
            <a:pPr marL="742950" lvl="1" indent="-285750">
              <a:buFont typeface="Wingdings" charset="0"/>
              <a:buChar char="p"/>
            </a:pPr>
            <a:r>
              <a:rPr lang="en-US" altLang="zh-CN" sz="1400">
                <a:latin typeface="Consolas" charset="0"/>
                <a:ea typeface="微软雅黑" charset="0"/>
              </a:rPr>
              <a:t>&lt;&gt;  </a:t>
            </a:r>
            <a:r>
              <a:rPr lang="zh-CN" altLang="en-US" sz="1400">
                <a:latin typeface="Consolas" charset="0"/>
                <a:ea typeface="微软雅黑" charset="0"/>
              </a:rPr>
              <a:t>直接从系统指定的其他目录查找，忽略当前位置的文件</a:t>
            </a:r>
            <a:endParaRPr lang="zh-CN" altLang="en-US" sz="1400">
              <a:latin typeface="Consolas" charset="0"/>
              <a:ea typeface="微软雅黑" charset="0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sz="1400">
              <a:latin typeface="Consolas" charset="0"/>
              <a:ea typeface="微软雅黑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>
                <a:latin typeface="Consolas" charset="0"/>
                <a:ea typeface="微软雅黑" charset="0"/>
              </a:rPr>
              <a:t>头文件的净化：</a:t>
            </a:r>
            <a:endParaRPr lang="zh-CN" altLang="en-US" sz="1400">
              <a:latin typeface="Consolas" charset="0"/>
              <a:ea typeface="微软雅黑" charset="0"/>
            </a:endParaRPr>
          </a:p>
          <a:p>
            <a:pPr marL="742950" lvl="1" indent="-285750">
              <a:buFont typeface="Wingdings" charset="0"/>
              <a:buChar char="p"/>
            </a:pPr>
            <a:r>
              <a:rPr lang="zh-CN" altLang="en-US" sz="1400">
                <a:latin typeface="Consolas" charset="0"/>
                <a:ea typeface="微软雅黑" charset="0"/>
              </a:rPr>
              <a:t>全局函数定义使用</a:t>
            </a:r>
            <a:r>
              <a:rPr lang="en-US" altLang="zh-CN" sz="1400">
                <a:latin typeface="Consolas" charset="0"/>
                <a:ea typeface="微软雅黑" charset="0"/>
              </a:rPr>
              <a:t>inline</a:t>
            </a:r>
            <a:r>
              <a:rPr lang="zh-CN" altLang="en-US" sz="1400">
                <a:latin typeface="Consolas" charset="0"/>
                <a:ea typeface="微软雅黑" charset="0"/>
              </a:rPr>
              <a:t>关键字</a:t>
            </a:r>
            <a:endParaRPr lang="zh-CN" altLang="en-US" sz="1400">
              <a:latin typeface="Consolas" charset="0"/>
              <a:ea typeface="微软雅黑" charset="0"/>
            </a:endParaRPr>
          </a:p>
          <a:p>
            <a:pPr marL="742950" lvl="1" indent="-285750">
              <a:buFont typeface="Wingdings" charset="0"/>
              <a:buChar char="p"/>
            </a:pPr>
            <a:r>
              <a:rPr lang="zh-CN" altLang="en-US" sz="1400">
                <a:latin typeface="Consolas" charset="0"/>
                <a:ea typeface="微软雅黑" charset="0"/>
              </a:rPr>
              <a:t>不应出现任何的定义</a:t>
            </a:r>
            <a:endParaRPr lang="zh-CN" altLang="en-US" sz="1400">
              <a:latin typeface="Consolas" charset="0"/>
              <a:ea typeface="微软雅黑" charset="0"/>
            </a:endParaRPr>
          </a:p>
          <a:p>
            <a:pPr marL="742950" lvl="1" indent="-285750">
              <a:buFont typeface="Wingdings" charset="0"/>
              <a:buChar char="p"/>
            </a:pPr>
            <a:r>
              <a:rPr lang="zh-CN" altLang="en-US" sz="1400">
                <a:latin typeface="Consolas" charset="0"/>
                <a:ea typeface="微软雅黑" charset="0"/>
              </a:rPr>
              <a:t>尽量减少</a:t>
            </a:r>
            <a:r>
              <a:rPr lang="en-US" altLang="zh-CN" sz="1400">
                <a:latin typeface="Consolas" charset="0"/>
                <a:ea typeface="微软雅黑" charset="0"/>
              </a:rPr>
              <a:t>include</a:t>
            </a:r>
            <a:r>
              <a:rPr lang="zh-CN" altLang="en-US" sz="1400">
                <a:latin typeface="Consolas" charset="0"/>
                <a:ea typeface="微软雅黑" charset="0"/>
              </a:rPr>
              <a:t>，多用前向声明，将</a:t>
            </a:r>
            <a:r>
              <a:rPr lang="en-US" altLang="zh-CN" sz="1400">
                <a:latin typeface="Consolas" charset="0"/>
                <a:ea typeface="微软雅黑" charset="0"/>
              </a:rPr>
              <a:t>include</a:t>
            </a:r>
            <a:r>
              <a:rPr lang="zh-CN" altLang="en-US" sz="1400">
                <a:latin typeface="Consolas" charset="0"/>
                <a:ea typeface="微软雅黑" charset="0"/>
              </a:rPr>
              <a:t>尽量放在对应的</a:t>
            </a:r>
            <a:r>
              <a:rPr lang="en-US" altLang="zh-CN" sz="1400">
                <a:latin typeface="Consolas" charset="0"/>
                <a:ea typeface="微软雅黑" charset="0"/>
              </a:rPr>
              <a:t>cpp</a:t>
            </a:r>
            <a:r>
              <a:rPr lang="zh-CN" altLang="en-US" sz="1400">
                <a:latin typeface="Consolas" charset="0"/>
                <a:ea typeface="微软雅黑" charset="0"/>
              </a:rPr>
              <a:t>文件中</a:t>
            </a:r>
            <a:endParaRPr lang="zh-CN" altLang="en-US" sz="1400">
              <a:latin typeface="Consolas" charset="0"/>
              <a:ea typeface="微软雅黑" charset="0"/>
            </a:endParaRPr>
          </a:p>
          <a:p>
            <a:pPr marL="742950" lvl="1" indent="-285750">
              <a:buFont typeface="Wingdings" charset="0"/>
              <a:buChar char="p"/>
            </a:pPr>
            <a:endParaRPr lang="zh-CN" altLang="en-US" sz="1400">
              <a:latin typeface="Consolas" charset="0"/>
              <a:ea typeface="微软雅黑" charset="0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zh-CN" altLang="en-US" sz="1400">
                <a:solidFill>
                  <a:srgbClr val="FF0000"/>
                </a:solidFill>
                <a:latin typeface="Consolas" charset="0"/>
                <a:ea typeface="微软雅黑" charset="0"/>
              </a:rPr>
              <a:t>每一个功能算法都是一个循环</a:t>
            </a:r>
            <a:r>
              <a:rPr lang="zh-CN" altLang="en-US" sz="1400">
                <a:latin typeface="Consolas" charset="0"/>
                <a:ea typeface="微软雅黑" charset="0"/>
              </a:rPr>
              <a:t>：</a:t>
            </a:r>
            <a:endParaRPr lang="zh-CN" altLang="en-US" sz="1400">
              <a:latin typeface="Consolas" charset="0"/>
              <a:ea typeface="微软雅黑" charset="0"/>
            </a:endParaRPr>
          </a:p>
          <a:p>
            <a:pPr marL="742950" lvl="1" indent="-285750">
              <a:buFont typeface="Wingdings" charset="0"/>
              <a:buChar char="p"/>
            </a:pPr>
            <a:r>
              <a:rPr lang="zh-CN" altLang="en-US" sz="1400">
                <a:latin typeface="Consolas" charset="0"/>
                <a:ea typeface="微软雅黑" charset="0"/>
              </a:rPr>
              <a:t>引入</a:t>
            </a:r>
            <a:r>
              <a:rPr lang="zh-CN" altLang="en-US" sz="1400">
                <a:solidFill>
                  <a:srgbClr val="FF0000"/>
                </a:solidFill>
                <a:latin typeface="Consolas" charset="0"/>
                <a:ea typeface="微软雅黑" charset="0"/>
              </a:rPr>
              <a:t>循环周期</a:t>
            </a:r>
            <a:r>
              <a:rPr lang="zh-CN" altLang="en-US" sz="1400">
                <a:latin typeface="Consolas" charset="0"/>
                <a:ea typeface="微软雅黑" charset="0"/>
              </a:rPr>
              <a:t>的概念和变量，并在程序中进行记录</a:t>
            </a:r>
            <a:endParaRPr lang="zh-CN" altLang="en-US" sz="1400">
              <a:latin typeface="Consolas" charset="0"/>
              <a:ea typeface="微软雅黑" charset="0"/>
            </a:endParaRPr>
          </a:p>
          <a:p>
            <a:pPr marL="742950" lvl="1" indent="-285750">
              <a:buFont typeface="Wingdings" charset="0"/>
              <a:buChar char="p"/>
            </a:pPr>
            <a:r>
              <a:rPr lang="zh-CN" altLang="en-US" sz="1400">
                <a:latin typeface="Consolas" charset="0"/>
                <a:ea typeface="微软雅黑" charset="0"/>
              </a:rPr>
              <a:t>多多使用时间信息来记录</a:t>
            </a:r>
            <a:r>
              <a:rPr lang="en-US" altLang="zh-CN" sz="1400">
                <a:latin typeface="Consolas" charset="0"/>
                <a:ea typeface="微软雅黑" charset="0"/>
              </a:rPr>
              <a:t>log</a:t>
            </a:r>
            <a:r>
              <a:rPr lang="zh-CN" altLang="en-US" sz="1400">
                <a:latin typeface="Consolas" charset="0"/>
                <a:ea typeface="微软雅黑" charset="0"/>
              </a:rPr>
              <a:t>和做算法层面的分析</a:t>
            </a:r>
            <a:endParaRPr lang="zh-CN" altLang="en-US" sz="1400">
              <a:latin typeface="Consolas" charset="0"/>
              <a:ea typeface="微软雅黑" charset="0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sz="1400">
              <a:latin typeface="Consolas" charset="0"/>
              <a:ea typeface="微软雅黑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>
                <a:latin typeface="Consolas" charset="0"/>
                <a:ea typeface="微软雅黑" charset="0"/>
              </a:rPr>
              <a:t>除非特殊的需要，否则一律使用</a:t>
            </a:r>
            <a:r>
              <a:rPr lang="en-US" altLang="zh-CN" sz="1400">
                <a:latin typeface="Consolas" charset="0"/>
                <a:ea typeface="微软雅黑" charset="0"/>
              </a:rPr>
              <a:t>C++11</a:t>
            </a:r>
            <a:r>
              <a:rPr lang="zh-CN" altLang="en-US" sz="1400">
                <a:latin typeface="Consolas" charset="0"/>
                <a:ea typeface="微软雅黑" charset="0"/>
              </a:rPr>
              <a:t>标准</a:t>
            </a:r>
            <a:endParaRPr lang="zh-CN" altLang="en-US" sz="1400">
              <a:latin typeface="Consolas" charset="0"/>
              <a:ea typeface="微软雅黑" charset="0"/>
            </a:endParaRPr>
          </a:p>
          <a:p>
            <a:pPr marL="742950" lvl="1" indent="-285750">
              <a:buFont typeface="Wingdings" charset="0"/>
              <a:buChar char="p"/>
            </a:pPr>
            <a:r>
              <a:rPr lang="en-US" altLang="zh-CN" sz="1400">
                <a:latin typeface="Consolas" charset="0"/>
                <a:ea typeface="微软雅黑" charset="0"/>
              </a:rPr>
              <a:t>shared_ptr, make_shared </a:t>
            </a:r>
            <a:r>
              <a:rPr lang="zh-CN" altLang="en-US" sz="1400">
                <a:latin typeface="Consolas" charset="0"/>
                <a:ea typeface="微软雅黑" charset="0"/>
              </a:rPr>
              <a:t>代替指针</a:t>
            </a:r>
            <a:endParaRPr lang="zh-CN" altLang="en-US" sz="1400">
              <a:latin typeface="Consolas" charset="0"/>
              <a:ea typeface="微软雅黑" charset="0"/>
            </a:endParaRPr>
          </a:p>
          <a:p>
            <a:pPr marL="742950" lvl="1" indent="-285750">
              <a:buFont typeface="Wingdings" charset="0"/>
              <a:buChar char="p"/>
            </a:pPr>
            <a:r>
              <a:rPr lang="zh-CN" altLang="en-US" sz="1400">
                <a:latin typeface="Consolas" charset="0"/>
                <a:ea typeface="微软雅黑" charset="0"/>
              </a:rPr>
              <a:t>多线程和同步</a:t>
            </a:r>
            <a:r>
              <a:rPr lang="en-US" altLang="zh-CN" sz="1400">
                <a:latin typeface="Consolas" charset="0"/>
                <a:ea typeface="微软雅黑" charset="0"/>
              </a:rPr>
              <a:t>: std::thread, std::mutex, std::atomic</a:t>
            </a:r>
            <a:endParaRPr lang="en-US" altLang="zh-CN" sz="1400">
              <a:latin typeface="Consolas" charset="0"/>
              <a:ea typeface="微软雅黑" charset="0"/>
            </a:endParaRPr>
          </a:p>
          <a:p>
            <a:pPr marL="742950" lvl="1" indent="-285750">
              <a:buFont typeface="Wingdings" charset="0"/>
              <a:buChar char="p"/>
            </a:pPr>
            <a:r>
              <a:rPr lang="zh-CN" altLang="en-US" sz="1400">
                <a:latin typeface="Consolas" charset="0"/>
                <a:ea typeface="微软雅黑" charset="0"/>
              </a:rPr>
              <a:t>时间： </a:t>
            </a:r>
            <a:r>
              <a:rPr lang="en-US" altLang="zh-CN" sz="1400">
                <a:latin typeface="Consolas" charset="0"/>
                <a:ea typeface="微软雅黑" charset="0"/>
              </a:rPr>
              <a:t>std::chrono</a:t>
            </a:r>
            <a:endParaRPr lang="en-US" altLang="zh-CN" sz="1400">
              <a:latin typeface="Consolas" charset="0"/>
              <a:ea typeface="微软雅黑" charset="0"/>
            </a:endParaRPr>
          </a:p>
          <a:p>
            <a:pPr marL="742950" lvl="1" indent="-285750">
              <a:buFont typeface="Wingdings" charset="0"/>
              <a:buChar char="p"/>
            </a:pPr>
            <a:r>
              <a:rPr lang="zh-CN" altLang="en-US" sz="1400">
                <a:latin typeface="Consolas" charset="0"/>
                <a:ea typeface="微软雅黑" charset="0"/>
              </a:rPr>
              <a:t>新特性： </a:t>
            </a:r>
            <a:r>
              <a:rPr lang="en-US" altLang="zh-CN" sz="1400">
                <a:latin typeface="Consolas" charset="0"/>
                <a:ea typeface="微软雅黑" charset="0"/>
              </a:rPr>
              <a:t>auto, move, forward, override, final,</a:t>
            </a:r>
            <a:endParaRPr lang="en-US" altLang="zh-CN" sz="1400">
              <a:latin typeface="Consolas" charset="0"/>
              <a:ea typeface="微软雅黑" charset="0"/>
            </a:endParaRPr>
          </a:p>
          <a:p>
            <a:pPr marL="742950" lvl="1" indent="-285750">
              <a:buFont typeface="Wingdings" charset="0"/>
              <a:buChar char="p"/>
            </a:pPr>
            <a:r>
              <a:rPr lang="zh-CN" altLang="en-US" sz="1400" i="1">
                <a:latin typeface="Consolas" charset="0"/>
                <a:ea typeface="微软雅黑" charset="0"/>
              </a:rPr>
              <a:t>异步机制（谨慎使用）</a:t>
            </a:r>
            <a:r>
              <a:rPr lang="en-US" altLang="zh-CN" sz="1400" i="1">
                <a:latin typeface="Consolas" charset="0"/>
                <a:ea typeface="微软雅黑" charset="0"/>
              </a:rPr>
              <a:t>, </a:t>
            </a:r>
            <a:r>
              <a:rPr lang="zh-CN" altLang="en-US" sz="1400" i="1">
                <a:latin typeface="Consolas" charset="0"/>
                <a:ea typeface="微软雅黑" charset="0"/>
                <a:sym typeface="+mn-ea"/>
              </a:rPr>
              <a:t>匿名函数</a:t>
            </a:r>
            <a:r>
              <a:rPr lang="en-US" altLang="zh-CN" sz="1400" i="1">
                <a:latin typeface="Consolas" charset="0"/>
                <a:ea typeface="微软雅黑" charset="0"/>
                <a:sym typeface="+mn-ea"/>
              </a:rPr>
              <a:t>(</a:t>
            </a:r>
            <a:r>
              <a:rPr lang="zh-CN" altLang="en-US" sz="1400" i="1">
                <a:latin typeface="Consolas" charset="0"/>
                <a:ea typeface="微软雅黑" charset="0"/>
                <a:sym typeface="+mn-ea"/>
              </a:rPr>
              <a:t>谨慎使用</a:t>
            </a:r>
            <a:r>
              <a:rPr lang="en-US" altLang="zh-CN" sz="1400" i="1">
                <a:latin typeface="Consolas" charset="0"/>
                <a:ea typeface="微软雅黑" charset="0"/>
                <a:sym typeface="+mn-ea"/>
              </a:rPr>
              <a:t>)</a:t>
            </a:r>
            <a:endParaRPr lang="en-US" altLang="zh-CN" sz="1400" i="1">
              <a:latin typeface="Consolas" charset="0"/>
              <a:ea typeface="微软雅黑" charset="0"/>
            </a:endParaRPr>
          </a:p>
          <a:p>
            <a:pPr marL="742950" lvl="1" indent="-285750">
              <a:buFont typeface="Wingdings" charset="0"/>
              <a:buChar char="p"/>
            </a:pPr>
            <a:r>
              <a:rPr lang="zh-CN" altLang="en-US" sz="1400">
                <a:latin typeface="Consolas" charset="0"/>
                <a:ea typeface="微软雅黑" charset="0"/>
              </a:rPr>
              <a:t>标准数据结构，算法和模板库</a:t>
            </a:r>
            <a:r>
              <a:rPr lang="en-US" altLang="zh-CN" sz="1400">
                <a:latin typeface="Consolas" charset="0"/>
                <a:ea typeface="微软雅黑" charset="0"/>
              </a:rPr>
              <a:t>: deque, sort, map, set, list, pair, tuple,</a:t>
            </a:r>
            <a:endParaRPr lang="en-US" altLang="zh-CN" sz="1400">
              <a:latin typeface="Consolas" charset="0"/>
              <a:ea typeface="微软雅黑" charset="0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sz="1400">
              <a:latin typeface="Consolas" charset="0"/>
              <a:ea typeface="微软雅黑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400">
                <a:latin typeface="Consolas" charset="0"/>
                <a:ea typeface="微软雅黑" charset="0"/>
              </a:rPr>
              <a:t>All about C++11</a:t>
            </a:r>
            <a:r>
              <a:rPr lang="zh-CN" altLang="en-US" sz="1400">
                <a:latin typeface="Consolas" charset="0"/>
                <a:ea typeface="微软雅黑" charset="0"/>
              </a:rPr>
              <a:t>： http://en.cppreference.com/w/</a:t>
            </a:r>
            <a:endParaRPr lang="zh-CN" altLang="en-US" sz="1400">
              <a:latin typeface="Consolas" charset="0"/>
              <a:ea typeface="微软雅黑" charset="0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sz="1400">
              <a:latin typeface="Consolas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latin typeface="微软雅黑" charset="0"/>
                <a:ea typeface="微软雅黑" charset="0"/>
              </a:rPr>
              <a:t>struct a project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112010" y="1964690"/>
            <a:ext cx="0" cy="4528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707515" y="1670685"/>
            <a:ext cx="79629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ROOT DIR</a:t>
            </a:r>
            <a:endParaRPr lang="en-US" altLang="zh-CN" sz="1200"/>
          </a:p>
        </p:txBody>
      </p:sp>
      <p:cxnSp>
        <p:nvCxnSpPr>
          <p:cNvPr id="5" name="直接连接符 4"/>
          <p:cNvCxnSpPr/>
          <p:nvPr/>
        </p:nvCxnSpPr>
        <p:spPr>
          <a:xfrm>
            <a:off x="2112010" y="2311400"/>
            <a:ext cx="5626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726690" y="2146935"/>
            <a:ext cx="797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src</a:t>
            </a:r>
            <a:endParaRPr lang="en-US" altLang="zh-CN" sz="1400"/>
          </a:p>
        </p:txBody>
      </p:sp>
      <p:cxnSp>
        <p:nvCxnSpPr>
          <p:cNvPr id="7" name="直接连接符 6"/>
          <p:cNvCxnSpPr/>
          <p:nvPr/>
        </p:nvCxnSpPr>
        <p:spPr>
          <a:xfrm>
            <a:off x="2117725" y="2983865"/>
            <a:ext cx="5626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732405" y="2819400"/>
            <a:ext cx="797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include</a:t>
            </a:r>
            <a:endParaRPr lang="en-US" altLang="zh-CN" sz="1400"/>
          </a:p>
        </p:txBody>
      </p:sp>
      <p:cxnSp>
        <p:nvCxnSpPr>
          <p:cNvPr id="9" name="直接连接符 8"/>
          <p:cNvCxnSpPr/>
          <p:nvPr/>
        </p:nvCxnSpPr>
        <p:spPr>
          <a:xfrm>
            <a:off x="2114550" y="3656330"/>
            <a:ext cx="5626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729230" y="3491865"/>
            <a:ext cx="797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tools</a:t>
            </a:r>
            <a:endParaRPr lang="en-US" altLang="zh-CN" sz="1400"/>
          </a:p>
        </p:txBody>
      </p:sp>
      <p:cxnSp>
        <p:nvCxnSpPr>
          <p:cNvPr id="11" name="直接连接符 10"/>
          <p:cNvCxnSpPr/>
          <p:nvPr/>
        </p:nvCxnSpPr>
        <p:spPr>
          <a:xfrm>
            <a:off x="2124075" y="4392295"/>
            <a:ext cx="5626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738755" y="4227830"/>
            <a:ext cx="797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i="1"/>
              <a:t>build</a:t>
            </a:r>
            <a:endParaRPr lang="en-US" altLang="zh-CN" sz="1400" i="1"/>
          </a:p>
        </p:txBody>
      </p:sp>
      <p:sp>
        <p:nvSpPr>
          <p:cNvPr id="13" name="文本框 12"/>
          <p:cNvSpPr txBox="1"/>
          <p:nvPr/>
        </p:nvSpPr>
        <p:spPr>
          <a:xfrm>
            <a:off x="3540760" y="2112010"/>
            <a:ext cx="4493895" cy="407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" charset="0"/>
                <a:ea typeface="微软雅黑" charset="0"/>
              </a:rPr>
              <a:t>核心源代码，无论在发布或是开发时都不需要被外部其他应用所知道的源码细节，应当置于此处</a:t>
            </a:r>
            <a:endParaRPr lang="zh-CN" altLang="en-US" sz="1000"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47745" y="2787015"/>
            <a:ext cx="4493895" cy="407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" charset="0"/>
                <a:ea typeface="微软雅黑" charset="0"/>
              </a:rPr>
              <a:t>核心源代码的一部分，或者理解为核心源代码的接口定义，也即在发布一个应用或开发库时，需要被外部其他应用所知道的源码细节，应当置于此处</a:t>
            </a:r>
            <a:endParaRPr lang="zh-CN" altLang="en-US" sz="1000"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56635" y="3458845"/>
            <a:ext cx="4493895" cy="559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" charset="0"/>
                <a:ea typeface="微软雅黑" charset="0"/>
              </a:rPr>
              <a:t>构建工具或发布工具的集合处。一个新的开发者，或者一个库的应用者，在获取到源码后，可以通过</a:t>
            </a:r>
            <a:r>
              <a:rPr lang="en-US" altLang="zh-CN" sz="1000">
                <a:latin typeface="微软雅黑" charset="0"/>
                <a:ea typeface="微软雅黑" charset="0"/>
              </a:rPr>
              <a:t>sh</a:t>
            </a:r>
            <a:r>
              <a:rPr lang="zh-CN" altLang="en-US" sz="1000">
                <a:latin typeface="微软雅黑" charset="0"/>
                <a:ea typeface="微软雅黑" charset="0"/>
              </a:rPr>
              <a:t>脚本快速自动构建一个环境，快速自动</a:t>
            </a:r>
            <a:r>
              <a:rPr lang="en-US" altLang="zh-CN" sz="1000">
                <a:latin typeface="微软雅黑" charset="0"/>
                <a:ea typeface="微软雅黑" charset="0"/>
              </a:rPr>
              <a:t>build</a:t>
            </a:r>
            <a:r>
              <a:rPr lang="zh-CN" altLang="en-US" sz="1000">
                <a:latin typeface="微软雅黑" charset="0"/>
                <a:ea typeface="微软雅黑" charset="0"/>
              </a:rPr>
              <a:t>，快速得到可执行应用。</a:t>
            </a:r>
            <a:endParaRPr lang="zh-CN" altLang="en-US" sz="1000"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64890" y="4158615"/>
            <a:ext cx="4493895" cy="559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000">
                <a:latin typeface="微软雅黑" charset="0"/>
                <a:ea typeface="微软雅黑" charset="0"/>
              </a:rPr>
              <a:t>通过</a:t>
            </a:r>
            <a:r>
              <a:rPr lang="en-US" altLang="zh-CN" sz="1000">
                <a:latin typeface="微软雅黑" charset="0"/>
                <a:ea typeface="微软雅黑" charset="0"/>
              </a:rPr>
              <a:t>cmake</a:t>
            </a:r>
            <a:r>
              <a:rPr lang="zh-CN" altLang="en-US" sz="1000">
                <a:latin typeface="微软雅黑" charset="0"/>
                <a:ea typeface="微软雅黑" charset="0"/>
              </a:rPr>
              <a:t>构建的项目，应当把构建过程中的文件全部放在根目录下面的</a:t>
            </a:r>
            <a:r>
              <a:rPr lang="en-US" altLang="zh-CN" sz="1000">
                <a:latin typeface="微软雅黑" charset="0"/>
                <a:ea typeface="微软雅黑" charset="0"/>
              </a:rPr>
              <a:t>build</a:t>
            </a:r>
            <a:r>
              <a:rPr lang="zh-CN" altLang="en-US" sz="1000">
                <a:latin typeface="微软雅黑" charset="0"/>
                <a:ea typeface="微软雅黑" charset="0"/>
              </a:rPr>
              <a:t>文件夹中，这个文件夹不参与版本控制</a:t>
            </a:r>
            <a:r>
              <a:rPr lang="zh-CN" altLang="en-US" sz="1000">
                <a:latin typeface="微软雅黑" charset="0"/>
                <a:ea typeface="微软雅黑" charset="0"/>
                <a:sym typeface="+mn-ea"/>
              </a:rPr>
              <a:t>，文件夹创建被</a:t>
            </a:r>
            <a:r>
              <a:rPr lang="en-US" altLang="zh-CN" sz="1000">
                <a:latin typeface="微软雅黑" charset="0"/>
                <a:ea typeface="微软雅黑" charset="0"/>
                <a:sym typeface="+mn-ea"/>
              </a:rPr>
              <a:t>tools</a:t>
            </a:r>
            <a:r>
              <a:rPr lang="zh-CN" altLang="en-US" sz="1000">
                <a:latin typeface="微软雅黑" charset="0"/>
                <a:ea typeface="微软雅黑" charset="0"/>
                <a:sym typeface="+mn-ea"/>
              </a:rPr>
              <a:t>下面的脚本控制。</a:t>
            </a:r>
            <a:endParaRPr lang="zh-CN" altLang="en-US" sz="1000">
              <a:latin typeface="微软雅黑" charset="0"/>
              <a:ea typeface="微软雅黑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120900" y="5095240"/>
            <a:ext cx="5626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735580" y="4930775"/>
            <a:ext cx="797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i="1"/>
              <a:t>bin</a:t>
            </a:r>
            <a:endParaRPr lang="en-US" altLang="zh-CN" sz="1400" i="1"/>
          </a:p>
        </p:txBody>
      </p:sp>
      <p:sp>
        <p:nvSpPr>
          <p:cNvPr id="19" name="文本框 18"/>
          <p:cNvSpPr txBox="1"/>
          <p:nvPr/>
        </p:nvSpPr>
        <p:spPr>
          <a:xfrm>
            <a:off x="3563620" y="4756150"/>
            <a:ext cx="4493895" cy="864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000">
                <a:latin typeface="微软雅黑" charset="0"/>
                <a:ea typeface="微软雅黑" charset="0"/>
              </a:rPr>
              <a:t>通过</a:t>
            </a:r>
            <a:r>
              <a:rPr lang="en-US" altLang="zh-CN" sz="1000">
                <a:latin typeface="微软雅黑" charset="0"/>
                <a:ea typeface="微软雅黑" charset="0"/>
              </a:rPr>
              <a:t>cmake</a:t>
            </a:r>
            <a:r>
              <a:rPr lang="zh-CN" altLang="en-US" sz="1000">
                <a:latin typeface="微软雅黑" charset="0"/>
                <a:ea typeface="微软雅黑" charset="0"/>
              </a:rPr>
              <a:t>构建的项目，应当把一个项目的</a:t>
            </a:r>
            <a:r>
              <a:rPr lang="en-US" altLang="zh-CN" sz="1000">
                <a:latin typeface="微软雅黑" charset="0"/>
                <a:ea typeface="微软雅黑" charset="0"/>
              </a:rPr>
              <a:t>binary</a:t>
            </a:r>
            <a:r>
              <a:rPr lang="zh-CN" altLang="en-US" sz="1000">
                <a:latin typeface="微软雅黑" charset="0"/>
                <a:ea typeface="微软雅黑" charset="0"/>
              </a:rPr>
              <a:t>输出（可执行应用，动态链接库，配置文件等）重定向到根目录的</a:t>
            </a:r>
            <a:r>
              <a:rPr lang="en-US" altLang="zh-CN" sz="1000">
                <a:latin typeface="微软雅黑" charset="0"/>
                <a:ea typeface="微软雅黑" charset="0"/>
              </a:rPr>
              <a:t>bin</a:t>
            </a:r>
            <a:r>
              <a:rPr lang="zh-CN" altLang="en-US" sz="1000">
                <a:latin typeface="微软雅黑" charset="0"/>
                <a:ea typeface="微软雅黑" charset="0"/>
              </a:rPr>
              <a:t>文件夹中，这样</a:t>
            </a:r>
            <a:r>
              <a:rPr lang="en-US" altLang="zh-CN" sz="1000">
                <a:latin typeface="微软雅黑" charset="0"/>
                <a:ea typeface="微软雅黑" charset="0"/>
              </a:rPr>
              <a:t>bin</a:t>
            </a:r>
            <a:r>
              <a:rPr lang="zh-CN" altLang="en-US" sz="1000">
                <a:latin typeface="微软雅黑" charset="0"/>
                <a:ea typeface="微软雅黑" charset="0"/>
              </a:rPr>
              <a:t>中便集合了一个工程中的所有应用，以及他们所依赖的所有文件，可以以此作为他们的运行目录。（如果可以，应当将一个项目的调试目录也定向到这里）这个文件夹不参与版本控制，文件夹创建被</a:t>
            </a:r>
            <a:r>
              <a:rPr lang="en-US" altLang="zh-CN" sz="1000">
                <a:latin typeface="微软雅黑" charset="0"/>
                <a:ea typeface="微软雅黑" charset="0"/>
              </a:rPr>
              <a:t>tools</a:t>
            </a:r>
            <a:r>
              <a:rPr lang="zh-CN" altLang="en-US" sz="1000">
                <a:latin typeface="微软雅黑" charset="0"/>
                <a:ea typeface="微软雅黑" charset="0"/>
              </a:rPr>
              <a:t>下面的脚本控制。</a:t>
            </a:r>
            <a:endParaRPr lang="zh-CN" altLang="en-US" sz="1000">
              <a:latin typeface="微软雅黑" charset="0"/>
              <a:ea typeface="微软雅黑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117725" y="5847080"/>
            <a:ext cx="5626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732405" y="5682615"/>
            <a:ext cx="797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i="1"/>
              <a:t>release</a:t>
            </a:r>
            <a:endParaRPr lang="en-US" altLang="zh-CN" sz="1400" i="1"/>
          </a:p>
        </p:txBody>
      </p:sp>
      <p:sp>
        <p:nvSpPr>
          <p:cNvPr id="22" name="文本框 21"/>
          <p:cNvSpPr txBox="1"/>
          <p:nvPr/>
        </p:nvSpPr>
        <p:spPr>
          <a:xfrm>
            <a:off x="3553460" y="5685790"/>
            <a:ext cx="4493895" cy="559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000">
                <a:latin typeface="微软雅黑" charset="0"/>
                <a:ea typeface="微软雅黑" charset="0"/>
              </a:rPr>
              <a:t>存放发布应用，</a:t>
            </a:r>
            <a:r>
              <a:rPr lang="zh-CN" altLang="en-US" sz="1000">
                <a:latin typeface="微软雅黑" charset="0"/>
                <a:ea typeface="微软雅黑" charset="0"/>
                <a:sym typeface="+mn-ea"/>
              </a:rPr>
              <a:t>这个文件夹不参与版本控制，文件夹创建被</a:t>
            </a:r>
            <a:r>
              <a:rPr lang="en-US" altLang="zh-CN" sz="1000">
                <a:latin typeface="微软雅黑" charset="0"/>
                <a:ea typeface="微软雅黑" charset="0"/>
                <a:sym typeface="+mn-ea"/>
              </a:rPr>
              <a:t>tools</a:t>
            </a:r>
            <a:r>
              <a:rPr lang="zh-CN" altLang="en-US" sz="1000">
                <a:latin typeface="微软雅黑" charset="0"/>
                <a:ea typeface="微软雅黑" charset="0"/>
                <a:sym typeface="+mn-ea"/>
              </a:rPr>
              <a:t>下面的脚本控制。</a:t>
            </a:r>
            <a:endParaRPr lang="zh-CN" altLang="en-US" sz="1000">
              <a:latin typeface="微软雅黑" charset="0"/>
              <a:ea typeface="微软雅黑" charset="0"/>
            </a:endParaRPr>
          </a:p>
          <a:p>
            <a:endParaRPr lang="zh-CN" sz="1000">
              <a:latin typeface="微软雅黑" charset="0"/>
              <a:ea typeface="微软雅黑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114550" y="6468110"/>
            <a:ext cx="5626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729230" y="6303645"/>
            <a:ext cx="41230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i="1"/>
              <a:t>.gitignore, CMakeLists.txt, README.md</a:t>
            </a:r>
            <a:endParaRPr lang="en-US" altLang="zh-CN" sz="1400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latin typeface="微软雅黑" charset="0"/>
                <a:ea typeface="微软雅黑" charset="0"/>
              </a:rPr>
              <a:t>tools &amp; build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945" y="1835785"/>
            <a:ext cx="6409690" cy="847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2800" y="1428115"/>
            <a:ext cx="216535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charset="0"/>
                <a:ea typeface="微软雅黑" charset="0"/>
              </a:rPr>
              <a:t>nros tools</a:t>
            </a:r>
            <a:r>
              <a:rPr lang="zh-CN" altLang="en-US" b="1">
                <a:latin typeface="微软雅黑" charset="0"/>
                <a:ea typeface="微软雅黑" charset="0"/>
              </a:rPr>
              <a:t>：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6130" y="3731260"/>
            <a:ext cx="493585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charset="0"/>
                <a:ea typeface="微软雅黑" charset="0"/>
              </a:rPr>
              <a:t>CI</a:t>
            </a:r>
            <a:r>
              <a:rPr lang="zh-CN" altLang="en-US" b="1">
                <a:latin typeface="微软雅黑" charset="0"/>
                <a:ea typeface="微软雅黑" charset="0"/>
              </a:rPr>
              <a:t>： </a:t>
            </a:r>
            <a:r>
              <a:rPr lang="en-US" altLang="zh-CN" b="1">
                <a:latin typeface="微软雅黑" charset="0"/>
                <a:ea typeface="微软雅黑" charset="0"/>
              </a:rPr>
              <a:t>Continuous Integration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8520" y="4354195"/>
            <a:ext cx="602678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en-US" altLang="zh-CN" sz="1400">
                <a:latin typeface="微软雅黑" charset="0"/>
                <a:ea typeface="微软雅黑" charset="0"/>
              </a:rPr>
              <a:t>Jenkins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400">
              <a:latin typeface="微软雅黑" charset="0"/>
              <a:ea typeface="微软雅黑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>
                <a:latin typeface="微软雅黑" charset="0"/>
                <a:ea typeface="微软雅黑" charset="0"/>
              </a:rPr>
              <a:t>在一个预处理好的</a:t>
            </a:r>
            <a:r>
              <a:rPr lang="en-US" altLang="zh-CN" sz="1400">
                <a:latin typeface="微软雅黑" charset="0"/>
                <a:ea typeface="微软雅黑" charset="0"/>
              </a:rPr>
              <a:t>linux</a:t>
            </a:r>
            <a:r>
              <a:rPr lang="zh-CN" altLang="en-US" sz="1400">
                <a:latin typeface="微软雅黑" charset="0"/>
                <a:ea typeface="微软雅黑" charset="0"/>
              </a:rPr>
              <a:t>环境中，自动调用上述的脚本，来实现安</a:t>
            </a:r>
            <a:r>
              <a:rPr lang="zh-CN" altLang="en-US" sz="1400">
                <a:solidFill>
                  <a:srgbClr val="FF0000"/>
                </a:solidFill>
                <a:latin typeface="微软雅黑" charset="0"/>
                <a:ea typeface="微软雅黑" charset="0"/>
              </a:rPr>
              <a:t>装依赖库，安装依赖工具，最后自动进行编译，生成，打包，并部署</a:t>
            </a:r>
            <a:r>
              <a:rPr lang="zh-CN" altLang="en-US" sz="1400">
                <a:latin typeface="微软雅黑" charset="0"/>
                <a:ea typeface="微软雅黑" charset="0"/>
              </a:rPr>
              <a:t>到一个生产环境</a:t>
            </a:r>
            <a:r>
              <a:rPr lang="en-US" altLang="zh-CN" sz="1400">
                <a:latin typeface="微软雅黑" charset="0"/>
                <a:ea typeface="微软雅黑" charset="0"/>
              </a:rPr>
              <a:t>/</a:t>
            </a:r>
            <a:r>
              <a:rPr lang="zh-CN" altLang="en-US" sz="1400">
                <a:latin typeface="微软雅黑" charset="0"/>
                <a:ea typeface="微软雅黑" charset="0"/>
              </a:rPr>
              <a:t>或提供生产安装包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sz="1400">
              <a:latin typeface="微软雅黑" charset="0"/>
              <a:ea typeface="微软雅黑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>
                <a:latin typeface="微软雅黑" charset="0"/>
                <a:ea typeface="微软雅黑" charset="0"/>
              </a:rPr>
              <a:t>自动化脚本是一个重要的基础！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latin typeface="微软雅黑" charset="0"/>
                <a:ea typeface="微软雅黑" charset="0"/>
              </a:rPr>
              <a:t>src &amp; include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0770" y="1835150"/>
            <a:ext cx="3568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/include/navigation/navigation.h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76020" y="2432685"/>
            <a:ext cx="3299460" cy="2987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1000">
                <a:latin typeface="Consolas" charset="0"/>
              </a:rPr>
              <a:t>#ifndef _NAVIGATION_H_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#define _NAVIGATION_H_</a:t>
            </a:r>
            <a:endParaRPr lang="en-US" altLang="zh-CN" sz="1000">
              <a:latin typeface="Consolas" charset="0"/>
            </a:endParaRPr>
          </a:p>
          <a:p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#include &lt;memory&gt;</a:t>
            </a:r>
            <a:endParaRPr lang="zh-CN" altLang="en-US" sz="1000">
              <a:latin typeface="Consolas" charset="0"/>
            </a:endParaRPr>
          </a:p>
          <a:p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class NaviAlgorithm;</a:t>
            </a:r>
            <a:endParaRPr lang="en-US" altLang="zh-CN" sz="1000">
              <a:latin typeface="Consolas" charset="0"/>
            </a:endParaRPr>
          </a:p>
          <a:p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class Navigation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{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public: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Navigation();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void move();</a:t>
            </a:r>
            <a:endParaRPr lang="en-US" altLang="zh-CN" sz="1000">
              <a:latin typeface="Consolas" charset="0"/>
            </a:endParaRPr>
          </a:p>
          <a:p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private: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std::shared_ptr&lt; NaviAlgorithm &gt; algo;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};</a:t>
            </a:r>
            <a:endParaRPr lang="en-US" altLang="zh-CN" sz="1000">
              <a:latin typeface="Consolas" charset="0"/>
            </a:endParaRPr>
          </a:p>
          <a:p>
            <a:endParaRPr lang="en-US" altLang="zh-CN" sz="1000">
              <a:latin typeface="Consolas" charset="0"/>
            </a:endParaRPr>
          </a:p>
          <a:p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#endif</a:t>
            </a:r>
            <a:endParaRPr lang="en-US" altLang="zh-CN" sz="1000">
              <a:latin typeface="Consolas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18835" y="2430780"/>
            <a:ext cx="4900930" cy="25298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#include &lt;navigation/navigation.h&gt;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#include “navi_algorithm.h”</a:t>
            </a:r>
            <a:endParaRPr lang="en-US" altLang="zh-CN" sz="1000">
              <a:latin typeface="Consolas" charset="0"/>
            </a:endParaRPr>
          </a:p>
          <a:p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Navigation::Navigation()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{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algo = std::make_shared&lt; </a:t>
            </a:r>
            <a:r>
              <a:rPr lang="en-US" altLang="zh-CN" sz="1000">
                <a:latin typeface="Consolas" charset="0"/>
                <a:sym typeface="+mn-ea"/>
              </a:rPr>
              <a:t>NaviAlgorithm </a:t>
            </a:r>
            <a:r>
              <a:rPr lang="en-US" altLang="zh-CN" sz="1000">
                <a:latin typeface="Consolas" charset="0"/>
              </a:rPr>
              <a:t>&gt;();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}</a:t>
            </a:r>
            <a:endParaRPr lang="en-US" altLang="zh-CN" sz="1000">
              <a:latin typeface="Consolas" charset="0"/>
            </a:endParaRPr>
          </a:p>
          <a:p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Navigation::move()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{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algo-&gt;doCalc();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algo-&gt;doMove();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}</a:t>
            </a:r>
            <a:endParaRPr lang="en-US" altLang="zh-CN" sz="1000">
              <a:latin typeface="Consolas" charset="0"/>
            </a:endParaRPr>
          </a:p>
          <a:p>
            <a:endParaRPr lang="en-US" altLang="zh-CN" sz="1000">
              <a:latin typeface="Consolas" charset="0"/>
            </a:endParaRPr>
          </a:p>
          <a:p>
            <a:endParaRPr lang="en-US" altLang="zh-CN" sz="1000">
              <a:latin typeface="Consolas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59780" y="1851660"/>
            <a:ext cx="3568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/src/navigation/navigation.cpp</a:t>
            </a:r>
            <a:endParaRPr lang="en-US" altLang="zh-CN"/>
          </a:p>
        </p:txBody>
      </p:sp>
      <p:sp>
        <p:nvSpPr>
          <p:cNvPr id="7" name="虚尾箭头 6"/>
          <p:cNvSpPr/>
          <p:nvPr/>
        </p:nvSpPr>
        <p:spPr>
          <a:xfrm>
            <a:off x="5064760" y="5714365"/>
            <a:ext cx="822325" cy="476250"/>
          </a:xfrm>
          <a:prstGeom prst="striped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164580" y="5589905"/>
            <a:ext cx="4606290" cy="746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developer</a:t>
            </a:r>
            <a:r>
              <a:rPr lang="zh-CN" altLang="en-US" sz="1400">
                <a:latin typeface="微软雅黑" charset="0"/>
                <a:ea typeface="微软雅黑" charset="0"/>
              </a:rPr>
              <a:t>得到的二次开发包内容：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1) navigation/navigation.h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2) libnavigation.a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latin typeface="微软雅黑" charset="0"/>
                <a:ea typeface="微软雅黑" charset="0"/>
              </a:rPr>
              <a:t>namespace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7575" y="1696085"/>
            <a:ext cx="4459605" cy="659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写</a:t>
            </a:r>
            <a:r>
              <a:rPr lang="en-US" altLang="zh-CN">
                <a:latin typeface="微软雅黑" charset="0"/>
                <a:ea typeface="微软雅黑" charset="0"/>
              </a:rPr>
              <a:t>namespace</a:t>
            </a:r>
            <a:r>
              <a:rPr lang="zh-CN" altLang="en-US">
                <a:latin typeface="微软雅黑" charset="0"/>
                <a:ea typeface="微软雅黑" charset="0"/>
              </a:rPr>
              <a:t>的</a:t>
            </a:r>
            <a:r>
              <a:rPr lang="zh-CN" altLang="en-US">
                <a:latin typeface="微软雅黑" charset="0"/>
                <a:ea typeface="微软雅黑" charset="0"/>
              </a:rPr>
              <a:t>原则：</a:t>
            </a:r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    </a:t>
            </a:r>
            <a:r>
              <a:rPr lang="zh-CN" altLang="en-US">
                <a:solidFill>
                  <a:srgbClr val="FF0000"/>
                </a:solidFill>
                <a:latin typeface="微软雅黑" charset="0"/>
                <a:ea typeface="微软雅黑" charset="0"/>
              </a:rPr>
              <a:t>都应当有，预防开发后期取重名的问题</a:t>
            </a:r>
            <a:endParaRPr lang="zh-CN" altLang="en-US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3095" y="2606040"/>
            <a:ext cx="2632075" cy="2072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latin typeface="Consolas" charset="0"/>
                <a:ea typeface="微软雅黑" charset="0"/>
              </a:rPr>
              <a:t>#ifndef _NAVIGATION_H_</a:t>
            </a:r>
            <a:endParaRPr lang="en-US" altLang="zh-CN" sz="1000">
              <a:solidFill>
                <a:schemeClr val="bg1"/>
              </a:solidFill>
              <a:latin typeface="Consolas" charset="0"/>
              <a:ea typeface="微软雅黑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  <a:ea typeface="微软雅黑" charset="0"/>
              </a:rPr>
              <a:t>#define _NAVIGATION_H_</a:t>
            </a:r>
            <a:endParaRPr lang="en-US" altLang="zh-CN" sz="1000">
              <a:solidFill>
                <a:schemeClr val="bg1"/>
              </a:solidFill>
              <a:latin typeface="Consolas" charset="0"/>
              <a:ea typeface="微软雅黑" charset="0"/>
            </a:endParaRPr>
          </a:p>
          <a:p>
            <a:endParaRPr lang="en-US" altLang="zh-CN" sz="1000">
              <a:solidFill>
                <a:schemeClr val="bg1"/>
              </a:solidFill>
              <a:latin typeface="Consolas" charset="0"/>
              <a:ea typeface="微软雅黑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  <a:ea typeface="微软雅黑" charset="0"/>
              </a:rPr>
              <a:t>namespace nmotion {</a:t>
            </a:r>
            <a:endParaRPr lang="en-US" altLang="zh-CN" sz="1000">
              <a:solidFill>
                <a:schemeClr val="bg1"/>
              </a:solidFill>
              <a:latin typeface="Consolas" charset="0"/>
              <a:ea typeface="微软雅黑" charset="0"/>
            </a:endParaRPr>
          </a:p>
          <a:p>
            <a:endParaRPr lang="en-US" altLang="zh-CN" sz="1000">
              <a:solidFill>
                <a:schemeClr val="bg1"/>
              </a:solidFill>
              <a:latin typeface="Consolas" charset="0"/>
              <a:ea typeface="微软雅黑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  <a:ea typeface="微软雅黑" charset="0"/>
              </a:rPr>
              <a:t>class Navigation</a:t>
            </a:r>
            <a:endParaRPr lang="en-US" altLang="zh-CN" sz="1000">
              <a:solidFill>
                <a:schemeClr val="bg1"/>
              </a:solidFill>
              <a:latin typeface="Consolas" charset="0"/>
              <a:ea typeface="微软雅黑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  <a:ea typeface="微软雅黑" charset="0"/>
              </a:rPr>
              <a:t>{</a:t>
            </a:r>
            <a:endParaRPr lang="en-US" altLang="zh-CN" sz="1000">
              <a:solidFill>
                <a:schemeClr val="bg1"/>
              </a:solidFill>
              <a:latin typeface="Consolas" charset="0"/>
              <a:ea typeface="微软雅黑" charset="0"/>
            </a:endParaRPr>
          </a:p>
          <a:p>
            <a:endParaRPr lang="en-US" altLang="zh-CN" sz="1000">
              <a:solidFill>
                <a:schemeClr val="bg1"/>
              </a:solidFill>
              <a:latin typeface="Consolas" charset="0"/>
              <a:ea typeface="微软雅黑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  <a:ea typeface="微软雅黑" charset="0"/>
              </a:rPr>
              <a:t>};</a:t>
            </a:r>
            <a:endParaRPr lang="en-US" altLang="zh-CN" sz="1000">
              <a:solidFill>
                <a:schemeClr val="bg1"/>
              </a:solidFill>
              <a:latin typeface="Consolas" charset="0"/>
              <a:ea typeface="微软雅黑" charset="0"/>
            </a:endParaRPr>
          </a:p>
          <a:p>
            <a:endParaRPr lang="en-US" altLang="zh-CN" sz="1000">
              <a:solidFill>
                <a:schemeClr val="bg1"/>
              </a:solidFill>
              <a:latin typeface="Consolas" charset="0"/>
              <a:ea typeface="微软雅黑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  <a:ea typeface="微软雅黑" charset="0"/>
              </a:rPr>
              <a:t>}; // namespace nmotion</a:t>
            </a:r>
            <a:endParaRPr lang="en-US" altLang="zh-CN" sz="1000">
              <a:solidFill>
                <a:schemeClr val="bg1"/>
              </a:solidFill>
              <a:latin typeface="Consolas" charset="0"/>
              <a:ea typeface="微软雅黑" charset="0"/>
            </a:endParaRPr>
          </a:p>
          <a:p>
            <a:endParaRPr lang="en-US" altLang="zh-CN" sz="1000">
              <a:solidFill>
                <a:schemeClr val="bg1"/>
              </a:solidFill>
              <a:latin typeface="Consolas" charset="0"/>
              <a:ea typeface="微软雅黑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  <a:ea typeface="微软雅黑" charset="0"/>
              </a:rPr>
              <a:t>#endif</a:t>
            </a:r>
            <a:endParaRPr lang="en-US" altLang="zh-CN" sz="1000">
              <a:solidFill>
                <a:schemeClr val="bg1"/>
              </a:solidFill>
              <a:latin typeface="Consolas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77940" y="1727835"/>
            <a:ext cx="3636645" cy="659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用</a:t>
            </a:r>
            <a:r>
              <a:rPr lang="en-US" altLang="zh-CN">
                <a:latin typeface="微软雅黑" charset="0"/>
                <a:ea typeface="微软雅黑" charset="0"/>
              </a:rPr>
              <a:t>namespace</a:t>
            </a:r>
            <a:r>
              <a:rPr lang="zh-CN" altLang="en-US">
                <a:latin typeface="微软雅黑" charset="0"/>
                <a:ea typeface="微软雅黑" charset="0"/>
              </a:rPr>
              <a:t>的</a:t>
            </a:r>
            <a:r>
              <a:rPr lang="zh-CN" altLang="en-US">
                <a:latin typeface="微软雅黑" charset="0"/>
                <a:ea typeface="微软雅黑" charset="0"/>
              </a:rPr>
              <a:t>原则：</a:t>
            </a:r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    </a:t>
            </a:r>
            <a:r>
              <a:rPr lang="zh-CN" altLang="en-US">
                <a:solidFill>
                  <a:srgbClr val="FF0000"/>
                </a:solidFill>
                <a:latin typeface="微软雅黑" charset="0"/>
                <a:ea typeface="微软雅黑" charset="0"/>
              </a:rPr>
              <a:t>显式指明谁属于谁</a:t>
            </a:r>
            <a:endParaRPr lang="zh-CN" altLang="en-US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3020" y="2654935"/>
            <a:ext cx="25019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latin typeface="Consolas" charset="0"/>
                <a:ea typeface="微软雅黑" charset="0"/>
              </a:rPr>
              <a:t>using namespace std;</a:t>
            </a:r>
            <a:endParaRPr lang="en-US" altLang="zh-CN" sz="1000">
              <a:solidFill>
                <a:schemeClr val="bg1"/>
              </a:solidFill>
              <a:latin typeface="Consolas" charset="0"/>
              <a:ea typeface="微软雅黑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  <a:ea typeface="微软雅黑" charset="0"/>
              </a:rPr>
              <a:t>using namespace nmotion;</a:t>
            </a:r>
            <a:endParaRPr lang="en-US" altLang="zh-CN" sz="1000">
              <a:solidFill>
                <a:schemeClr val="bg1"/>
              </a:solidFill>
              <a:latin typeface="Consolas" charset="0"/>
              <a:ea typeface="微软雅黑" charset="0"/>
            </a:endParaRPr>
          </a:p>
          <a:p>
            <a:endParaRPr lang="en-US" altLang="zh-CN" sz="1000">
              <a:solidFill>
                <a:schemeClr val="bg1"/>
              </a:solidFill>
              <a:latin typeface="Consolas" charset="0"/>
              <a:ea typeface="微软雅黑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  <a:ea typeface="微软雅黑" charset="0"/>
              </a:rPr>
              <a:t>Navigation navi;</a:t>
            </a:r>
            <a:endParaRPr lang="en-US" altLang="zh-CN" sz="1000">
              <a:solidFill>
                <a:schemeClr val="bg1"/>
              </a:solidFill>
              <a:latin typeface="Consolas" charset="0"/>
              <a:ea typeface="微软雅黑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  <a:ea typeface="微软雅黑" charset="0"/>
              </a:rPr>
              <a:t>cout &lt;&lt; “hello” &lt;&lt; endl;</a:t>
            </a:r>
            <a:endParaRPr lang="en-US" altLang="zh-CN" sz="1000">
              <a:solidFill>
                <a:schemeClr val="bg1"/>
              </a:solidFill>
              <a:latin typeface="Consolas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77865" y="4786630"/>
            <a:ext cx="3030220" cy="10058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latin typeface="Consolas" charset="0"/>
                <a:ea typeface="微软雅黑" charset="0"/>
              </a:rPr>
              <a:t>using std::cout;</a:t>
            </a:r>
            <a:endParaRPr lang="en-US" altLang="zh-CN" sz="1000">
              <a:solidFill>
                <a:schemeClr val="bg1"/>
              </a:solidFill>
              <a:latin typeface="Consolas" charset="0"/>
              <a:ea typeface="微软雅黑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  <a:ea typeface="微软雅黑" charset="0"/>
              </a:rPr>
              <a:t>using std::endl;</a:t>
            </a:r>
            <a:endParaRPr lang="en-US" altLang="zh-CN" sz="1000">
              <a:solidFill>
                <a:schemeClr val="bg1"/>
              </a:solidFill>
              <a:latin typeface="Consolas" charset="0"/>
              <a:ea typeface="微软雅黑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  <a:ea typeface="微软雅黑" charset="0"/>
              </a:rPr>
              <a:t>using nmotion::Navigation;</a:t>
            </a:r>
            <a:endParaRPr lang="en-US" altLang="zh-CN" sz="1000">
              <a:solidFill>
                <a:schemeClr val="bg1"/>
              </a:solidFill>
              <a:latin typeface="Consolas" charset="0"/>
              <a:ea typeface="微软雅黑" charset="0"/>
            </a:endParaRPr>
          </a:p>
          <a:p>
            <a:endParaRPr lang="en-US" altLang="zh-CN" sz="1000">
              <a:solidFill>
                <a:schemeClr val="bg1"/>
              </a:solidFill>
              <a:latin typeface="Consolas" charset="0"/>
              <a:ea typeface="微软雅黑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  <a:ea typeface="微软雅黑" charset="0"/>
              </a:rPr>
              <a:t>Navigation navi;</a:t>
            </a:r>
            <a:endParaRPr lang="en-US" altLang="zh-CN" sz="1000">
              <a:solidFill>
                <a:schemeClr val="bg1"/>
              </a:solidFill>
              <a:latin typeface="Consolas" charset="0"/>
              <a:ea typeface="微软雅黑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  <a:ea typeface="微软雅黑" charset="0"/>
              </a:rPr>
              <a:t>cout &lt;&lt; “hello” &lt;&lt; endl;</a:t>
            </a:r>
            <a:endParaRPr lang="en-US" altLang="zh-CN" sz="1000">
              <a:solidFill>
                <a:schemeClr val="bg1"/>
              </a:solidFill>
              <a:latin typeface="Consolas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63660" y="4782185"/>
            <a:ext cx="3022600" cy="396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latin typeface="Consolas" charset="0"/>
                <a:ea typeface="微软雅黑" charset="0"/>
              </a:rPr>
              <a:t>nmotion::Navigation navi;</a:t>
            </a:r>
            <a:endParaRPr lang="en-US" altLang="zh-CN" sz="1000">
              <a:solidFill>
                <a:schemeClr val="bg1"/>
              </a:solidFill>
              <a:latin typeface="Consolas" charset="0"/>
              <a:ea typeface="微软雅黑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  <a:ea typeface="微软雅黑" charset="0"/>
              </a:rPr>
              <a:t>std::cout &lt;&lt; “hello” &lt;&lt; std::endl;</a:t>
            </a:r>
            <a:endParaRPr lang="en-US" altLang="zh-CN" sz="1000">
              <a:solidFill>
                <a:schemeClr val="bg1"/>
              </a:solidFill>
              <a:latin typeface="Consolas" charset="0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55150" y="3047365"/>
            <a:ext cx="1282700" cy="1099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NOT GOOD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I guess: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     </a:t>
            </a:r>
            <a:r>
              <a:rPr lang="en-US" altLang="zh-CN" sz="1200">
                <a:solidFill>
                  <a:srgbClr val="FF0000"/>
                </a:solidFill>
              </a:rPr>
              <a:t>std::cout</a:t>
            </a:r>
            <a:r>
              <a:rPr lang="en-US" altLang="zh-CN" sz="1200">
                <a:solidFill>
                  <a:schemeClr val="tx1"/>
                </a:solidFill>
              </a:rPr>
              <a:t>,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or </a:t>
            </a:r>
            <a:r>
              <a:rPr lang="en-US" altLang="zh-CN" sz="1200">
                <a:solidFill>
                  <a:srgbClr val="FF0000"/>
                </a:solidFill>
              </a:rPr>
              <a:t>nmotion::cout</a:t>
            </a:r>
            <a:r>
              <a:rPr lang="en-US" altLang="zh-CN" sz="1200">
                <a:solidFill>
                  <a:schemeClr val="tx1"/>
                </a:solidFill>
              </a:rPr>
              <a:t>,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or </a:t>
            </a:r>
            <a:r>
              <a:rPr lang="en-US" altLang="zh-CN" sz="1200">
                <a:solidFill>
                  <a:srgbClr val="FF0000"/>
                </a:solidFill>
              </a:rPr>
              <a:t>::cout</a:t>
            </a:r>
            <a:r>
              <a:rPr lang="en-US" altLang="zh-CN" sz="1200">
                <a:solidFill>
                  <a:schemeClr val="tx1"/>
                </a:solidFill>
              </a:rPr>
              <a:t> ???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" name="虚尾箭头 10"/>
          <p:cNvSpPr/>
          <p:nvPr/>
        </p:nvSpPr>
        <p:spPr>
          <a:xfrm>
            <a:off x="8978900" y="3150870"/>
            <a:ext cx="398145" cy="199390"/>
          </a:xfrm>
          <a:prstGeom prst="stripedRightArrow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774690" y="4416425"/>
            <a:ext cx="128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CHOICE 1: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959215" y="4407535"/>
            <a:ext cx="128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CHOICE 2: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latin typeface="微软雅黑" charset="0"/>
                <a:ea typeface="微软雅黑" charset="0"/>
              </a:rPr>
              <a:t>singleton &amp; static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3150" y="1696720"/>
            <a:ext cx="4511675" cy="659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原则：没有绝对的保证他是一个单例，那么就不要使用</a:t>
            </a:r>
            <a:r>
              <a:rPr lang="en-US" altLang="zh-CN">
                <a:latin typeface="微软雅黑" charset="0"/>
                <a:ea typeface="微软雅黑" charset="0"/>
              </a:rPr>
              <a:t>singleton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8865" y="3910330"/>
            <a:ext cx="4511675" cy="384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原则：</a:t>
            </a:r>
            <a:r>
              <a:rPr lang="zh-CN">
                <a:latin typeface="微软雅黑" charset="0"/>
                <a:ea typeface="微软雅黑" charset="0"/>
              </a:rPr>
              <a:t>在非单例中一般就不要使用</a:t>
            </a:r>
            <a:r>
              <a:rPr lang="en-US" altLang="zh-CN">
                <a:latin typeface="微软雅黑" charset="0"/>
                <a:ea typeface="微软雅黑" charset="0"/>
              </a:rPr>
              <a:t>static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19215" y="5309870"/>
            <a:ext cx="3836035" cy="933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b="1">
                <a:latin typeface="微软雅黑" charset="0"/>
                <a:ea typeface="微软雅黑" charset="0"/>
              </a:rPr>
              <a:t>结论：没必要的地方使用</a:t>
            </a:r>
            <a:r>
              <a:rPr lang="en-US" b="1">
                <a:latin typeface="微软雅黑" charset="0"/>
                <a:ea typeface="微软雅黑" charset="0"/>
              </a:rPr>
              <a:t>singleton &amp; static &amp; </a:t>
            </a:r>
            <a:r>
              <a:rPr lang="zh-CN" altLang="en-US" b="1">
                <a:latin typeface="微软雅黑" charset="0"/>
                <a:ea typeface="微软雅黑" charset="0"/>
              </a:rPr>
              <a:t>全局变量</a:t>
            </a:r>
            <a:r>
              <a:rPr lang="zh-CN" altLang="en-US" b="1">
                <a:latin typeface="微软雅黑" charset="0"/>
                <a:ea typeface="微软雅黑" charset="0"/>
              </a:rPr>
              <a:t>，</a:t>
            </a:r>
            <a:r>
              <a:rPr lang="en-US" b="1">
                <a:latin typeface="微软雅黑" charset="0"/>
                <a:ea typeface="微软雅黑" charset="0"/>
              </a:rPr>
              <a:t> </a:t>
            </a:r>
            <a:r>
              <a:rPr lang="zh-CN" altLang="en-US" b="1">
                <a:latin typeface="微软雅黑" charset="0"/>
                <a:ea typeface="微软雅黑" charset="0"/>
              </a:rPr>
              <a:t>基本上是属于一种偷懒的写法。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15405" y="3853180"/>
            <a:ext cx="4502785" cy="95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zh-CN" altLang="en-US" sz="1400">
                <a:latin typeface="微软雅黑" charset="0"/>
                <a:ea typeface="微软雅黑" charset="0"/>
              </a:rPr>
              <a:t>导航是一个单例；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>
                <a:latin typeface="微软雅黑" charset="0"/>
                <a:ea typeface="微软雅黑" charset="0"/>
              </a:rPr>
              <a:t>导航算法可以有很多，所以不是单例；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>
                <a:latin typeface="微软雅黑" charset="0"/>
                <a:ea typeface="微软雅黑" charset="0"/>
              </a:rPr>
              <a:t>同一个导航算法可以被跑多次，所以不是单例。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......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9500" y="4488815"/>
            <a:ext cx="4265930" cy="1310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while(true)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{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static Timer timer;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timer.start();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//...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timer.end();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std::cout &lt;&lt; timer.getTime();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}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76960" y="2875280"/>
            <a:ext cx="4265930" cy="396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NavigationAlgo::Instance()-&gt;initialize(“config string”);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cout &lt;&lt; </a:t>
            </a:r>
            <a:r>
              <a:rPr lang="en-US" altLang="zh-CN" sz="1000">
                <a:solidFill>
                  <a:schemeClr val="bg1"/>
                </a:solidFill>
                <a:latin typeface="Consolas" charset="0"/>
                <a:sym typeface="+mn-ea"/>
              </a:rPr>
              <a:t>NavigationAlgo</a:t>
            </a:r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::Instance()-&gt;calc();</a:t>
            </a:r>
            <a:endParaRPr lang="zh-CN" altLang="en-US" sz="1000">
              <a:solidFill>
                <a:schemeClr val="bg1"/>
              </a:solidFill>
              <a:latin typeface="Consolas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99530" y="1512570"/>
            <a:ext cx="4265930" cy="2225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// .h file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NavigationAlgo *algo;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// .cpp file constructor function: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algo = new NavigationAlgo();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algo.initialize(“config string”);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endParaRPr lang="zh-CN" altLang="en-US" sz="1000">
              <a:solidFill>
                <a:schemeClr val="bg1"/>
              </a:solidFill>
              <a:latin typeface="Consolas" charset="0"/>
            </a:endParaRPr>
          </a:p>
          <a:p>
            <a:endParaRPr lang="zh-CN" altLang="en-US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// .cpp file calc function: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algo.calc();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</p:txBody>
      </p:sp>
      <p:sp>
        <p:nvSpPr>
          <p:cNvPr id="11" name="虚尾箭头 10"/>
          <p:cNvSpPr/>
          <p:nvPr/>
        </p:nvSpPr>
        <p:spPr>
          <a:xfrm>
            <a:off x="5497830" y="3004185"/>
            <a:ext cx="796290" cy="181610"/>
          </a:xfrm>
          <a:prstGeom prst="stripedRightArrow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latin typeface="微软雅黑" charset="0"/>
                <a:ea typeface="微软雅黑" charset="0"/>
              </a:rPr>
              <a:t>log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8725" y="1549400"/>
            <a:ext cx="4166235" cy="659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原则：优雅的可视化</a:t>
            </a:r>
            <a:r>
              <a:rPr lang="en-US" altLang="zh-CN">
                <a:latin typeface="微软雅黑" charset="0"/>
                <a:ea typeface="微软雅黑" charset="0"/>
              </a:rPr>
              <a:t>(</a:t>
            </a:r>
            <a:r>
              <a:rPr lang="zh-CN" altLang="en-US">
                <a:latin typeface="微软雅黑" charset="0"/>
                <a:ea typeface="微软雅黑" charset="0"/>
              </a:rPr>
              <a:t>不会太多，也不会太少；需要的都有，不需要的都看不见</a:t>
            </a:r>
            <a:r>
              <a:rPr lang="en-US" altLang="zh-CN">
                <a:latin typeface="微软雅黑" charset="0"/>
                <a:ea typeface="微软雅黑" charset="0"/>
              </a:rPr>
              <a:t>)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59940" y="3670300"/>
            <a:ext cx="3213100" cy="1158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while(true)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{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if(error)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    cout &lt;&lt; “task error”;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else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    cout &lt;&lt; “task is running”;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}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5325" y="1830705"/>
            <a:ext cx="4265930" cy="45123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while(true)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{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static Timer timer;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static int warn_delay_count = 1;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static int warn_time_base = 100; // ms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if(error)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{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    if(timer.isStarted())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    {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        double pass_ms = timer.getMs();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        if(pass_ms &gt;  </a:t>
            </a:r>
            <a:r>
              <a:rPr lang="en-US" altLang="zh-CN" sz="1000">
                <a:solidFill>
                  <a:schemeClr val="bg1"/>
                </a:solidFill>
                <a:latin typeface="Consolas" charset="0"/>
                <a:sym typeface="+mn-ea"/>
              </a:rPr>
              <a:t>warn_time_base</a:t>
            </a:r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*</a:t>
            </a:r>
            <a:r>
              <a:rPr lang="en-US" altLang="zh-CN" sz="1000">
                <a:solidFill>
                  <a:schemeClr val="bg1"/>
                </a:solidFill>
                <a:latin typeface="Consolas" charset="0"/>
                <a:sym typeface="+mn-ea"/>
              </a:rPr>
              <a:t>warn_delay_count</a:t>
            </a:r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)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        {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            cout &lt;&lt; “task error”;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            warn_delay_count *= 2;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        }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    }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    else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        timer.start();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}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else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{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    if(</a:t>
            </a:r>
            <a:r>
              <a:rPr lang="en-US" altLang="zh-CN" sz="1000">
                <a:solidFill>
                  <a:schemeClr val="bg1"/>
                </a:solidFill>
                <a:latin typeface="Consolas" charset="0"/>
                <a:sym typeface="+mn-ea"/>
              </a:rPr>
              <a:t>warn_delay_count &gt; 1</a:t>
            </a:r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)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    {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        warn_delay_count = 1;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        cout &lt;&lt; “task rerun”;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    }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    timer.start();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    }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Consolas" charset="0"/>
              </a:rPr>
              <a:t>}</a:t>
            </a:r>
            <a:endParaRPr lang="en-US" altLang="zh-CN" sz="1000">
              <a:solidFill>
                <a:schemeClr val="bg1"/>
              </a:solidFill>
              <a:latin typeface="Consolas" charset="0"/>
            </a:endParaRPr>
          </a:p>
        </p:txBody>
      </p:sp>
      <p:sp>
        <p:nvSpPr>
          <p:cNvPr id="8" name="虚尾箭头 7"/>
          <p:cNvSpPr/>
          <p:nvPr/>
        </p:nvSpPr>
        <p:spPr>
          <a:xfrm>
            <a:off x="5843905" y="4138295"/>
            <a:ext cx="779145" cy="424180"/>
          </a:xfrm>
          <a:prstGeom prst="stripedRightArrow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latin typeface="微软雅黑" charset="0"/>
                <a:ea typeface="微软雅黑" charset="0"/>
              </a:rPr>
              <a:t>exception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2365" y="1644650"/>
            <a:ext cx="569722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1600">
                <a:latin typeface="微软雅黑" charset="0"/>
                <a:ea typeface="微软雅黑" charset="0"/>
              </a:rPr>
              <a:t>原则：每一个可控制的线程，都应当进行</a:t>
            </a:r>
            <a:r>
              <a:rPr lang="en-US" altLang="zh-CN" sz="1600">
                <a:latin typeface="微软雅黑" charset="0"/>
                <a:ea typeface="微软雅黑" charset="0"/>
              </a:rPr>
              <a:t>try catch</a:t>
            </a:r>
            <a:r>
              <a:rPr lang="zh-CN" altLang="en-US" sz="1600">
                <a:latin typeface="微软雅黑" charset="0"/>
                <a:ea typeface="微软雅黑" charset="0"/>
              </a:rPr>
              <a:t>异常捕捉。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2365" y="2415540"/>
            <a:ext cx="5897245" cy="3901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1000">
                <a:latin typeface="Consolas" charset="0"/>
              </a:rPr>
              <a:t>void Navigation::_naviLoopBody()</a:t>
            </a:r>
            <a:endParaRPr lang="zh-CN" altLang="en-US" sz="1000">
              <a:latin typeface="Consolas" charset="0"/>
            </a:endParaRPr>
          </a:p>
          <a:p>
            <a:r>
              <a:rPr lang="zh-CN" altLang="en-US" sz="1000">
                <a:latin typeface="Consolas" charset="0"/>
              </a:rPr>
              <a:t>{</a:t>
            </a:r>
            <a:endParaRPr lang="zh-CN" altLang="en-US" sz="1000">
              <a:latin typeface="Consolas" charset="0"/>
            </a:endParaRPr>
          </a:p>
          <a:p>
            <a:r>
              <a:rPr lang="zh-CN" altLang="en-US" sz="1000">
                <a:latin typeface="Consolas" charset="0"/>
              </a:rPr>
              <a:t>    try</a:t>
            </a:r>
            <a:endParaRPr lang="zh-CN" altLang="en-US" sz="1000">
              <a:latin typeface="Consolas" charset="0"/>
            </a:endParaRPr>
          </a:p>
          <a:p>
            <a:r>
              <a:rPr lang="zh-CN" altLang="en-US" sz="1000">
                <a:latin typeface="Consolas" charset="0"/>
              </a:rPr>
              <a:t>    {</a:t>
            </a:r>
            <a:endParaRPr lang="zh-CN" altLang="en-US" sz="1000">
              <a:latin typeface="Consolas" charset="0"/>
            </a:endParaRPr>
          </a:p>
          <a:p>
            <a:r>
              <a:rPr lang="zh-CN" altLang="en-US" sz="1000">
                <a:latin typeface="Consolas" charset="0"/>
              </a:rPr>
              <a:t>        LOG_INFO &lt;&lt; "Start navigation loop";</a:t>
            </a:r>
            <a:endParaRPr lang="zh-CN" altLang="en-US" sz="1000">
              <a:latin typeface="Consolas" charset="0"/>
            </a:endParaRPr>
          </a:p>
          <a:p>
            <a:r>
              <a:rPr lang="zh-CN" altLang="en-US" sz="1000">
                <a:latin typeface="Consolas" charset="0"/>
              </a:rPr>
              <a:t>        while (_is_in_loop)</a:t>
            </a:r>
            <a:endParaRPr lang="zh-CN" altLang="en-US" sz="1000">
              <a:latin typeface="Consolas" charset="0"/>
            </a:endParaRPr>
          </a:p>
          <a:p>
            <a:r>
              <a:rPr lang="zh-CN" altLang="en-US" sz="1000">
                <a:latin typeface="Consolas" charset="0"/>
              </a:rPr>
              <a:t>        {</a:t>
            </a:r>
            <a:endParaRPr lang="zh-CN" altLang="en-US" sz="1000">
              <a:latin typeface="Consolas" charset="0"/>
            </a:endParaRPr>
          </a:p>
          <a:p>
            <a:r>
              <a:rPr lang="zh-CN" altLang="en-US" sz="1000">
                <a:latin typeface="Consolas" charset="0"/>
              </a:rPr>
              <a:t>            try</a:t>
            </a:r>
            <a:endParaRPr lang="zh-CN" altLang="en-US" sz="1000">
              <a:latin typeface="Consolas" charset="0"/>
            </a:endParaRPr>
          </a:p>
          <a:p>
            <a:r>
              <a:rPr lang="zh-CN" altLang="en-US" sz="1000">
                <a:latin typeface="Consolas" charset="0"/>
              </a:rPr>
              <a:t>            {</a:t>
            </a:r>
            <a:endParaRPr lang="zh-CN" altLang="en-US" sz="1000">
              <a:latin typeface="Consolas" charset="0"/>
            </a:endParaRPr>
          </a:p>
          <a:p>
            <a:endParaRPr lang="zh-CN" altLang="en-US" sz="1000">
              <a:latin typeface="Consolas" charset="0"/>
            </a:endParaRPr>
          </a:p>
          <a:p>
            <a:r>
              <a:rPr lang="zh-CN" altLang="en-US" sz="1000">
                <a:latin typeface="Consolas" charset="0"/>
              </a:rPr>
              <a:t>            }</a:t>
            </a:r>
            <a:endParaRPr lang="zh-CN" altLang="en-US" sz="1000">
              <a:latin typeface="Consolas" charset="0"/>
            </a:endParaRPr>
          </a:p>
          <a:p>
            <a:r>
              <a:rPr lang="zh-CN" altLang="en-US" sz="1000">
                <a:latin typeface="Consolas" charset="0"/>
              </a:rPr>
              <a:t>            catch (const std::exception &amp;e)</a:t>
            </a:r>
            <a:endParaRPr lang="zh-CN" altLang="en-US" sz="1000">
              <a:latin typeface="Consolas" charset="0"/>
            </a:endParaRPr>
          </a:p>
          <a:p>
            <a:r>
              <a:rPr lang="zh-CN" altLang="en-US" sz="1000">
                <a:latin typeface="Consolas" charset="0"/>
              </a:rPr>
              <a:t>            {</a:t>
            </a:r>
            <a:endParaRPr lang="zh-CN" altLang="en-US" sz="1000">
              <a:latin typeface="Consolas" charset="0"/>
            </a:endParaRPr>
          </a:p>
          <a:p>
            <a:r>
              <a:rPr lang="zh-CN" altLang="en-US" sz="1000">
                <a:latin typeface="Consolas" charset="0"/>
              </a:rPr>
              <a:t>                LOG_CRITICAL &lt;&lt; "Navigation !!!CRITICAL ERROR!!!:" &lt;&lt; e.what();</a:t>
            </a:r>
            <a:endParaRPr lang="zh-CN" altLang="en-US" sz="1000">
              <a:latin typeface="Consolas" charset="0"/>
            </a:endParaRPr>
          </a:p>
          <a:p>
            <a:r>
              <a:rPr lang="zh-CN" altLang="en-US" sz="1000">
                <a:latin typeface="Consolas" charset="0"/>
              </a:rPr>
              <a:t>                // throw</a:t>
            </a:r>
            <a:endParaRPr lang="zh-CN" altLang="en-US" sz="1000">
              <a:latin typeface="Consolas" charset="0"/>
            </a:endParaRPr>
          </a:p>
          <a:p>
            <a:r>
              <a:rPr lang="zh-CN" altLang="en-US" sz="1000">
                <a:latin typeface="Consolas" charset="0"/>
              </a:rPr>
              <a:t>            }</a:t>
            </a:r>
            <a:endParaRPr lang="zh-CN" altLang="en-US" sz="1000">
              <a:latin typeface="Consolas" charset="0"/>
            </a:endParaRPr>
          </a:p>
          <a:p>
            <a:r>
              <a:rPr lang="zh-CN" altLang="en-US" sz="1000">
                <a:latin typeface="Consolas" charset="0"/>
              </a:rPr>
              <a:t>        }</a:t>
            </a:r>
            <a:endParaRPr lang="zh-CN" altLang="en-US" sz="1000">
              <a:latin typeface="Consolas" charset="0"/>
            </a:endParaRPr>
          </a:p>
          <a:p>
            <a:r>
              <a:rPr lang="zh-CN" altLang="en-US" sz="1000">
                <a:latin typeface="Consolas" charset="0"/>
              </a:rPr>
              <a:t>        LOG_INFO &lt;&lt; "Navigation loop is stopped.";</a:t>
            </a:r>
            <a:endParaRPr lang="zh-CN" altLang="en-US" sz="1000">
              <a:latin typeface="Consolas" charset="0"/>
            </a:endParaRPr>
          </a:p>
          <a:p>
            <a:r>
              <a:rPr lang="zh-CN" altLang="en-US" sz="1000">
                <a:latin typeface="Consolas" charset="0"/>
              </a:rPr>
              <a:t>    }</a:t>
            </a:r>
            <a:endParaRPr lang="zh-CN" altLang="en-US" sz="1000">
              <a:latin typeface="Consolas" charset="0"/>
            </a:endParaRPr>
          </a:p>
          <a:p>
            <a:r>
              <a:rPr lang="zh-CN" altLang="en-US" sz="1000">
                <a:latin typeface="Consolas" charset="0"/>
              </a:rPr>
              <a:t>    catch(const std::exception &amp;e)</a:t>
            </a:r>
            <a:endParaRPr lang="zh-CN" altLang="en-US" sz="1000">
              <a:latin typeface="Consolas" charset="0"/>
            </a:endParaRPr>
          </a:p>
          <a:p>
            <a:r>
              <a:rPr lang="zh-CN" altLang="en-US" sz="1000">
                <a:latin typeface="Consolas" charset="0"/>
              </a:rPr>
              <a:t>    {</a:t>
            </a:r>
            <a:endParaRPr lang="zh-CN" altLang="en-US" sz="1000">
              <a:latin typeface="Consolas" charset="0"/>
            </a:endParaRPr>
          </a:p>
          <a:p>
            <a:r>
              <a:rPr lang="zh-CN" altLang="en-US" sz="1000">
                <a:latin typeface="Consolas" charset="0"/>
              </a:rPr>
              <a:t>        LOG_CRITICAL &lt;&lt; "Navigation !!!CRITICAL ERROR!!!:" &lt;&lt; e.what();</a:t>
            </a:r>
            <a:endParaRPr lang="zh-CN" altLang="en-US" sz="1000">
              <a:latin typeface="Consolas" charset="0"/>
            </a:endParaRPr>
          </a:p>
          <a:p>
            <a:r>
              <a:rPr lang="zh-CN" altLang="en-US" sz="1000">
                <a:latin typeface="Consolas" charset="0"/>
              </a:rPr>
              <a:t>        // throw;</a:t>
            </a:r>
            <a:endParaRPr lang="zh-CN" altLang="en-US" sz="1000">
              <a:latin typeface="Consolas" charset="0"/>
            </a:endParaRPr>
          </a:p>
          <a:p>
            <a:r>
              <a:rPr lang="zh-CN" altLang="en-US" sz="1000">
                <a:latin typeface="Consolas" charset="0"/>
              </a:rPr>
              <a:t>    }</a:t>
            </a:r>
            <a:endParaRPr lang="zh-CN" altLang="en-US" sz="1000">
              <a:latin typeface="Consolas" charset="0"/>
            </a:endParaRPr>
          </a:p>
          <a:p>
            <a:r>
              <a:rPr lang="zh-CN" altLang="en-US" sz="1000">
                <a:latin typeface="Consolas" charset="0"/>
              </a:rPr>
              <a:t>}</a:t>
            </a:r>
            <a:endParaRPr lang="zh-CN" altLang="en-US" sz="1000">
              <a:latin typeface="Consolas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19085" y="2395855"/>
            <a:ext cx="2996565" cy="10166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1000">
                <a:latin typeface="微软雅黑" charset="0"/>
                <a:ea typeface="微软雅黑" charset="0"/>
              </a:rPr>
              <a:t>// </a:t>
            </a:r>
            <a:r>
              <a:rPr lang="zh-CN" altLang="en-US" sz="1000">
                <a:latin typeface="微软雅黑" charset="0"/>
                <a:ea typeface="微软雅黑" charset="0"/>
              </a:rPr>
              <a:t>如果可以的话：</a:t>
            </a:r>
            <a:endParaRPr lang="zh-CN" altLang="en-US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class MyException :: std::exception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{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public: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std::string what();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};</a:t>
            </a:r>
            <a:endParaRPr lang="en-US" altLang="zh-CN" sz="1000">
              <a:latin typeface="Consolas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latin typeface="微软雅黑" charset="0"/>
                <a:ea typeface="微软雅黑" charset="0"/>
              </a:rPr>
              <a:t>dont swallow it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7575" y="1593215"/>
            <a:ext cx="6597650" cy="384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原则：底层算法开发的时候不要隐藏你的错误细节，交给用户。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6785" y="2398395"/>
            <a:ext cx="2181860" cy="2377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1000">
                <a:latin typeface="Consolas" charset="0"/>
              </a:rPr>
              <a:t>void foo1()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{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it is an unhandled error;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}</a:t>
            </a:r>
            <a:endParaRPr lang="en-US" altLang="zh-CN" sz="1000">
              <a:latin typeface="Consolas" charset="0"/>
            </a:endParaRPr>
          </a:p>
          <a:p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void foo2()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{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foo1();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}</a:t>
            </a:r>
            <a:endParaRPr lang="en-US" altLang="zh-CN" sz="1000">
              <a:latin typeface="Consolas" charset="0"/>
            </a:endParaRPr>
          </a:p>
          <a:p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int main()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{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foo2();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return 0;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}</a:t>
            </a:r>
            <a:endParaRPr lang="en-US" altLang="zh-CN" sz="1000">
              <a:latin typeface="Consolas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49650" y="2413000"/>
            <a:ext cx="2181860" cy="2377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1000">
                <a:latin typeface="Consolas" charset="0"/>
              </a:rPr>
              <a:t>void foo1()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{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</a:t>
            </a:r>
            <a:r>
              <a:rPr lang="en-US" altLang="zh-CN" sz="1000">
                <a:latin typeface="Consolas" charset="0"/>
                <a:sym typeface="+mn-ea"/>
              </a:rPr>
              <a:t>LOG </a:t>
            </a:r>
            <a:r>
              <a:rPr lang="en-US" altLang="zh-CN" sz="1000">
                <a:latin typeface="Consolas" charset="0"/>
              </a:rPr>
              <a:t>&lt;&lt; “ xxx error ”;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}</a:t>
            </a:r>
            <a:endParaRPr lang="en-US" altLang="zh-CN" sz="1000">
              <a:latin typeface="Consolas" charset="0"/>
            </a:endParaRPr>
          </a:p>
          <a:p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void foo2()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{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foo1();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}</a:t>
            </a:r>
            <a:endParaRPr lang="en-US" altLang="zh-CN" sz="1000">
              <a:latin typeface="Consolas" charset="0"/>
            </a:endParaRPr>
          </a:p>
          <a:p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int main()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{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foo2();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return 0;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}</a:t>
            </a:r>
            <a:endParaRPr lang="en-US" altLang="zh-CN" sz="1000">
              <a:latin typeface="Consolas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70930" y="2419350"/>
            <a:ext cx="2207260" cy="34442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1000">
                <a:latin typeface="Consolas" charset="0"/>
              </a:rPr>
              <a:t>void foo1()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{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throw runtime_error(“xxx error”);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}</a:t>
            </a:r>
            <a:endParaRPr lang="en-US" altLang="zh-CN" sz="1000">
              <a:latin typeface="Consolas" charset="0"/>
            </a:endParaRPr>
          </a:p>
          <a:p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void foo2()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{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foo1();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}</a:t>
            </a:r>
            <a:endParaRPr lang="en-US" altLang="zh-CN" sz="1000">
              <a:latin typeface="Consolas" charset="0"/>
            </a:endParaRPr>
          </a:p>
          <a:p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int main()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{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try {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    foo2();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    return 0;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}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catch(std::exception &amp;e)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{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    // deal the error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}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}</a:t>
            </a:r>
            <a:endParaRPr lang="en-US" altLang="zh-CN" sz="1000">
              <a:latin typeface="Consolas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99195" y="2407920"/>
            <a:ext cx="2181860" cy="3139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1000">
                <a:latin typeface="Consolas" charset="0"/>
              </a:rPr>
              <a:t>string foo1()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{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LOG &lt;&lt; “ xxx error ”;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return “ xxx error ”;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}</a:t>
            </a:r>
            <a:endParaRPr lang="en-US" altLang="zh-CN" sz="1000">
              <a:latin typeface="Consolas" charset="0"/>
            </a:endParaRPr>
          </a:p>
          <a:p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string foo2()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{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return foo1();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}</a:t>
            </a:r>
            <a:endParaRPr lang="en-US" altLang="zh-CN" sz="1000">
              <a:latin typeface="Consolas" charset="0"/>
            </a:endParaRPr>
          </a:p>
          <a:p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int main()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{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auto error_info = foo2();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if (error_info == “ ?? ”)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{    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    //do something;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}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    return 0;</a:t>
            </a:r>
            <a:endParaRPr lang="en-US" altLang="zh-CN" sz="1000">
              <a:latin typeface="Consolas" charset="0"/>
            </a:endParaRPr>
          </a:p>
          <a:p>
            <a:r>
              <a:rPr lang="en-US" altLang="zh-CN" sz="1000">
                <a:latin typeface="Consolas" charset="0"/>
              </a:rPr>
              <a:t>}</a:t>
            </a:r>
            <a:endParaRPr lang="en-US" altLang="zh-CN" sz="1000">
              <a:latin typeface="Consolas" charset="0"/>
            </a:endParaRPr>
          </a:p>
        </p:txBody>
      </p:sp>
      <p:sp>
        <p:nvSpPr>
          <p:cNvPr id="9" name="虚尾箭头 8"/>
          <p:cNvSpPr/>
          <p:nvPr/>
        </p:nvSpPr>
        <p:spPr>
          <a:xfrm rot="16200000">
            <a:off x="1739265" y="5714365"/>
            <a:ext cx="571500" cy="320675"/>
          </a:xfrm>
          <a:prstGeom prst="striped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虚尾箭头 9"/>
          <p:cNvSpPr/>
          <p:nvPr/>
        </p:nvSpPr>
        <p:spPr>
          <a:xfrm rot="16200000">
            <a:off x="4314190" y="5716905"/>
            <a:ext cx="571500" cy="320675"/>
          </a:xfrm>
          <a:prstGeom prst="striped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虚尾箭头 10"/>
          <p:cNvSpPr/>
          <p:nvPr/>
        </p:nvSpPr>
        <p:spPr>
          <a:xfrm rot="16200000">
            <a:off x="6983730" y="5685790"/>
            <a:ext cx="571500" cy="320675"/>
          </a:xfrm>
          <a:prstGeom prst="striped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虚尾箭头 11"/>
          <p:cNvSpPr/>
          <p:nvPr/>
        </p:nvSpPr>
        <p:spPr>
          <a:xfrm rot="16200000">
            <a:off x="9685020" y="5650865"/>
            <a:ext cx="571500" cy="320675"/>
          </a:xfrm>
          <a:prstGeom prst="striped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98600" y="6175375"/>
            <a:ext cx="1246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NOT GOOD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38625" y="6182360"/>
            <a:ext cx="822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SO SO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43320" y="6092825"/>
            <a:ext cx="258762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If it's critical, nice! 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But not recommanded.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687560" y="6099810"/>
            <a:ext cx="74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Best!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4924</Words>
  <Application>WPS 演示</Application>
  <PresentationFormat>宽屏</PresentationFormat>
  <Paragraphs>378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Log</vt:lpstr>
      <vt:lpstr>build</vt:lpstr>
      <vt:lpstr>build</vt:lpstr>
      <vt:lpstr>tools &amp; build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jbzha</cp:lastModifiedBy>
  <cp:revision>58</cp:revision>
  <dcterms:created xsi:type="dcterms:W3CDTF">2015-05-05T08:02:00Z</dcterms:created>
  <dcterms:modified xsi:type="dcterms:W3CDTF">2016-04-07T10:15:58Z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