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jpeg" ContentType="image/jpeg"/>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280680" cy="534240"/>
          </a:xfrm>
          <a:prstGeom prst="rect">
            <a:avLst/>
          </a:prstGeom>
        </p:spPr>
        <p:txBody>
          <a:bodyPr lIns="0" rIns="0" tIns="0" bIns="0"/>
          <a:p>
            <a:r>
              <a:rPr b="0" lang="en-US" sz="1400" spc="-1" strike="noStrike">
                <a:solidFill>
                  <a:srgbClr val="303d22"/>
                </a:solidFill>
                <a:latin typeface="Arial"/>
              </a:rPr>
              <a:t>&lt;header&gt;</a:t>
            </a:r>
            <a:endParaRPr b="0" lang="en-US" sz="1400" spc="-1" strike="noStrike">
              <a:solidFill>
                <a:srgbClr val="303d22"/>
              </a:solidFill>
              <a:latin typeface="Arial"/>
            </a:endParaRPr>
          </a:p>
        </p:txBody>
      </p:sp>
      <p:sp>
        <p:nvSpPr>
          <p:cNvPr id="41"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303d22"/>
                </a:solidFill>
                <a:latin typeface="Arial"/>
              </a:rPr>
              <a:t>&lt;date/time&gt;</a:t>
            </a:r>
            <a:endParaRPr b="0" lang="en-US" sz="1400" spc="-1" strike="noStrike">
              <a:solidFill>
                <a:srgbClr val="303d22"/>
              </a:solidFill>
              <a:latin typeface="Arial"/>
            </a:endParaRPr>
          </a:p>
        </p:txBody>
      </p:sp>
      <p:sp>
        <p:nvSpPr>
          <p:cNvPr id="42"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303d22"/>
                </a:solidFill>
                <a:latin typeface="Arial"/>
              </a:rPr>
              <a:t>&lt;footer&gt;</a:t>
            </a:r>
            <a:endParaRPr b="0" lang="en-US" sz="1400" spc="-1" strike="noStrike">
              <a:solidFill>
                <a:srgbClr val="303d22"/>
              </a:solidFill>
              <a:latin typeface="Arial"/>
            </a:endParaRPr>
          </a:p>
        </p:txBody>
      </p:sp>
      <p:sp>
        <p:nvSpPr>
          <p:cNvPr id="43" name="PlaceHolder 6"/>
          <p:cNvSpPr>
            <a:spLocks noGrp="1"/>
          </p:cNvSpPr>
          <p:nvPr>
            <p:ph type="sldNum"/>
          </p:nvPr>
        </p:nvSpPr>
        <p:spPr>
          <a:xfrm>
            <a:off x="4278960" y="10157400"/>
            <a:ext cx="3280680" cy="534240"/>
          </a:xfrm>
          <a:prstGeom prst="rect">
            <a:avLst/>
          </a:prstGeom>
        </p:spPr>
        <p:txBody>
          <a:bodyPr lIns="0" rIns="0" tIns="0" bIns="0" anchor="b"/>
          <a:p>
            <a:pPr algn="r"/>
            <a:fld id="{84FE37AA-B216-497E-87D1-811CDFD0C54A}" type="slidenum">
              <a:rPr b="0" lang="en-US" sz="1400" spc="-1" strike="noStrike">
                <a:solidFill>
                  <a:srgbClr val="303d22"/>
                </a:solidFill>
                <a:latin typeface="Arial"/>
              </a:rPr>
              <a:t>&lt;number&gt;</a:t>
            </a:fld>
            <a:endParaRPr b="0" lang="en-US" sz="1400" spc="-1" strike="noStrike">
              <a:solidFill>
                <a:srgbClr val="303d22"/>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sldImg"/>
          </p:nvPr>
        </p:nvSpPr>
        <p:spPr>
          <a:xfrm>
            <a:off x="1587960" y="1005840"/>
            <a:ext cx="4596480" cy="3447360"/>
          </a:xfrm>
          <a:prstGeom prst="rect">
            <a:avLst/>
          </a:prstGeom>
        </p:spPr>
      </p:sp>
      <p:sp>
        <p:nvSpPr>
          <p:cNvPr id="49" name="PlaceHolder 2"/>
          <p:cNvSpPr>
            <a:spLocks noGrp="1"/>
          </p:cNvSpPr>
          <p:nvPr>
            <p:ph type="body"/>
          </p:nvPr>
        </p:nvSpPr>
        <p:spPr>
          <a:xfrm>
            <a:off x="1185120" y="4787640"/>
            <a:ext cx="5407560" cy="7933320"/>
          </a:xfrm>
          <a:prstGeom prst="rect">
            <a:avLst/>
          </a:prstGeom>
        </p:spPr>
        <p:txBody>
          <a:bodyPr lIns="0" rIns="0" tIns="0" bIns="0"/>
          <a:p>
            <a:r>
              <a:rPr b="0" lang="en-US" sz="2000" spc="-1" strike="noStrike">
                <a:latin typeface="Arial"/>
              </a:rPr>
              <a:t>Cellular autofluorescence spectra. The left‐hand side shows the absorbance spectra of typical autofluorescent molecules with NADH highlighted in green. The right‐hand side displays the respective emission spectra. The height of the peaks indicates the relative molar absorption coefficient and the quantum yield, respectively; however, the abundance of the fluorophore in a cell is not accounted for, as this might vary from sample to sample. (Adapted from Wagnieres et al., ). [Color figure can be viewed at wieyonlinelibrary.com]</a:t>
            </a:r>
            <a:endParaRPr b="0" lang="en-US" sz="2000" spc="-1" strike="noStrike">
              <a:latin typeface="Arial"/>
            </a:endParaRPr>
          </a:p>
          <a:p>
            <a:r>
              <a:rPr b="0" lang="en-US" sz="2000" spc="-1" strike="noStrike">
                <a:latin typeface="Arial"/>
              </a:rPr>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 </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44000" cy="6858000"/>
          </a:xfrm>
          <a:prstGeom prst="rect">
            <a:avLst/>
          </a:prstGeom>
          <a:solidFill>
            <a:srgbClr val="0054a6"/>
          </a:solidFill>
          <a:ln>
            <a:noFill/>
          </a:ln>
        </p:spPr>
        <p:style>
          <a:lnRef idx="0"/>
          <a:fillRef idx="0"/>
          <a:effectRef idx="0"/>
          <a:fontRef idx="minor"/>
        </p:style>
      </p:sp>
      <p:sp>
        <p:nvSpPr>
          <p:cNvPr id="1" name="CustomShape 2"/>
          <p:cNvSpPr/>
          <p:nvPr/>
        </p:nvSpPr>
        <p:spPr>
          <a:xfrm>
            <a:off x="0" y="0"/>
            <a:ext cx="144000" cy="1198440"/>
          </a:xfrm>
          <a:prstGeom prst="rect">
            <a:avLst/>
          </a:prstGeom>
          <a:solidFill>
            <a:srgbClr val="ffce34"/>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rIns="90000" tIns="46800" bIns="46800"/>
          <a:p>
            <a:r>
              <a:rPr b="0" lang="en-US" sz="1100" spc="-1" strike="noStrike">
                <a:solidFill>
                  <a:srgbClr val="000000"/>
                </a:solidFill>
                <a:latin typeface="Arial"/>
              </a:rPr>
              <a:t>NADH Autofluorescence—A Marker on its Way to Boost Bioenergetic Research</a:t>
            </a:r>
            <a:endParaRPr b="0" lang="en-US" sz="1100" spc="-1" strike="noStrike">
              <a:solidFill>
                <a:srgbClr val="000000"/>
              </a:solidFill>
              <a:latin typeface="Arial"/>
            </a:endParaRPr>
          </a:p>
        </p:txBody>
      </p:sp>
      <p:pic>
        <p:nvPicPr>
          <p:cNvPr id="45" name="Logo" descr=""/>
          <p:cNvPicPr/>
          <p:nvPr/>
        </p:nvPicPr>
        <p:blipFill>
          <a:blip r:embed=""/>
          <a:stretch/>
        </p:blipFill>
        <p:spPr>
          <a:xfrm>
            <a:off x="4926600" y="152280"/>
            <a:ext cx="3670200" cy="355680"/>
          </a:xfrm>
          <a:prstGeom prst="rect">
            <a:avLst/>
          </a:prstGeom>
          <a:ln>
            <a:noFill/>
          </a:ln>
        </p:spPr>
      </p:pic>
      <p:sp>
        <p:nvSpPr>
          <p:cNvPr id="46" name="TextShape 2"/>
          <p:cNvSpPr txBox="1"/>
          <p:nvPr/>
        </p:nvSpPr>
        <p:spPr>
          <a:xfrm>
            <a:off x="360000" y="5940000"/>
            <a:ext cx="8640000" cy="451800"/>
          </a:xfrm>
          <a:prstGeom prst="rect">
            <a:avLst/>
          </a:prstGeom>
          <a:noFill/>
          <a:ln>
            <a:noFill/>
          </a:ln>
        </p:spPr>
        <p:txBody>
          <a:bodyPr lIns="90000" rIns="90000" tIns="45000" bIns="45000"/>
          <a:p>
            <a:r>
              <a:rPr b="1" lang="en-US" sz="800" spc="-1" strike="noStrike">
                <a:solidFill>
                  <a:srgbClr val="0054a6"/>
                </a:solidFill>
                <a:latin typeface="Arial"/>
              </a:rPr>
              <a:t>Cytometry Pt A, Volume: 95, Issue: 1, Pages: 34-46, First published: 13 September 2018, DOI: (10.1002/cyto.a.23597) </a:t>
            </a:r>
            <a:endParaRPr b="0" lang="en-US" sz="800" spc="-1" strike="noStrike">
              <a:solidFill>
                <a:srgbClr val="000000"/>
              </a:solidFill>
              <a:latin typeface="Arial"/>
            </a:endParaRPr>
          </a:p>
        </p:txBody>
      </p:sp>
      <p:pic>
        <p:nvPicPr>
          <p:cNvPr id="47" name="Main graphic" descr=""/>
          <p:cNvPicPr/>
          <p:nvPr/>
        </p:nvPicPr>
        <p:blipFill>
          <a:blip r:embed="rId1"/>
          <a:stretch/>
        </p:blipFill>
        <p:spPr>
          <a:xfrm>
            <a:off x="1422360" y="1076400"/>
            <a:ext cx="6350040" cy="3180960"/>
          </a:xfrm>
          <a:prstGeom prst="rect">
            <a:avLst/>
          </a:prstGeom>
          <a:ln>
            <a:noFill/>
          </a:ln>
        </p:spPr>
      </p:pic>
    </p:spTree>
  </p:cSld>
  <p:transition>
    <p:wipe dir="r"/>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LibreOffice_project/dc89aa7a9eabfd848af146d5086077aeed2ae4a5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