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62" r:id="rId7"/>
    <p:sldId id="265" r:id="rId8"/>
    <p:sldId id="263" r:id="rId9"/>
    <p:sldId id="266"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The same enrichment network has its nodes colored by p-value, as shown in the legend.  The dark the color, the more statistically significant the node is (see legend for p-value ranges).</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GO enrichment analysis was applied to each MCODE network to assign “meanings” to the network component, where top three best p-value terms were retained.</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true"/>
          </p:cNvSpPr>
          <p:nvPr>
            <p:ph type="subTitle" idx="1" hasCustomPrompt="true"/>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endParaRPr lang="en-US" dirty="0" smtClean="0"/>
          </a:p>
          <a:p>
            <a:r>
              <a:rPr lang="en-US" dirty="0" smtClean="0"/>
              <a:t>Master subtitle style</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dirty="0"/>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true"/>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true"/>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7" name="Footer Placeholder 4"/>
          <p:cNvSpPr txBox="true"/>
          <p:nvPr userDrawn="true"/>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true"/>
          <p:nvPr userDrawn="true"/>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80604020202020204" pitchFamily="34" charset="0"/>
                <a:cs typeface="Arial" panose="02080604020202020204" pitchFamily="34" charset="0"/>
              </a:rPr>
              <a:t>prepared by</a:t>
            </a:r>
            <a:endParaRPr lang="en-US" sz="1200" b="0" dirty="0" smtClean="0">
              <a:solidFill>
                <a:schemeClr val="bg1">
                  <a:lumMod val="50000"/>
                </a:schemeClr>
              </a:solidFill>
              <a:latin typeface="Arial" panose="02080604020202020204" pitchFamily="34" charset="0"/>
              <a:cs typeface="Arial" panose="02080604020202020204" pitchFamily="34" charset="0"/>
            </a:endParaRPr>
          </a:p>
          <a:p>
            <a:pPr algn="r"/>
            <a:r>
              <a:rPr lang="en-US" sz="1200" b="1" dirty="0" smtClean="0">
                <a:solidFill>
                  <a:schemeClr val="tx2"/>
                </a:solidFill>
                <a:latin typeface="Arial" panose="02080604020202020204" pitchFamily="34" charset="0"/>
                <a:cs typeface="Arial" panose="02080604020202020204" pitchFamily="34" charset="0"/>
              </a:rPr>
              <a:t>metascape.org</a:t>
            </a:r>
            <a:endParaRPr lang="en-US" sz="1200" b="1" dirty="0">
              <a:solidFill>
                <a:schemeClr val="tx2"/>
              </a:solidFill>
              <a:latin typeface="Arial" panose="02080604020202020204" pitchFamily="34" charset="0"/>
              <a:cs typeface="Arial" panose="02080604020202020204" pitchFamily="34" charset="0"/>
            </a:endParaRPr>
          </a:p>
        </p:txBody>
      </p:sp>
      <p:pic>
        <p:nvPicPr>
          <p:cNvPr id="11" name="Picture 10"/>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11623325" y="6356350"/>
            <a:ext cx="426873" cy="4268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true"/>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true"/>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true"/>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true"/>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true"/>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Date Placeholder 6"/>
          <p:cNvSpPr>
            <a:spLocks noGrp="true"/>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true"/>
          </p:cNvSpPr>
          <p:nvPr>
            <p:ph type="ftr" sz="quarter" idx="11"/>
          </p:nvPr>
        </p:nvSpPr>
        <p:spPr/>
        <p:txBody>
          <a:bodyPr/>
          <a:lstStyle/>
          <a:p>
            <a:r>
              <a:rPr lang="en-US" dirty="0" smtClean="0"/>
              <a:t>Prepared by metascape.org</a:t>
            </a:r>
            <a:endParaRPr lang="en-US" dirty="0"/>
          </a:p>
        </p:txBody>
      </p:sp>
      <p:sp>
        <p:nvSpPr>
          <p:cNvPr id="5" name="Slide Number Placeholder 4"/>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true"/>
          </p:cNvSpPr>
          <p:nvPr>
            <p:ph type="ftr" sz="quarter" idx="11"/>
          </p:nvPr>
        </p:nvSpPr>
        <p:spPr/>
        <p:txBody>
          <a:bodyPr/>
          <a:lstStyle/>
          <a:p>
            <a:r>
              <a:rPr lang="en-US" dirty="0" smtClean="0"/>
              <a:t>Prepared by metascape.org</a:t>
            </a:r>
            <a:endParaRPr lang="en-US" dirty="0"/>
          </a:p>
        </p:txBody>
      </p:sp>
      <p:sp>
        <p:nvSpPr>
          <p:cNvPr id="4" name="Slide Number Placeholder 3"/>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true"/>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true"/>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true"/>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80604020202020204" pitchFamily="34" charset="0"/>
          <a:ea typeface="+mj-ea"/>
          <a:cs typeface="Arial" panose="02080604020202020204" pitchFamily="34" charset="0"/>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Arial" panose="02080604020202020204"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true"/>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true"/>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endParaRPr lang="en-US" sz="1600" dirty="0">
              <a:solidFill>
                <a:schemeClr val="bg1">
                  <a:lumMod val="95000"/>
                </a:schemeClr>
              </a:solidFill>
            </a:endParaRPr>
          </a:p>
        </p:txBody>
      </p:sp>
      <p:sp>
        <p:nvSpPr>
          <p:cNvPr id="12" name="TextBox 11"/>
          <p:cNvSpPr txBox="true"/>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80604020202020204" pitchFamily="34" charset="0"/>
                <a:cs typeface="Arial" panose="02080604020202020204" pitchFamily="34" charset="0"/>
              </a:rPr>
              <a:t>Aug 2, 2021</a:t>
            </a:r>
            <a:endParaRPr lang="en-US" b="1" dirty="0">
              <a:solidFill>
                <a:schemeClr val="bg1">
                  <a:lumMod val="95000"/>
                </a:schemeClr>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true"/>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80604020202020204" pitchFamily="34" charset="0"/>
                <a:cs typeface="Arial" panose="02080604020202020204" pitchFamily="34" charset="0"/>
              </a:rPr>
              <a:t>You gene list contains 498 identifiers, 498 human Entrez Gene IDs.</a:t>
            </a:r>
            <a:endParaRPr lang="en-US" sz="2000" b="1" dirty="0">
              <a:solidFill>
                <a:schemeClr val="tx2"/>
              </a:solidFill>
              <a:latin typeface="Arial" panose="02080604020202020204" pitchFamily="34" charset="0"/>
              <a:cs typeface="Arial" panose="02080604020202020204" pitchFamily="34" charset="0"/>
            </a:endParaRP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80604020202020204" pitchFamily="34" charset="0"/>
                <a:cs typeface="Arial" panose="02080604020202020204" pitchFamily="34" charset="0"/>
              </a:rPr>
              <a:t>Please check online </a:t>
            </a:r>
            <a:r>
              <a:rPr lang="en-US" sz="2000" b="1" dirty="0" err="1">
                <a:solidFill>
                  <a:schemeClr val="tx2"/>
                </a:solidFill>
                <a:latin typeface="Arial" panose="02080604020202020204" pitchFamily="34" charset="0"/>
                <a:cs typeface="Arial" panose="02080604020202020204" pitchFamily="34" charset="0"/>
                <a:hlinkClick r:id="rId1"/>
              </a:rPr>
              <a:t>Metascape</a:t>
            </a:r>
            <a:r>
              <a:rPr lang="en-US" sz="2000" b="1" dirty="0">
                <a:solidFill>
                  <a:schemeClr val="tx2"/>
                </a:solidFill>
                <a:latin typeface="Arial" panose="02080604020202020204" pitchFamily="34" charset="0"/>
                <a:cs typeface="Arial" panose="02080604020202020204" pitchFamily="34" charset="0"/>
                <a:hlinkClick r:id="rId1"/>
              </a:rPr>
              <a:t> User Manual</a:t>
            </a:r>
            <a:r>
              <a:rPr lang="en-US" sz="2000" b="1" dirty="0">
                <a:solidFill>
                  <a:schemeClr val="tx2"/>
                </a:solidFill>
                <a:latin typeface="Arial" panose="02080604020202020204" pitchFamily="34" charset="0"/>
                <a:cs typeface="Arial" panose="02080604020202020204" pitchFamily="34" charset="0"/>
              </a:rPr>
              <a:t> for explanation of each annotation field.</a:t>
            </a:r>
            <a:endParaRPr lang="en-US" sz="2000" b="1" dirty="0">
              <a:solidFill>
                <a:schemeClr val="tx2"/>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true"/>
          </p:cNvPicPr>
          <p:nvPr/>
        </p:nvPicPr>
        <p:blipFill>
          <a:blip r:embed="rId1"/>
          <a:stretch>
            <a:fillRect/>
          </a:stretch>
        </p:blipFill>
        <p:spPr>
          <a:xfrm>
            <a:off x="640080" y="1747512"/>
            <a:ext cx="10911535" cy="49565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endParaRPr lang="en-US" sz="2200" b="1" dirty="0">
              <a:ln w="3175" cap="rnd">
                <a:solidFill>
                  <a:schemeClr val="accent1">
                    <a:lumMod val="20000"/>
                    <a:lumOff val="80000"/>
                  </a:schemeClr>
                </a:solidFill>
                <a:round/>
              </a:ln>
            </a:endParaRPr>
          </a:p>
        </p:txBody>
      </p:sp>
      <p:pic>
        <p:nvPicPr>
          <p:cNvPr id="3" name="Picture 2" descr="ColorByCluster.png"/>
          <p:cNvPicPr>
            <a:picLocks noChangeAspect="true"/>
          </p:cNvPicPr>
          <p:nvPr/>
        </p:nvPicPr>
        <p:blipFill>
          <a:blip r:embed="rId1"/>
          <a:stretch>
            <a:fillRect/>
          </a:stretch>
        </p:blipFill>
        <p:spPr>
          <a:xfrm>
            <a:off x="3037153" y="1665465"/>
            <a:ext cx="6117389" cy="5120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true"/>
          </p:cNvPicPr>
          <p:nvPr/>
        </p:nvPicPr>
        <p:blipFill>
          <a:blip r:embed="rId1"/>
          <a:stretch>
            <a:fillRect/>
          </a:stretch>
        </p:blipFill>
        <p:spPr>
          <a:xfrm>
            <a:off x="3037153" y="1665465"/>
            <a:ext cx="6117389" cy="5120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true"/>
          </p:cNvPicPr>
          <p:nvPr/>
        </p:nvPicPr>
        <p:blipFill>
          <a:blip r:embed="rId1"/>
          <a:stretch>
            <a:fillRect/>
          </a:stretch>
        </p:blipFill>
        <p:spPr>
          <a:xfrm>
            <a:off x="3601835" y="1665465"/>
            <a:ext cx="4988025" cy="5120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true"/>
          </p:cNvPicPr>
          <p:nvPr/>
        </p:nvPicPr>
        <p:blipFill>
          <a:blip r:embed="rId1"/>
          <a:stretch>
            <a:fillRect/>
          </a:stretch>
        </p:blipFill>
        <p:spPr>
          <a:xfrm>
            <a:off x="2207241" y="1665465"/>
            <a:ext cx="7777212" cy="5120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endParaRPr lang="en-US" sz="2400" b="1" dirty="0">
              <a:ln w="3175" cap="rnd">
                <a:solidFill>
                  <a:schemeClr val="accent1">
                    <a:lumMod val="20000"/>
                    <a:lumOff val="80000"/>
                  </a:schemeClr>
                </a:solidFill>
                <a:round/>
              </a:ln>
            </a:endParaRPr>
          </a:p>
        </p:txBody>
      </p:sp>
      <p:graphicFrame>
        <p:nvGraphicFramePr>
          <p:cNvPr id="3" name="Table 2"/>
          <p:cNvGraphicFramePr>
            <a:graphicFrameLocks noGrp="true"/>
          </p:cNvGraphicFramePr>
          <p:nvPr/>
        </p:nvGraphicFramePr>
        <p:xfrm>
          <a:off x="640080" y="1665465"/>
          <a:ext cx="10911535" cy="4932680"/>
        </p:xfrm>
        <a:graphic>
          <a:graphicData uri="http://schemas.openxmlformats.org/drawingml/2006/table">
            <a:tbl>
              <a:tblPr firstRow="true" bandRow="true">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65760">
                <a:tc>
                  <a:txBody>
                    <a:bodyPr/>
                    <a:lstStyle/>
                    <a:p>
                      <a:r>
                        <a:t>MyList</a:t>
                      </a:r>
                    </a:p>
                  </a:txBody>
                  <a:tcPr/>
                </a:tc>
                <a:tc>
                  <a:txBody>
                    <a:bodyPr/>
                    <a:lstStyle/>
                    <a:p>
                      <a:r>
                        <a:t>R-HSA-1640170|Cell Cycle|-62.0;R-HSA-69278|Cell Cycle, Mitotic|-55.6;GO:1903047|mitotic cell cycle process|-43.6</a:t>
                      </a:r>
                    </a:p>
                  </a:txBody>
                  <a:tcPr/>
                </a:tc>
              </a:tr>
              <a:tr h="365760">
                <a:tc>
                  <a:txBody>
                    <a:bodyPr/>
                    <a:lstStyle/>
                    <a:p>
                      <a:r>
                        <a:t>MyList_MCODE_ALL</a:t>
                      </a:r>
                    </a:p>
                  </a:txBody>
                  <a:tcPr/>
                </a:tc>
                <a:tc>
                  <a:txBody>
                    <a:bodyPr/>
                    <a:lstStyle/>
                    <a:p>
                      <a:r>
                        <a:t>R-HSA-1640170|Cell Cycle|-69.8;R-HSA-69278|Cell Cycle, Mitotic|-67.2;R-HSA-69620|Cell Cycle Checkpoints|-51.2</a:t>
                      </a:r>
                    </a:p>
                  </a:txBody>
                  <a:tcPr/>
                </a:tc>
              </a:tr>
              <a:tr h="365760">
                <a:tc>
                  <a:txBody>
                    <a:bodyPr/>
                    <a:lstStyle/>
                    <a:p>
                      <a:r>
                        <a:t>MyList_SUB1_MCODE_1</a:t>
                      </a:r>
                    </a:p>
                  </a:txBody>
                  <a:tcPr/>
                </a:tc>
                <a:tc>
                  <a:txBody>
                    <a:bodyPr/>
                    <a:lstStyle/>
                    <a:p>
                      <a:r>
                        <a:t>R-HSA-68886|M Phase|-50.6;R-HSA-195258|RHO GTPase Effectors|-49.9;R-HSA-69278|Cell Cycle, Mitotic|-48.3</a:t>
                      </a:r>
                    </a:p>
                  </a:txBody>
                  <a:tcPr/>
                </a:tc>
              </a:tr>
              <a:tr h="365760">
                <a:tc>
                  <a:txBody>
                    <a:bodyPr/>
                    <a:lstStyle/>
                    <a:p>
                      <a:r>
                        <a:t>MyList_SUB1_MCODE_2</a:t>
                      </a:r>
                    </a:p>
                  </a:txBody>
                  <a:tcPr/>
                </a:tc>
                <a:tc>
                  <a:txBody>
                    <a:bodyPr/>
                    <a:lstStyle/>
                    <a:p>
                      <a:r>
                        <a:t>R-HSA-176187|Activation of ATR in response to replication stress|-16.6;WP466|DNA replication|-13.4;R-HSA-69481|G2/M Checkpoints|-11.8</a:t>
                      </a:r>
                    </a:p>
                  </a:txBody>
                  <a:tcPr/>
                </a:tc>
              </a:tr>
              <a:tr h="365760">
                <a:tc>
                  <a:txBody>
                    <a:bodyPr/>
                    <a:lstStyle/>
                    <a:p>
                      <a:r>
                        <a:t>MyList_SUB1_MCODE_3</a:t>
                      </a:r>
                    </a:p>
                  </a:txBody>
                  <a:tcPr/>
                </a:tc>
                <a:tc>
                  <a:txBody>
                    <a:bodyPr/>
                    <a:lstStyle/>
                    <a:p>
                      <a:r>
                        <a:t>GO:1903047|mitotic cell cycle process|-16.5;GO:0000280|nuclear division|-14.6;GO:0048285|organelle fission|-14.2</a:t>
                      </a:r>
                    </a:p>
                  </a:txBody>
                  <a:tcPr/>
                </a:tc>
              </a:tr>
              <a:tr h="365760">
                <a:tc>
                  <a:txBody>
                    <a:bodyPr/>
                    <a:lstStyle/>
                    <a:p>
                      <a:r>
                        <a:t>MyList_SUB1_MCODE_4</a:t>
                      </a:r>
                    </a:p>
                  </a:txBody>
                  <a:tcPr/>
                </a:tc>
                <a:tc>
                  <a:txBody>
                    <a:bodyPr/>
                    <a:lstStyle/>
                    <a:p>
                      <a:r>
                        <a:t>R-HSA-8951664|Neddylation|-6.8;R-HSA-983168|Antigen processing: Ubiquitination &amp; Proteasome degradation|-6.3;R-HSA-983169|Class I MHC mediated antigen processing &amp; presentation|-6.0</a:t>
                      </a:r>
                    </a:p>
                  </a:txBody>
                  <a:tcPr/>
                </a:tc>
              </a:tr>
              <a:tr h="365760">
                <a:tc>
                  <a:txBody>
                    <a:bodyPr/>
                    <a:lstStyle/>
                    <a:p>
                      <a:r>
                        <a:t>MyList_SUB1_MCODE_5</a:t>
                      </a:r>
                    </a:p>
                  </a:txBody>
                  <a:tcPr/>
                </a:tc>
                <a:tc>
                  <a:txBody>
                    <a:bodyPr/>
                    <a:lstStyle/>
                    <a:p>
                      <a:r>
                        <a:t>R-HSA-8856828|Clathrin-mediated endocytosis|-13.8;R-HSA-199991|Membrane Trafficking|-9.9;R-HSA-5653656|Vesicle-mediated transport|-9.7</a:t>
                      </a:r>
                    </a:p>
                  </a:txBody>
                  <a:tcPr/>
                </a:tc>
              </a:tr>
              <a:tr h="365760">
                <a:tc>
                  <a:txBody>
                    <a:bodyPr/>
                    <a:lstStyle/>
                    <a:p>
                      <a:r>
                        <a:t>MyList_SUB1_MCODE_6</a:t>
                      </a:r>
                    </a:p>
                  </a:txBody>
                  <a:tcPr/>
                </a:tc>
                <a:tc>
                  <a:txBody>
                    <a:bodyPr/>
                    <a:lstStyle/>
                    <a:p>
                      <a:r>
                        <a:t>GO:0006654|phosphatidic acid biosynthetic process|-14.8;GO:0046473|phosphatidic acid metabolic process|-14.5;hsa00561|Glycerolipid metabolism |-13.5</a:t>
                      </a:r>
                    </a:p>
                  </a:txBody>
                  <a:tcPr/>
                </a:tc>
              </a:tr>
              <a:tr h="365760">
                <a:tc>
                  <a:txBody>
                    <a:bodyPr/>
                    <a:lstStyle/>
                    <a:p>
                      <a:r>
                        <a:t>MyList_SUB1_MCODE_7</a:t>
                      </a:r>
                    </a:p>
                  </a:txBody>
                  <a:tcPr/>
                </a:tc>
                <a:tc>
                  <a:txBody>
                    <a:bodyPr/>
                    <a:lstStyle/>
                    <a:p>
                      <a:r>
                        <a:t>R-HSA-380287|Centrosome maturation|-10.2;R-HSA-380270|Recruitment of mitotic centrosome proteins and complexes|-10.2;R-HSA-380320|Recruitment of NuMA to mitotic centrosomes|-9.9</a:t>
                      </a:r>
                    </a:p>
                  </a:txBody>
                  <a:tcPr/>
                </a:tc>
              </a:tr>
              <a:tr h="365760">
                <a:tc>
                  <a:txBody>
                    <a:bodyPr/>
                    <a:lstStyle/>
                    <a:p>
                      <a:r>
                        <a:t>MyList_SUB1_MCODE_11</a:t>
                      </a:r>
                    </a:p>
                  </a:txBody>
                  <a:tcPr/>
                </a:tc>
                <a:tc>
                  <a:txBody>
                    <a:bodyPr/>
                    <a:lstStyle/>
                    <a:p>
                      <a:r>
                        <a:t>R-HSA-9615933|Postmitotic nuclear pore complex (NPC) reformation|-9.1;R-HSA-168333|NEP/NS2 Interacts with the Cellular Export Machinery|-8.9;R-HSA-170822|Regulation of Glucokinase by Glucokinase Regulatory Protein|-8.9</a:t>
                      </a:r>
                    </a:p>
                  </a:txBody>
                  <a:tcPr/>
                </a:tc>
              </a:tr>
              <a:tr h="365760">
                <a:tc>
                  <a:txBody>
                    <a:bodyPr/>
                    <a:lstStyle/>
                    <a:p>
                      <a:r>
                        <a:t>MyList_SUB1_MCODE_12</a:t>
                      </a:r>
                    </a:p>
                  </a:txBody>
                  <a:tcPr/>
                </a:tc>
                <a:tc>
                  <a:txBody>
                    <a:bodyPr/>
                    <a:lstStyle/>
                    <a:p>
                      <a:r>
                        <a:t>WP2446|Retinoblastoma gene in cancer|-7.5;R-HSA-69278|Cell Cycle, Mitotic|-5.1;R-HSA-1640170|Cell Cycle|-4.8</a:t>
                      </a:r>
                    </a:p>
                  </a:txBody>
                  <a:tcPr/>
                </a:tc>
              </a:tr>
              <a:tr h="365760">
                <a:tc>
                  <a:txBody>
                    <a:bodyPr/>
                    <a:lstStyle/>
                    <a:p>
                      <a:r>
                        <a:t>MyList_SUB1_MCODE_13</a:t>
                      </a:r>
                    </a:p>
                  </a:txBody>
                  <a:tcPr/>
                </a:tc>
                <a:tc>
                  <a:txBody>
                    <a:bodyPr/>
                    <a:lstStyle/>
                    <a:p>
                      <a:r>
                        <a:t>R-HSA-1640170|Cell Cycle|-4.8</a:t>
                      </a:r>
                    </a:p>
                  </a:txBody>
                  <a:tcPr/>
                </a:tc>
              </a:tr>
              <a:tr h="365760">
                <a:tc>
                  <a:txBody>
                    <a:bodyPr/>
                    <a:lstStyle/>
                    <a:p>
                      <a:r>
                        <a:t>MyList_SUB1_MCODE_14</a:t>
                      </a:r>
                    </a:p>
                  </a:txBody>
                  <a:tcPr/>
                </a:tc>
                <a:tc>
                  <a:txBody>
                    <a:bodyPr/>
                    <a:lstStyle/>
                    <a:p>
                      <a:r>
                        <a:t>R-HSA-6783310|Fanconi Anemia Pathway|-8.6;M1|PID FANCONI PATHWAY|-8.4;ko03460|Fanconi anemia pathway|-8.2</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endParaRPr lang="en-US" sz="1600" dirty="0">
              <a:solidFill>
                <a:schemeClr val="bg1"/>
              </a:solidFill>
              <a:effectLst/>
            </a:endParaRPr>
          </a:p>
        </p:txBody>
      </p:sp>
      <p:sp>
        <p:nvSpPr>
          <p:cNvPr id="10" name="TextBox 9"/>
          <p:cNvSpPr txBox="true"/>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metascape.org</a:t>
            </a:r>
            <a:endPar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a:p>
            <a:r>
              <a:rPr lang="en-US" sz="28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bioinformatics for biologists</a:t>
            </a:r>
            <a:endParaRPr lang="en-US" sz="2800" b="1" dirty="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80604020202020204" pitchFamily="34" charset="0"/>
                <a:cs typeface="Arial" panose="02080604020202020204" pitchFamily="34" charset="0"/>
              </a:rPr>
              <a:t>Easy, Fresh &amp; Free</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Submit gene identifiers, one click on Expression Analysis. Done!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Interpretable results: visualizations, methods, </a:t>
            </a:r>
            <a:r>
              <a:rPr lang="en-US" sz="2400" dirty="0" err="1">
                <a:solidFill>
                  <a:schemeClr val="accent1">
                    <a:lumMod val="75000"/>
                  </a:schemeClr>
                </a:solidFill>
                <a:latin typeface="Arial" panose="02080604020202020204" pitchFamily="34" charset="0"/>
                <a:cs typeface="Arial" panose="02080604020202020204" pitchFamily="34" charset="0"/>
              </a:rPr>
              <a:t>pptx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err="1">
                <a:solidFill>
                  <a:schemeClr val="accent1">
                    <a:lumMod val="75000"/>
                  </a:schemeClr>
                </a:solidFill>
                <a:latin typeface="Arial" panose="02080604020202020204" pitchFamily="34" charset="0"/>
                <a:cs typeface="Arial" panose="02080604020202020204" pitchFamily="34" charset="0"/>
              </a:rPr>
              <a:t>xslx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smtClean="0">
                <a:solidFill>
                  <a:schemeClr val="accent1">
                    <a:lumMod val="75000"/>
                  </a:schemeClr>
                </a:solidFill>
                <a:latin typeface="Arial" panose="02080604020202020204" pitchFamily="34" charset="0"/>
                <a:cs typeface="Arial" panose="02080604020202020204" pitchFamily="34" charset="0"/>
              </a:rPr>
              <a:t>zip</a:t>
            </a:r>
            <a:endParaRPr lang="en-US" sz="2400" dirty="0" smtClean="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sz="2400" dirty="0">
              <a:solidFill>
                <a:schemeClr val="accent1">
                  <a:lumMod val="75000"/>
                </a:schemeClr>
              </a:solidFill>
              <a:latin typeface="Arial" panose="02080604020202020204" pitchFamily="34" charset="0"/>
              <a:cs typeface="Arial" panose="02080604020202020204" pitchFamily="34" charset="0"/>
            </a:endParaRPr>
          </a:p>
          <a:p>
            <a:r>
              <a:rPr lang="en-US" sz="2400" b="1" dirty="0">
                <a:solidFill>
                  <a:schemeClr val="accent1">
                    <a:lumMod val="75000"/>
                  </a:schemeClr>
                </a:solidFill>
                <a:latin typeface="Arial" panose="02080604020202020204" pitchFamily="34" charset="0"/>
                <a:cs typeface="Arial" panose="02080604020202020204" pitchFamily="34" charset="0"/>
              </a:rPr>
              <a:t>Best Practices for Gene List Analyses</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Rich annotations for thousands of genes at once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Pathway &amp; process enrichment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Protein-protein </a:t>
            </a:r>
            <a:r>
              <a:rPr lang="en-US" sz="2400" dirty="0" err="1">
                <a:solidFill>
                  <a:schemeClr val="accent1">
                    <a:lumMod val="75000"/>
                  </a:schemeClr>
                </a:solidFill>
                <a:latin typeface="Arial" panose="02080604020202020204" pitchFamily="34" charset="0"/>
                <a:cs typeface="Arial" panose="02080604020202020204" pitchFamily="34" charset="0"/>
              </a:rPr>
              <a:t>interactome</a:t>
            </a:r>
            <a:r>
              <a:rPr lang="en-US" sz="2400" dirty="0">
                <a:solidFill>
                  <a:schemeClr val="accent1">
                    <a:lumMod val="75000"/>
                  </a:schemeClr>
                </a:solidFill>
                <a:latin typeface="Arial" panose="02080604020202020204" pitchFamily="34" charset="0"/>
                <a:cs typeface="Arial" panose="02080604020202020204" pitchFamily="34" charset="0"/>
              </a:rPr>
              <a:t> network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Overlap analysis across multiple gene lists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Common and unique pathways across multiple studies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Support key model organisms</a:t>
            </a:r>
            <a:endParaRPr lang="en-US" sz="2400" dirty="0">
              <a:solidFill>
                <a:schemeClr val="accent1">
                  <a:lumMod val="75000"/>
                </a:schemeClr>
              </a:solidFill>
              <a:latin typeface="Arial" panose="02080604020202020204" pitchFamily="34" charset="0"/>
              <a:cs typeface="Arial" panose="02080604020202020204" pitchFamily="34" charset="0"/>
            </a:endParaRPr>
          </a:p>
        </p:txBody>
      </p:sp>
      <p:pic>
        <p:nvPicPr>
          <p:cNvPr id="12" name="Picture 11"/>
          <p:cNvPicPr>
            <a:picLocks noChangeAspect="true"/>
          </p:cNvPicPr>
          <p:nvPr/>
        </p:nvPicPr>
        <p:blipFill>
          <a:blip r:embed="rId2" cstate="print">
            <a:extLst>
              <a:ext uri="{28A0092B-C50C-407E-A947-70E740481C1C}">
                <a14:useLocalDpi xmlns:a14="http://schemas.microsoft.com/office/drawing/2010/main" val="false"/>
              </a:ext>
            </a:extLst>
          </a:blip>
          <a:stretch>
            <a:fillRect/>
          </a:stretch>
        </p:blipFill>
        <p:spPr>
          <a:xfrm>
            <a:off x="197140" y="5291234"/>
            <a:ext cx="1120569" cy="11205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3002</Words>
  <Application>WPS Presentation</Application>
  <PresentationFormat>Widescreen</PresentationFormat>
  <Paragraphs>99</Paragraphs>
  <Slides>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Liberation Sans</vt:lpstr>
      <vt:lpstr>Calibri</vt:lpstr>
      <vt:lpstr>微软雅黑</vt:lpstr>
      <vt:lpstr>AR PL UMing CN</vt:lpstr>
      <vt:lpstr>Arial Unicode MS</vt:lpstr>
      <vt:lpstr>Office Theme</vt:lpstr>
      <vt:lpstr>Gene List Analysis Report</vt:lpstr>
      <vt:lpstr>Gene List Summary</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谢大珂</cp:lastModifiedBy>
  <cp:revision>50</cp:revision>
  <dcterms:created xsi:type="dcterms:W3CDTF">2021-08-02T10:59:36Z</dcterms:created>
  <dcterms:modified xsi:type="dcterms:W3CDTF">2021-08-02T10:59:36Z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1033-11.1.0.9662</vt:lpwstr>
  </property>
</Properties>
</file>