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1" r:id="rId6"/>
    <p:sldId id="262" r:id="rId7"/>
    <p:sldId id="265" r:id="rId8"/>
    <p:sldId id="263" r:id="rId9"/>
    <p:sldId id="266" r:id="rId10"/>
    <p:sldId id="264"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fld>
            <a:endParaRPr lang="en-US"/>
          </a:p>
        </p:txBody>
      </p:sp>
      <p:sp>
        <p:nvSpPr>
          <p:cNvPr id="4" name="Slide Image Placeholder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endParaRPr lang="en-US" baseline="0" dirty="0" smtClean="0"/>
          </a:p>
          <a:p>
            <a:endParaRPr lang="en-US" dirty="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endParaRPr lang="en-US" baseline="0" dirty="0" smtClean="0"/>
          </a:p>
          <a:p>
            <a:endParaRPr lang="en-US" dirty="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smtClean="0"/>
              <a:t>The same enrichment network has its nodes colored by p-value, as shown in the legend.  The dark the color, the more statistically significant the node is (see legend for p-value ranges).</a:t>
            </a:r>
            <a:endParaRPr lang="en-US" baseline="0" dirty="0" smtClean="0"/>
          </a:p>
          <a:p>
            <a:endParaRPr lang="en-US" dirty="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endParaRPr lang="en-US" baseline="0" dirty="0" smtClean="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smtClean="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smtClean="0"/>
              <a:t>GO enrichment analysis was applied to each MCODE network to assign “meanings” to the network component, where top three best p-value terms were retained.</a:t>
            </a:r>
            <a:endParaRPr lang="en-US" baseline="0" dirty="0" smtClean="0"/>
          </a:p>
          <a:p>
            <a:endParaRPr lang="en-US" dirty="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p:nvPr>
        </p:nvSpPr>
        <p:spPr>
          <a:xfrm>
            <a:off x="685800" y="1143000"/>
            <a:ext cx="5486400" cy="3086100"/>
          </a:xfrm>
        </p:spPr>
      </p:sp>
      <p:sp>
        <p:nvSpPr>
          <p:cNvPr id="3" name="Notes Placeholder 2"/>
          <p:cNvSpPr>
            <a:spLocks noGrp="true"/>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true"/>
          </p:cNvSpPr>
          <p:nvPr>
            <p:ph type="sldNum" sz="quarter" idx="10"/>
          </p:nvPr>
        </p:nvSpPr>
        <p:spPr/>
        <p:txBody>
          <a:bodyPr/>
          <a:lstStyle/>
          <a:p>
            <a:fld id="{9664A740-C3C7-4477-A128-A8C69F6D0A1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true"/>
          </p:cNvSpPr>
          <p:nvPr>
            <p:ph type="ctrTitle" hasCustomPrompt="true"/>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true"/>
          </p:cNvSpPr>
          <p:nvPr>
            <p:ph type="subTitle" idx="1" hasCustomPrompt="true"/>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endParaRPr lang="en-US" dirty="0" smtClean="0"/>
          </a:p>
          <a:p>
            <a:r>
              <a:rPr lang="en-US" dirty="0" smtClean="0"/>
              <a:t>Master subtitle style</a:t>
            </a:r>
            <a:endParaRPr lang="en-US" dirty="0"/>
          </a:p>
        </p:txBody>
      </p:sp>
      <p:sp>
        <p:nvSpPr>
          <p:cNvPr id="4" name="Date Placeholder 3"/>
          <p:cNvSpPr>
            <a:spLocks noGrp="true"/>
          </p:cNvSpPr>
          <p:nvPr>
            <p:ph type="dt" sz="half" idx="10"/>
          </p:nvPr>
        </p:nvSpPr>
        <p:spPr/>
        <p:txBody>
          <a:bodyPr/>
          <a:lstStyle/>
          <a:p>
            <a:fld id="{53074F12-AA26-4AC8-9962-C36BB8F32554}" type="datetimeFigureOut">
              <a:rPr lang="en-US" smtClean="0"/>
            </a:fld>
            <a:endParaRPr lang="en-US" dirty="0"/>
          </a:p>
        </p:txBody>
      </p:sp>
      <p:sp>
        <p:nvSpPr>
          <p:cNvPr id="6" name="Slide Number Placeholder 5"/>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true"/>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true"/>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true"/>
          </p:cNvSpPr>
          <p:nvPr>
            <p:ph type="body" orient="vert" idx="1"/>
          </p:nvPr>
        </p:nvSpPr>
        <p:spPr>
          <a:xfrm>
            <a:off x="609600" y="274639"/>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true"/>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true"/>
          </p:cNvSpPr>
          <p:nvPr>
            <p:ph type="dt" sz="half" idx="10"/>
          </p:nvPr>
        </p:nvSpPr>
        <p:spPr/>
        <p:txBody>
          <a:bodyPr/>
          <a:lstStyle/>
          <a:p>
            <a:fld id="{53074F12-AA26-4AC8-9962-C36BB8F32554}" type="datetimeFigureOut">
              <a:rPr lang="en-US" smtClean="0"/>
            </a:fld>
            <a:endParaRPr lang="en-US"/>
          </a:p>
        </p:txBody>
      </p:sp>
      <p:sp>
        <p:nvSpPr>
          <p:cNvPr id="7" name="Footer Placeholder 4"/>
          <p:cNvSpPr txBox="true"/>
          <p:nvPr userDrawn="true"/>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true"/>
          <p:nvPr userDrawn="true"/>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80604020202020204" pitchFamily="34" charset="0"/>
                <a:cs typeface="Arial" panose="02080604020202020204" pitchFamily="34" charset="0"/>
              </a:rPr>
              <a:t>prepared by</a:t>
            </a:r>
            <a:endParaRPr lang="en-US" sz="1200" b="0" dirty="0" smtClean="0">
              <a:solidFill>
                <a:schemeClr val="bg1">
                  <a:lumMod val="50000"/>
                </a:schemeClr>
              </a:solidFill>
              <a:latin typeface="Arial" panose="02080604020202020204" pitchFamily="34" charset="0"/>
              <a:cs typeface="Arial" panose="02080604020202020204" pitchFamily="34" charset="0"/>
            </a:endParaRPr>
          </a:p>
          <a:p>
            <a:pPr algn="r"/>
            <a:r>
              <a:rPr lang="en-US" sz="1200" b="1" dirty="0" smtClean="0">
                <a:solidFill>
                  <a:schemeClr val="tx2"/>
                </a:solidFill>
                <a:latin typeface="Arial" panose="02080604020202020204" pitchFamily="34" charset="0"/>
                <a:cs typeface="Arial" panose="02080604020202020204" pitchFamily="34" charset="0"/>
              </a:rPr>
              <a:t>metascape.org</a:t>
            </a:r>
            <a:endParaRPr lang="en-US" sz="1200" b="1" dirty="0">
              <a:solidFill>
                <a:schemeClr val="tx2"/>
              </a:solidFill>
              <a:latin typeface="Arial" panose="02080604020202020204" pitchFamily="34" charset="0"/>
              <a:cs typeface="Arial" panose="02080604020202020204" pitchFamily="34" charset="0"/>
            </a:endParaRPr>
          </a:p>
        </p:txBody>
      </p:sp>
      <p:pic>
        <p:nvPicPr>
          <p:cNvPr id="11" name="Picture 10"/>
          <p:cNvPicPr>
            <a:picLocks noChangeAspect="true"/>
          </p:cNvPicPr>
          <p:nvPr userDrawn="true"/>
        </p:nvPicPr>
        <p:blipFill>
          <a:blip r:embed="rId2">
            <a:extLst>
              <a:ext uri="{28A0092B-C50C-407E-A947-70E740481C1C}">
                <a14:useLocalDpi xmlns:a14="http://schemas.microsoft.com/office/drawing/2010/main" val="false"/>
              </a:ext>
            </a:extLst>
          </a:blip>
          <a:stretch>
            <a:fillRect/>
          </a:stretch>
        </p:blipFill>
        <p:spPr>
          <a:xfrm>
            <a:off x="11623325" y="6356350"/>
            <a:ext cx="426873" cy="42687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true"/>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true"/>
          </p:cNvSpPr>
          <p:nvPr>
            <p:ph type="dt" sz="half" idx="10"/>
          </p:nvPr>
        </p:nvSpPr>
        <p:spPr/>
        <p:txBody>
          <a:bodyPr/>
          <a:lstStyle/>
          <a:p>
            <a:fld id="{53074F12-AA26-4AC8-9962-C36BB8F32554}" type="datetimeFigureOut">
              <a:rPr lang="en-US" smtClean="0"/>
            </a:fld>
            <a:endParaRPr lang="en-US"/>
          </a:p>
        </p:txBody>
      </p:sp>
      <p:sp>
        <p:nvSpPr>
          <p:cNvPr id="6" name="Slide Number Placeholder 5"/>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true"/>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true"/>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true"/>
          </p:cNvSpPr>
          <p:nvPr>
            <p:ph type="ftr" sz="quarter" idx="11"/>
          </p:nvPr>
        </p:nvSpPr>
        <p:spPr/>
        <p:txBody>
          <a:bodyPr/>
          <a:lstStyle/>
          <a:p>
            <a:endParaRPr lang="en-US"/>
          </a:p>
        </p:txBody>
      </p:sp>
      <p:sp>
        <p:nvSpPr>
          <p:cNvPr id="6" name="Slide Number Placeholder 5"/>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true"/>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true"/>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true"/>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endParaRPr lang="en-US" dirty="0" smtClean="0"/>
          </a:p>
        </p:txBody>
      </p:sp>
      <p:sp>
        <p:nvSpPr>
          <p:cNvPr id="4" name="Content Placeholder 3"/>
          <p:cNvSpPr>
            <a:spLocks noGrp="true"/>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Text Placeholder 4"/>
          <p:cNvSpPr>
            <a:spLocks noGrp="true"/>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endParaRPr lang="en-US" dirty="0" smtClean="0"/>
          </a:p>
        </p:txBody>
      </p:sp>
      <p:sp>
        <p:nvSpPr>
          <p:cNvPr id="6" name="Content Placeholder 5"/>
          <p:cNvSpPr>
            <a:spLocks noGrp="true"/>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Date Placeholder 6"/>
          <p:cNvSpPr>
            <a:spLocks noGrp="true"/>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true"/>
          </p:cNvSpPr>
          <p:nvPr>
            <p:ph type="ftr" sz="quarter" idx="11"/>
          </p:nvPr>
        </p:nvSpPr>
        <p:spPr/>
        <p:txBody>
          <a:bodyPr/>
          <a:lstStyle/>
          <a:p>
            <a:endParaRPr lang="en-US"/>
          </a:p>
        </p:txBody>
      </p:sp>
      <p:sp>
        <p:nvSpPr>
          <p:cNvPr id="9" name="Slide Number Placeholder 8"/>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true"/>
          </p:cNvSpPr>
          <p:nvPr>
            <p:ph type="ftr" sz="quarter" idx="11"/>
          </p:nvPr>
        </p:nvSpPr>
        <p:spPr/>
        <p:txBody>
          <a:bodyPr/>
          <a:lstStyle/>
          <a:p>
            <a:r>
              <a:rPr lang="en-US" dirty="0" smtClean="0"/>
              <a:t>Prepared by metascape.org</a:t>
            </a:r>
            <a:endParaRPr lang="en-US" dirty="0"/>
          </a:p>
        </p:txBody>
      </p:sp>
      <p:sp>
        <p:nvSpPr>
          <p:cNvPr id="5" name="Slide Number Placeholder 4"/>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true"/>
          </p:cNvSpPr>
          <p:nvPr>
            <p:ph type="ftr" sz="quarter" idx="11"/>
          </p:nvPr>
        </p:nvSpPr>
        <p:spPr/>
        <p:txBody>
          <a:bodyPr/>
          <a:lstStyle/>
          <a:p>
            <a:r>
              <a:rPr lang="en-US" dirty="0" smtClean="0"/>
              <a:t>Prepared by metascape.org</a:t>
            </a:r>
            <a:endParaRPr lang="en-US" dirty="0"/>
          </a:p>
        </p:txBody>
      </p:sp>
      <p:sp>
        <p:nvSpPr>
          <p:cNvPr id="4" name="Slide Number Placeholder 3"/>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true"/>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true"/>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true"/>
          </p:cNvSpPr>
          <p:nvPr>
            <p:ph type="ftr" sz="quarter" idx="11"/>
          </p:nvPr>
        </p:nvSpPr>
        <p:spPr/>
        <p:txBody>
          <a:bodyPr/>
          <a:lstStyle/>
          <a:p>
            <a:endParaRPr lang="en-US"/>
          </a:p>
        </p:txBody>
      </p:sp>
      <p:sp>
        <p:nvSpPr>
          <p:cNvPr id="7" name="Slide Number Placeholder 6"/>
          <p:cNvSpPr>
            <a:spLocks noGrp="true"/>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true">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true"/>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true"/>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true"/>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true"/>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80604020202020204" pitchFamily="34" charset="0"/>
          <a:ea typeface="+mj-ea"/>
          <a:cs typeface="Arial" panose="02080604020202020204" pitchFamily="34" charset="0"/>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Arial" panose="02080604020202020204" pitchFamily="34" charset="0"/>
          <a:ea typeface="+mn-ea"/>
          <a:cs typeface="Arial" panose="02080604020202020204" pitchFamily="34" charset="0"/>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Arial" panose="02080604020202020204" pitchFamily="34" charset="0"/>
          <a:ea typeface="+mn-ea"/>
          <a:cs typeface="Arial" panose="02080604020202020204" pitchFamily="34" charset="0"/>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Arial" panose="02080604020202020204" pitchFamily="34" charset="0"/>
          <a:ea typeface="+mn-ea"/>
          <a:cs typeface="Arial" panose="02080604020202020204" pitchFamily="34" charset="0"/>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Arial" panose="02080604020202020204" pitchFamily="34" charset="0"/>
          <a:ea typeface="+mn-ea"/>
          <a:cs typeface="Arial" panose="02080604020202020204" pitchFamily="34" charset="0"/>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Arial" panose="02080604020202020204" pitchFamily="34" charset="0"/>
          <a:ea typeface="+mn-ea"/>
          <a:cs typeface="Arial" panose="02080604020202020204" pitchFamily="34" charset="0"/>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true">
          <a:blip r:embed="rId1">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true"/>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true"/>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80604020202020204" pitchFamily="34" charset="0"/>
                <a:cs typeface="Arial" panose="0208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80604020202020204" pitchFamily="34" charset="0"/>
              <a:cs typeface="Arial" panose="0208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endParaRPr lang="en-US" sz="1600" dirty="0">
              <a:solidFill>
                <a:schemeClr val="bg1">
                  <a:lumMod val="95000"/>
                </a:schemeClr>
              </a:solidFill>
            </a:endParaRPr>
          </a:p>
        </p:txBody>
      </p:sp>
      <p:sp>
        <p:nvSpPr>
          <p:cNvPr id="12" name="TextBox 11"/>
          <p:cNvSpPr txBox="true"/>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80604020202020204" pitchFamily="34" charset="0"/>
                <a:cs typeface="Arial" panose="02080604020202020204" pitchFamily="34" charset="0"/>
              </a:rPr>
              <a:t>Aug 2, 2021</a:t>
            </a:r>
            <a:endParaRPr lang="en-US" b="1" dirty="0">
              <a:solidFill>
                <a:schemeClr val="bg1">
                  <a:lumMod val="95000"/>
                </a:schemeClr>
              </a:solidFill>
              <a:latin typeface="Arial" panose="02080604020202020204" pitchFamily="34" charset="0"/>
              <a:cs typeface="Arial" panose="0208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true"/>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80604020202020204" pitchFamily="34" charset="0"/>
                <a:cs typeface="Arial" panose="02080604020202020204" pitchFamily="34" charset="0"/>
              </a:rPr>
              <a:t>You gene list contains 500 identifiers, 500 human Entrez Gene IDs.</a:t>
            </a:r>
            <a:endParaRPr lang="en-US" sz="2000" b="1" dirty="0">
              <a:solidFill>
                <a:schemeClr val="tx2"/>
              </a:solidFill>
              <a:latin typeface="Arial" panose="02080604020202020204" pitchFamily="34" charset="0"/>
              <a:cs typeface="Arial" panose="02080604020202020204" pitchFamily="34" charset="0"/>
            </a:endParaRP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80604020202020204" pitchFamily="34" charset="0"/>
                <a:cs typeface="Arial" panose="02080604020202020204" pitchFamily="34" charset="0"/>
              </a:rPr>
              <a:t>Please check online </a:t>
            </a:r>
            <a:r>
              <a:rPr lang="en-US" sz="2000" b="1" dirty="0" err="1">
                <a:solidFill>
                  <a:schemeClr val="tx2"/>
                </a:solidFill>
                <a:latin typeface="Arial" panose="02080604020202020204" pitchFamily="34" charset="0"/>
                <a:cs typeface="Arial" panose="02080604020202020204" pitchFamily="34" charset="0"/>
                <a:hlinkClick r:id="rId1"/>
              </a:rPr>
              <a:t>Metascape</a:t>
            </a:r>
            <a:r>
              <a:rPr lang="en-US" sz="2000" b="1" dirty="0">
                <a:solidFill>
                  <a:schemeClr val="tx2"/>
                </a:solidFill>
                <a:latin typeface="Arial" panose="02080604020202020204" pitchFamily="34" charset="0"/>
                <a:cs typeface="Arial" panose="02080604020202020204" pitchFamily="34" charset="0"/>
                <a:hlinkClick r:id="rId1"/>
              </a:rPr>
              <a:t> User Manual</a:t>
            </a:r>
            <a:r>
              <a:rPr lang="en-US" sz="2000" b="1" dirty="0">
                <a:solidFill>
                  <a:schemeClr val="tx2"/>
                </a:solidFill>
                <a:latin typeface="Arial" panose="02080604020202020204" pitchFamily="34" charset="0"/>
                <a:cs typeface="Arial" panose="02080604020202020204" pitchFamily="34" charset="0"/>
              </a:rPr>
              <a:t> for explanation of each annotation field.</a:t>
            </a:r>
            <a:endParaRPr lang="en-US" sz="2000" b="1" dirty="0">
              <a:solidFill>
                <a:schemeClr val="tx2"/>
              </a:solidFill>
              <a:latin typeface="Arial" panose="02080604020202020204" pitchFamily="34" charset="0"/>
              <a:cs typeface="Arial" panose="0208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true"/>
          </p:cNvPicPr>
          <p:nvPr/>
        </p:nvPicPr>
        <p:blipFill>
          <a:blip r:embed="rId1"/>
          <a:stretch>
            <a:fillRect/>
          </a:stretch>
        </p:blipFill>
        <p:spPr>
          <a:xfrm>
            <a:off x="640080" y="2127026"/>
            <a:ext cx="10911535" cy="419751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endParaRPr lang="en-US" sz="2200" b="1" dirty="0">
              <a:ln w="3175" cap="rnd">
                <a:solidFill>
                  <a:schemeClr val="accent1">
                    <a:lumMod val="20000"/>
                    <a:lumOff val="80000"/>
                  </a:schemeClr>
                </a:solidFill>
                <a:round/>
              </a:ln>
            </a:endParaRPr>
          </a:p>
        </p:txBody>
      </p:sp>
      <p:pic>
        <p:nvPicPr>
          <p:cNvPr id="3" name="Picture 2" descr="ColorByCluster.png"/>
          <p:cNvPicPr>
            <a:picLocks noChangeAspect="true"/>
          </p:cNvPicPr>
          <p:nvPr/>
        </p:nvPicPr>
        <p:blipFill>
          <a:blip r:embed="rId1"/>
          <a:stretch>
            <a:fillRect/>
          </a:stretch>
        </p:blipFill>
        <p:spPr>
          <a:xfrm>
            <a:off x="3554778" y="1665465"/>
            <a:ext cx="5082138" cy="5120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true"/>
          </p:cNvPicPr>
          <p:nvPr/>
        </p:nvPicPr>
        <p:blipFill>
          <a:blip r:embed="rId1"/>
          <a:stretch>
            <a:fillRect/>
          </a:stretch>
        </p:blipFill>
        <p:spPr>
          <a:xfrm>
            <a:off x="3554778" y="1665465"/>
            <a:ext cx="5082138" cy="5120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MyList_PPIColorByCluster.png"/>
          <p:cNvPicPr>
            <a:picLocks noChangeAspect="true"/>
          </p:cNvPicPr>
          <p:nvPr/>
        </p:nvPicPr>
        <p:blipFill>
          <a:blip r:embed="rId1"/>
          <a:stretch>
            <a:fillRect/>
          </a:stretch>
        </p:blipFill>
        <p:spPr>
          <a:xfrm>
            <a:off x="3011485" y="1665465"/>
            <a:ext cx="6168724" cy="5120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MyList_MCODE_ALL_PPIColorByCluster.png"/>
          <p:cNvPicPr>
            <a:picLocks noChangeAspect="true"/>
          </p:cNvPicPr>
          <p:nvPr/>
        </p:nvPicPr>
        <p:blipFill>
          <a:blip r:embed="rId1"/>
          <a:stretch>
            <a:fillRect/>
          </a:stretch>
        </p:blipFill>
        <p:spPr>
          <a:xfrm>
            <a:off x="3355856" y="1665465"/>
            <a:ext cx="5479983" cy="5120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true"/>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endParaRPr lang="en-US" sz="2400" b="1" dirty="0">
              <a:ln w="3175" cap="rnd">
                <a:solidFill>
                  <a:schemeClr val="accent1">
                    <a:lumMod val="20000"/>
                    <a:lumOff val="80000"/>
                  </a:schemeClr>
                </a:solidFill>
                <a:round/>
              </a:ln>
            </a:endParaRPr>
          </a:p>
        </p:txBody>
      </p:sp>
      <p:graphicFrame>
        <p:nvGraphicFramePr>
          <p:cNvPr id="3" name="Table 2"/>
          <p:cNvGraphicFramePr>
            <a:graphicFrameLocks noGrp="true"/>
          </p:cNvGraphicFramePr>
          <p:nvPr/>
        </p:nvGraphicFramePr>
        <p:xfrm>
          <a:off x="640080" y="1665465"/>
          <a:ext cx="10911535" cy="4957064"/>
        </p:xfrm>
        <a:graphic>
          <a:graphicData uri="http://schemas.openxmlformats.org/drawingml/2006/table">
            <a:tbl>
              <a:tblPr firstRow="true" bandRow="true">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341376">
                <a:tc>
                  <a:txBody>
                    <a:bodyPr/>
                    <a:lstStyle/>
                    <a:p>
                      <a:r>
                        <a:t>MyList</a:t>
                      </a:r>
                    </a:p>
                  </a:txBody>
                  <a:tcPr/>
                </a:tc>
                <a:tc>
                  <a:txBody>
                    <a:bodyPr/>
                    <a:lstStyle/>
                    <a:p>
                      <a:r>
                        <a:t>R-HSA-1640170|Cell Cycle|-55.5;R-HSA-69278|Cell Cycle, Mitotic|-50.3;GO:1903047|mitotic cell cycle process|-40.8</a:t>
                      </a:r>
                    </a:p>
                  </a:txBody>
                  <a:tcPr/>
                </a:tc>
              </a:tr>
              <a:tr h="341376">
                <a:tc>
                  <a:txBody>
                    <a:bodyPr/>
                    <a:lstStyle/>
                    <a:p>
                      <a:r>
                        <a:t>MyList_MCODE_ALL</a:t>
                      </a:r>
                    </a:p>
                  </a:txBody>
                  <a:tcPr/>
                </a:tc>
                <a:tc>
                  <a:txBody>
                    <a:bodyPr/>
                    <a:lstStyle/>
                    <a:p>
                      <a:r>
                        <a:t>R-HSA-1640170|Cell Cycle|-63.5;R-HSA-69278|Cell Cycle, Mitotic|-62.6;R-HSA-68886|M Phase|-38.7</a:t>
                      </a:r>
                    </a:p>
                  </a:txBody>
                  <a:tcPr/>
                </a:tc>
              </a:tr>
              <a:tr h="341376">
                <a:tc>
                  <a:txBody>
                    <a:bodyPr/>
                    <a:lstStyle/>
                    <a:p>
                      <a:r>
                        <a:t>MyList_SUB1_MCODE_1</a:t>
                      </a:r>
                    </a:p>
                  </a:txBody>
                  <a:tcPr/>
                </a:tc>
                <a:tc>
                  <a:txBody>
                    <a:bodyPr/>
                    <a:lstStyle/>
                    <a:p>
                      <a:r>
                        <a:t>R-HSA-1640170|Cell Cycle|-17.8;R-HSA-69278|Cell Cycle, Mitotic|-14.2;GO:0006260|DNA replication|-13.0</a:t>
                      </a:r>
                    </a:p>
                  </a:txBody>
                  <a:tcPr/>
                </a:tc>
              </a:tr>
              <a:tr h="341376">
                <a:tc>
                  <a:txBody>
                    <a:bodyPr/>
                    <a:lstStyle/>
                    <a:p>
                      <a:r>
                        <a:t>MyList_SUB1_MCODE_2</a:t>
                      </a:r>
                    </a:p>
                  </a:txBody>
                  <a:tcPr/>
                </a:tc>
                <a:tc>
                  <a:txBody>
                    <a:bodyPr/>
                    <a:lstStyle/>
                    <a:p>
                      <a:r>
                        <a:t>R-HSA-2132295|MHC class II antigen presentation|-5.6;WP383|Striated muscle contraction pathway|-5.5;R-HSA-109582|Hemostasis|-5.2</a:t>
                      </a:r>
                    </a:p>
                  </a:txBody>
                  <a:tcPr/>
                </a:tc>
              </a:tr>
              <a:tr h="341376">
                <a:tc>
                  <a:txBody>
                    <a:bodyPr/>
                    <a:lstStyle/>
                    <a:p>
                      <a:r>
                        <a:t>MyList_SUB1_MCODE_3</a:t>
                      </a:r>
                    </a:p>
                  </a:txBody>
                  <a:tcPr/>
                </a:tc>
                <a:tc>
                  <a:txBody>
                    <a:bodyPr/>
                    <a:lstStyle/>
                    <a:p>
                      <a:r>
                        <a:t>R-HSA-2500257|Resolution of Sister Chromatid Cohesion|-47.7;R-HSA-68877|Mitotic Prometaphase|-43.2;R-HSA-68882|Mitotic Anaphase|-41.9</a:t>
                      </a:r>
                    </a:p>
                  </a:txBody>
                  <a:tcPr/>
                </a:tc>
              </a:tr>
              <a:tr h="341376">
                <a:tc>
                  <a:txBody>
                    <a:bodyPr/>
                    <a:lstStyle/>
                    <a:p>
                      <a:r>
                        <a:t>MyList_SUB1_MCODE_4</a:t>
                      </a:r>
                    </a:p>
                  </a:txBody>
                  <a:tcPr/>
                </a:tc>
                <a:tc>
                  <a:txBody>
                    <a:bodyPr/>
                    <a:lstStyle/>
                    <a:p>
                      <a:r>
                        <a:t>R-HSA-4839726|Chromatin organization|-20.0;R-HSA-3247509|Chromatin modifying enzymes|-20.0;GO:0006333|chromatin assembly or disassembly|-19.1</a:t>
                      </a:r>
                    </a:p>
                  </a:txBody>
                  <a:tcPr/>
                </a:tc>
              </a:tr>
              <a:tr h="341376">
                <a:tc>
                  <a:txBody>
                    <a:bodyPr/>
                    <a:lstStyle/>
                    <a:p>
                      <a:r>
                        <a:t>MyList_SUB1_MCODE_5</a:t>
                      </a:r>
                    </a:p>
                  </a:txBody>
                  <a:tcPr/>
                </a:tc>
                <a:tc>
                  <a:txBody>
                    <a:bodyPr/>
                    <a:lstStyle/>
                    <a:p>
                      <a:r>
                        <a:t>R-HSA-6798695|Neutrophil degranulation|-11.6;GO:0016569|covalent chromatin modification|-6.6;R-HSA-68962|Activation of the pre-replicative complex|-6.0</a:t>
                      </a:r>
                    </a:p>
                  </a:txBody>
                  <a:tcPr/>
                </a:tc>
              </a:tr>
              <a:tr h="341376">
                <a:tc>
                  <a:txBody>
                    <a:bodyPr/>
                    <a:lstStyle/>
                    <a:p>
                      <a:r>
                        <a:t>MyList_SUB1_MCODE_6</a:t>
                      </a:r>
                    </a:p>
                  </a:txBody>
                  <a:tcPr/>
                </a:tc>
                <a:tc>
                  <a:txBody>
                    <a:bodyPr/>
                    <a:lstStyle/>
                    <a:p>
                      <a:r>
                        <a:t>R-HSA-69278|Cell Cycle, Mitotic|-6.2;R-HSA-453279|Mitotic G1 phase and G1/S transition|-5.8;R-HSA-1640170|Cell Cycle|-5.7</a:t>
                      </a:r>
                    </a:p>
                  </a:txBody>
                  <a:tcPr/>
                </a:tc>
              </a:tr>
              <a:tr h="341376">
                <a:tc>
                  <a:txBody>
                    <a:bodyPr/>
                    <a:lstStyle/>
                    <a:p>
                      <a:r>
                        <a:t>MyList_SUB1_MCODE_7</a:t>
                      </a:r>
                    </a:p>
                  </a:txBody>
                  <a:tcPr/>
                </a:tc>
                <a:tc>
                  <a:txBody>
                    <a:bodyPr/>
                    <a:lstStyle/>
                    <a:p>
                      <a:r>
                        <a:t>R-HSA-2151201|Transcriptional activation of mitochondrial biogenesis|-5.5;R-HSA-69278|Cell Cycle, Mitotic|-5.1;WP4016|DNA IR-damage and cellular response via ATR|-5.0</a:t>
                      </a:r>
                    </a:p>
                  </a:txBody>
                  <a:tcPr/>
                </a:tc>
              </a:tr>
              <a:tr h="341376">
                <a:tc>
                  <a:txBody>
                    <a:bodyPr/>
                    <a:lstStyle/>
                    <a:p>
                      <a:r>
                        <a:t>MyList_SUB1_MCODE_8</a:t>
                      </a:r>
                    </a:p>
                  </a:txBody>
                  <a:tcPr/>
                </a:tc>
                <a:tc>
                  <a:txBody>
                    <a:bodyPr/>
                    <a:lstStyle/>
                    <a:p>
                      <a:r>
                        <a:t>CORUM:157|Condensin I complex|-8.9;CORUM:10|Condensin I complex|-8.9;CORUM:167|Condensin I complex|-8.9</a:t>
                      </a:r>
                    </a:p>
                  </a:txBody>
                  <a:tcPr/>
                </a:tc>
              </a:tr>
              <a:tr h="341376">
                <a:tc>
                  <a:txBody>
                    <a:bodyPr/>
                    <a:lstStyle/>
                    <a:p>
                      <a:r>
                        <a:t>MyList_SUB1_MCODE_9</a:t>
                      </a:r>
                    </a:p>
                  </a:txBody>
                  <a:tcPr/>
                </a:tc>
                <a:tc>
                  <a:txBody>
                    <a:bodyPr/>
                    <a:lstStyle/>
                    <a:p>
                      <a:r>
                        <a:t>R-HSA-9609690|HCMV Early Events|-9.0;R-HSA-4570464|SUMOylation of RNA binding proteins|-8.7;R-HSA-9609646|HCMV Infection|-8.6</a:t>
                      </a:r>
                    </a:p>
                  </a:txBody>
                  <a:tcPr/>
                </a:tc>
              </a:tr>
              <a:tr h="341376">
                <a:tc>
                  <a:txBody>
                    <a:bodyPr/>
                    <a:lstStyle/>
                    <a:p>
                      <a:r>
                        <a:t>MyList_SUB1_MCODE_10</a:t>
                      </a:r>
                    </a:p>
                  </a:txBody>
                  <a:tcPr/>
                </a:tc>
                <a:tc>
                  <a:txBody>
                    <a:bodyPr/>
                    <a:lstStyle/>
                    <a:p>
                      <a:r>
                        <a:t>GO:0046426|negative regulation of receptor signaling pathway via JAK-STAT|-6.8;GO:1904893|negative regulation of receptor signaling pathway via STAT|-6.6;GO:0046631|alpha-beta T cell activation|-6.5</a:t>
                      </a:r>
                    </a:p>
                  </a:txBody>
                  <a:tcPr/>
                </a:tc>
              </a:tr>
              <a:tr h="341376">
                <a:tc>
                  <a:txBody>
                    <a:bodyPr/>
                    <a:lstStyle/>
                    <a:p>
                      <a:r>
                        <a:t>MyList_SUB1_MCODE_11</a:t>
                      </a:r>
                    </a:p>
                  </a:txBody>
                  <a:tcPr/>
                </a:tc>
                <a:tc>
                  <a:txBody>
                    <a:bodyPr/>
                    <a:lstStyle/>
                    <a:p>
                      <a:r>
                        <a:t>GO:0032940|secretion by cell|-4.1;GO:0051056|regulation of small GTPase mediated signal transduction|-4.0;R-HSA-5683057|MAPK family signaling cascades|-3.9</a:t>
                      </a:r>
                    </a:p>
                  </a:txBody>
                  <a:tcPr/>
                </a:tc>
              </a:tr>
              <a:tr h="341376">
                <a:tc>
                  <a:txBody>
                    <a:bodyPr/>
                    <a:lstStyle/>
                    <a:p>
                      <a:r>
                        <a:t>MyList_SUB1_MCODE_12</a:t>
                      </a:r>
                    </a:p>
                  </a:txBody>
                  <a:tcPr/>
                </a:tc>
                <a:tc>
                  <a:txBody>
                    <a:bodyPr/>
                    <a:lstStyle/>
                    <a:p>
                      <a:r>
                        <a:t>R-HSA-8856828|Clathrin-mediated endocytosis|-6.9;R-HSA-199991|Membrane Trafficking|-4.9;GO:0006897|endocytosis|-4.9</a:t>
                      </a: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true">
          <a:blip r:embed="rId1">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endParaRPr lang="en-US" sz="1600" dirty="0">
              <a:solidFill>
                <a:schemeClr val="bg1"/>
              </a:solidFill>
              <a:effectLst/>
            </a:endParaRPr>
          </a:p>
        </p:txBody>
      </p:sp>
      <p:sp>
        <p:nvSpPr>
          <p:cNvPr id="10" name="TextBox 9"/>
          <p:cNvSpPr txBox="true"/>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80604020202020204" pitchFamily="34" charset="0"/>
                <a:cs typeface="Arial" panose="02080604020202020204" pitchFamily="34" charset="0"/>
              </a:rPr>
              <a:t>metascape.org</a:t>
            </a:r>
            <a:endParaRPr lang="en-US" sz="3600" b="1" dirty="0" smtClean="0">
              <a:solidFill>
                <a:schemeClr val="bg1"/>
              </a:solidFill>
              <a:effectLst>
                <a:glow rad="101600">
                  <a:schemeClr val="tx2">
                    <a:alpha val="60000"/>
                  </a:schemeClr>
                </a:glow>
              </a:effectLst>
              <a:latin typeface="Arial" panose="02080604020202020204" pitchFamily="34" charset="0"/>
              <a:cs typeface="Arial" panose="02080604020202020204" pitchFamily="34" charset="0"/>
            </a:endParaRPr>
          </a:p>
          <a:p>
            <a:r>
              <a:rPr lang="en-US" sz="2800" b="1" dirty="0" smtClean="0">
                <a:solidFill>
                  <a:schemeClr val="bg1"/>
                </a:solidFill>
                <a:effectLst>
                  <a:glow rad="101600">
                    <a:schemeClr val="tx2">
                      <a:alpha val="60000"/>
                    </a:schemeClr>
                  </a:glow>
                </a:effectLst>
                <a:latin typeface="Arial" panose="02080604020202020204" pitchFamily="34" charset="0"/>
                <a:cs typeface="Arial" panose="02080604020202020204" pitchFamily="34" charset="0"/>
              </a:rPr>
              <a:t>bioinformatics for biologists</a:t>
            </a:r>
            <a:endParaRPr lang="en-US" sz="2800" b="1" dirty="0">
              <a:solidFill>
                <a:schemeClr val="bg1"/>
              </a:solidFill>
              <a:effectLst>
                <a:glow rad="101600">
                  <a:schemeClr val="tx2">
                    <a:alpha val="60000"/>
                  </a:schemeClr>
                </a:glow>
              </a:effectLst>
              <a:latin typeface="Arial" panose="02080604020202020204" pitchFamily="34" charset="0"/>
              <a:cs typeface="Arial" panose="0208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80604020202020204" pitchFamily="34" charset="0"/>
                <a:cs typeface="Arial" panose="02080604020202020204" pitchFamily="34" charset="0"/>
              </a:rPr>
              <a:t>Easy, Fresh &amp; Free</a:t>
            </a:r>
            <a:endParaRPr lang="en-US" sz="2400" b="1"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Submit gene identifiers, one click on Expression Analysis. Done!</a:t>
            </a:r>
            <a:endParaRPr lang="en-US" sz="2400"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Interpretable results: visualizations, methods, </a:t>
            </a:r>
            <a:r>
              <a:rPr lang="en-US" sz="2400" dirty="0" err="1">
                <a:solidFill>
                  <a:schemeClr val="accent1">
                    <a:lumMod val="75000"/>
                  </a:schemeClr>
                </a:solidFill>
                <a:latin typeface="Arial" panose="02080604020202020204" pitchFamily="34" charset="0"/>
                <a:cs typeface="Arial" panose="02080604020202020204" pitchFamily="34" charset="0"/>
              </a:rPr>
              <a:t>pptx</a:t>
            </a:r>
            <a:r>
              <a:rPr lang="en-US" sz="2400" dirty="0">
                <a:solidFill>
                  <a:schemeClr val="accent1">
                    <a:lumMod val="75000"/>
                  </a:schemeClr>
                </a:solidFill>
                <a:latin typeface="Arial" panose="02080604020202020204" pitchFamily="34" charset="0"/>
                <a:cs typeface="Arial" panose="02080604020202020204" pitchFamily="34" charset="0"/>
              </a:rPr>
              <a:t>, </a:t>
            </a:r>
            <a:r>
              <a:rPr lang="en-US" sz="2400" dirty="0" err="1">
                <a:solidFill>
                  <a:schemeClr val="accent1">
                    <a:lumMod val="75000"/>
                  </a:schemeClr>
                </a:solidFill>
                <a:latin typeface="Arial" panose="02080604020202020204" pitchFamily="34" charset="0"/>
                <a:cs typeface="Arial" panose="02080604020202020204" pitchFamily="34" charset="0"/>
              </a:rPr>
              <a:t>xslx</a:t>
            </a:r>
            <a:r>
              <a:rPr lang="en-US" sz="2400" dirty="0">
                <a:solidFill>
                  <a:schemeClr val="accent1">
                    <a:lumMod val="75000"/>
                  </a:schemeClr>
                </a:solidFill>
                <a:latin typeface="Arial" panose="02080604020202020204" pitchFamily="34" charset="0"/>
                <a:cs typeface="Arial" panose="02080604020202020204" pitchFamily="34" charset="0"/>
              </a:rPr>
              <a:t>, </a:t>
            </a:r>
            <a:r>
              <a:rPr lang="en-US" sz="2400" dirty="0" smtClean="0">
                <a:solidFill>
                  <a:schemeClr val="accent1">
                    <a:lumMod val="75000"/>
                  </a:schemeClr>
                </a:solidFill>
                <a:latin typeface="Arial" panose="02080604020202020204" pitchFamily="34" charset="0"/>
                <a:cs typeface="Arial" panose="02080604020202020204" pitchFamily="34" charset="0"/>
              </a:rPr>
              <a:t>zip</a:t>
            </a:r>
            <a:endParaRPr lang="en-US" sz="2400" dirty="0" smtClean="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endParaRPr lang="en-US" sz="2400" dirty="0">
              <a:solidFill>
                <a:schemeClr val="accent1">
                  <a:lumMod val="75000"/>
                </a:schemeClr>
              </a:solidFill>
              <a:latin typeface="Arial" panose="02080604020202020204" pitchFamily="34" charset="0"/>
              <a:cs typeface="Arial" panose="02080604020202020204" pitchFamily="34" charset="0"/>
            </a:endParaRPr>
          </a:p>
          <a:p>
            <a:r>
              <a:rPr lang="en-US" sz="2400" b="1" dirty="0">
                <a:solidFill>
                  <a:schemeClr val="accent1">
                    <a:lumMod val="75000"/>
                  </a:schemeClr>
                </a:solidFill>
                <a:latin typeface="Arial" panose="02080604020202020204" pitchFamily="34" charset="0"/>
                <a:cs typeface="Arial" panose="02080604020202020204" pitchFamily="34" charset="0"/>
              </a:rPr>
              <a:t>Best Practices for Gene List Analyses</a:t>
            </a:r>
            <a:endParaRPr lang="en-US" sz="2400" b="1"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Rich annotations for thousands of genes at once</a:t>
            </a:r>
            <a:endParaRPr lang="en-US" sz="2400"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Pathway &amp; process enrichment analysis</a:t>
            </a:r>
            <a:endParaRPr lang="en-US" sz="2400"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Protein-protein </a:t>
            </a:r>
            <a:r>
              <a:rPr lang="en-US" sz="2400" dirty="0" err="1">
                <a:solidFill>
                  <a:schemeClr val="accent1">
                    <a:lumMod val="75000"/>
                  </a:schemeClr>
                </a:solidFill>
                <a:latin typeface="Arial" panose="02080604020202020204" pitchFamily="34" charset="0"/>
                <a:cs typeface="Arial" panose="02080604020202020204" pitchFamily="34" charset="0"/>
              </a:rPr>
              <a:t>interactome</a:t>
            </a:r>
            <a:r>
              <a:rPr lang="en-US" sz="2400" dirty="0">
                <a:solidFill>
                  <a:schemeClr val="accent1">
                    <a:lumMod val="75000"/>
                  </a:schemeClr>
                </a:solidFill>
                <a:latin typeface="Arial" panose="02080604020202020204" pitchFamily="34" charset="0"/>
                <a:cs typeface="Arial" panose="02080604020202020204" pitchFamily="34" charset="0"/>
              </a:rPr>
              <a:t> network analysis</a:t>
            </a:r>
            <a:endParaRPr lang="en-US" sz="2400"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Overlap analysis across multiple gene lists</a:t>
            </a:r>
            <a:endParaRPr lang="en-US" sz="2400"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Common and unique pathways across multiple studies</a:t>
            </a:r>
            <a:endParaRPr lang="en-US" sz="2400" dirty="0">
              <a:solidFill>
                <a:schemeClr val="accent1">
                  <a:lumMod val="75000"/>
                </a:schemeClr>
              </a:solidFill>
              <a:latin typeface="Arial" panose="02080604020202020204" pitchFamily="34" charset="0"/>
              <a:cs typeface="Arial" panose="02080604020202020204" pitchFamily="34" charset="0"/>
            </a:endParaRPr>
          </a:p>
          <a:p>
            <a:pPr marL="285750" indent="-285750">
              <a:buFont typeface="Arial" panose="02080604020202020204" pitchFamily="34" charset="0"/>
              <a:buChar char="•"/>
            </a:pPr>
            <a:r>
              <a:rPr lang="en-US" sz="2400" dirty="0">
                <a:solidFill>
                  <a:schemeClr val="accent1">
                    <a:lumMod val="75000"/>
                  </a:schemeClr>
                </a:solidFill>
                <a:latin typeface="Arial" panose="02080604020202020204" pitchFamily="34" charset="0"/>
                <a:cs typeface="Arial" panose="02080604020202020204" pitchFamily="34" charset="0"/>
              </a:rPr>
              <a:t>Support key model organisms</a:t>
            </a:r>
            <a:endParaRPr lang="en-US" sz="2400" dirty="0">
              <a:solidFill>
                <a:schemeClr val="accent1">
                  <a:lumMod val="75000"/>
                </a:schemeClr>
              </a:solidFill>
              <a:latin typeface="Arial" panose="02080604020202020204" pitchFamily="34" charset="0"/>
              <a:cs typeface="Arial" panose="02080604020202020204" pitchFamily="34" charset="0"/>
            </a:endParaRPr>
          </a:p>
        </p:txBody>
      </p:sp>
      <p:pic>
        <p:nvPicPr>
          <p:cNvPr id="12" name="Picture 11"/>
          <p:cNvPicPr>
            <a:picLocks noChangeAspect="true"/>
          </p:cNvPicPr>
          <p:nvPr/>
        </p:nvPicPr>
        <p:blipFill>
          <a:blip r:embed="rId2" cstate="print">
            <a:extLst>
              <a:ext uri="{28A0092B-C50C-407E-A947-70E740481C1C}">
                <a14:useLocalDpi xmlns:a14="http://schemas.microsoft.com/office/drawing/2010/main" val="false"/>
              </a:ext>
            </a:extLst>
          </a:blip>
          <a:stretch>
            <a:fillRect/>
          </a:stretch>
        </p:blipFill>
        <p:spPr>
          <a:xfrm>
            <a:off x="197140" y="5291234"/>
            <a:ext cx="1120569" cy="112056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3194</Words>
  <Application>WPS Presentation</Application>
  <PresentationFormat>Widescreen</PresentationFormat>
  <Paragraphs>103</Paragraphs>
  <Slides>9</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Liberation Sans</vt:lpstr>
      <vt:lpstr>Calibri</vt:lpstr>
      <vt:lpstr>微软雅黑</vt:lpstr>
      <vt:lpstr>AR PL UMing CN</vt:lpstr>
      <vt:lpstr>Arial Unicode MS</vt:lpstr>
      <vt:lpstr>Office Theme</vt:lpstr>
      <vt:lpstr>Gene List Analysis Report</vt:lpstr>
      <vt:lpstr>Gene List Summary</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谢大珂</cp:lastModifiedBy>
  <cp:revision>50</cp:revision>
  <dcterms:created xsi:type="dcterms:W3CDTF">2021-08-02T10:57:58Z</dcterms:created>
  <dcterms:modified xsi:type="dcterms:W3CDTF">2021-08-02T10:57:58Z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1033-11.1.0.9662</vt:lpwstr>
  </property>
</Properties>
</file>