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62" r:id="rId7"/>
    <p:sldId id="265" r:id="rId8"/>
    <p:sldId id="263" r:id="rId9"/>
    <p:sldId id="266"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The same enrichment network has its nodes colored by p-value, as shown in the legend.  The dark the color, the more statistically significant the node is (see legend for p-value ranges).</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endParaRPr lang="en-US" baseline="0" dirty="0" smtClean="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GO enrichment analysis was applied to each MCODE network to assign “meanings” to the network component, where top three best p-value terms were retained.</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hasCustomPrompt="true"/>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true"/>
          </p:cNvSpPr>
          <p:nvPr>
            <p:ph type="subTitle" idx="1" hasCustomPrompt="true"/>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endParaRPr lang="en-US" dirty="0" smtClean="0"/>
          </a:p>
          <a:p>
            <a:r>
              <a:rPr lang="en-US" dirty="0" smtClean="0"/>
              <a:t>Master subtitle style</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dirty="0"/>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true"/>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true"/>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true"/>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7" name="Footer Placeholder 4"/>
          <p:cNvSpPr txBox="true"/>
          <p:nvPr userDrawn="true"/>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true"/>
          <p:nvPr userDrawn="true"/>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80604020202020204" pitchFamily="34" charset="0"/>
                <a:cs typeface="Arial" panose="02080604020202020204" pitchFamily="34" charset="0"/>
              </a:rPr>
              <a:t>prepared by</a:t>
            </a:r>
            <a:endParaRPr lang="en-US" sz="1200" b="0" dirty="0" smtClean="0">
              <a:solidFill>
                <a:schemeClr val="bg1">
                  <a:lumMod val="50000"/>
                </a:schemeClr>
              </a:solidFill>
              <a:latin typeface="Arial" panose="02080604020202020204" pitchFamily="34" charset="0"/>
              <a:cs typeface="Arial" panose="02080604020202020204" pitchFamily="34" charset="0"/>
            </a:endParaRPr>
          </a:p>
          <a:p>
            <a:pPr algn="r"/>
            <a:r>
              <a:rPr lang="en-US" sz="1200" b="1" dirty="0" smtClean="0">
                <a:solidFill>
                  <a:schemeClr val="tx2"/>
                </a:solidFill>
                <a:latin typeface="Arial" panose="02080604020202020204" pitchFamily="34" charset="0"/>
                <a:cs typeface="Arial" panose="02080604020202020204" pitchFamily="34" charset="0"/>
              </a:rPr>
              <a:t>metascape.org</a:t>
            </a:r>
            <a:endParaRPr lang="en-US" sz="1200" b="1" dirty="0">
              <a:solidFill>
                <a:schemeClr val="tx2"/>
              </a:solidFill>
              <a:latin typeface="Arial" panose="02080604020202020204" pitchFamily="34" charset="0"/>
              <a:cs typeface="Arial" panose="02080604020202020204" pitchFamily="34" charset="0"/>
            </a:endParaRPr>
          </a:p>
        </p:txBody>
      </p:sp>
      <p:pic>
        <p:nvPicPr>
          <p:cNvPr id="11" name="Picture 10"/>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11623325" y="6356350"/>
            <a:ext cx="426873" cy="4268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true"/>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true"/>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true"/>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true"/>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true"/>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true"/>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Date Placeholder 6"/>
          <p:cNvSpPr>
            <a:spLocks noGrp="true"/>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true"/>
          </p:cNvSpPr>
          <p:nvPr>
            <p:ph type="ftr" sz="quarter" idx="11"/>
          </p:nvPr>
        </p:nvSpPr>
        <p:spPr/>
        <p:txBody>
          <a:bodyPr/>
          <a:lstStyle/>
          <a:p>
            <a:r>
              <a:rPr lang="en-US" dirty="0" smtClean="0"/>
              <a:t>Prepared by metascape.org</a:t>
            </a:r>
            <a:endParaRPr lang="en-US" dirty="0"/>
          </a:p>
        </p:txBody>
      </p:sp>
      <p:sp>
        <p:nvSpPr>
          <p:cNvPr id="5" name="Slide Number Placeholder 4"/>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true"/>
          </p:cNvSpPr>
          <p:nvPr>
            <p:ph type="ftr" sz="quarter" idx="11"/>
          </p:nvPr>
        </p:nvSpPr>
        <p:spPr/>
        <p:txBody>
          <a:bodyPr/>
          <a:lstStyle/>
          <a:p>
            <a:r>
              <a:rPr lang="en-US" dirty="0" smtClean="0"/>
              <a:t>Prepared by metascape.org</a:t>
            </a:r>
            <a:endParaRPr lang="en-US" dirty="0"/>
          </a:p>
        </p:txBody>
      </p:sp>
      <p:sp>
        <p:nvSpPr>
          <p:cNvPr id="4" name="Slide Number Placeholder 3"/>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true"/>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true">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true"/>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true"/>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80604020202020204" pitchFamily="34" charset="0"/>
          <a:ea typeface="+mj-ea"/>
          <a:cs typeface="Arial" panose="02080604020202020204" pitchFamily="34" charset="0"/>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Arial" panose="02080604020202020204"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true"/>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true"/>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80604020202020204" pitchFamily="34" charset="0"/>
                <a:cs typeface="Arial" panose="0208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80604020202020204" pitchFamily="34" charset="0"/>
              <a:cs typeface="Arial" panose="0208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endParaRPr lang="en-US" sz="1600" dirty="0">
              <a:solidFill>
                <a:schemeClr val="bg1">
                  <a:lumMod val="95000"/>
                </a:schemeClr>
              </a:solidFill>
            </a:endParaRPr>
          </a:p>
        </p:txBody>
      </p:sp>
      <p:sp>
        <p:nvSpPr>
          <p:cNvPr id="12" name="TextBox 11"/>
          <p:cNvSpPr txBox="true"/>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80604020202020204" pitchFamily="34" charset="0"/>
                <a:cs typeface="Arial" panose="02080604020202020204" pitchFamily="34" charset="0"/>
              </a:rPr>
              <a:t>Jul 30, 2021</a:t>
            </a:r>
            <a:endParaRPr lang="en-US" b="1" dirty="0">
              <a:solidFill>
                <a:schemeClr val="bg1">
                  <a:lumMod val="95000"/>
                </a:schemeClr>
              </a:solidFill>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true"/>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80604020202020204" pitchFamily="34" charset="0"/>
                <a:cs typeface="Arial" panose="02080604020202020204" pitchFamily="34" charset="0"/>
              </a:rPr>
              <a:t>You gene list contains 493 identifiers, 493 human Entrez Gene IDs.</a:t>
            </a:r>
            <a:endParaRPr lang="en-US" sz="2000" b="1" dirty="0">
              <a:solidFill>
                <a:schemeClr val="tx2"/>
              </a:solidFill>
              <a:latin typeface="Arial" panose="02080604020202020204" pitchFamily="34" charset="0"/>
              <a:cs typeface="Arial" panose="02080604020202020204" pitchFamily="34" charset="0"/>
            </a:endParaRP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80604020202020204" pitchFamily="34" charset="0"/>
                <a:cs typeface="Arial" panose="02080604020202020204" pitchFamily="34" charset="0"/>
              </a:rPr>
              <a:t>Please check online </a:t>
            </a:r>
            <a:r>
              <a:rPr lang="en-US" sz="2000" b="1" dirty="0" err="1">
                <a:solidFill>
                  <a:schemeClr val="tx2"/>
                </a:solidFill>
                <a:latin typeface="Arial" panose="02080604020202020204" pitchFamily="34" charset="0"/>
                <a:cs typeface="Arial" panose="02080604020202020204" pitchFamily="34" charset="0"/>
                <a:hlinkClick r:id="rId1"/>
              </a:rPr>
              <a:t>Metascape</a:t>
            </a:r>
            <a:r>
              <a:rPr lang="en-US" sz="2000" b="1" dirty="0">
                <a:solidFill>
                  <a:schemeClr val="tx2"/>
                </a:solidFill>
                <a:latin typeface="Arial" panose="02080604020202020204" pitchFamily="34" charset="0"/>
                <a:cs typeface="Arial" panose="02080604020202020204" pitchFamily="34" charset="0"/>
                <a:hlinkClick r:id="rId1"/>
              </a:rPr>
              <a:t> User Manual</a:t>
            </a:r>
            <a:r>
              <a:rPr lang="en-US" sz="2000" b="1" dirty="0">
                <a:solidFill>
                  <a:schemeClr val="tx2"/>
                </a:solidFill>
                <a:latin typeface="Arial" panose="02080604020202020204" pitchFamily="34" charset="0"/>
                <a:cs typeface="Arial" panose="02080604020202020204" pitchFamily="34" charset="0"/>
              </a:rPr>
              <a:t> for explanation of each annotation field.</a:t>
            </a:r>
            <a:endParaRPr lang="en-US" sz="2000" b="1" dirty="0">
              <a:solidFill>
                <a:schemeClr val="tx2"/>
              </a:solidFill>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true"/>
          </p:cNvPicPr>
          <p:nvPr/>
        </p:nvPicPr>
        <p:blipFill>
          <a:blip r:embed="rId1"/>
          <a:stretch>
            <a:fillRect/>
          </a:stretch>
        </p:blipFill>
        <p:spPr>
          <a:xfrm>
            <a:off x="640080" y="2189031"/>
            <a:ext cx="10911535" cy="40735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endParaRPr lang="en-US" sz="2200" b="1" dirty="0">
              <a:ln w="3175" cap="rnd">
                <a:solidFill>
                  <a:schemeClr val="accent1">
                    <a:lumMod val="20000"/>
                    <a:lumOff val="80000"/>
                  </a:schemeClr>
                </a:solidFill>
                <a:round/>
              </a:ln>
            </a:endParaRPr>
          </a:p>
        </p:txBody>
      </p:sp>
      <p:pic>
        <p:nvPicPr>
          <p:cNvPr id="3" name="Picture 2" descr="ColorByCluster.png"/>
          <p:cNvPicPr>
            <a:picLocks noChangeAspect="true"/>
          </p:cNvPicPr>
          <p:nvPr/>
        </p:nvPicPr>
        <p:blipFill>
          <a:blip r:embed="rId1"/>
          <a:stretch>
            <a:fillRect/>
          </a:stretch>
        </p:blipFill>
        <p:spPr>
          <a:xfrm>
            <a:off x="3507721" y="1665465"/>
            <a:ext cx="5176252" cy="5120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true"/>
          </p:cNvPicPr>
          <p:nvPr/>
        </p:nvPicPr>
        <p:blipFill>
          <a:blip r:embed="rId1"/>
          <a:stretch>
            <a:fillRect/>
          </a:stretch>
        </p:blipFill>
        <p:spPr>
          <a:xfrm>
            <a:off x="3507721" y="1665465"/>
            <a:ext cx="5176252" cy="5120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true"/>
          </p:cNvPicPr>
          <p:nvPr/>
        </p:nvPicPr>
        <p:blipFill>
          <a:blip r:embed="rId1"/>
          <a:stretch>
            <a:fillRect/>
          </a:stretch>
        </p:blipFill>
        <p:spPr>
          <a:xfrm>
            <a:off x="2964429" y="1665465"/>
            <a:ext cx="6262837" cy="5120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true"/>
          </p:cNvPicPr>
          <p:nvPr/>
        </p:nvPicPr>
        <p:blipFill>
          <a:blip r:embed="rId1"/>
          <a:stretch>
            <a:fillRect/>
          </a:stretch>
        </p:blipFill>
        <p:spPr>
          <a:xfrm>
            <a:off x="3193296" y="1665465"/>
            <a:ext cx="5805103" cy="5120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endParaRPr lang="en-US" sz="2400" b="1" dirty="0">
              <a:ln w="3175" cap="rnd">
                <a:solidFill>
                  <a:schemeClr val="accent1">
                    <a:lumMod val="20000"/>
                    <a:lumOff val="80000"/>
                  </a:schemeClr>
                </a:solidFill>
                <a:round/>
              </a:ln>
            </a:endParaRPr>
          </a:p>
        </p:txBody>
      </p:sp>
      <p:graphicFrame>
        <p:nvGraphicFramePr>
          <p:cNvPr id="3" name="Table 2"/>
          <p:cNvGraphicFramePr>
            <a:graphicFrameLocks noGrp="true"/>
          </p:cNvGraphicFramePr>
          <p:nvPr/>
        </p:nvGraphicFramePr>
        <p:xfrm>
          <a:off x="640080" y="1665465"/>
          <a:ext cx="10911535" cy="4786376"/>
        </p:xfrm>
        <a:graphic>
          <a:graphicData uri="http://schemas.openxmlformats.org/drawingml/2006/table">
            <a:tbl>
              <a:tblPr firstRow="true" bandRow="true">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12064">
                <a:tc>
                  <a:txBody>
                    <a:bodyPr/>
                    <a:lstStyle/>
                    <a:p>
                      <a:r>
                        <a:t>MyList</a:t>
                      </a:r>
                    </a:p>
                  </a:txBody>
                  <a:tcPr/>
                </a:tc>
                <a:tc>
                  <a:txBody>
                    <a:bodyPr/>
                    <a:lstStyle/>
                    <a:p>
                      <a:r>
                        <a:t>GO:0016569|covalent chromatin modification|-15.5;GO:0016570|histone modification|-14.4;GO:0018205|peptidyl-lysine modification|-9.2</a:t>
                      </a:r>
                    </a:p>
                  </a:txBody>
                  <a:tcPr/>
                </a:tc>
              </a:tr>
              <a:tr h="512064">
                <a:tc>
                  <a:txBody>
                    <a:bodyPr/>
                    <a:lstStyle/>
                    <a:p>
                      <a:r>
                        <a:t>MyList_MCODE_ALL</a:t>
                      </a:r>
                    </a:p>
                  </a:txBody>
                  <a:tcPr/>
                </a:tc>
                <a:tc>
                  <a:txBody>
                    <a:bodyPr/>
                    <a:lstStyle/>
                    <a:p>
                      <a:r>
                        <a:t>GO:0006913|nucleocytoplasmic transport|-12.0;GO:0051169|nuclear transport|-12.0;GO:0016569|covalent chromatin modification|-11.5</a:t>
                      </a:r>
                    </a:p>
                  </a:txBody>
                  <a:tcPr/>
                </a:tc>
              </a:tr>
              <a:tr h="512064">
                <a:tc>
                  <a:txBody>
                    <a:bodyPr/>
                    <a:lstStyle/>
                    <a:p>
                      <a:r>
                        <a:t>MyList_SUB1_MCODE_1</a:t>
                      </a:r>
                    </a:p>
                  </a:txBody>
                  <a:tcPr/>
                </a:tc>
                <a:tc>
                  <a:txBody>
                    <a:bodyPr/>
                    <a:lstStyle/>
                    <a:p>
                      <a:r>
                        <a:t>GO:0051169|nuclear transport|-8.6;GO:0006913|nucleocytoplasmic transport|-8.6;GO:0046488|phosphatidylinositol metabolic process|-7.4</a:t>
                      </a:r>
                    </a:p>
                  </a:txBody>
                  <a:tcPr/>
                </a:tc>
              </a:tr>
              <a:tr h="512064">
                <a:tc>
                  <a:txBody>
                    <a:bodyPr/>
                    <a:lstStyle/>
                    <a:p>
                      <a:r>
                        <a:t>MyList_SUB1_MCODE_2</a:t>
                      </a:r>
                    </a:p>
                  </a:txBody>
                  <a:tcPr/>
                </a:tc>
                <a:tc>
                  <a:txBody>
                    <a:bodyPr/>
                    <a:lstStyle/>
                    <a:p>
                      <a:r>
                        <a:t>R-HSA-8951664|Neddylation|-12.6;R-HSA-983168|Antigen processing: Ubiquitination &amp; Proteasome degradation|-11.6;R-HSA-983169|Class I MHC mediated antigen processing &amp; presentation|-10.9</a:t>
                      </a:r>
                    </a:p>
                  </a:txBody>
                  <a:tcPr/>
                </a:tc>
              </a:tr>
              <a:tr h="512064">
                <a:tc>
                  <a:txBody>
                    <a:bodyPr/>
                    <a:lstStyle/>
                    <a:p>
                      <a:r>
                        <a:t>MyList_SUB1_MCODE_3</a:t>
                      </a:r>
                    </a:p>
                  </a:txBody>
                  <a:tcPr/>
                </a:tc>
                <a:tc>
                  <a:txBody>
                    <a:bodyPr/>
                    <a:lstStyle/>
                    <a:p>
                      <a:r>
                        <a:t>GO:0002366|leukocyte activation involved in immune response|-11.6;GO:0002263|cell activation involved in immune response|-11.5;WP395|IL-4 signaling pathway|-11.0</a:t>
                      </a:r>
                    </a:p>
                  </a:txBody>
                  <a:tcPr/>
                </a:tc>
              </a:tr>
              <a:tr h="512064">
                <a:tc>
                  <a:txBody>
                    <a:bodyPr/>
                    <a:lstStyle/>
                    <a:p>
                      <a:r>
                        <a:t>MyList_SUB1_MCODE_4</a:t>
                      </a:r>
                    </a:p>
                  </a:txBody>
                  <a:tcPr/>
                </a:tc>
                <a:tc>
                  <a:txBody>
                    <a:bodyPr/>
                    <a:lstStyle/>
                    <a:p>
                      <a:r>
                        <a:t>R-HSA-73894|DNA Repair|-6.2;R-HSA-5250924|B-WICH complex positively regulates rRNA expression|-5.9;R-HSA-5250913|Positive epigenetic regulation of rRNA expression|-5.7</a:t>
                      </a:r>
                    </a:p>
                  </a:txBody>
                  <a:tcPr/>
                </a:tc>
              </a:tr>
              <a:tr h="512064">
                <a:tc>
                  <a:txBody>
                    <a:bodyPr/>
                    <a:lstStyle/>
                    <a:p>
                      <a:r>
                        <a:t>MyList_SUB1_MCODE_5</a:t>
                      </a:r>
                    </a:p>
                  </a:txBody>
                  <a:tcPr/>
                </a:tc>
                <a:tc>
                  <a:txBody>
                    <a:bodyPr/>
                    <a:lstStyle/>
                    <a:p>
                      <a:r>
                        <a:t>GO:0018027|peptidyl-lysine dimethylation|-8.6;GO:0018023|peptidyl-lysine trimethylation|-7.7;ko00310|Lysine degradation|-7.5</a:t>
                      </a:r>
                    </a:p>
                  </a:txBody>
                  <a:tcPr/>
                </a:tc>
              </a:tr>
              <a:tr h="512064">
                <a:tc>
                  <a:txBody>
                    <a:bodyPr/>
                    <a:lstStyle/>
                    <a:p>
                      <a:r>
                        <a:t>MyList_SUB1_MCODE_8</a:t>
                      </a:r>
                    </a:p>
                  </a:txBody>
                  <a:tcPr/>
                </a:tc>
                <a:tc>
                  <a:txBody>
                    <a:bodyPr/>
                    <a:lstStyle/>
                    <a:p>
                      <a:r>
                        <a:t>R-HSA-2500257|Resolution of Sister Chromatid Cohesion|-7.1;R-HSA-2467813|Separation of Sister Chromatids|-6.5;R-HSA-68877|Mitotic Prometaphase|-6.4</a:t>
                      </a:r>
                    </a:p>
                  </a:txBody>
                  <a:tcPr/>
                </a:tc>
              </a:tr>
              <a:tr h="512064">
                <a:tc>
                  <a:txBody>
                    <a:bodyPr/>
                    <a:lstStyle/>
                    <a:p>
                      <a:r>
                        <a:t>MyList_SUB1_MCODE_10</a:t>
                      </a:r>
                    </a:p>
                  </a:txBody>
                  <a:tcPr/>
                </a:tc>
                <a:tc>
                  <a:txBody>
                    <a:bodyPr/>
                    <a:lstStyle/>
                    <a:p>
                      <a:r>
                        <a:t>GO:0016055|Wnt signaling pathway|-5.4;GO:0198738|cell-cell signaling by wnt|-5.4;GO:1905114|cell surface receptor signaling pathway involved in cell-cell signaling|-5.1</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endParaRPr lang="en-US" sz="1600" dirty="0">
              <a:solidFill>
                <a:schemeClr val="bg1"/>
              </a:solidFill>
              <a:effectLst/>
            </a:endParaRPr>
          </a:p>
        </p:txBody>
      </p:sp>
      <p:sp>
        <p:nvSpPr>
          <p:cNvPr id="10" name="TextBox 9"/>
          <p:cNvSpPr txBox="true"/>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rPr>
              <a:t>metascape.org</a:t>
            </a:r>
            <a:endParaRPr lang="en-US" sz="36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endParaRPr>
          </a:p>
          <a:p>
            <a:r>
              <a:rPr lang="en-US" sz="28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rPr>
              <a:t>bioinformatics for biologists</a:t>
            </a:r>
            <a:endParaRPr lang="en-US" sz="2800" b="1" dirty="0">
              <a:solidFill>
                <a:schemeClr val="bg1"/>
              </a:solidFill>
              <a:effectLst>
                <a:glow rad="101600">
                  <a:schemeClr val="tx2">
                    <a:alpha val="60000"/>
                  </a:schemeClr>
                </a:glow>
              </a:effectLst>
              <a:latin typeface="Arial" panose="02080604020202020204" pitchFamily="34" charset="0"/>
              <a:cs typeface="Arial" panose="0208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80604020202020204" pitchFamily="34" charset="0"/>
                <a:cs typeface="Arial" panose="02080604020202020204" pitchFamily="34" charset="0"/>
              </a:rPr>
              <a:t>Easy, Fresh &amp; Free</a:t>
            </a:r>
            <a:endParaRPr lang="en-US" sz="2400" b="1"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Submit gene identifiers, one click on Expression Analysis. Done!</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Interpretable results: visualizations, methods, </a:t>
            </a:r>
            <a:r>
              <a:rPr lang="en-US" sz="2400" dirty="0" err="1">
                <a:solidFill>
                  <a:schemeClr val="accent1">
                    <a:lumMod val="75000"/>
                  </a:schemeClr>
                </a:solidFill>
                <a:latin typeface="Arial" panose="02080604020202020204" pitchFamily="34" charset="0"/>
                <a:cs typeface="Arial" panose="02080604020202020204" pitchFamily="34" charset="0"/>
              </a:rPr>
              <a:t>pptx</a:t>
            </a:r>
            <a:r>
              <a:rPr lang="en-US" sz="2400" dirty="0">
                <a:solidFill>
                  <a:schemeClr val="accent1">
                    <a:lumMod val="75000"/>
                  </a:schemeClr>
                </a:solidFill>
                <a:latin typeface="Arial" panose="02080604020202020204" pitchFamily="34" charset="0"/>
                <a:cs typeface="Arial" panose="02080604020202020204" pitchFamily="34" charset="0"/>
              </a:rPr>
              <a:t>, </a:t>
            </a:r>
            <a:r>
              <a:rPr lang="en-US" sz="2400" dirty="0" err="1">
                <a:solidFill>
                  <a:schemeClr val="accent1">
                    <a:lumMod val="75000"/>
                  </a:schemeClr>
                </a:solidFill>
                <a:latin typeface="Arial" panose="02080604020202020204" pitchFamily="34" charset="0"/>
                <a:cs typeface="Arial" panose="02080604020202020204" pitchFamily="34" charset="0"/>
              </a:rPr>
              <a:t>xslx</a:t>
            </a:r>
            <a:r>
              <a:rPr lang="en-US" sz="2400" dirty="0">
                <a:solidFill>
                  <a:schemeClr val="accent1">
                    <a:lumMod val="75000"/>
                  </a:schemeClr>
                </a:solidFill>
                <a:latin typeface="Arial" panose="02080604020202020204" pitchFamily="34" charset="0"/>
                <a:cs typeface="Arial" panose="02080604020202020204" pitchFamily="34" charset="0"/>
              </a:rPr>
              <a:t>, </a:t>
            </a:r>
            <a:r>
              <a:rPr lang="en-US" sz="2400" dirty="0" smtClean="0">
                <a:solidFill>
                  <a:schemeClr val="accent1">
                    <a:lumMod val="75000"/>
                  </a:schemeClr>
                </a:solidFill>
                <a:latin typeface="Arial" panose="02080604020202020204" pitchFamily="34" charset="0"/>
                <a:cs typeface="Arial" panose="02080604020202020204" pitchFamily="34" charset="0"/>
              </a:rPr>
              <a:t>zip</a:t>
            </a:r>
            <a:endParaRPr lang="en-US" sz="2400" dirty="0" smtClean="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sz="2400" dirty="0">
              <a:solidFill>
                <a:schemeClr val="accent1">
                  <a:lumMod val="75000"/>
                </a:schemeClr>
              </a:solidFill>
              <a:latin typeface="Arial" panose="02080604020202020204" pitchFamily="34" charset="0"/>
              <a:cs typeface="Arial" panose="02080604020202020204" pitchFamily="34" charset="0"/>
            </a:endParaRPr>
          </a:p>
          <a:p>
            <a:r>
              <a:rPr lang="en-US" sz="2400" b="1" dirty="0">
                <a:solidFill>
                  <a:schemeClr val="accent1">
                    <a:lumMod val="75000"/>
                  </a:schemeClr>
                </a:solidFill>
                <a:latin typeface="Arial" panose="02080604020202020204" pitchFamily="34" charset="0"/>
                <a:cs typeface="Arial" panose="02080604020202020204" pitchFamily="34" charset="0"/>
              </a:rPr>
              <a:t>Best Practices for Gene List Analyses</a:t>
            </a:r>
            <a:endParaRPr lang="en-US" sz="2400" b="1"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Rich annotations for thousands of genes at once</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Pathway &amp; process enrichment analysis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Protein-protein </a:t>
            </a:r>
            <a:r>
              <a:rPr lang="en-US" sz="2400" dirty="0" err="1">
                <a:solidFill>
                  <a:schemeClr val="accent1">
                    <a:lumMod val="75000"/>
                  </a:schemeClr>
                </a:solidFill>
                <a:latin typeface="Arial" panose="02080604020202020204" pitchFamily="34" charset="0"/>
                <a:cs typeface="Arial" panose="02080604020202020204" pitchFamily="34" charset="0"/>
              </a:rPr>
              <a:t>interactome</a:t>
            </a:r>
            <a:r>
              <a:rPr lang="en-US" sz="2400" dirty="0">
                <a:solidFill>
                  <a:schemeClr val="accent1">
                    <a:lumMod val="75000"/>
                  </a:schemeClr>
                </a:solidFill>
                <a:latin typeface="Arial" panose="02080604020202020204" pitchFamily="34" charset="0"/>
                <a:cs typeface="Arial" panose="02080604020202020204" pitchFamily="34" charset="0"/>
              </a:rPr>
              <a:t> network analysis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Overlap analysis across multiple gene lists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Common and unique pathways across multiple studies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Support key model organisms</a:t>
            </a:r>
            <a:endParaRPr lang="en-US" sz="2400" dirty="0">
              <a:solidFill>
                <a:schemeClr val="accent1">
                  <a:lumMod val="75000"/>
                </a:schemeClr>
              </a:solidFill>
              <a:latin typeface="Arial" panose="02080604020202020204" pitchFamily="34" charset="0"/>
              <a:cs typeface="Arial" panose="02080604020202020204" pitchFamily="34" charset="0"/>
            </a:endParaRPr>
          </a:p>
        </p:txBody>
      </p:sp>
      <p:pic>
        <p:nvPicPr>
          <p:cNvPr id="12" name="Picture 11"/>
          <p:cNvPicPr>
            <a:picLocks noChangeAspect="true"/>
          </p:cNvPicPr>
          <p:nvPr/>
        </p:nvPicPr>
        <p:blipFill>
          <a:blip r:embed="rId2" cstate="print">
            <a:extLst>
              <a:ext uri="{28A0092B-C50C-407E-A947-70E740481C1C}">
                <a14:useLocalDpi xmlns:a14="http://schemas.microsoft.com/office/drawing/2010/main" val="false"/>
              </a:ext>
            </a:extLst>
          </a:blip>
          <a:stretch>
            <a:fillRect/>
          </a:stretch>
        </p:blipFill>
        <p:spPr>
          <a:xfrm>
            <a:off x="197140" y="5291234"/>
            <a:ext cx="1120569" cy="11205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2597</Words>
  <Application>WPS Presentation</Application>
  <PresentationFormat>Widescreen</PresentationFormat>
  <Paragraphs>83</Paragraphs>
  <Slides>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Liberation Sans</vt:lpstr>
      <vt:lpstr>Calibri</vt:lpstr>
      <vt:lpstr>微软雅黑</vt:lpstr>
      <vt:lpstr>AR PL UMing CN</vt:lpstr>
      <vt:lpstr>Arial Unicode MS</vt:lpstr>
      <vt:lpstr>Office Theme</vt:lpstr>
      <vt:lpstr>Gene List Analysis Report</vt:lpstr>
      <vt:lpstr>Gene List Summary</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谢大珂</cp:lastModifiedBy>
  <cp:revision>50</cp:revision>
  <dcterms:created xsi:type="dcterms:W3CDTF">2021-07-30T08:43:59Z</dcterms:created>
  <dcterms:modified xsi:type="dcterms:W3CDTF">2021-07-30T08:43:59Z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1033-11.1.0.9662</vt:lpwstr>
  </property>
</Properties>
</file>