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5"/>
    <p:sldId id="262" r:id="rId6"/>
    <p:sldId id="265" r:id="rId7"/>
    <p:sldId id="263" r:id="rId8"/>
    <p:sldId id="266" r:id="rId9"/>
    <p:sldId id="264" r:id="rId10"/>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401006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smtClean="0"/>
          </a:p>
          <a:p>
            <a:r>
              <a:rPr lang="en-US" smtClean="0"/>
              <a:t>If </a:t>
            </a:r>
            <a:r>
              <a:rPr lang="en-US" dirty="0" smtClean="0"/>
              <a:t>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65956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2134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  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assign “meanings” to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3/8/2019</a:t>
            </a:fld>
            <a:endParaRPr lang="en-US"/>
          </a:p>
        </p:txBody>
      </p:sp>
      <p:sp>
        <p:nvSpPr>
          <p:cNvPr id="4" name="Footer Placeholder 3"/>
          <p:cNvSpPr>
            <a:spLocks noGrp="1"/>
          </p:cNvSpPr>
          <p:nvPr>
            <p:ph type="ftr" sz="quarter" idx="11"/>
          </p:nvPr>
        </p:nvSpPr>
        <p:spPr/>
        <p:txBody>
          <a:bodyPr/>
          <a:lstStyle/>
          <a:p>
            <a:r>
              <a:rPr lang="en-US" dirty="0" smtClean="0"/>
              <a:t>Prepared by metascape.org</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3/8/2019</a:t>
            </a:fld>
            <a:endParaRPr lang="en-US"/>
          </a:p>
        </p:txBody>
      </p:sp>
      <p:sp>
        <p:nvSpPr>
          <p:cNvPr id="3" name="Footer Placeholder 2"/>
          <p:cNvSpPr>
            <a:spLocks noGrp="1"/>
          </p:cNvSpPr>
          <p:nvPr>
            <p:ph type="ftr" sz="quarter" idx="11"/>
          </p:nvPr>
        </p:nvSpPr>
        <p:spPr/>
        <p:txBody>
          <a:bodyPr/>
          <a:lstStyle/>
          <a:p>
            <a:r>
              <a:rPr lang="en-US" dirty="0" smtClean="0"/>
              <a:t>Prepared by metascape.org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p>
        </p:txBody>
      </p:sp>
      <p:sp>
        <p:nvSpPr>
          <p:cNvPr id="12" name="TextBox 11"/>
          <p:cNvSpPr txBox="1"/>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Jul 30, 2021</a:t>
            </a:r>
            <a:endParaRPr lang="en-US"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Evidence Weighting</a:t>
            </a:r>
            <a:br>
              <a:rPr lang="en-US" sz="4000" b="1" dirty="0" smtClean="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by Machine Learning Approach</a:t>
            </a:r>
          </a:p>
        </p:txBody>
      </p:sp>
    </p:spTree>
    <p:extLst>
      <p:ext uri="{BB962C8B-B14F-4D97-AF65-F5344CB8AC3E}">
        <p14:creationId xmlns:p14="http://schemas.microsoft.com/office/powerpoint/2010/main" val="28950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p>
        </p:txBody>
      </p:sp>
      <p:sp>
        <p:nvSpPr>
          <p:cNvPr id="10" name="TextBox 9"/>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marL="285750" indent="-28575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r>
              <a:rPr lang="en-US" sz="2400" b="1" dirty="0">
                <a:solidFill>
                  <a:schemeClr val="accent1">
                    <a:lumMod val="75000"/>
                  </a:schemeClr>
                </a:solidFill>
                <a:latin typeface="Arial" panose="020B0604020202020204" pitchFamily="34" charset="0"/>
                <a:cs typeface="Arial" panose="020B0604020202020204" pitchFamily="34" charset="0"/>
              </a:rPr>
              <a:t>Best 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err="1">
                <a:solidFill>
                  <a:schemeClr val="accent1">
                    <a:lumMod val="75000"/>
                  </a:schemeClr>
                </a:solidFill>
                <a:latin typeface="Arial" panose="020B0604020202020204" pitchFamily="34" charset="0"/>
                <a:cs typeface="Arial" panose="020B0604020202020204" pitchFamily="34" charset="0"/>
              </a:rPr>
              <a:t>interactome</a:t>
            </a:r>
            <a:r>
              <a:rPr lang="en-US" sz="2400" dirty="0">
                <a:solidFill>
                  <a:schemeClr val="accent1">
                    <a:lumMod val="75000"/>
                  </a:schemeClr>
                </a:solidFill>
                <a:latin typeface="Arial" panose="020B0604020202020204" pitchFamily="34" charset="0"/>
                <a:cs typeface="Arial" panose="020B0604020202020204" pitchFamily="34" charset="0"/>
              </a:rPr>
              <a:t> 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organisms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468 identifiers, 468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Membership Analysis</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1"/>
          </p:cNvPicPr>
          <p:nvPr/>
        </p:nvPicPr>
        <p:blipFill>
          <a:blip r:embed="rId3"/>
          <a:stretch>
            <a:fillRect/>
          </a:stretch>
        </p:blipFill>
        <p:spPr>
          <a:xfrm>
            <a:off x="640080" y="2235361"/>
            <a:ext cx="10911535" cy="3980848"/>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p>
        </p:txBody>
      </p:sp>
      <p:pic>
        <p:nvPicPr>
          <p:cNvPr id="3" name="Picture 2" descr="ColorByCluster.png"/>
          <p:cNvPicPr>
            <a:picLocks noChangeAspect="1"/>
          </p:cNvPicPr>
          <p:nvPr/>
        </p:nvPicPr>
        <p:blipFill>
          <a:blip r:embed="rId3"/>
          <a:stretch>
            <a:fillRect/>
          </a:stretch>
        </p:blipFill>
        <p:spPr>
          <a:xfrm>
            <a:off x="2910955" y="1665465"/>
            <a:ext cx="6369785" cy="5120640"/>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r>
              <a:rPr lang="en-US" b="1" dirty="0" smtClean="0">
                <a:ln w="3175" cap="rnd">
                  <a:solidFill>
                    <a:schemeClr val="accent1">
                      <a:lumMod val="20000"/>
                      <a:lumOff val="80000"/>
                    </a:schemeClr>
                  </a:solidFill>
                  <a:round/>
                </a:ln>
              </a:rPr>
              <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1"/>
          </p:cNvPicPr>
          <p:nvPr/>
        </p:nvPicPr>
        <p:blipFill>
          <a:blip r:embed="rId3"/>
          <a:stretch>
            <a:fillRect/>
          </a:stretch>
        </p:blipFill>
        <p:spPr>
          <a:xfrm>
            <a:off x="2910955" y="1665465"/>
            <a:ext cx="6369785"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pic>
        <p:nvPicPr>
          <p:cNvPr id="3" name="Picture 2" descr="MyList_PPIColorByCluster.png"/>
          <p:cNvPicPr>
            <a:picLocks noChangeAspect="1"/>
          </p:cNvPicPr>
          <p:nvPr/>
        </p:nvPicPr>
        <p:blipFill>
          <a:blip r:embed="rId3"/>
          <a:stretch>
            <a:fillRect/>
          </a:stretch>
        </p:blipFill>
        <p:spPr>
          <a:xfrm>
            <a:off x="3548361" y="1665465"/>
            <a:ext cx="5094972" cy="5120640"/>
          </a:xfrm>
          <a:prstGeom prst="rect">
            <a:avLst/>
          </a:prstGeom>
        </p:spPr>
      </p:pic>
    </p:spTree>
    <p:extLst>
      <p:ext uri="{BB962C8B-B14F-4D97-AF65-F5344CB8AC3E}">
        <p14:creationId xmlns:p14="http://schemas.microsoft.com/office/powerpoint/2010/main" val="12771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pic>
        <p:nvPicPr>
          <p:cNvPr id="3" name="Picture 2" descr="MyList_MCODE_ALL_PPIColorByCluster.png"/>
          <p:cNvPicPr>
            <a:picLocks noChangeAspect="1"/>
          </p:cNvPicPr>
          <p:nvPr/>
        </p:nvPicPr>
        <p:blipFill>
          <a:blip r:embed="rId3"/>
          <a:stretch>
            <a:fillRect/>
          </a:stretch>
        </p:blipFill>
        <p:spPr>
          <a:xfrm>
            <a:off x="3366551" y="1665465"/>
            <a:ext cx="5458593" cy="5120640"/>
          </a:xfrm>
          <a:prstGeom prst="rect">
            <a:avLst/>
          </a:prstGeom>
        </p:spPr>
      </p:pic>
    </p:spTree>
    <p:extLst>
      <p:ext uri="{BB962C8B-B14F-4D97-AF65-F5344CB8AC3E}">
        <p14:creationId xmlns:p14="http://schemas.microsoft.com/office/powerpoint/2010/main" val="23586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p>
        </p:txBody>
      </p:sp>
      <p:graphicFrame>
        <p:nvGraphicFramePr>
          <p:cNvPr id="3" name="Table 2"/>
          <p:cNvGraphicFramePr>
            <a:graphicFrameLocks noGrp="1"/>
          </p:cNvGraphicFramePr>
          <p:nvPr/>
        </p:nvGraphicFramePr>
        <p:xfrm>
          <a:off x="640080" y="1665465"/>
          <a:ext cx="10911535" cy="4832928"/>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465512">
                <a:tc>
                  <a:txBody>
                    <a:bodyPr/>
                    <a:lstStyle/>
                    <a:p>
                      <a:r>
                        <a:t>MyList</a:t>
                      </a:r>
                    </a:p>
                  </a:txBody>
                  <a:tcPr/>
                </a:tc>
                <a:tc>
                  <a:txBody>
                    <a:bodyPr/>
                    <a:lstStyle/>
                    <a:p>
                      <a:r>
                        <a:t>R-HSA-909733|Interferon alpha/beta signaling|-13.6;R-HSA-913531|Interferon Signaling|-13.0;GO:0009615|response to virus|-12.9</a:t>
                      </a:r>
                    </a:p>
                  </a:txBody>
                  <a:tcPr/>
                </a:tc>
              </a:tr>
              <a:tr h="465512">
                <a:tc>
                  <a:txBody>
                    <a:bodyPr/>
                    <a:lstStyle/>
                    <a:p>
                      <a:r>
                        <a:t>MyList_MCODE_ALL</a:t>
                      </a:r>
                    </a:p>
                  </a:txBody>
                  <a:tcPr/>
                </a:tc>
                <a:tc>
                  <a:txBody>
                    <a:bodyPr/>
                    <a:lstStyle/>
                    <a:p>
                      <a:r>
                        <a:t>R-HSA-909733|Interferon alpha/beta signaling|-19.6;R-HSA-913531|Interferon Signaling|-17.2;R-HSA-1280215|Cytokine Signaling in Immune system|-16.8</a:t>
                      </a:r>
                    </a:p>
                  </a:txBody>
                  <a:tcPr/>
                </a:tc>
              </a:tr>
              <a:tr h="465512">
                <a:tc>
                  <a:txBody>
                    <a:bodyPr/>
                    <a:lstStyle/>
                    <a:p>
                      <a:r>
                        <a:t>MyList_SUB1_MCODE_1</a:t>
                      </a:r>
                    </a:p>
                  </a:txBody>
                  <a:tcPr/>
                </a:tc>
                <a:tc>
                  <a:txBody>
                    <a:bodyPr/>
                    <a:lstStyle/>
                    <a:p>
                      <a:r>
                        <a:t>R-HSA-909733|Interferon alpha/beta signaling|-29.0;R-HSA-913531|Interferon Signaling|-23.8;GO:0140546|defense response to symbiont|-19.3</a:t>
                      </a:r>
                    </a:p>
                  </a:txBody>
                  <a:tcPr/>
                </a:tc>
              </a:tr>
              <a:tr h="465512">
                <a:tc>
                  <a:txBody>
                    <a:bodyPr/>
                    <a:lstStyle/>
                    <a:p>
                      <a:r>
                        <a:t>MyList_SUB1_MCODE_2</a:t>
                      </a:r>
                    </a:p>
                  </a:txBody>
                  <a:tcPr/>
                </a:tc>
                <a:tc>
                  <a:txBody>
                    <a:bodyPr/>
                    <a:lstStyle/>
                    <a:p>
                      <a:r>
                        <a:t>R-HSA-983168|Antigen processing: Ubiquitination &amp; Proteasome degradation|-11.2;R-HSA-983169|Class I MHC mediated antigen processing &amp; presentation|-10.6;R-HSA-8951664|Neddylation|-9.9</a:t>
                      </a:r>
                    </a:p>
                  </a:txBody>
                  <a:tcPr/>
                </a:tc>
              </a:tr>
              <a:tr h="465512">
                <a:tc>
                  <a:txBody>
                    <a:bodyPr/>
                    <a:lstStyle/>
                    <a:p>
                      <a:r>
                        <a:t>MyList_SUB1_MCODE_3</a:t>
                      </a:r>
                    </a:p>
                  </a:txBody>
                  <a:tcPr/>
                </a:tc>
                <a:tc>
                  <a:txBody>
                    <a:bodyPr/>
                    <a:lstStyle/>
                    <a:p>
                      <a:r>
                        <a:t>CORUM:5450|Mediator complex|-10.3;CORUM:230|Mediator complex|-10.0;CORUM:867|TRAP-SMCC mediator complex|-8.7</a:t>
                      </a:r>
                    </a:p>
                  </a:txBody>
                  <a:tcPr/>
                </a:tc>
              </a:tr>
              <a:tr h="465512">
                <a:tc>
                  <a:txBody>
                    <a:bodyPr/>
                    <a:lstStyle/>
                    <a:p>
                      <a:r>
                        <a:t>MyList_SUB1_MCODE_4</a:t>
                      </a:r>
                    </a:p>
                  </a:txBody>
                  <a:tcPr/>
                </a:tc>
                <a:tc>
                  <a:txBody>
                    <a:bodyPr/>
                    <a:lstStyle/>
                    <a:p>
                      <a:r>
                        <a:t>R-HSA-9658195|Leishmania infection|-8.9;R-HSA-9660821|ADORA2B mediated anti-inflammatory cytokines production|-7.8;R-HSA-418555|G alpha (s) signalling events|-7.6</a:t>
                      </a:r>
                    </a:p>
                  </a:txBody>
                  <a:tcPr/>
                </a:tc>
              </a:tr>
              <a:tr h="465512">
                <a:tc>
                  <a:txBody>
                    <a:bodyPr/>
                    <a:lstStyle/>
                    <a:p>
                      <a:r>
                        <a:t>MyList_SUB1_MCODE_5</a:t>
                      </a:r>
                    </a:p>
                  </a:txBody>
                  <a:tcPr/>
                </a:tc>
                <a:tc>
                  <a:txBody>
                    <a:bodyPr/>
                    <a:lstStyle/>
                    <a:p>
                      <a:r>
                        <a:t>ko05152|Tuberculosis|-7.6;hsa05152|Tuberculosis|-7.5;GO:0007249|I-kappaB kinase/NF-kappaB signaling|-6.8</a:t>
                      </a:r>
                    </a:p>
                  </a:txBody>
                  <a:tcPr/>
                </a:tc>
              </a:tr>
              <a:tr h="465512">
                <a:tc>
                  <a:txBody>
                    <a:bodyPr/>
                    <a:lstStyle/>
                    <a:p>
                      <a:r>
                        <a:t>MyList_SUB1_MCODE_6</a:t>
                      </a:r>
                    </a:p>
                  </a:txBody>
                  <a:tcPr/>
                </a:tc>
                <a:tc>
                  <a:txBody>
                    <a:bodyPr/>
                    <a:lstStyle/>
                    <a:p>
                      <a:r>
                        <a:t>R-HSA-2559586|DNA Damage/Telomere Stress Induced Senescence|-9.5;R-HSA-3214815|HDACs deacetylate histones|-9.2;R-HSA-2559583|Cellular Senescence|-7.9</a:t>
                      </a:r>
                    </a:p>
                  </a:txBody>
                  <a:tcPr/>
                </a:tc>
              </a:tr>
              <a:tr h="465512">
                <a:tc>
                  <a:txBody>
                    <a:bodyPr/>
                    <a:lstStyle/>
                    <a:p>
                      <a:r>
                        <a:t>MyList_SUB1_MCODE_7</a:t>
                      </a:r>
                    </a:p>
                  </a:txBody>
                  <a:tcPr/>
                </a:tc>
                <a:tc>
                  <a:txBody>
                    <a:bodyPr/>
                    <a:lstStyle/>
                    <a:p>
                      <a:r>
                        <a:t>R-HSA-2424491|DAP12 signaling|-9.0;R-HSA-2172127|DAP12 interactions|-8.4;GO:0001912|positive regulation of leukocyte mediated cytotoxicity|-8.1</a:t>
                      </a:r>
                    </a:p>
                  </a:txBody>
                  <a:tcPr/>
                </a:tc>
              </a:tr>
              <a:tr h="465520">
                <a:tc>
                  <a:txBody>
                    <a:bodyPr/>
                    <a:lstStyle/>
                    <a:p>
                      <a:r>
                        <a:t>MyList_SUB1_MCODE_8</a:t>
                      </a:r>
                    </a:p>
                  </a:txBody>
                  <a:tcPr/>
                </a:tc>
                <a:tc>
                  <a:txBody>
                    <a:bodyPr/>
                    <a:lstStyle/>
                    <a:p>
                      <a:r>
                        <a:t>GO:0002429|immune response-activating cell surface receptor signaling pathway|-6.0;GO:0002757|immune response-activating signal transduction|-6.0;GO:0002768|immune response-regulating cell surface receptor signaling pathway|-5.9</a:t>
                      </a:r>
                    </a:p>
                  </a:txBody>
                  <a:tcPr/>
                </a:tc>
              </a:tr>
            </a:tbl>
          </a:graphicData>
        </a:graphic>
      </p:graphicFrame>
    </p:spTree>
    <p:extLst>
      <p:ext uri="{BB962C8B-B14F-4D97-AF65-F5344CB8AC3E}">
        <p14:creationId xmlns:p14="http://schemas.microsoft.com/office/powerpoint/2010/main" val="332372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1291</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Gene List Analysis Report</vt:lpstr>
      <vt:lpstr>Gene List Summary</vt:lpstr>
      <vt:lpstr>Membership Analysis</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49</cp:revision>
  <dcterms:created xsi:type="dcterms:W3CDTF">2013-08-21T19:17:07Z</dcterms:created>
  <dcterms:modified xsi:type="dcterms:W3CDTF">2019-03-08T17:25:31Z</dcterms:modified>
</cp:coreProperties>
</file>