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Jul 30, 2021</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499 identifiers, 499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2127026"/>
            <a:ext cx="10911535" cy="4197518"/>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2981540" y="1665465"/>
            <a:ext cx="6228614"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2981540" y="1665465"/>
            <a:ext cx="6228614"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MyList_PPIColorByCluster.png"/>
          <p:cNvPicPr>
            <a:picLocks noChangeAspect="1"/>
          </p:cNvPicPr>
          <p:nvPr/>
        </p:nvPicPr>
        <p:blipFill>
          <a:blip r:embed="rId3"/>
          <a:stretch>
            <a:fillRect/>
          </a:stretch>
        </p:blipFill>
        <p:spPr>
          <a:xfrm>
            <a:off x="3203991" y="1665465"/>
            <a:ext cx="5783713"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MyList_MCODE_ALL_PPIColorByCluster.png"/>
          <p:cNvPicPr>
            <a:picLocks noChangeAspect="1"/>
          </p:cNvPicPr>
          <p:nvPr/>
        </p:nvPicPr>
        <p:blipFill>
          <a:blip r:embed="rId3"/>
          <a:stretch>
            <a:fillRect/>
          </a:stretch>
        </p:blipFill>
        <p:spPr>
          <a:xfrm>
            <a:off x="3441571" y="1665465"/>
            <a:ext cx="5308553" cy="5120640"/>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904545"/>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393895">
                <a:tc>
                  <a:txBody>
                    <a:bodyPr/>
                    <a:lstStyle/>
                    <a:p>
                      <a:r>
                        <a:t>MyList</a:t>
                      </a:r>
                    </a:p>
                  </a:txBody>
                  <a:tcPr/>
                </a:tc>
                <a:tc>
                  <a:txBody>
                    <a:bodyPr/>
                    <a:lstStyle/>
                    <a:p>
                      <a:r>
                        <a:t>R-HSA-1640170|Cell Cycle|-54.0;R-HSA-69278|Cell Cycle, Mitotic|-48.7;GO:1903047|mitotic cell cycle process|-39.4</a:t>
                      </a:r>
                    </a:p>
                  </a:txBody>
                  <a:tcPr/>
                </a:tc>
              </a:tr>
              <a:tr h="393895">
                <a:tc>
                  <a:txBody>
                    <a:bodyPr/>
                    <a:lstStyle/>
                    <a:p>
                      <a:r>
                        <a:t>MyList_MCODE_ALL</a:t>
                      </a:r>
                    </a:p>
                  </a:txBody>
                  <a:tcPr/>
                </a:tc>
                <a:tc>
                  <a:txBody>
                    <a:bodyPr/>
                    <a:lstStyle/>
                    <a:p>
                      <a:r>
                        <a:t>R-HSA-1640170|Cell Cycle|-62.6;R-HSA-69278|Cell Cycle, Mitotic|-57.5;R-HSA-68886|M Phase|-36.8</a:t>
                      </a:r>
                    </a:p>
                  </a:txBody>
                  <a:tcPr/>
                </a:tc>
              </a:tr>
              <a:tr h="393895">
                <a:tc>
                  <a:txBody>
                    <a:bodyPr/>
                    <a:lstStyle/>
                    <a:p>
                      <a:r>
                        <a:t>MyList_SUB1_MCODE_1</a:t>
                      </a:r>
                    </a:p>
                  </a:txBody>
                  <a:tcPr/>
                </a:tc>
                <a:tc>
                  <a:txBody>
                    <a:bodyPr/>
                    <a:lstStyle/>
                    <a:p>
                      <a:r>
                        <a:t>R-HSA-1640170|Cell Cycle|-20.8;R-HSA-69278|Cell Cycle, Mitotic|-13.4;GO:0006260|DNA replication|-12.9</a:t>
                      </a:r>
                    </a:p>
                  </a:txBody>
                  <a:tcPr/>
                </a:tc>
              </a:tr>
              <a:tr h="393895">
                <a:tc>
                  <a:txBody>
                    <a:bodyPr/>
                    <a:lstStyle/>
                    <a:p>
                      <a:r>
                        <a:t>MyList_SUB1_MCODE_2</a:t>
                      </a:r>
                    </a:p>
                  </a:txBody>
                  <a:tcPr/>
                </a:tc>
                <a:tc>
                  <a:txBody>
                    <a:bodyPr/>
                    <a:lstStyle/>
                    <a:p>
                      <a:r>
                        <a:t>R-HSA-2132295|MHC class II antigen presentation|-5.4;WP383|Striated muscle contraction pathway|-5.3;R-HSA-437239|Recycling pathway of L1|-5.0</a:t>
                      </a:r>
                    </a:p>
                  </a:txBody>
                  <a:tcPr/>
                </a:tc>
              </a:tr>
              <a:tr h="393895">
                <a:tc>
                  <a:txBody>
                    <a:bodyPr/>
                    <a:lstStyle/>
                    <a:p>
                      <a:r>
                        <a:t>MyList_SUB1_MCODE_3</a:t>
                      </a:r>
                    </a:p>
                  </a:txBody>
                  <a:tcPr/>
                </a:tc>
                <a:tc>
                  <a:txBody>
                    <a:bodyPr/>
                    <a:lstStyle/>
                    <a:p>
                      <a:r>
                        <a:t>GO:0046425|regulation of receptor signaling pathway via JAK-STAT|-6.1;ko04144|Endocytosis|-6.0;hsa04144|Endocytosis |-6.0</a:t>
                      </a:r>
                    </a:p>
                  </a:txBody>
                  <a:tcPr/>
                </a:tc>
              </a:tr>
              <a:tr h="393895">
                <a:tc>
                  <a:txBody>
                    <a:bodyPr/>
                    <a:lstStyle/>
                    <a:p>
                      <a:r>
                        <a:t>MyList_SUB1_MCODE_4</a:t>
                      </a:r>
                    </a:p>
                  </a:txBody>
                  <a:tcPr/>
                </a:tc>
                <a:tc>
                  <a:txBody>
                    <a:bodyPr/>
                    <a:lstStyle/>
                    <a:p>
                      <a:r>
                        <a:t>R-HSA-2500257|Resolution of Sister Chromatid Cohesion|-45.3;R-HSA-68877|Mitotic Prometaphase|-41.0;R-HSA-68882|Mitotic Anaphase|-39.8</a:t>
                      </a:r>
                    </a:p>
                  </a:txBody>
                  <a:tcPr/>
                </a:tc>
              </a:tr>
              <a:tr h="393895">
                <a:tc>
                  <a:txBody>
                    <a:bodyPr/>
                    <a:lstStyle/>
                    <a:p>
                      <a:r>
                        <a:t>MyList_SUB1_MCODE_5</a:t>
                      </a:r>
                    </a:p>
                  </a:txBody>
                  <a:tcPr/>
                </a:tc>
                <a:tc>
                  <a:txBody>
                    <a:bodyPr/>
                    <a:lstStyle/>
                    <a:p>
                      <a:r>
                        <a:t>R-HSA-9609690|HCMV Early Events|-9.6;R-HSA-9609646|HCMV Infection|-9.1;R-HSA-3108214|SUMOylation of DNA damage response and repair proteins|-8.8</a:t>
                      </a:r>
                    </a:p>
                  </a:txBody>
                  <a:tcPr/>
                </a:tc>
              </a:tr>
              <a:tr h="393895">
                <a:tc>
                  <a:txBody>
                    <a:bodyPr/>
                    <a:lstStyle/>
                    <a:p>
                      <a:r>
                        <a:t>MyList_SUB1_MCODE_6</a:t>
                      </a:r>
                    </a:p>
                  </a:txBody>
                  <a:tcPr/>
                </a:tc>
                <a:tc>
                  <a:txBody>
                    <a:bodyPr/>
                    <a:lstStyle/>
                    <a:p>
                      <a:r>
                        <a:t>R-HSA-3247509|Chromatin modifying enzymes|-20.0;R-HSA-4839726|Chromatin organization|-20.0;GO:0006333|chromatin assembly or disassembly|-19.1</a:t>
                      </a:r>
                    </a:p>
                  </a:txBody>
                  <a:tcPr/>
                </a:tc>
              </a:tr>
              <a:tr h="393895">
                <a:tc>
                  <a:txBody>
                    <a:bodyPr/>
                    <a:lstStyle/>
                    <a:p>
                      <a:r>
                        <a:t>MyList_SUB1_MCODE_7</a:t>
                      </a:r>
                    </a:p>
                  </a:txBody>
                  <a:tcPr/>
                </a:tc>
                <a:tc>
                  <a:txBody>
                    <a:bodyPr/>
                    <a:lstStyle/>
                    <a:p>
                      <a:r>
                        <a:t>CORUM:160|Condensin II|-12.2;R-HSA-6798695|Neutrophil degranulation|-11.3;R-HSA-69278|Cell Cycle, Mitotic|-9.1</a:t>
                      </a:r>
                    </a:p>
                  </a:txBody>
                  <a:tcPr/>
                </a:tc>
              </a:tr>
              <a:tr h="393895">
                <a:tc>
                  <a:txBody>
                    <a:bodyPr/>
                    <a:lstStyle/>
                    <a:p>
                      <a:r>
                        <a:t>MyList_SUB1_MCODE_8</a:t>
                      </a:r>
                    </a:p>
                  </a:txBody>
                  <a:tcPr/>
                </a:tc>
                <a:tc>
                  <a:txBody>
                    <a:bodyPr/>
                    <a:lstStyle/>
                    <a:p>
                      <a:r>
                        <a:t>CORUM:1098|DNA synthesome complex (13 subunits)|-7.2;R-HSA-1640170|Cell Cycle|-6.9;CORUM:1099|DNA synthesome complex (17 subunits)|-6.8</a:t>
                      </a:r>
                    </a:p>
                  </a:txBody>
                  <a:tcPr/>
                </a:tc>
              </a:tr>
              <a:tr h="393895">
                <a:tc>
                  <a:txBody>
                    <a:bodyPr/>
                    <a:lstStyle/>
                    <a:p>
                      <a:r>
                        <a:t>MyList_SUB1_MCODE_9</a:t>
                      </a:r>
                    </a:p>
                  </a:txBody>
                  <a:tcPr/>
                </a:tc>
                <a:tc>
                  <a:txBody>
                    <a:bodyPr/>
                    <a:lstStyle/>
                    <a:p>
                      <a:r>
                        <a:t>R-HSA-8856828|Clathrin-mediated endocytosis|-5.3;R-HSA-199991|Membrane Trafficking|-3.4;GO:0006897|endocytosis|-3.4</a:t>
                      </a:r>
                    </a:p>
                  </a:txBody>
                  <a:tcPr/>
                </a:tc>
              </a:tr>
              <a:tr h="393900">
                <a:tc>
                  <a:txBody>
                    <a:bodyPr/>
                    <a:lstStyle/>
                    <a:p>
                      <a:r>
                        <a:t>MyList_SUB1_MCODE_10</a:t>
                      </a:r>
                    </a:p>
                  </a:txBody>
                  <a:tcPr/>
                </a:tc>
                <a:tc>
                  <a:txBody>
                    <a:bodyPr/>
                    <a:lstStyle/>
                    <a:p>
                      <a:r>
                        <a:t>WP2374|Oncostatin M signaling pathway|-7.3;WP4666|Hepatitis B infection|-6.2;ko04630|Jak-STAT signaling pathway|-6.2</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