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173edec4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173edec4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173edec48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173edec48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1d5040a0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1d5040a0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1d5040a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1d5040a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1d5040a0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1d5040a0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1d5040a0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1d5040a0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1d5040a0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1d5040a0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1d5040a0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1d5040a0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1d5040a0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1d5040a0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173edec48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173edec48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1d5040a0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1d5040a0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173edec4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173edec4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173edec4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173edec4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173edec4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173edec4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173edec4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173edec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173edec48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173edec48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a61ec49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a61ec49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229692c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229692c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CS105 Final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Jahnavi Naik, Eva Choudhary, Liam Pinson, Simarpal Singh, Arjun Khanna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 Question:</a:t>
            </a:r>
            <a:r>
              <a:rPr lang="en"/>
              <a:t> </a:t>
            </a:r>
            <a:r>
              <a:rPr lang="en" sz="1300"/>
              <a:t>Whether a person will accept the coupon recommended to them in different driving scenarios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independent and dependent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best k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model for KNN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Evaluated the model’s performance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2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Identify independent and dependent variables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020275"/>
            <a:ext cx="47058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Independent Variables (X): </a:t>
            </a:r>
            <a:endParaRPr b="1" sz="800"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Destination</a:t>
            </a:r>
            <a:r>
              <a:rPr lang="en" sz="1100"/>
              <a:t> - No Urgent Place, Home, Work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Passenger</a:t>
            </a:r>
            <a:r>
              <a:rPr lang="en" sz="1100"/>
              <a:t> - Alone, Friend(s), Kid(s), Partner (who are the passengers in the car)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Weather</a:t>
            </a:r>
            <a:r>
              <a:rPr lang="en" sz="1100"/>
              <a:t> - Sunny, Rainy, Snowy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Temperature</a:t>
            </a:r>
            <a:r>
              <a:rPr lang="en" sz="1100"/>
              <a:t> - 55, 80, 30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Time</a:t>
            </a:r>
            <a:r>
              <a:rPr lang="en" sz="1100"/>
              <a:t> - 2PM, 10AM, 6PM, 7AM, 10PM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Coupon</a:t>
            </a:r>
            <a:r>
              <a:rPr lang="en" sz="1100"/>
              <a:t> - Restaurant(&lt;$20), Coffee House, Carry out &amp; Take away, Bar, Restaurant($20-$50)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Expiration</a:t>
            </a:r>
            <a:r>
              <a:rPr lang="en" sz="1100"/>
              <a:t> - 1d, 2h (the coupon expires in 1 day or in 2 hours)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Gender</a:t>
            </a:r>
            <a:r>
              <a:rPr lang="en" sz="1100"/>
              <a:t> - Female, Male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Age</a:t>
            </a:r>
            <a:r>
              <a:rPr lang="en" sz="1100"/>
              <a:t> - 21, 46, 26, 31, 41, 50plus, 36, below21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M</a:t>
            </a:r>
            <a:r>
              <a:rPr b="1" lang="en" sz="1100"/>
              <a:t>arital Status</a:t>
            </a:r>
            <a:r>
              <a:rPr lang="en" sz="1100"/>
              <a:t> - </a:t>
            </a:r>
            <a:r>
              <a:rPr lang="en" sz="1100"/>
              <a:t>Unmarried partner, Single, Married partner, Divorced, Widowed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has_Children </a:t>
            </a:r>
            <a:r>
              <a:rPr lang="en" sz="1100"/>
              <a:t>- 1, 0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Income</a:t>
            </a:r>
            <a:r>
              <a:rPr lang="en" sz="1100"/>
              <a:t>: $37500 - $49999, $62500 - $74999, $12500 - $24999, $75000 - $87499, $50000 - $62499, $25000 - $37499, $100000 or More, $87500 - $99999, Less than $12500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D</a:t>
            </a:r>
            <a:r>
              <a:rPr b="1" lang="en" sz="1100"/>
              <a:t>irection_same </a:t>
            </a:r>
            <a:r>
              <a:rPr lang="en" sz="1100"/>
              <a:t>- 0, 1 (whether the restaurant/bar is in the same direction as your current destination)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Direction_opp</a:t>
            </a:r>
            <a:r>
              <a:rPr lang="en" sz="1100"/>
              <a:t> - 1, 0 (whether the restaurant/bar is in the same direction as your current destination)</a:t>
            </a:r>
            <a:endParaRPr sz="1100"/>
          </a:p>
        </p:txBody>
      </p:sp>
      <p:sp>
        <p:nvSpPr>
          <p:cNvPr id="126" name="Google Shape;126;p23"/>
          <p:cNvSpPr txBox="1"/>
          <p:nvPr/>
        </p:nvSpPr>
        <p:spPr>
          <a:xfrm>
            <a:off x="5321900" y="996725"/>
            <a:ext cx="3317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Char char="●"/>
            </a:pPr>
            <a:r>
              <a:rPr b="1"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Bar</a:t>
            </a: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never, less1, 1~3, 4~8, gt8 (how many times do you go to a bar every month?)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Char char="●"/>
            </a:pPr>
            <a:r>
              <a:rPr b="1"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CoffeeHouse</a:t>
            </a: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 never, less1, 1~3, 4~8, gt8 (how many times do you go to a coffeehouse every month?)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Char char="●"/>
            </a:pPr>
            <a:r>
              <a:rPr b="1"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CarryAway</a:t>
            </a: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never, less1, 1~3, 4~8, gt8 (how many times do you get take-away food every month?)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Char char="●"/>
            </a:pPr>
            <a:r>
              <a:rPr b="1"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RestaurantLessThan20</a:t>
            </a: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never, less1, 1~3, 4~8, gt8 (how many times do you go to a restaurant with an average expense per person of less than $20 every month?)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Char char="●"/>
            </a:pPr>
            <a:r>
              <a:rPr b="1"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Restaurant20To50</a:t>
            </a: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never, less1, 1~3, 4~8, gt8 (how many times do you go to a restaurant with average expense per person of $20 - $50 every month?)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Char char="●"/>
            </a:pPr>
            <a:r>
              <a:rPr b="1"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toCoupon_GEQ15min</a:t>
            </a: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- 0,1 (driving distance to the restaurant/bar for using the coupon is greater than 15 minutes)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Char char="●"/>
            </a:pPr>
            <a:r>
              <a:rPr b="1"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toCoupon_GEQ25min</a:t>
            </a: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- 0, 1 (driving distance to the restaurant/bar for using the coupon is greater than 25 minutes)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Identify independent and dependent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38100"/>
            <a:ext cx="8520600" cy="26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</a:t>
            </a:r>
            <a:r>
              <a:rPr b="1" lang="en" sz="1300"/>
              <a:t>ependent Variable (Y): </a:t>
            </a:r>
            <a:endParaRPr b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Y</a:t>
            </a:r>
            <a:r>
              <a:rPr lang="en" sz="1300"/>
              <a:t> - 1, 0 (whether the coupon is accepted or not)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/>
              <a:t>Code:</a:t>
            </a:r>
            <a:endParaRPr b="1" sz="13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50" y="2815075"/>
            <a:ext cx="7718850" cy="9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Find the best k value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32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Test a range of k values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Minimum value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value = √n  (n = number of total observations) = 113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Elbow Method</a:t>
            </a:r>
            <a:r>
              <a:rPr lang="en"/>
              <a:t> - Plot the accuracies of various potential k values and find the “elbow of the curve.” This is the k value where the accuracy is the highest.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3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Find the best k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1298625" y="690600"/>
            <a:ext cx="3530100" cy="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Elbow Method (Code):</a:t>
            </a:r>
            <a:endParaRPr b="1" sz="5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625" y="1049700"/>
            <a:ext cx="6705300" cy="400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Find the best k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963525"/>
            <a:ext cx="25014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Elbow Method Results</a:t>
            </a:r>
            <a:r>
              <a:rPr lang="en" sz="1600"/>
              <a:t>:</a:t>
            </a:r>
            <a:endParaRPr sz="1600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075" y="1154175"/>
            <a:ext cx="45040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Use model for KNN classification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 the model using the entire dataset: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(Results in a series of 0s and 1s indicating if coupon is accepted or not.)</a:t>
            </a:r>
            <a:endParaRPr sz="1100"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25" y="1779300"/>
            <a:ext cx="8203550" cy="11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26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Evaluated the</a:t>
            </a:r>
            <a:r>
              <a:rPr lang="en"/>
              <a:t> model’s performance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765800"/>
            <a:ext cx="3246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Confusion Matrix: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731" y="1121086"/>
            <a:ext cx="7336533" cy="9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275" y="2176950"/>
            <a:ext cx="3487925" cy="28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Evaluated the model’s performance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Accuracy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Recall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Precision</a:t>
            </a:r>
            <a:endParaRPr b="1"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50" y="1655038"/>
            <a:ext cx="7829624" cy="85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450" y="3021523"/>
            <a:ext cx="7829624" cy="6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450" y="4140324"/>
            <a:ext cx="7829739" cy="6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the confusion matrix, calculate the accuracy (True Positive + True Negative) / Total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we use to replace the NaNs when cleaning the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variable do you think would have the greatest impact on if the driver would accept the coupon?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07050" y="18732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Question: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347525" y="2183725"/>
            <a:ext cx="60750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Will</a:t>
            </a:r>
            <a:r>
              <a:rPr lang="en" sz="1300"/>
              <a:t> a person accept a coupon recommended to them in different driving scenarios?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Obtained from UCI Machine Learning Repository and was donated in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types of coupons were for the bar, a coffee house, a takeout place, a restaurant less than $20, and a restaurant $20-$50 and the coupon would either expire in 2 hours or 1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Various different attributes were collected such as income, how many times they go to the given place, age, and how far they were from the place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Removed columns we thought were not needed for our analysis, including occupation, education, and car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Found NaNs in the columns asking how often they frequent the bar, coffee house, takeout, and the 2 </a:t>
            </a:r>
            <a:r>
              <a:rPr lang="en"/>
              <a:t>types</a:t>
            </a:r>
            <a:r>
              <a:rPr lang="en"/>
              <a:t> of restaurants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possible </a:t>
            </a:r>
            <a:r>
              <a:rPr lang="en"/>
              <a:t>choices</a:t>
            </a:r>
            <a:r>
              <a:rPr lang="en"/>
              <a:t> had a natural ordering : never, less than 1, 1-3, 4-8, greater than 8, so we </a:t>
            </a:r>
            <a:r>
              <a:rPr lang="en"/>
              <a:t>decided</a:t>
            </a:r>
            <a:r>
              <a:rPr lang="en"/>
              <a:t> to order the data points that we had and found the median for each, then replaces the NaNs with these medians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order to perform the KNN classification, we needed to change the </a:t>
            </a:r>
            <a:r>
              <a:rPr lang="en"/>
              <a:t>categorical</a:t>
            </a:r>
            <a:r>
              <a:rPr lang="en"/>
              <a:t> data into integer values so that we could </a:t>
            </a:r>
            <a:r>
              <a:rPr lang="en"/>
              <a:t>perform</a:t>
            </a:r>
            <a:r>
              <a:rPr lang="en"/>
              <a:t> the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the </a:t>
            </a:r>
            <a:r>
              <a:rPr lang="en"/>
              <a:t>natural</a:t>
            </a:r>
            <a:r>
              <a:rPr lang="en"/>
              <a:t> ordering of the </a:t>
            </a:r>
            <a:r>
              <a:rPr lang="en"/>
              <a:t>categories</a:t>
            </a:r>
            <a:r>
              <a:rPr lang="en"/>
              <a:t> where </a:t>
            </a:r>
            <a:r>
              <a:rPr lang="en"/>
              <a:t>applicable</a:t>
            </a:r>
            <a:r>
              <a:rPr lang="en"/>
              <a:t> and ordered them as 1 to the number of </a:t>
            </a:r>
            <a:r>
              <a:rPr lang="en"/>
              <a:t>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way each </a:t>
            </a:r>
            <a:r>
              <a:rPr lang="en"/>
              <a:t>category</a:t>
            </a:r>
            <a:r>
              <a:rPr lang="en"/>
              <a:t> has a number and we can proceed with KNN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19152" l="0" r="0" t="0"/>
          <a:stretch/>
        </p:blipFill>
        <p:spPr>
          <a:xfrm>
            <a:off x="1685888" y="2855025"/>
            <a:ext cx="5772224" cy="20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Represented the distribution of coupons accepted by income. Had each variable be put in numerical values with income going from {</a:t>
            </a:r>
            <a:r>
              <a:rPr b="1" lang="en"/>
              <a:t>1: </a:t>
            </a:r>
            <a:r>
              <a:rPr lang="en"/>
              <a:t>Less than $12500, </a:t>
            </a:r>
            <a:r>
              <a:rPr b="1" lang="en"/>
              <a:t>2: </a:t>
            </a:r>
            <a:r>
              <a:rPr lang="en"/>
              <a:t>$12500 - $24999, </a:t>
            </a:r>
            <a:r>
              <a:rPr b="1" lang="en"/>
              <a:t>3:</a:t>
            </a:r>
            <a:r>
              <a:rPr lang="en"/>
              <a:t> $25000 - $37499, </a:t>
            </a:r>
            <a:r>
              <a:rPr b="1" lang="en"/>
              <a:t>4: </a:t>
            </a:r>
            <a:r>
              <a:rPr lang="en"/>
              <a:t>$37500 - $49999, </a:t>
            </a:r>
            <a:r>
              <a:rPr b="1" lang="en"/>
              <a:t>5: </a:t>
            </a:r>
            <a:r>
              <a:rPr lang="en"/>
              <a:t>$50000 - $62499, </a:t>
            </a:r>
            <a:r>
              <a:rPr b="1" lang="en"/>
              <a:t>6:</a:t>
            </a:r>
            <a:r>
              <a:rPr lang="en"/>
              <a:t> $62500 - $74999, </a:t>
            </a:r>
            <a:r>
              <a:rPr b="1" lang="en"/>
              <a:t>7: </a:t>
            </a:r>
            <a:r>
              <a:rPr lang="en"/>
              <a:t>$75000 - $87499, </a:t>
            </a:r>
            <a:r>
              <a:rPr b="1" lang="en"/>
              <a:t>8: </a:t>
            </a:r>
            <a:r>
              <a:rPr lang="en"/>
              <a:t>$87500 - $99999, </a:t>
            </a:r>
            <a:r>
              <a:rPr b="1" lang="en"/>
              <a:t>9: </a:t>
            </a:r>
            <a:r>
              <a:rPr lang="en"/>
              <a:t>$100000 or More</a:t>
            </a:r>
            <a:r>
              <a:rPr b="1" lang="en"/>
              <a:t>}. </a:t>
            </a:r>
            <a:r>
              <a:rPr lang="en"/>
              <a:t>The two graphs represent </a:t>
            </a:r>
            <a:r>
              <a:rPr lang="en"/>
              <a:t>coupon accepted (1) and coupon rejected (0), so looking at the second graph, we can see that the largest proportion was group 3 @ 16.56% acceptance.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603188"/>
            <a:ext cx="5719501" cy="193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the same procedure as above, this chart illustrates the </a:t>
            </a:r>
            <a:r>
              <a:rPr lang="en"/>
              <a:t>distribution</a:t>
            </a:r>
            <a:r>
              <a:rPr lang="en"/>
              <a:t> of coupon acceptance by coupon type. Each integer value </a:t>
            </a:r>
            <a:r>
              <a:rPr lang="en"/>
              <a:t>represents</a:t>
            </a:r>
            <a:r>
              <a:rPr lang="en"/>
              <a:t> a type of coupon{</a:t>
            </a:r>
            <a:r>
              <a:rPr b="1" lang="en"/>
              <a:t>1: </a:t>
            </a:r>
            <a:r>
              <a:rPr lang="en"/>
              <a:t>Bar, </a:t>
            </a:r>
            <a:r>
              <a:rPr b="1" lang="en"/>
              <a:t>2: </a:t>
            </a:r>
            <a:r>
              <a:rPr lang="en"/>
              <a:t>Coffee House, </a:t>
            </a:r>
            <a:r>
              <a:rPr b="1" lang="en"/>
              <a:t>3:</a:t>
            </a:r>
            <a:r>
              <a:rPr lang="en"/>
              <a:t> Carry out &amp; Take away, </a:t>
            </a:r>
            <a:r>
              <a:rPr b="1" lang="en"/>
              <a:t>4: </a:t>
            </a:r>
            <a:r>
              <a:rPr lang="en"/>
              <a:t>Restaurants &lt; $20, </a:t>
            </a:r>
            <a:r>
              <a:rPr b="1" lang="en"/>
              <a:t>5: </a:t>
            </a:r>
            <a:r>
              <a:rPr lang="en"/>
              <a:t>Restaurants ($20-$50). </a:t>
            </a:r>
            <a:r>
              <a:rPr lang="en"/>
              <a:t>The two graphs represent coupon accepted (1) and coupon rejected (0), so looking at the second graph, we can see that the largest proportion was group 2 @ 27.67% acceptance.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325" y="1539338"/>
            <a:ext cx="5719500" cy="206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bar graph depicts a key variable that could determine whether a person would accept a coupon recommended to them.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bar represents the amount of time it takes to get to the destination that the coupon is advertising.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the first bar represents destinations that are greater than or equal to 5 minutes; the second is greater than or equal to 15 minutes; and the third is greater than or equal to 25 minutes.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coupons </a:t>
            </a:r>
            <a:r>
              <a:rPr lang="en"/>
              <a:t>whose</a:t>
            </a:r>
            <a:r>
              <a:rPr lang="en"/>
              <a:t> destination is within 5 to 15 minutes is clearly shown to be the most accepted by people.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250" y="152400"/>
            <a:ext cx="541988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0" y="-420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0" y="587400"/>
            <a:ext cx="3272100" cy="45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boxplot also shows the distribution of some important variables that can influence the person's choice of accepting a coupon.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age, the range of 1-9 represents an age range of 0 to 50+. ie: 1 = below 21, 2 = 21-26, 3 = 26-31, 4 = 31-36, 5 = 36-41, 6 = 41-46, 7 = 46-50, 8 = 50+.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variable time, represents the times where people were surveyed for accepting coupons. the range is from 1-5 where 1 = 7am, 2 = 10am, 3 = 2pm, 4 = 6pm, and 5 = 10pm.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variable income, it represents the distribution of income amongst those surveyed. The range is from 1 to 9, where it starts from 0 to $12500 and increments by $12500 each mark.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variable coupon, it represents what type of establishment the coupon is for. 1 = Bar, 2 = Coffee House, 3 = Carry out and Take Away, 4 = Restaurant under $20, 5 = Restaurant between $20 to $50. "For the variable passanger, this represents what kind of company the person has with in the car. 1 = Alone, 2  = Kid/Kids, 3 = Friend/Friends, 4 = Partner.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the variable passanger, this represents what kind of company the person has with in the car. 1 = Alone, 2  = Kid/Kids, 3 = Friend/Friends, 4 = Partner.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477600"/>
            <a:ext cx="5719500" cy="4188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