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2" r:id="rId7"/>
    <p:sldId id="260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A8E0-5BB8-4F0D-9100-AA57B54B0DFB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0AB-B6A1-4E40-A924-4732D1A1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Shared Stack Implementation and Analysis Using Queue Delegation and Elimination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Mike Thomson (mt29253), Esha Choukse (ec27876)</a:t>
            </a:r>
          </a:p>
          <a:p>
            <a:endParaRPr lang="en-US" dirty="0"/>
          </a:p>
          <a:p>
            <a:r>
              <a:rPr lang="en-US" dirty="0" smtClean="0"/>
              <a:t>Multicore Computing, Fall 2014</a:t>
            </a:r>
          </a:p>
          <a:p>
            <a:r>
              <a:rPr lang="en-US" dirty="0" smtClean="0"/>
              <a:t>November 25,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95" y="1690688"/>
            <a:ext cx="8619388" cy="48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32" y="1320743"/>
            <a:ext cx="8001336" cy="55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15" y="675693"/>
            <a:ext cx="6232570" cy="61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82" y="386105"/>
            <a:ext cx="6504636" cy="64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40" y="1690688"/>
            <a:ext cx="8965720" cy="48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6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Baseline performance of </a:t>
            </a:r>
            <a:r>
              <a:rPr lang="en-US" dirty="0" err="1" smtClean="0"/>
              <a:t>MonitorT</a:t>
            </a:r>
            <a:r>
              <a:rPr lang="en-US" dirty="0" smtClean="0"/>
              <a:t> is similar to QD Lock</a:t>
            </a:r>
          </a:p>
          <a:p>
            <a:pPr lvl="1"/>
            <a:r>
              <a:rPr lang="en-US" dirty="0" smtClean="0"/>
              <a:t>They have different implementations of delegation</a:t>
            </a:r>
          </a:p>
          <a:p>
            <a:pPr lvl="1"/>
            <a:r>
              <a:rPr lang="en-US" dirty="0" smtClean="0"/>
              <a:t>JAVA vs C++ performance comes into play too</a:t>
            </a:r>
          </a:p>
          <a:p>
            <a:r>
              <a:rPr lang="en-US" dirty="0" smtClean="0"/>
              <a:t>QD elimination lock improves upon both QD Lock and </a:t>
            </a:r>
            <a:r>
              <a:rPr lang="en-US" dirty="0" err="1" smtClean="0"/>
              <a:t>MonitorT</a:t>
            </a:r>
            <a:endParaRPr lang="en-US" dirty="0" smtClean="0"/>
          </a:p>
          <a:p>
            <a:r>
              <a:rPr lang="en-US" dirty="0" smtClean="0"/>
              <a:t>Apart from a few anomalies, QD elimination lock</a:t>
            </a:r>
          </a:p>
          <a:p>
            <a:pPr lvl="1"/>
            <a:r>
              <a:rPr lang="en-US" dirty="0" smtClean="0"/>
              <a:t>Provides greater benefits with larger number of threads</a:t>
            </a:r>
          </a:p>
          <a:p>
            <a:pPr lvl="1"/>
            <a:r>
              <a:rPr lang="en-US" dirty="0" smtClean="0"/>
              <a:t>Gives better performance for a mid range of Elimination Array size</a:t>
            </a:r>
          </a:p>
          <a:p>
            <a:pPr lvl="2"/>
            <a:r>
              <a:rPr lang="en-US" dirty="0" smtClean="0"/>
              <a:t>Too small a size leads to contention – always busy</a:t>
            </a:r>
          </a:p>
          <a:p>
            <a:pPr lvl="2"/>
            <a:r>
              <a:rPr lang="en-US" dirty="0" smtClean="0"/>
              <a:t>Too big a size leads to lesser matches – always waiting</a:t>
            </a:r>
          </a:p>
          <a:p>
            <a:pPr lvl="1"/>
            <a:r>
              <a:rPr lang="en-US" dirty="0" smtClean="0"/>
              <a:t>Gives better performance with smaller delegation queue size</a:t>
            </a:r>
          </a:p>
          <a:p>
            <a:pPr lvl="2"/>
            <a:r>
              <a:rPr lang="en-US" dirty="0" smtClean="0"/>
              <a:t>Longer queue size means that the delegate thread cannot carry on with its own execution for a long time</a:t>
            </a:r>
          </a:p>
          <a:p>
            <a:pPr lvl="1"/>
            <a:r>
              <a:rPr lang="en-US" dirty="0" smtClean="0"/>
              <a:t>Unexpectedly, percentage distribution of </a:t>
            </a:r>
            <a:r>
              <a:rPr lang="en-US" dirty="0"/>
              <a:t>p</a:t>
            </a:r>
            <a:r>
              <a:rPr lang="en-US" dirty="0" smtClean="0"/>
              <a:t>ushes and pops did not seem to affect the performance adversely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44764" cy="2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Queue Delegation</a:t>
            </a:r>
          </a:p>
          <a:p>
            <a:pPr lvl="1"/>
            <a:r>
              <a:rPr lang="en-US" dirty="0" smtClean="0"/>
              <a:t>Elimination 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Analysis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6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753" y="2645691"/>
            <a:ext cx="1317356" cy="101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53153" y="2798091"/>
            <a:ext cx="1317356" cy="101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5553" y="2950491"/>
            <a:ext cx="1317356" cy="101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7953" y="3102891"/>
            <a:ext cx="1317356" cy="101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74211" y="3051875"/>
            <a:ext cx="1446502" cy="507570"/>
            <a:chOff x="4287866" y="3459996"/>
            <a:chExt cx="1446502" cy="507570"/>
          </a:xfrm>
        </p:grpSpPr>
        <p:sp>
          <p:nvSpPr>
            <p:cNvPr id="9" name="Rectangle 8"/>
            <p:cNvSpPr/>
            <p:nvPr/>
          </p:nvSpPr>
          <p:spPr>
            <a:xfrm>
              <a:off x="4287866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4509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01152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07795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438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21081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27724" y="3459996"/>
              <a:ext cx="206644" cy="50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527370" y="2798091"/>
            <a:ext cx="1317356" cy="101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8624808" y="2694122"/>
            <a:ext cx="1821051" cy="1223075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</a:t>
            </a:r>
          </a:p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7140" y="359629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Delegation Queue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11126" y="3305660"/>
            <a:ext cx="604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28138" y="3358826"/>
            <a:ext cx="604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33304" y="3553847"/>
            <a:ext cx="604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33304" y="3163806"/>
            <a:ext cx="604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8138" y="2999783"/>
            <a:ext cx="604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17052" y="3305659"/>
            <a:ext cx="604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16991" y="5003656"/>
            <a:ext cx="3937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Queue Delegation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82502" y="2694122"/>
            <a:ext cx="68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atomic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6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 Delegation</a:t>
            </a:r>
          </a:p>
          <a:p>
            <a:pPr lvl="1"/>
            <a:r>
              <a:rPr lang="en-US" dirty="0" smtClean="0"/>
              <a:t>Multiple threads accessing a shared data structure </a:t>
            </a:r>
          </a:p>
          <a:p>
            <a:pPr lvl="1"/>
            <a:r>
              <a:rPr lang="en-US" dirty="0" smtClean="0"/>
              <a:t>Locks – lead to slower, sequential behavior</a:t>
            </a:r>
          </a:p>
          <a:p>
            <a:pPr lvl="1"/>
            <a:r>
              <a:rPr lang="en-US" dirty="0" smtClean="0"/>
              <a:t>Delegate task to a thread already operating on the data structure </a:t>
            </a:r>
          </a:p>
          <a:p>
            <a:pPr lvl="2"/>
            <a:r>
              <a:rPr lang="en-US" dirty="0" smtClean="0"/>
              <a:t>No lock needs to be acquired</a:t>
            </a:r>
          </a:p>
          <a:p>
            <a:pPr lvl="2"/>
            <a:r>
              <a:rPr lang="en-US" dirty="0" smtClean="0"/>
              <a:t>Thread can continue with other work</a:t>
            </a:r>
          </a:p>
          <a:p>
            <a:pPr lvl="1"/>
            <a:r>
              <a:rPr lang="en-US" dirty="0" smtClean="0"/>
              <a:t>Delegate thread could be</a:t>
            </a:r>
          </a:p>
          <a:p>
            <a:pPr lvl="2"/>
            <a:r>
              <a:rPr lang="en-US" dirty="0" smtClean="0"/>
              <a:t>Designated thread – same delegate thread throughout</a:t>
            </a:r>
          </a:p>
          <a:p>
            <a:pPr lvl="2"/>
            <a:r>
              <a:rPr lang="en-US" dirty="0" smtClean="0"/>
              <a:t>Any thread – acquire a lock to become the delegate thread</a:t>
            </a:r>
          </a:p>
          <a:p>
            <a:pPr lvl="1"/>
            <a:r>
              <a:rPr lang="en-US" dirty="0" smtClean="0"/>
              <a:t>Delegate thread executes the tasks from the delegation queue</a:t>
            </a:r>
          </a:p>
          <a:p>
            <a:pPr lvl="2"/>
            <a:r>
              <a:rPr lang="en-US" dirty="0" smtClean="0"/>
              <a:t>Insertion doesn’t require locks – uses </a:t>
            </a:r>
            <a:r>
              <a:rPr lang="en-US" dirty="0" smtClean="0"/>
              <a:t>atomic types or CAS</a:t>
            </a:r>
            <a:endParaRPr lang="en-US" dirty="0" smtClean="0"/>
          </a:p>
          <a:p>
            <a:pPr lvl="2"/>
            <a:r>
              <a:rPr lang="en-US" dirty="0" smtClean="0"/>
              <a:t>Queue stops accepting tasks after a limit is reached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accessing a single structure increases contention, reduces performance</a:t>
            </a:r>
          </a:p>
          <a:p>
            <a:r>
              <a:rPr lang="en-US" dirty="0" smtClean="0"/>
              <a:t>Elimination</a:t>
            </a:r>
            <a:endParaRPr lang="en-US" dirty="0" smtClean="0"/>
          </a:p>
          <a:p>
            <a:pPr lvl="1"/>
            <a:r>
              <a:rPr lang="en-US" dirty="0" smtClean="0"/>
              <a:t>Operations with reverse semantics can be cancelled out</a:t>
            </a:r>
          </a:p>
          <a:p>
            <a:pPr lvl="2"/>
            <a:r>
              <a:rPr lang="en-US" dirty="0" smtClean="0"/>
              <a:t>For example, PUSH and POP operations on a stack</a:t>
            </a:r>
          </a:p>
          <a:p>
            <a:pPr lvl="1"/>
            <a:r>
              <a:rPr lang="en-US" dirty="0" smtClean="0"/>
              <a:t>Does not need to access the actual shared data structure</a:t>
            </a:r>
          </a:p>
          <a:p>
            <a:pPr lvl="1"/>
            <a:r>
              <a:rPr lang="en-US" dirty="0" smtClean="0"/>
              <a:t>Reduces contention – better performance</a:t>
            </a:r>
          </a:p>
          <a:p>
            <a:pPr lvl="1"/>
            <a:r>
              <a:rPr lang="en-US" dirty="0" smtClean="0"/>
              <a:t>Implemented using an array of exchanger slots</a:t>
            </a:r>
          </a:p>
          <a:p>
            <a:pPr lvl="1"/>
            <a:r>
              <a:rPr lang="en-US" dirty="0" smtClean="0"/>
              <a:t>No locks needed – uses CAS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2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MonitorT</a:t>
            </a:r>
            <a:r>
              <a:rPr lang="en-US" dirty="0" smtClean="0"/>
              <a:t> 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Used to compare performance against our implementation</a:t>
            </a:r>
          </a:p>
          <a:p>
            <a:pPr lvl="1"/>
            <a:r>
              <a:rPr lang="en-US" dirty="0" smtClean="0"/>
              <a:t>JAVA-based</a:t>
            </a:r>
            <a:endParaRPr lang="en-US" dirty="0" smtClean="0"/>
          </a:p>
          <a:p>
            <a:pPr lvl="1"/>
            <a:r>
              <a:rPr lang="en-US" dirty="0" smtClean="0"/>
              <a:t>Uses queue delegation without elimination</a:t>
            </a:r>
          </a:p>
          <a:p>
            <a:pPr lvl="2"/>
            <a:r>
              <a:rPr lang="en-US" dirty="0" smtClean="0"/>
              <a:t>Uses a designated delegate “manager” thread throughout the execution</a:t>
            </a:r>
          </a:p>
          <a:p>
            <a:pPr lvl="1"/>
            <a:r>
              <a:rPr lang="en-US" dirty="0" smtClean="0"/>
              <a:t>We did not add elimination to the </a:t>
            </a:r>
            <a:r>
              <a:rPr lang="en-US" dirty="0" err="1" smtClean="0"/>
              <a:t>MonitorT</a:t>
            </a:r>
            <a:r>
              <a:rPr lang="en-US" dirty="0" smtClean="0"/>
              <a:t> libraries</a:t>
            </a:r>
          </a:p>
          <a:p>
            <a:pPr lvl="2"/>
            <a:r>
              <a:rPr lang="en-US" dirty="0" smtClean="0"/>
              <a:t>Modified a different set of libraries, discussed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 Delegation</a:t>
            </a:r>
          </a:p>
          <a:p>
            <a:pPr lvl="1"/>
            <a:r>
              <a:rPr lang="en-US" dirty="0" smtClean="0"/>
              <a:t>Uses “Queue Delegation Locking” C++ libraries published by </a:t>
            </a:r>
            <a:r>
              <a:rPr lang="en-US" dirty="0" err="1" smtClean="0"/>
              <a:t>Klaftenegger</a:t>
            </a:r>
            <a:r>
              <a:rPr lang="en-US" baseline="30000" dirty="0" smtClean="0"/>
              <a:t>[1]</a:t>
            </a:r>
            <a:endParaRPr lang="en-US" baseline="30000" dirty="0"/>
          </a:p>
          <a:p>
            <a:pPr lvl="1"/>
            <a:r>
              <a:rPr lang="en-US" dirty="0" smtClean="0"/>
              <a:t>Allows any worker thread to become the delegate thread by acquiring a lock</a:t>
            </a:r>
          </a:p>
          <a:p>
            <a:pPr lvl="1"/>
            <a:r>
              <a:rPr lang="en-US" dirty="0" smtClean="0"/>
              <a:t>Delegate thread </a:t>
            </a:r>
          </a:p>
          <a:p>
            <a:pPr lvl="2"/>
            <a:r>
              <a:rPr lang="en-US" dirty="0" smtClean="0"/>
              <a:t>Acquires the lock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pens the delegation queue to start accepting tasks till the maximum limit is reached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xecutes all the tasks in the queue </a:t>
            </a:r>
            <a:endParaRPr lang="en-US" dirty="0"/>
          </a:p>
          <a:p>
            <a:pPr lvl="2"/>
            <a:r>
              <a:rPr lang="en-US" dirty="0" smtClean="0"/>
              <a:t>Returns the results to the threads using promise and future variables</a:t>
            </a:r>
          </a:p>
          <a:p>
            <a:pPr lvl="2"/>
            <a:r>
              <a:rPr lang="en-US" dirty="0" smtClean="0"/>
              <a:t>Releases the lock once the queue is empty</a:t>
            </a:r>
          </a:p>
          <a:p>
            <a:pPr lvl="1"/>
            <a:r>
              <a:rPr lang="en-US" dirty="0" smtClean="0"/>
              <a:t>Important attribute affecting performance:</a:t>
            </a:r>
          </a:p>
          <a:p>
            <a:pPr lvl="2"/>
            <a:r>
              <a:rPr lang="en-US" dirty="0" smtClean="0"/>
              <a:t>Maximum allowed queue length</a:t>
            </a:r>
          </a:p>
          <a:p>
            <a:pPr lvl="2"/>
            <a:r>
              <a:rPr lang="en-US" dirty="0" smtClean="0"/>
              <a:t>Using a worker thread as a delegate thread (not a dedicated delegate thread)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0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39467" cy="4351338"/>
          </a:xfrm>
        </p:spPr>
        <p:txBody>
          <a:bodyPr>
            <a:normAutofit/>
          </a:bodyPr>
          <a:lstStyle/>
          <a:p>
            <a:r>
              <a:rPr lang="en-US" dirty="0"/>
              <a:t>Elimination</a:t>
            </a:r>
          </a:p>
          <a:p>
            <a:pPr lvl="1"/>
            <a:r>
              <a:rPr lang="en-US" dirty="0"/>
              <a:t>Added elimination to the existing queue delegation for implementing a shared stack</a:t>
            </a:r>
          </a:p>
          <a:p>
            <a:r>
              <a:rPr lang="en-US" dirty="0" smtClean="0"/>
              <a:t>Elimination worker thread</a:t>
            </a:r>
            <a:endParaRPr lang="en-US" sz="2000" dirty="0"/>
          </a:p>
          <a:p>
            <a:pPr lvl="1"/>
            <a:r>
              <a:rPr lang="en-US" dirty="0"/>
              <a:t>Tries to acquire the delegation lock</a:t>
            </a:r>
          </a:p>
          <a:p>
            <a:pPr lvl="2"/>
            <a:r>
              <a:rPr lang="en-US" dirty="0"/>
              <a:t>If fails, tries to </a:t>
            </a:r>
            <a:r>
              <a:rPr lang="en-US" dirty="0" err="1"/>
              <a:t>enqueue</a:t>
            </a:r>
            <a:r>
              <a:rPr lang="en-US" dirty="0"/>
              <a:t> its task for delegation</a:t>
            </a:r>
          </a:p>
          <a:p>
            <a:pPr lvl="3"/>
            <a:r>
              <a:rPr lang="en-US" sz="1600" dirty="0"/>
              <a:t>If it fails to </a:t>
            </a:r>
            <a:r>
              <a:rPr lang="en-US" sz="1600" dirty="0" err="1"/>
              <a:t>enqueue</a:t>
            </a:r>
            <a:r>
              <a:rPr lang="en-US" sz="1600" dirty="0"/>
              <a:t> (queue was closed or full)</a:t>
            </a:r>
          </a:p>
          <a:p>
            <a:pPr lvl="4"/>
            <a:r>
              <a:rPr lang="en-US" sz="1600" dirty="0"/>
              <a:t>Tries to enter the elimination array</a:t>
            </a:r>
          </a:p>
          <a:p>
            <a:pPr lvl="4"/>
            <a:r>
              <a:rPr lang="en-US" sz="1600" dirty="0"/>
              <a:t>If it gets a match, exchanges the values and leaves</a:t>
            </a:r>
          </a:p>
          <a:p>
            <a:pPr lvl="4"/>
            <a:r>
              <a:rPr lang="en-US" sz="1600" dirty="0"/>
              <a:t>Else, waits for a match to happen, till it times out</a:t>
            </a:r>
          </a:p>
          <a:p>
            <a:pPr lvl="1"/>
            <a:r>
              <a:rPr lang="en-US" dirty="0"/>
              <a:t>If no match was found, starts over  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361285" y="2379933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Becomes delegate thread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4830" y="2379933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Tries to </a:t>
            </a:r>
            <a:r>
              <a:rPr lang="en-US" dirty="0" err="1" smtClean="0"/>
              <a:t>enqueue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45722" y="3883164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promise/ future value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87863" y="3883166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elimination array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38474" y="5314352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found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81489" y="5314354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match / Timeout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06196" y="971433"/>
            <a:ext cx="1481667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Acquire delegate lock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4" idx="0"/>
          </p:cNvCxnSpPr>
          <p:nvPr/>
        </p:nvCxnSpPr>
        <p:spPr>
          <a:xfrm flipH="1">
            <a:off x="8102119" y="1801166"/>
            <a:ext cx="844911" cy="578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8686556" y="3209666"/>
            <a:ext cx="1229108" cy="6734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9915664" y="3209666"/>
            <a:ext cx="513033" cy="673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 flipH="1">
            <a:off x="9379308" y="4712899"/>
            <a:ext cx="1049389" cy="601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0428697" y="4712899"/>
            <a:ext cx="693626" cy="6014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3"/>
            <a:endCxn id="10" idx="3"/>
          </p:cNvCxnSpPr>
          <p:nvPr/>
        </p:nvCxnSpPr>
        <p:spPr>
          <a:xfrm flipH="1" flipV="1">
            <a:off x="9687863" y="1386300"/>
            <a:ext cx="2175293" cy="4342921"/>
          </a:xfrm>
          <a:prstGeom prst="curvedConnector3">
            <a:avLst>
              <a:gd name="adj1" fmla="val -105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5" idx="0"/>
          </p:cNvCxnSpPr>
          <p:nvPr/>
        </p:nvCxnSpPr>
        <p:spPr>
          <a:xfrm>
            <a:off x="8947030" y="1801166"/>
            <a:ext cx="968634" cy="578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933"/>
            <a:ext cx="10515600" cy="47990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Elimination</a:t>
            </a:r>
          </a:p>
          <a:p>
            <a:pPr lvl="1"/>
            <a:r>
              <a:rPr lang="en-US" sz="3200" dirty="0" smtClean="0"/>
              <a:t>Exchanger </a:t>
            </a:r>
            <a:r>
              <a:rPr lang="en-US" sz="3200" dirty="0" smtClean="0"/>
              <a:t>has four states:</a:t>
            </a:r>
          </a:p>
          <a:p>
            <a:pPr lvl="2"/>
            <a:r>
              <a:rPr lang="en-US" sz="2800" dirty="0" smtClean="0"/>
              <a:t>EMPTY, PUSH_WAIT, POP_WAIT, BUSY</a:t>
            </a:r>
          </a:p>
          <a:p>
            <a:pPr lvl="2"/>
            <a:r>
              <a:rPr lang="en-US" sz="2800" dirty="0" smtClean="0"/>
              <a:t>Helps prevent false matches</a:t>
            </a:r>
          </a:p>
          <a:p>
            <a:pPr lvl="1"/>
            <a:r>
              <a:rPr lang="en-US" sz="3200" dirty="0" smtClean="0"/>
              <a:t>Important </a:t>
            </a:r>
            <a:r>
              <a:rPr lang="en-US" sz="3200" dirty="0" smtClean="0"/>
              <a:t>attributes affecting the performance:</a:t>
            </a:r>
          </a:p>
          <a:p>
            <a:pPr lvl="2"/>
            <a:r>
              <a:rPr lang="en-US" sz="2800" dirty="0" smtClean="0"/>
              <a:t>Array length</a:t>
            </a:r>
          </a:p>
          <a:p>
            <a:pPr lvl="2"/>
            <a:r>
              <a:rPr lang="en-US" sz="2800" dirty="0" smtClean="0"/>
              <a:t>Range policy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274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617</Words>
  <Application>Microsoft Office PowerPoint</Application>
  <PresentationFormat>Custom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Shared Stack Implementation and Analysis Using Queue Delegation and Elimination </vt:lpstr>
      <vt:lpstr>Agenda</vt:lpstr>
      <vt:lpstr>Background</vt:lpstr>
      <vt:lpstr>Background</vt:lpstr>
      <vt:lpstr>Background</vt:lpstr>
      <vt:lpstr>Implementation</vt:lpstr>
      <vt:lpstr>Implementation </vt:lpstr>
      <vt:lpstr>Implementation</vt:lpstr>
      <vt:lpstr>Implementation</vt:lpstr>
      <vt:lpstr>Results</vt:lpstr>
      <vt:lpstr>Results</vt:lpstr>
      <vt:lpstr>Results</vt:lpstr>
      <vt:lpstr>Results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Stack Implementation and Analysis Using Queue Delegation and Elimination</dc:title>
  <dc:creator>Esha Choukse</dc:creator>
  <cp:lastModifiedBy>Mike Thomson</cp:lastModifiedBy>
  <cp:revision>22</cp:revision>
  <dcterms:created xsi:type="dcterms:W3CDTF">2014-11-18T20:27:37Z</dcterms:created>
  <dcterms:modified xsi:type="dcterms:W3CDTF">2014-11-25T20:18:32Z</dcterms:modified>
</cp:coreProperties>
</file>