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theme/themeOverride4.xml" ContentType="application/vnd.openxmlformats-officedocument.themeOverrid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5"/>
  </p:notesMasterIdLst>
  <p:sldIdLst>
    <p:sldId id="270" r:id="rId2"/>
    <p:sldId id="287" r:id="rId3"/>
    <p:sldId id="294" r:id="rId4"/>
    <p:sldId id="295" r:id="rId5"/>
    <p:sldId id="343" r:id="rId6"/>
    <p:sldId id="344" r:id="rId7"/>
    <p:sldId id="345" r:id="rId8"/>
    <p:sldId id="346" r:id="rId9"/>
    <p:sldId id="347" r:id="rId10"/>
    <p:sldId id="348" r:id="rId11"/>
    <p:sldId id="349" r:id="rId12"/>
    <p:sldId id="350" r:id="rId13"/>
    <p:sldId id="352" r:id="rId14"/>
    <p:sldId id="353" r:id="rId15"/>
    <p:sldId id="281" r:id="rId16"/>
    <p:sldId id="299" r:id="rId17"/>
    <p:sldId id="300" r:id="rId18"/>
    <p:sldId id="282" r:id="rId19"/>
    <p:sldId id="368" r:id="rId20"/>
    <p:sldId id="369" r:id="rId21"/>
    <p:sldId id="306" r:id="rId22"/>
    <p:sldId id="288" r:id="rId23"/>
    <p:sldId id="289" r:id="rId24"/>
    <p:sldId id="315" r:id="rId25"/>
    <p:sldId id="316" r:id="rId26"/>
    <p:sldId id="317" r:id="rId27"/>
    <p:sldId id="318" r:id="rId28"/>
    <p:sldId id="319" r:id="rId29"/>
    <p:sldId id="320" r:id="rId30"/>
    <p:sldId id="321" r:id="rId31"/>
    <p:sldId id="322" r:id="rId32"/>
    <p:sldId id="332" r:id="rId33"/>
    <p:sldId id="323" r:id="rId34"/>
    <p:sldId id="324" r:id="rId35"/>
    <p:sldId id="325" r:id="rId36"/>
    <p:sldId id="370" r:id="rId37"/>
    <p:sldId id="371" r:id="rId38"/>
    <p:sldId id="372" r:id="rId39"/>
    <p:sldId id="373" r:id="rId40"/>
    <p:sldId id="374" r:id="rId41"/>
    <p:sldId id="375" r:id="rId42"/>
    <p:sldId id="354" r:id="rId43"/>
    <p:sldId id="271" r:id="rId4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CCDE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793" autoAdjust="0"/>
  </p:normalViewPr>
  <p:slideViewPr>
    <p:cSldViewPr>
      <p:cViewPr>
        <p:scale>
          <a:sx n="70" d="100"/>
          <a:sy n="70" d="100"/>
        </p:scale>
        <p:origin x="-744" y="-22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64C61B49-4C9D-490B-9CE5-91186293F5D3}" type="datetimeFigureOut">
              <a:rPr lang="zh-CN" altLang="en-US"/>
              <a:pPr>
                <a:defRPr/>
              </a:pPr>
              <a:t>2014/12/8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BA7844EC-69EE-4AEC-8E98-59A09F1CD1B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BA7844EC-69EE-4AEC-8E98-59A09F1CD1BB}" type="slidenum">
              <a:rPr lang="zh-CN" altLang="en-US" smtClean="0"/>
              <a:pPr>
                <a:defRPr/>
              </a:pPr>
              <a:t>11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TextEdit="1"/>
          </p:cNvSpPr>
          <p:nvPr>
            <p:ph type="sldImg"/>
          </p:nvPr>
        </p:nvSpPr>
        <p:spPr bwMode="auto">
          <a:noFill/>
          <a:ln>
            <a:solidFill>
              <a:srgbClr val="000000"/>
            </a:solidFill>
            <a:miter lim="800000"/>
            <a:headEnd/>
            <a:tailEnd/>
          </a:ln>
        </p:spPr>
      </p:sp>
      <p:sp>
        <p:nvSpPr>
          <p:cNvPr id="136195"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7" name="任意多边形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extLst/>
          </a:lstStyle>
          <a:p>
            <a:pPr>
              <a:defRPr/>
            </a:pPr>
            <a:fld id="{B9A05425-A174-414C-B66E-EE70298C31CA}" type="datetimeFigureOut">
              <a:rPr lang="zh-CN" altLang="en-US"/>
              <a:pPr>
                <a:defRPr/>
              </a:pPr>
              <a:t>2014/12/8</a:t>
            </a:fld>
            <a:endParaRPr lang="zh-CN" altLang="en-US"/>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zh-CN" altLang="en-US"/>
          </a:p>
        </p:txBody>
      </p:sp>
      <p:sp>
        <p:nvSpPr>
          <p:cNvPr id="13" name="灯片编号占位符 26"/>
          <p:cNvSpPr>
            <a:spLocks noGrp="1"/>
          </p:cNvSpPr>
          <p:nvPr>
            <p:ph type="sldNum" sz="quarter" idx="12"/>
          </p:nvPr>
        </p:nvSpPr>
        <p:spPr/>
        <p:txBody>
          <a:bodyPr/>
          <a:lstStyle>
            <a:lvl1pPr>
              <a:defRPr>
                <a:solidFill>
                  <a:srgbClr val="FFFFFF"/>
                </a:solidFill>
              </a:defRPr>
            </a:lvl1pPr>
            <a:extLst/>
          </a:lstStyle>
          <a:p>
            <a:pPr>
              <a:defRPr/>
            </a:pPr>
            <a:fld id="{0D44C0B7-8659-4FBC-A45D-E86B0AFDFCD3}"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3A5EED67-F48B-4C81-9BA6-5EA03CBCF221}" type="datetimeFigureOut">
              <a:rPr lang="zh-CN" altLang="en-US"/>
              <a:pPr>
                <a:defRPr/>
              </a:pPr>
              <a:t>2014/12/8</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F9497D36-D69D-4117-A9AE-A7A23194DD57}"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91262116-9143-4E3B-B046-8D3B5C14E05A}" type="datetimeFigureOut">
              <a:rPr lang="zh-CN" altLang="en-US"/>
              <a:pPr>
                <a:defRPr/>
              </a:pPr>
              <a:t>2014/12/8</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86D72D59-ECBD-414B-A529-A0585A3CFDBF}"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727825" y="6408738"/>
            <a:ext cx="1919288" cy="365125"/>
          </a:xfrm>
        </p:spPr>
        <p:txBody>
          <a:bodyPr/>
          <a:lstStyle>
            <a:lvl1pPr>
              <a:defRPr smtClean="0"/>
            </a:lvl1pPr>
          </a:lstStyle>
          <a:p>
            <a:pPr>
              <a:defRPr/>
            </a:pPr>
            <a:fld id="{1E02F64B-D75A-464A-8E22-88F2DAC9C980}" type="datetimeFigureOut">
              <a:rPr lang="zh-CN" altLang="en-US"/>
              <a:pPr>
                <a:defRPr/>
              </a:pPr>
              <a:t>2014/12/8</a:t>
            </a:fld>
            <a:endParaRPr lang="zh-CN" altLang="en-US"/>
          </a:p>
        </p:txBody>
      </p:sp>
      <p:sp>
        <p:nvSpPr>
          <p:cNvPr id="5" name="页脚占位符 4"/>
          <p:cNvSpPr>
            <a:spLocks noGrp="1"/>
          </p:cNvSpPr>
          <p:nvPr>
            <p:ph type="ftr" sz="quarter" idx="11"/>
          </p:nvPr>
        </p:nvSpPr>
        <p:spPr>
          <a:xfrm>
            <a:off x="4379913" y="6408738"/>
            <a:ext cx="2351087" cy="365125"/>
          </a:xfr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8647113" y="6408738"/>
            <a:ext cx="366712" cy="365125"/>
          </a:xfrm>
        </p:spPr>
        <p:txBody>
          <a:bodyPr/>
          <a:lstStyle>
            <a:lvl1pPr>
              <a:defRPr smtClean="0"/>
            </a:lvl1pPr>
          </a:lstStyle>
          <a:p>
            <a:pPr>
              <a:defRPr/>
            </a:pPr>
            <a:fld id="{60803A2C-B523-4F1B-A485-0B363537FAE1}"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495800"/>
          </a:xfrm>
        </p:spPr>
        <p:txBody>
          <a:bodyPr/>
          <a:lstStyle/>
          <a:p>
            <a:endParaRPr lang="zh-CN" altLang="en-US"/>
          </a:p>
        </p:txBody>
      </p:sp>
      <p:sp>
        <p:nvSpPr>
          <p:cNvPr id="4" name="日期占位符 3"/>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8400"/>
            <a:ext cx="2133600" cy="457200"/>
          </a:xfrm>
        </p:spPr>
        <p:txBody>
          <a:bodyPr/>
          <a:lstStyle>
            <a:lvl1pPr>
              <a:defRPr/>
            </a:lvl1pPr>
          </a:lstStyle>
          <a:p>
            <a:fld id="{F7221B22-3751-40FF-98A1-7D95F59C550A}"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标题 6"/>
          <p:cNvSpPr>
            <a:spLocks noGrp="1"/>
          </p:cNvSpPr>
          <p:nvPr>
            <p:ph type="title"/>
          </p:nvPr>
        </p:nvSpPr>
        <p:spPr/>
        <p:txBody>
          <a:bodyPr rtlCol="0"/>
          <a:lstStyle>
            <a:extLst/>
          </a:lstStyle>
          <a:p>
            <a:r>
              <a:rPr lang="zh-CN" altLang="en-US" smtClean="0"/>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fld id="{1C7913CD-6EB0-4938-AF3E-56F109D4A7D2}" type="datetimeFigureOut">
              <a:rPr lang="zh-CN" altLang="en-US"/>
              <a:pPr>
                <a:defRPr/>
              </a:pPr>
              <a:t>2014/12/8</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DAB1A5AB-20ED-4C84-9E18-53B4DBB6F177}"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fld id="{369544B7-1F2D-41FA-8F6C-24865F26096B}" type="datetimeFigureOut">
              <a:rPr lang="zh-CN" altLang="en-US"/>
              <a:pPr>
                <a:defRPr/>
              </a:pPr>
              <a:t>2014/12/8</a:t>
            </a:fld>
            <a:endParaRPr lang="zh-CN" altLang="en-US"/>
          </a:p>
        </p:txBody>
      </p:sp>
      <p:sp>
        <p:nvSpPr>
          <p:cNvPr id="7" name="页脚占位符 4"/>
          <p:cNvSpPr>
            <a:spLocks noGrp="1"/>
          </p:cNvSpPr>
          <p:nvPr>
            <p:ph type="ftr" sz="quarter" idx="11"/>
          </p:nvPr>
        </p:nvSpPr>
        <p:spPr/>
        <p:txBody>
          <a:bodyPr/>
          <a:lstStyle>
            <a:lvl1pPr>
              <a:defRPr/>
            </a:lvl1pPr>
            <a:extLst/>
          </a:lstStyle>
          <a:p>
            <a:pPr>
              <a:defRPr/>
            </a:pPr>
            <a:endParaRPr lang="zh-CN" altLang="en-US"/>
          </a:p>
        </p:txBody>
      </p:sp>
      <p:sp>
        <p:nvSpPr>
          <p:cNvPr id="8" name="灯片编号占位符 5"/>
          <p:cNvSpPr>
            <a:spLocks noGrp="1"/>
          </p:cNvSpPr>
          <p:nvPr>
            <p:ph type="sldNum" sz="quarter" idx="12"/>
          </p:nvPr>
        </p:nvSpPr>
        <p:spPr/>
        <p:txBody>
          <a:bodyPr/>
          <a:lstStyle>
            <a:lvl1pPr>
              <a:defRPr/>
            </a:lvl1pPr>
            <a:extLst/>
          </a:lstStyle>
          <a:p>
            <a:pPr>
              <a:defRPr/>
            </a:pPr>
            <a:fld id="{C8B53E62-A1E1-4CAE-834B-D5F0EA23508D}"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标题 7"/>
          <p:cNvSpPr>
            <a:spLocks noGrp="1"/>
          </p:cNvSpPr>
          <p:nvPr>
            <p:ph type="title"/>
          </p:nvPr>
        </p:nvSpPr>
        <p:spPr/>
        <p:txBody>
          <a:bodyPr rtlCol="0"/>
          <a:lstStyle>
            <a:extLst/>
          </a:lstStyle>
          <a:p>
            <a:r>
              <a:rPr lang="zh-CN" altLang="en-US" smtClean="0"/>
              <a:t>单击此处编辑母版标题样式</a:t>
            </a:r>
            <a:endParaRPr lang="en-US"/>
          </a:p>
        </p:txBody>
      </p:sp>
      <p:sp>
        <p:nvSpPr>
          <p:cNvPr id="5" name="日期占位符 4"/>
          <p:cNvSpPr>
            <a:spLocks noGrp="1"/>
          </p:cNvSpPr>
          <p:nvPr>
            <p:ph type="dt" sz="half" idx="10"/>
          </p:nvPr>
        </p:nvSpPr>
        <p:spPr/>
        <p:txBody>
          <a:bodyPr/>
          <a:lstStyle>
            <a:lvl1pPr>
              <a:defRPr/>
            </a:lvl1pPr>
            <a:extLst/>
          </a:lstStyle>
          <a:p>
            <a:pPr>
              <a:defRPr/>
            </a:pPr>
            <a:fld id="{537073C8-622D-4E47-ACAF-E93BE5C79A17}" type="datetimeFigureOut">
              <a:rPr lang="zh-CN" altLang="en-US"/>
              <a:pPr>
                <a:defRPr/>
              </a:pPr>
              <a:t>2014/12/8</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2A544270-867F-4D13-985A-0B48FFBE678D}"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extLst/>
          </a:lstStyle>
          <a:p>
            <a:pPr>
              <a:defRPr/>
            </a:pPr>
            <a:fld id="{7520F624-4801-431C-9688-D9DAE9231F54}" type="datetimeFigureOut">
              <a:rPr lang="zh-CN" altLang="en-US"/>
              <a:pPr>
                <a:defRPr/>
              </a:pPr>
              <a:t>2014/12/8</a:t>
            </a:fld>
            <a:endParaRPr lang="zh-CN" altLang="en-US"/>
          </a:p>
        </p:txBody>
      </p:sp>
      <p:sp>
        <p:nvSpPr>
          <p:cNvPr id="8" name="页脚占位符 7"/>
          <p:cNvSpPr>
            <a:spLocks noGrp="1"/>
          </p:cNvSpPr>
          <p:nvPr>
            <p:ph type="ftr" sz="quarter" idx="11"/>
          </p:nvPr>
        </p:nvSpPr>
        <p:spPr/>
        <p:txBody>
          <a:bodyPr/>
          <a:lstStyle>
            <a:lvl1pPr>
              <a:defRPr/>
            </a:lvl1pPr>
            <a:extLst/>
          </a:lstStyle>
          <a:p>
            <a:pPr>
              <a:defRPr/>
            </a:pPr>
            <a:endParaRPr lang="zh-CN" altLang="en-US"/>
          </a:p>
        </p:txBody>
      </p:sp>
      <p:sp>
        <p:nvSpPr>
          <p:cNvPr id="9" name="灯片编号占位符 8"/>
          <p:cNvSpPr>
            <a:spLocks noGrp="1"/>
          </p:cNvSpPr>
          <p:nvPr>
            <p:ph type="sldNum" sz="quarter" idx="12"/>
          </p:nvPr>
        </p:nvSpPr>
        <p:spPr/>
        <p:txBody>
          <a:bodyPr/>
          <a:lstStyle>
            <a:lvl1pPr>
              <a:defRPr/>
            </a:lvl1pPr>
            <a:extLst/>
          </a:lstStyle>
          <a:p>
            <a:pPr>
              <a:defRPr/>
            </a:pPr>
            <a:fld id="{63C83BAD-FF61-4DC9-9CBA-F95B3ED531C6}"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extLst/>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fld id="{66F82EEA-3E7A-4448-A2FC-CF1FA373BCD5}" type="datetimeFigureOut">
              <a:rPr lang="zh-CN" altLang="en-US"/>
              <a:pPr>
                <a:defRPr/>
              </a:pPr>
              <a:t>2014/12/8</a:t>
            </a:fld>
            <a:endParaRPr lang="zh-CN" altLang="en-US"/>
          </a:p>
        </p:txBody>
      </p:sp>
      <p:sp>
        <p:nvSpPr>
          <p:cNvPr id="4" name="页脚占位符 3"/>
          <p:cNvSpPr>
            <a:spLocks noGrp="1"/>
          </p:cNvSpPr>
          <p:nvPr>
            <p:ph type="ftr" sz="quarter" idx="11"/>
          </p:nvPr>
        </p:nvSpPr>
        <p:spPr/>
        <p:txBody>
          <a:bodyPr/>
          <a:lstStyle>
            <a:lvl1pPr>
              <a:defRPr/>
            </a:lvl1pPr>
            <a:extLst/>
          </a:lstStyle>
          <a:p>
            <a:pPr>
              <a:defRPr/>
            </a:pPr>
            <a:endParaRPr lang="zh-CN" altLang="en-US"/>
          </a:p>
        </p:txBody>
      </p:sp>
      <p:sp>
        <p:nvSpPr>
          <p:cNvPr id="5" name="灯片编号占位符 4"/>
          <p:cNvSpPr>
            <a:spLocks noGrp="1"/>
          </p:cNvSpPr>
          <p:nvPr>
            <p:ph type="sldNum" sz="quarter" idx="12"/>
          </p:nvPr>
        </p:nvSpPr>
        <p:spPr/>
        <p:txBody>
          <a:bodyPr/>
          <a:lstStyle>
            <a:lvl1pPr>
              <a:defRPr/>
            </a:lvl1pPr>
            <a:extLst/>
          </a:lstStyle>
          <a:p>
            <a:pPr>
              <a:defRPr/>
            </a:pPr>
            <a:fld id="{2B39A4D1-B748-4BA1-AAFB-A67CF53F2B32}"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0499835B-7A59-4A64-BEC5-5DCE8F8A2F76}" type="datetimeFigureOut">
              <a:rPr lang="zh-CN" altLang="en-US"/>
              <a:pPr>
                <a:defRPr/>
              </a:pPr>
              <a:t>2014/12/8</a:t>
            </a:fld>
            <a:endParaRPr lang="zh-CN" altLang="en-US"/>
          </a:p>
        </p:txBody>
      </p:sp>
      <p:sp>
        <p:nvSpPr>
          <p:cNvPr id="3" name="页脚占位符 21"/>
          <p:cNvSpPr>
            <a:spLocks noGrp="1"/>
          </p:cNvSpPr>
          <p:nvPr>
            <p:ph type="ftr" sz="quarter" idx="11"/>
          </p:nvPr>
        </p:nvSpPr>
        <p:spPr/>
        <p:txBody>
          <a:bodyPr/>
          <a:lstStyle>
            <a:lvl1pPr>
              <a:defRPr/>
            </a:lvl1pPr>
          </a:lstStyle>
          <a:p>
            <a:pPr>
              <a:defRPr/>
            </a:pPr>
            <a:endParaRPr lang="zh-CN" altLang="en-US"/>
          </a:p>
        </p:txBody>
      </p:sp>
      <p:sp>
        <p:nvSpPr>
          <p:cNvPr id="4" name="灯片编号占位符 17"/>
          <p:cNvSpPr>
            <a:spLocks noGrp="1"/>
          </p:cNvSpPr>
          <p:nvPr>
            <p:ph type="sldNum" sz="quarter" idx="12"/>
          </p:nvPr>
        </p:nvSpPr>
        <p:spPr/>
        <p:txBody>
          <a:bodyPr/>
          <a:lstStyle>
            <a:lvl1pPr>
              <a:defRPr/>
            </a:lvl1pPr>
          </a:lstStyle>
          <a:p>
            <a:pPr>
              <a:defRPr/>
            </a:pPr>
            <a:fld id="{F9A8321A-1AF3-45D2-90DE-2F6C3532431F}"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extLst/>
          </a:lstStyle>
          <a:p>
            <a:pPr>
              <a:defRPr/>
            </a:pPr>
            <a:fld id="{448A4407-853E-4DF9-BF60-EBFD14BEB20E}" type="datetimeFigureOut">
              <a:rPr lang="zh-CN" altLang="en-US"/>
              <a:pPr>
                <a:defRPr/>
              </a:pPr>
              <a:t>2014/12/8</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5851DF0B-86FD-49EE-8776-9E794651003A}"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6" name="任意多边形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7" name="直角三角形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smtClean="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smtClean="0"/>
              <a:t>单击此处编辑母版标题样式</a:t>
            </a:r>
            <a:endParaRPr lang="en-US"/>
          </a:p>
        </p:txBody>
      </p:sp>
      <p:sp>
        <p:nvSpPr>
          <p:cNvPr id="11" name="日期占位符 4"/>
          <p:cNvSpPr>
            <a:spLocks noGrp="1"/>
          </p:cNvSpPr>
          <p:nvPr>
            <p:ph type="dt" sz="half" idx="10"/>
          </p:nvPr>
        </p:nvSpPr>
        <p:spPr/>
        <p:txBody>
          <a:bodyPr/>
          <a:lstStyle>
            <a:lvl1pPr>
              <a:defRPr>
                <a:solidFill>
                  <a:schemeClr val="tx1"/>
                </a:solidFill>
              </a:defRPr>
            </a:lvl1pPr>
            <a:extLst/>
          </a:lstStyle>
          <a:p>
            <a:pPr>
              <a:defRPr/>
            </a:pPr>
            <a:fld id="{D7C66E9A-2B9A-4CAC-AA56-3404D5428ACD}" type="datetimeFigureOut">
              <a:rPr lang="zh-CN" altLang="en-US"/>
              <a:pPr>
                <a:defRPr/>
              </a:pPr>
              <a:t>2014/12/8</a:t>
            </a:fld>
            <a:endParaRPr lang="zh-CN" altLang="en-US"/>
          </a:p>
        </p:txBody>
      </p:sp>
      <p:sp>
        <p:nvSpPr>
          <p:cNvPr id="12" name="页脚占位符 5"/>
          <p:cNvSpPr>
            <a:spLocks noGrp="1"/>
          </p:cNvSpPr>
          <p:nvPr>
            <p:ph type="ftr" sz="quarter" idx="11"/>
          </p:nvPr>
        </p:nvSpPr>
        <p:spPr/>
        <p:txBody>
          <a:bodyPr/>
          <a:lstStyle>
            <a:lvl1pPr>
              <a:defRPr>
                <a:solidFill>
                  <a:schemeClr val="tx1"/>
                </a:solidFill>
              </a:defRPr>
            </a:lvl1pPr>
            <a:extLst/>
          </a:lstStyle>
          <a:p>
            <a:pPr>
              <a:defRPr/>
            </a:pPr>
            <a:endParaRPr lang="zh-CN" altLang="en-US"/>
          </a:p>
        </p:txBody>
      </p:sp>
      <p:sp>
        <p:nvSpPr>
          <p:cNvPr id="13" name="灯片编号占位符 6"/>
          <p:cNvSpPr>
            <a:spLocks noGrp="1"/>
          </p:cNvSpPr>
          <p:nvPr>
            <p:ph type="sldNum" sz="quarter" idx="12"/>
          </p:nvPr>
        </p:nvSpPr>
        <p:spPr/>
        <p:txBody>
          <a:bodyPr/>
          <a:lstStyle>
            <a:lvl1pPr>
              <a:defRPr>
                <a:solidFill>
                  <a:schemeClr val="tx1"/>
                </a:solidFill>
              </a:defRPr>
            </a:lvl1pPr>
            <a:extLst/>
          </a:lstStyle>
          <a:p>
            <a:pPr>
              <a:defRPr/>
            </a:pPr>
            <a:fld id="{AE3C82EB-A818-41A0-A58B-3A81F01F398B}"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12" name="任意多边形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14" name="直角三角形 13"/>
          <p:cNvSpPr>
            <a:spLocks/>
          </p:cNvSpPr>
          <p:nvPr/>
        </p:nvSpPr>
        <p:spPr bwMode="auto">
          <a:xfrm>
            <a:off x="-6042" y="5791253"/>
            <a:ext cx="3402314" cy="1080868"/>
          </a:xfrm>
          <a:prstGeom prst="rtTriangle">
            <a:avLst/>
          </a:prstGeom>
          <a:blipFill>
            <a:blip r:embed="rId15"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zh-CN" altLang="en-US" smtClean="0"/>
              <a:t>单击此处编辑母版标题样式</a:t>
            </a:r>
            <a:endParaRPr lang="en-US"/>
          </a:p>
        </p:txBody>
      </p:sp>
      <p:sp>
        <p:nvSpPr>
          <p:cNvPr id="3081" name="文本占位符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ea typeface="+mn-ea"/>
              </a:defRPr>
            </a:lvl1pPr>
            <a:extLst/>
          </a:lstStyle>
          <a:p>
            <a:pPr>
              <a:defRPr/>
            </a:pPr>
            <a:fld id="{68C6EFF8-2D4A-48D4-83C2-98D3046039EA}" type="datetimeFigureOut">
              <a:rPr lang="zh-CN" altLang="en-US"/>
              <a:pPr>
                <a:defRPr/>
              </a:pPr>
              <a:t>2014/12/8</a:t>
            </a:fld>
            <a:endParaRPr lang="zh-CN" alt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ea typeface="+mn-ea"/>
              </a:defRPr>
            </a:lvl1pPr>
            <a:extLst/>
          </a:lstStyle>
          <a:p>
            <a:pPr>
              <a:defRPr/>
            </a:pPr>
            <a:endParaRPr lang="zh-CN" altLang="en-US"/>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a:solidFill>
                  <a:schemeClr val="tx1"/>
                </a:solidFill>
                <a:latin typeface="+mn-lt"/>
                <a:ea typeface="+mn-ea"/>
              </a:defRPr>
            </a:lvl1pPr>
            <a:extLst/>
          </a:lstStyle>
          <a:p>
            <a:pPr>
              <a:defRPr/>
            </a:pPr>
            <a:fld id="{9D8FE249-A4B1-4F66-B78D-4B18D2D2BA6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26" r:id="rId1"/>
    <p:sldLayoutId id="2147483721" r:id="rId2"/>
    <p:sldLayoutId id="2147483727" r:id="rId3"/>
    <p:sldLayoutId id="2147483728" r:id="rId4"/>
    <p:sldLayoutId id="2147483729" r:id="rId5"/>
    <p:sldLayoutId id="2147483730" r:id="rId6"/>
    <p:sldLayoutId id="2147483722" r:id="rId7"/>
    <p:sldLayoutId id="2147483731" r:id="rId8"/>
    <p:sldLayoutId id="2147483732" r:id="rId9"/>
    <p:sldLayoutId id="2147483723" r:id="rId10"/>
    <p:sldLayoutId id="2147483724" r:id="rId11"/>
    <p:sldLayoutId id="2147483725" r:id="rId12"/>
    <p:sldLayoutId id="2147483733" r:id="rId13"/>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ea typeface="黑体" pitchFamily="2" charset="-122"/>
        </a:defRPr>
      </a:lvl2pPr>
      <a:lvl3pPr algn="l" rtl="0" eaLnBrk="0" fontAlgn="base" hangingPunct="0">
        <a:spcBef>
          <a:spcPct val="0"/>
        </a:spcBef>
        <a:spcAft>
          <a:spcPct val="0"/>
        </a:spcAft>
        <a:defRPr sz="4100" b="1">
          <a:solidFill>
            <a:schemeClr val="tx2"/>
          </a:solidFill>
          <a:latin typeface="Lucida Sans Unicode" pitchFamily="34" charset="0"/>
          <a:ea typeface="黑体" pitchFamily="2" charset="-122"/>
        </a:defRPr>
      </a:lvl3pPr>
      <a:lvl4pPr algn="l" rtl="0" eaLnBrk="0" fontAlgn="base" hangingPunct="0">
        <a:spcBef>
          <a:spcPct val="0"/>
        </a:spcBef>
        <a:spcAft>
          <a:spcPct val="0"/>
        </a:spcAft>
        <a:defRPr sz="4100" b="1">
          <a:solidFill>
            <a:schemeClr val="tx2"/>
          </a:solidFill>
          <a:latin typeface="Lucida Sans Unicode" pitchFamily="34" charset="0"/>
          <a:ea typeface="黑体" pitchFamily="2" charset="-122"/>
        </a:defRPr>
      </a:lvl4pPr>
      <a:lvl5pPr algn="l" rtl="0" eaLnBrk="0" fontAlgn="base" hangingPunct="0">
        <a:spcBef>
          <a:spcPct val="0"/>
        </a:spcBef>
        <a:spcAft>
          <a:spcPct val="0"/>
        </a:spcAft>
        <a:defRPr sz="4100" b="1">
          <a:solidFill>
            <a:schemeClr val="tx2"/>
          </a:solidFill>
          <a:latin typeface="Lucida Sans Unicode" pitchFamily="34" charset="0"/>
          <a:ea typeface="黑体" pitchFamily="2" charset="-122"/>
        </a:defRPr>
      </a:lvl5pPr>
      <a:lvl6pPr marL="457200" algn="l" rtl="0" fontAlgn="base">
        <a:spcBef>
          <a:spcPct val="0"/>
        </a:spcBef>
        <a:spcAft>
          <a:spcPct val="0"/>
        </a:spcAft>
        <a:defRPr sz="4100" b="1">
          <a:solidFill>
            <a:schemeClr val="tx2"/>
          </a:solidFill>
          <a:latin typeface="Lucida Sans Unicode" pitchFamily="34" charset="0"/>
          <a:ea typeface="黑体" pitchFamily="2" charset="-122"/>
        </a:defRPr>
      </a:lvl6pPr>
      <a:lvl7pPr marL="914400" algn="l" rtl="0" fontAlgn="base">
        <a:spcBef>
          <a:spcPct val="0"/>
        </a:spcBef>
        <a:spcAft>
          <a:spcPct val="0"/>
        </a:spcAft>
        <a:defRPr sz="4100" b="1">
          <a:solidFill>
            <a:schemeClr val="tx2"/>
          </a:solidFill>
          <a:latin typeface="Lucida Sans Unicode" pitchFamily="34" charset="0"/>
          <a:ea typeface="黑体" pitchFamily="2" charset="-122"/>
        </a:defRPr>
      </a:lvl7pPr>
      <a:lvl8pPr marL="1371600" algn="l" rtl="0" fontAlgn="base">
        <a:spcBef>
          <a:spcPct val="0"/>
        </a:spcBef>
        <a:spcAft>
          <a:spcPct val="0"/>
        </a:spcAft>
        <a:defRPr sz="4100" b="1">
          <a:solidFill>
            <a:schemeClr val="tx2"/>
          </a:solidFill>
          <a:latin typeface="Lucida Sans Unicode" pitchFamily="34" charset="0"/>
          <a:ea typeface="黑体" pitchFamily="2" charset="-122"/>
        </a:defRPr>
      </a:lvl8pPr>
      <a:lvl9pPr marL="1828800" algn="l" rtl="0" fontAlgn="base">
        <a:spcBef>
          <a:spcPct val="0"/>
        </a:spcBef>
        <a:spcAft>
          <a:spcPct val="0"/>
        </a:spcAft>
        <a:defRPr sz="4100" b="1">
          <a:solidFill>
            <a:schemeClr val="tx2"/>
          </a:solidFill>
          <a:latin typeface="Lucida Sans Unicode" pitchFamily="34" charset="0"/>
          <a:ea typeface="黑体" pitchFamily="2" charset="-122"/>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33521;&#22269;&#31185;&#23398;&#26631;&#20934;&#20013;&#25991;&#31295;.doc" TargetMode="External"/><Relationship Id="rId2" Type="http://schemas.openxmlformats.org/officeDocument/2006/relationships/hyperlink" Target="&#33521;&#35821;-&#33521;&#22269;2007.doc" TargetMode="External"/><Relationship Id="rId1" Type="http://schemas.openxmlformats.org/officeDocument/2006/relationships/slideLayout" Target="../slideLayouts/slideLayout12.xml"/><Relationship Id="rId5" Type="http://schemas.openxmlformats.org/officeDocument/2006/relationships/hyperlink" Target="&#25968;&#23398;-&#33521;&#22269;2007.doc" TargetMode="External"/><Relationship Id="rId4" Type="http://schemas.openxmlformats.org/officeDocument/2006/relationships/hyperlink" Target="&#21382;&#21490;-&#33521;&#22269;2007.doc"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24503;&#22269;&#35838;&#31243;&#22823;&#32434;-&#25968;&#23398;.doc" TargetMode="External"/><Relationship Id="rId2" Type="http://schemas.openxmlformats.org/officeDocument/2006/relationships/hyperlink" Target="&#33521;&#22269;&#31185;&#23398;&#26631;&#20934;&#20013;&#25991;&#31295;.doc" TargetMode="External"/><Relationship Id="rId1" Type="http://schemas.openxmlformats.org/officeDocument/2006/relationships/slideLayout" Target="../slideLayouts/slideLayout2.xml"/><Relationship Id="rId4" Type="http://schemas.openxmlformats.org/officeDocument/2006/relationships/hyperlink" Target="&#24503;&#22269;&#35821;&#35328;&#35838;&#26631;.docx"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Microsoft_Office_Word_97_-_2003___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20462;&#35746;&#21518;&#35838;&#26631;&#32467;&#26500;.pdf"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Grp="1"/>
          </p:cNvSpPr>
          <p:nvPr>
            <p:ph type="ctrTitle"/>
          </p:nvPr>
        </p:nvSpPr>
        <p:spPr bwMode="auto">
          <a:xfrm>
            <a:off x="685800" y="1816099"/>
            <a:ext cx="7772400" cy="1470025"/>
          </a:xfrm>
          <a:noFill/>
        </p:spPr>
        <p:txBody>
          <a:bodyPr wrap="square" lIns="91440" tIns="45720" rIns="91440" bIns="45720" numCol="1" anchorCtr="0" compatLnSpc="1">
            <a:prstTxWarp prst="textNoShape">
              <a:avLst/>
            </a:prstTxWarp>
            <a:normAutofit/>
          </a:bodyPr>
          <a:lstStyle/>
          <a:p>
            <a:pPr algn="ctr"/>
            <a:r>
              <a:rPr lang="zh-CN" altLang="en-US" dirty="0" smtClean="0">
                <a:effectLst/>
              </a:rPr>
              <a:t>基础教育学业质量标准的研制</a:t>
            </a:r>
            <a:br>
              <a:rPr lang="zh-CN" altLang="en-US" dirty="0" smtClean="0">
                <a:effectLst/>
              </a:rPr>
            </a:br>
            <a:r>
              <a:rPr lang="zh-CN" altLang="en-US" dirty="0" smtClean="0">
                <a:effectLst/>
              </a:rPr>
              <a:t>概念、问题和案例</a:t>
            </a:r>
          </a:p>
        </p:txBody>
      </p:sp>
      <p:sp>
        <p:nvSpPr>
          <p:cNvPr id="37893" name="Rectangle 5"/>
          <p:cNvSpPr>
            <a:spLocks noGrp="1"/>
          </p:cNvSpPr>
          <p:nvPr>
            <p:ph type="subTitle" idx="1"/>
          </p:nvPr>
        </p:nvSpPr>
        <p:spPr>
          <a:xfrm>
            <a:off x="1371600" y="3962416"/>
            <a:ext cx="6400800" cy="1752600"/>
          </a:xfrm>
        </p:spPr>
        <p:txBody>
          <a:bodyPr/>
          <a:lstStyle/>
          <a:p>
            <a:pPr marL="109538"/>
            <a:r>
              <a:rPr lang="zh-CN" altLang="en-US" dirty="0" smtClean="0"/>
              <a:t>华东师范大学</a:t>
            </a:r>
          </a:p>
          <a:p>
            <a:pPr marL="109538"/>
            <a:r>
              <a:rPr lang="zh-CN" altLang="en-US" dirty="0" smtClean="0"/>
              <a:t>杨向东</a:t>
            </a:r>
            <a:endParaRPr lang="en-US" altLang="zh-CN" dirty="0" smtClean="0"/>
          </a:p>
          <a:p>
            <a:pPr marL="109538"/>
            <a:endParaRPr lang="en-US" altLang="zh-CN" dirty="0" smtClean="0"/>
          </a:p>
          <a:p>
            <a:pPr marL="109538"/>
            <a:r>
              <a:rPr lang="en-US" altLang="zh-CN" dirty="0" smtClean="0">
                <a:latin typeface="+mn-ea"/>
              </a:rPr>
              <a:t>2014</a:t>
            </a:r>
            <a:r>
              <a:rPr lang="zh-CN" altLang="en-US" dirty="0" smtClean="0">
                <a:latin typeface="+mn-ea"/>
              </a:rPr>
              <a:t>年</a:t>
            </a:r>
            <a:r>
              <a:rPr lang="en-US" altLang="zh-CN" dirty="0" smtClean="0">
                <a:latin typeface="+mn-ea"/>
              </a:rPr>
              <a:t>12</a:t>
            </a:r>
            <a:r>
              <a:rPr lang="zh-CN" altLang="en-US" dirty="0" smtClean="0">
                <a:latin typeface="+mn-ea"/>
              </a:rPr>
              <a:t>月</a:t>
            </a:r>
            <a:r>
              <a:rPr lang="en-US" altLang="zh-CN" dirty="0" smtClean="0">
                <a:latin typeface="+mn-ea"/>
              </a:rPr>
              <a:t>8</a:t>
            </a:r>
            <a:r>
              <a:rPr lang="zh-CN" altLang="en-US" dirty="0" smtClean="0">
                <a:latin typeface="+mn-ea"/>
              </a:rPr>
              <a:t>日</a:t>
            </a:r>
            <a:r>
              <a:rPr lang="en-US" altLang="zh-CN" dirty="0" smtClean="0">
                <a:latin typeface="+mn-ea"/>
              </a:rPr>
              <a:t>		</a:t>
            </a:r>
            <a:r>
              <a:rPr lang="zh-CN" altLang="en-US" dirty="0" smtClean="0">
                <a:latin typeface="+mn-ea"/>
              </a:rPr>
              <a:t>北京远望楼</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输出驱动的教育改革带来</a:t>
            </a:r>
            <a:r>
              <a:rPr lang="en-US" altLang="zh-CN" dirty="0" smtClean="0"/>
              <a:t/>
            </a:r>
            <a:br>
              <a:rPr lang="en-US" altLang="zh-CN" dirty="0" smtClean="0"/>
            </a:br>
            <a:r>
              <a:rPr lang="zh-CN" altLang="en-US" dirty="0" smtClean="0"/>
              <a:t>课程标准的变革</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500034" y="285728"/>
            <a:ext cx="8229600" cy="1143000"/>
          </a:xfrm>
          <a:noFill/>
        </p:spPr>
        <p:txBody>
          <a:bodyPr wrap="square" lIns="91440" tIns="45720" rIns="91440" bIns="45720" numCol="1" anchorCtr="0" compatLnSpc="1">
            <a:prstTxWarp prst="textNoShape">
              <a:avLst/>
            </a:prstTxWarp>
          </a:bodyPr>
          <a:lstStyle/>
          <a:p>
            <a:r>
              <a:rPr lang="zh-CN" altLang="en-US" dirty="0" smtClean="0">
                <a:effectLst/>
              </a:rPr>
              <a:t>传统课程标准</a:t>
            </a:r>
            <a:r>
              <a:rPr lang="en-US" altLang="zh-CN" dirty="0" smtClean="0">
                <a:effectLst/>
              </a:rPr>
              <a:t>=</a:t>
            </a:r>
            <a:r>
              <a:rPr lang="zh-CN" altLang="en-US" dirty="0" smtClean="0">
                <a:effectLst/>
              </a:rPr>
              <a:t>内容标准</a:t>
            </a:r>
          </a:p>
        </p:txBody>
      </p:sp>
      <p:sp>
        <p:nvSpPr>
          <p:cNvPr id="49155" name="Rectangle 3"/>
          <p:cNvSpPr>
            <a:spLocks noGrp="1"/>
          </p:cNvSpPr>
          <p:nvPr>
            <p:ph type="body" idx="1"/>
          </p:nvPr>
        </p:nvSpPr>
        <p:spPr/>
        <p:txBody>
          <a:bodyPr/>
          <a:lstStyle/>
          <a:p>
            <a:r>
              <a:rPr lang="zh-CN" altLang="en-US" sz="2800" dirty="0" smtClean="0"/>
              <a:t>课程标准</a:t>
            </a:r>
            <a:r>
              <a:rPr lang="zh-CN" altLang="en-US" sz="2800" dirty="0" smtClean="0">
                <a:solidFill>
                  <a:srgbClr val="FF0000"/>
                </a:solidFill>
              </a:rPr>
              <a:t>规定和阐述学科知识体系</a:t>
            </a:r>
            <a:r>
              <a:rPr lang="zh-CN" altLang="en-US" sz="2800" dirty="0" smtClean="0"/>
              <a:t>为基础的各学段教学内容 </a:t>
            </a:r>
          </a:p>
          <a:p>
            <a:r>
              <a:rPr lang="zh-CN" altLang="en-US" sz="2800" dirty="0" smtClean="0"/>
              <a:t>学业水平测试检验实际课程体系的质量及其实施效果 </a:t>
            </a:r>
          </a:p>
          <a:p>
            <a:r>
              <a:rPr lang="zh-CN" altLang="en-US" sz="2800" dirty="0" smtClean="0"/>
              <a:t>学习结果成就标准</a:t>
            </a:r>
            <a:r>
              <a:rPr lang="zh-CN" altLang="en-US" sz="2800" dirty="0" smtClean="0">
                <a:solidFill>
                  <a:srgbClr val="FF0000"/>
                </a:solidFill>
              </a:rPr>
              <a:t>基于学生在学业水平测试中的实际表现水平</a:t>
            </a:r>
            <a:r>
              <a:rPr lang="zh-CN" altLang="en-US" sz="2800" dirty="0" smtClean="0"/>
              <a:t>而制定的表现标准 </a:t>
            </a:r>
          </a:p>
          <a:p>
            <a:pPr lvl="1"/>
            <a:r>
              <a:rPr lang="zh-CN" altLang="en-US" sz="2600" dirty="0" smtClean="0"/>
              <a:t>不是现代意义上的规范性成就标准 </a:t>
            </a:r>
          </a:p>
          <a:p>
            <a:pPr lvl="1"/>
            <a:r>
              <a:rPr lang="zh-CN" altLang="en-US" sz="2600" dirty="0" smtClean="0"/>
              <a:t>较少或很少体现现代意义上的学科核心能力的表现水平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bwMode="auto">
          <a:noFill/>
        </p:spPr>
        <p:txBody>
          <a:bodyPr wrap="square" lIns="91440" tIns="45720" rIns="91440" bIns="45720" numCol="1" anchorCtr="0" compatLnSpc="1">
            <a:prstTxWarp prst="textNoShape">
              <a:avLst/>
            </a:prstTxWarp>
            <a:normAutofit/>
          </a:bodyPr>
          <a:lstStyle/>
          <a:p>
            <a:r>
              <a:rPr lang="zh-CN" altLang="en-US" dirty="0" smtClean="0">
                <a:effectLst/>
              </a:rPr>
              <a:t>现代意义上的课程标准</a:t>
            </a:r>
          </a:p>
        </p:txBody>
      </p:sp>
      <p:sp>
        <p:nvSpPr>
          <p:cNvPr id="50179" name="Rectangle 3"/>
          <p:cNvSpPr>
            <a:spLocks noGrp="1"/>
          </p:cNvSpPr>
          <p:nvPr>
            <p:ph type="body" idx="1"/>
          </p:nvPr>
        </p:nvSpPr>
        <p:spPr>
          <a:xfrm>
            <a:off x="285720" y="1481138"/>
            <a:ext cx="8607455" cy="4525962"/>
          </a:xfrm>
        </p:spPr>
        <p:txBody>
          <a:bodyPr/>
          <a:lstStyle/>
          <a:p>
            <a:r>
              <a:rPr lang="zh-CN" altLang="en-US" sz="3600" b="1" dirty="0" smtClean="0">
                <a:solidFill>
                  <a:schemeClr val="accent2"/>
                </a:solidFill>
              </a:rPr>
              <a:t>现代课程标准</a:t>
            </a:r>
            <a:r>
              <a:rPr lang="en-US" altLang="zh-CN" sz="3600" b="1" dirty="0" smtClean="0">
                <a:solidFill>
                  <a:schemeClr val="accent2"/>
                </a:solidFill>
              </a:rPr>
              <a:t>=</a:t>
            </a:r>
            <a:r>
              <a:rPr lang="zh-CN" altLang="en-US" sz="3600" b="1" dirty="0" smtClean="0">
                <a:solidFill>
                  <a:schemeClr val="accent2"/>
                </a:solidFill>
              </a:rPr>
              <a:t>传统课程标准</a:t>
            </a:r>
            <a:r>
              <a:rPr lang="en-US" altLang="zh-CN" sz="3600" b="1" dirty="0" smtClean="0">
                <a:solidFill>
                  <a:schemeClr val="accent2"/>
                </a:solidFill>
              </a:rPr>
              <a:t>+</a:t>
            </a:r>
            <a:r>
              <a:rPr lang="zh-CN" altLang="en-US" sz="3600" b="1" dirty="0" smtClean="0">
                <a:solidFill>
                  <a:schemeClr val="accent2"/>
                </a:solidFill>
              </a:rPr>
              <a:t>规范性成就标准</a:t>
            </a:r>
          </a:p>
          <a:p>
            <a:pPr lvl="1"/>
            <a:r>
              <a:rPr lang="zh-CN" altLang="en-US" sz="2800" dirty="0" smtClean="0"/>
              <a:t>始于</a:t>
            </a:r>
            <a:r>
              <a:rPr lang="en-US" altLang="zh-CN" sz="2800" dirty="0" smtClean="0"/>
              <a:t>NCTM 1989</a:t>
            </a:r>
            <a:r>
              <a:rPr lang="zh-CN" altLang="en-US" sz="2800" dirty="0" smtClean="0"/>
              <a:t>年</a:t>
            </a:r>
            <a:r>
              <a:rPr lang="en-US" altLang="zh-CN" sz="2800" dirty="0" smtClean="0"/>
              <a:t>《</a:t>
            </a:r>
            <a:r>
              <a:rPr lang="zh-CN" altLang="en-US" sz="2800" dirty="0" smtClean="0"/>
              <a:t>学校数学课程与评价标准</a:t>
            </a:r>
            <a:r>
              <a:rPr lang="en-US" altLang="zh-CN" sz="2800" dirty="0" smtClean="0"/>
              <a:t>》</a:t>
            </a:r>
          </a:p>
          <a:p>
            <a:pPr lvl="1"/>
            <a:r>
              <a:rPr lang="zh-CN" altLang="en-US" sz="2800" dirty="0" smtClean="0"/>
              <a:t>非常强调基于宏观教育目标的</a:t>
            </a:r>
            <a:r>
              <a:rPr lang="zh-CN" altLang="en-US" sz="2800" dirty="0" smtClean="0">
                <a:solidFill>
                  <a:schemeClr val="accent2"/>
                </a:solidFill>
              </a:rPr>
              <a:t>学科能力模型和跨学科的一般能力模型</a:t>
            </a:r>
            <a:r>
              <a:rPr lang="zh-CN" altLang="en-US" sz="2800" dirty="0" smtClean="0"/>
              <a:t>的核心位置 </a:t>
            </a:r>
          </a:p>
          <a:p>
            <a:pPr lvl="2"/>
            <a:r>
              <a:rPr lang="zh-CN" altLang="en-US" sz="2400" dirty="0" smtClean="0"/>
              <a:t>在此基础上构建对不同学段学生所应达到的</a:t>
            </a:r>
            <a:r>
              <a:rPr lang="zh-CN" altLang="en-US" sz="2400" dirty="0" smtClean="0">
                <a:solidFill>
                  <a:schemeClr val="accent2"/>
                </a:solidFill>
              </a:rPr>
              <a:t>能力表现预期</a:t>
            </a:r>
            <a:r>
              <a:rPr lang="zh-CN" altLang="en-US" sz="2400" dirty="0" smtClean="0"/>
              <a:t> </a:t>
            </a:r>
            <a:endParaRPr lang="en-US" altLang="zh-CN" sz="24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zh-CN" altLang="en-US" dirty="0" smtClean="0">
                <a:effectLst/>
              </a:rPr>
              <a:t>现代意义上的课程标准</a:t>
            </a:r>
          </a:p>
        </p:txBody>
      </p:sp>
      <p:sp>
        <p:nvSpPr>
          <p:cNvPr id="48131" name="Rectangle 3"/>
          <p:cNvSpPr>
            <a:spLocks noGrp="1"/>
          </p:cNvSpPr>
          <p:nvPr>
            <p:ph type="body" idx="1"/>
          </p:nvPr>
        </p:nvSpPr>
        <p:spPr/>
        <p:txBody>
          <a:bodyPr/>
          <a:lstStyle/>
          <a:p>
            <a:pPr>
              <a:spcBef>
                <a:spcPts val="1200"/>
              </a:spcBef>
            </a:pPr>
            <a:r>
              <a:rPr lang="zh-CN" altLang="en-US" dirty="0" smtClean="0"/>
              <a:t>目前世界各国研制教育标准的共识 </a:t>
            </a:r>
          </a:p>
          <a:p>
            <a:pPr>
              <a:spcBef>
                <a:spcPts val="1200"/>
              </a:spcBef>
            </a:pPr>
            <a:r>
              <a:rPr lang="zh-CN" altLang="en-US" dirty="0" smtClean="0"/>
              <a:t>美国后继教育标准</a:t>
            </a:r>
            <a:r>
              <a:rPr lang="en-US" altLang="zh-CN" dirty="0" smtClean="0"/>
              <a:t>(educational standard) </a:t>
            </a:r>
          </a:p>
          <a:p>
            <a:pPr lvl="1">
              <a:spcBef>
                <a:spcPts val="1200"/>
              </a:spcBef>
            </a:pPr>
            <a:r>
              <a:rPr lang="zh-CN" altLang="en-US" dirty="0" smtClean="0"/>
              <a:t>美国国家科学教育标准，美国历史、艺术、公民、地理、英语、外语等学科的全国和各州课程标准 </a:t>
            </a:r>
          </a:p>
          <a:p>
            <a:pPr>
              <a:spcBef>
                <a:spcPts val="1200"/>
              </a:spcBef>
            </a:pPr>
            <a:r>
              <a:rPr lang="zh-CN" altLang="en-US" dirty="0" smtClean="0"/>
              <a:t>其他国家</a:t>
            </a:r>
          </a:p>
          <a:p>
            <a:pPr lvl="1">
              <a:spcBef>
                <a:spcPts val="1200"/>
              </a:spcBef>
            </a:pPr>
            <a:r>
              <a:rPr lang="zh-CN" altLang="en-US" dirty="0" smtClean="0"/>
              <a:t>加拿大：艾伯塔（</a:t>
            </a:r>
            <a:r>
              <a:rPr lang="en-US" altLang="zh-CN" dirty="0" smtClean="0"/>
              <a:t>Alberta</a:t>
            </a:r>
            <a:r>
              <a:rPr lang="zh-CN" altLang="en-US" dirty="0" smtClean="0"/>
              <a:t>）省、安大略省（</a:t>
            </a:r>
            <a:r>
              <a:rPr lang="en-US" altLang="zh-CN" dirty="0" smtClean="0"/>
              <a:t>Ontario</a:t>
            </a:r>
            <a:r>
              <a:rPr lang="zh-CN" altLang="en-US" dirty="0" smtClean="0"/>
              <a:t>）</a:t>
            </a:r>
          </a:p>
          <a:p>
            <a:pPr lvl="1">
              <a:spcBef>
                <a:spcPts val="1200"/>
              </a:spcBef>
            </a:pPr>
            <a:r>
              <a:rPr lang="zh-CN" altLang="en-US" dirty="0" smtClean="0"/>
              <a:t>英国（</a:t>
            </a:r>
            <a:r>
              <a:rPr lang="en-US" altLang="zh-CN" dirty="0" smtClean="0"/>
              <a:t>1998</a:t>
            </a:r>
            <a:r>
              <a:rPr lang="zh-CN" altLang="en-US" dirty="0" smtClean="0"/>
              <a:t>，</a:t>
            </a:r>
            <a:r>
              <a:rPr lang="en-US" altLang="zh-CN" dirty="0" smtClean="0"/>
              <a:t>2007</a:t>
            </a:r>
            <a:r>
              <a:rPr lang="zh-CN" altLang="en-US" dirty="0" smtClean="0"/>
              <a:t>，</a:t>
            </a:r>
            <a:r>
              <a:rPr lang="en-US" altLang="zh-CN" dirty="0" smtClean="0"/>
              <a:t>2010</a:t>
            </a:r>
            <a:r>
              <a:rPr lang="zh-CN" altLang="en-US" dirty="0" smtClean="0"/>
              <a:t>）、德国（</a:t>
            </a:r>
            <a:r>
              <a:rPr lang="en-US" altLang="zh-CN" dirty="0" smtClean="0"/>
              <a:t>2003</a:t>
            </a:r>
            <a:r>
              <a:rPr lang="zh-CN" altLang="en-US" dirty="0" smtClean="0"/>
              <a:t>）、瑞士（</a:t>
            </a:r>
            <a:r>
              <a:rPr lang="en-US" altLang="zh-CN" dirty="0" smtClean="0"/>
              <a:t>2007</a:t>
            </a:r>
            <a:r>
              <a:rPr lang="zh-CN" altLang="en-US" dirty="0" smtClean="0"/>
              <a:t>）、澳大利亚（</a:t>
            </a:r>
            <a:r>
              <a:rPr lang="en-US" altLang="zh-CN" dirty="0" smtClean="0"/>
              <a:t>2009</a:t>
            </a:r>
            <a:r>
              <a:rPr lang="zh-CN" altLang="en-US" dirty="0" smtClean="0"/>
              <a:t>） </a:t>
            </a:r>
          </a:p>
          <a:p>
            <a:pPr lvl="1"/>
            <a:endParaRPr lang="zh-CN" alt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zh-CN" altLang="en-US" dirty="0" smtClean="0"/>
              <a:t>规范性成就标准</a:t>
            </a:r>
            <a:r>
              <a:rPr lang="en-US" altLang="zh-CN" dirty="0" smtClean="0"/>
              <a:t>=</a:t>
            </a:r>
            <a:r>
              <a:rPr lang="zh-CN" altLang="en-US" dirty="0" smtClean="0"/>
              <a:t>学业质量标准</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zh-CN" altLang="en-US" dirty="0" smtClean="0">
                <a:effectLst/>
              </a:rPr>
              <a:t>学业质量标准的国际实践</a:t>
            </a:r>
          </a:p>
        </p:txBody>
      </p:sp>
      <p:sp>
        <p:nvSpPr>
          <p:cNvPr id="51203" name="Rectangle 3"/>
          <p:cNvSpPr>
            <a:spLocks noGrp="1"/>
          </p:cNvSpPr>
          <p:nvPr>
            <p:ph type="body" idx="1"/>
          </p:nvPr>
        </p:nvSpPr>
        <p:spPr/>
        <p:txBody>
          <a:bodyPr/>
          <a:lstStyle/>
          <a:p>
            <a:pPr marL="460375" indent="-182563">
              <a:spcBef>
                <a:spcPts val="1200"/>
              </a:spcBef>
            </a:pPr>
            <a:r>
              <a:rPr lang="zh-CN" altLang="en-US" sz="3200" dirty="0" smtClean="0"/>
              <a:t>英国为代表的成就目标（</a:t>
            </a:r>
            <a:r>
              <a:rPr lang="en-US" altLang="zh-CN" sz="3200" dirty="0" smtClean="0"/>
              <a:t>attainment target</a:t>
            </a:r>
            <a:r>
              <a:rPr lang="zh-CN" altLang="en-US" sz="3200" dirty="0" smtClean="0"/>
              <a:t>）及其表现水平模式 </a:t>
            </a:r>
          </a:p>
          <a:p>
            <a:pPr marL="460375" indent="-182563">
              <a:spcBef>
                <a:spcPts val="1200"/>
              </a:spcBef>
            </a:pPr>
            <a:r>
              <a:rPr lang="zh-CN" altLang="en-US" sz="3200" dirty="0" smtClean="0"/>
              <a:t>德国国家或美国</a:t>
            </a:r>
            <a:r>
              <a:rPr lang="en-US" altLang="zh-CN" sz="3200" dirty="0" smtClean="0"/>
              <a:t>CCSS</a:t>
            </a:r>
            <a:r>
              <a:rPr lang="zh-CN" altLang="en-US" sz="3200" dirty="0" smtClean="0"/>
              <a:t>课程标准为代表的案例例证模式 </a:t>
            </a:r>
            <a:endParaRPr lang="en-US" altLang="zh-CN" sz="3200" dirty="0" smtClean="0"/>
          </a:p>
          <a:p>
            <a:pPr marL="460375" indent="-182563">
              <a:spcBef>
                <a:spcPts val="1200"/>
              </a:spcBef>
            </a:pPr>
            <a:r>
              <a:rPr lang="zh-CN" altLang="en-US" sz="3200" dirty="0" smtClean="0"/>
              <a:t>加拿大安大略省或澳大利亚为代表的成就图（</a:t>
            </a:r>
            <a:r>
              <a:rPr lang="en-US" altLang="zh-CN" sz="3200" dirty="0" smtClean="0"/>
              <a:t>achievement chart</a:t>
            </a:r>
            <a:r>
              <a:rPr lang="zh-CN" altLang="en-US" sz="3200" dirty="0" smtClean="0"/>
              <a:t>）或成就标准（</a:t>
            </a:r>
            <a:r>
              <a:rPr lang="en-US" altLang="zh-CN" sz="3200" dirty="0" smtClean="0"/>
              <a:t>achievement standard</a:t>
            </a:r>
            <a:r>
              <a:rPr lang="zh-CN" altLang="en-US" sz="3200" dirty="0" smtClean="0"/>
              <a:t>）模式  </a:t>
            </a:r>
          </a:p>
          <a:p>
            <a:pPr marL="715963" lvl="1" indent="-182563">
              <a:spcBef>
                <a:spcPts val="800"/>
              </a:spcBef>
            </a:pPr>
            <a:endParaRPr lang="zh-CN" altLang="en-US" sz="2800" dirty="0" smtClean="0"/>
          </a:p>
          <a:p>
            <a:pPr marL="715963" lvl="1" indent="-182563">
              <a:spcBef>
                <a:spcPts val="800"/>
              </a:spcBef>
            </a:pPr>
            <a:endParaRPr lang="zh-CN" alt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a:xfrm>
            <a:off x="142844" y="142852"/>
            <a:ext cx="8229600" cy="1143000"/>
          </a:xfrm>
          <a:noFill/>
        </p:spPr>
        <p:txBody>
          <a:bodyPr vert="horz" wrap="square" lIns="91440" tIns="45720" rIns="91440" bIns="45720" numCol="1" rtlCol="0" anchor="ctr" anchorCtr="0" compatLnSpc="1">
            <a:prstTxWarp prst="textNoShape">
              <a:avLst/>
            </a:prstTxWarp>
            <a:normAutofit/>
            <a:scene3d>
              <a:camera prst="orthographicFront"/>
              <a:lightRig rig="soft" dir="t"/>
            </a:scene3d>
            <a:sp3d prstMaterial="softEdge">
              <a:bevelT w="25400" h="25400"/>
            </a:sp3d>
          </a:bodyPr>
          <a:lstStyle/>
          <a:p>
            <a:pPr>
              <a:lnSpc>
                <a:spcPct val="90000"/>
              </a:lnSpc>
            </a:pPr>
            <a:r>
              <a:rPr lang="zh-CN" altLang="en-US" sz="4400" dirty="0" smtClean="0"/>
              <a:t>英国国家课程的结构</a:t>
            </a:r>
            <a:endParaRPr lang="en-US" altLang="zh-CN" sz="4400" dirty="0" smtClean="0"/>
          </a:p>
        </p:txBody>
      </p:sp>
      <p:graphicFrame>
        <p:nvGraphicFramePr>
          <p:cNvPr id="8" name="表格 7"/>
          <p:cNvGraphicFramePr>
            <a:graphicFrameLocks noGrp="1"/>
          </p:cNvGraphicFramePr>
          <p:nvPr/>
        </p:nvGraphicFramePr>
        <p:xfrm>
          <a:off x="179512" y="1388373"/>
          <a:ext cx="8712968" cy="5025695"/>
        </p:xfrm>
        <a:graphic>
          <a:graphicData uri="http://schemas.openxmlformats.org/drawingml/2006/table">
            <a:tbl>
              <a:tblPr/>
              <a:tblGrid>
                <a:gridCol w="1538164"/>
                <a:gridCol w="608112"/>
                <a:gridCol w="536570"/>
                <a:gridCol w="629053"/>
                <a:gridCol w="216493"/>
                <a:gridCol w="426992"/>
                <a:gridCol w="357712"/>
                <a:gridCol w="536570"/>
                <a:gridCol w="536570"/>
                <a:gridCol w="536570"/>
                <a:gridCol w="536570"/>
                <a:gridCol w="536570"/>
                <a:gridCol w="357712"/>
                <a:gridCol w="715426"/>
                <a:gridCol w="643884"/>
              </a:tblGrid>
              <a:tr h="261417">
                <a:tc gridSpan="15">
                  <a:txBody>
                    <a:bodyPr/>
                    <a:lstStyle/>
                    <a:p>
                      <a:pPr algn="ctr">
                        <a:spcAft>
                          <a:spcPts val="0"/>
                        </a:spcAft>
                      </a:pPr>
                      <a:r>
                        <a:rPr lang="zh-CN" sz="2000" b="1" kern="100" dirty="0">
                          <a:latin typeface="Times New Roman"/>
                          <a:ea typeface="宋体"/>
                        </a:rPr>
                        <a:t>义务教育阶段</a:t>
                      </a:r>
                      <a:endParaRPr lang="zh-CN" sz="2000" kern="100" dirty="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61417">
                <a:tc>
                  <a:txBody>
                    <a:bodyPr/>
                    <a:lstStyle/>
                    <a:p>
                      <a:pPr algn="ctr">
                        <a:spcAft>
                          <a:spcPts val="0"/>
                        </a:spcAft>
                      </a:pPr>
                      <a:endParaRPr lang="zh-CN" sz="2000" kern="100" dirty="0">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7">
                  <a:txBody>
                    <a:bodyPr/>
                    <a:lstStyle/>
                    <a:p>
                      <a:pPr algn="ctr">
                        <a:spcAft>
                          <a:spcPts val="0"/>
                        </a:spcAft>
                      </a:pPr>
                      <a:r>
                        <a:rPr lang="zh-CN" sz="2000" b="1" kern="100" dirty="0">
                          <a:latin typeface="Times New Roman"/>
                          <a:ea typeface="宋体"/>
                        </a:rPr>
                        <a:t>小学</a:t>
                      </a:r>
                      <a:endParaRPr lang="zh-CN" sz="20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7">
                  <a:txBody>
                    <a:bodyPr/>
                    <a:lstStyle/>
                    <a:p>
                      <a:pPr algn="ctr">
                        <a:spcAft>
                          <a:spcPts val="0"/>
                        </a:spcAft>
                      </a:pPr>
                      <a:r>
                        <a:rPr lang="zh-CN" sz="2000" b="1" kern="100">
                          <a:latin typeface="Times New Roman"/>
                          <a:ea typeface="宋体"/>
                        </a:rPr>
                        <a:t>中学</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61417">
                <a:tc>
                  <a:txBody>
                    <a:bodyPr/>
                    <a:lstStyle/>
                    <a:p>
                      <a:pPr algn="ctr">
                        <a:spcAft>
                          <a:spcPts val="0"/>
                        </a:spcAft>
                      </a:pPr>
                      <a:r>
                        <a:rPr lang="zh-CN" sz="2000" kern="100" dirty="0">
                          <a:latin typeface="Times New Roman"/>
                          <a:ea typeface="宋体"/>
                        </a:rPr>
                        <a:t>大致年龄（岁）</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latin typeface="Times New Roman"/>
                          <a:ea typeface="宋体"/>
                        </a:rPr>
                        <a:t>5</a:t>
                      </a:r>
                      <a:endParaRPr lang="zh-CN" sz="20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latin typeface="Times New Roman"/>
                          <a:ea typeface="宋体"/>
                        </a:rPr>
                        <a:t>6</a:t>
                      </a:r>
                      <a:endParaRPr lang="zh-CN" sz="20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latin typeface="Times New Roman"/>
                          <a:ea typeface="宋体"/>
                        </a:rPr>
                        <a:t>7</a:t>
                      </a:r>
                      <a:endParaRPr lang="zh-CN" sz="20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38100" cap="flat" cmpd="sng" algn="ctr">
                      <a:solidFill>
                        <a:srgbClr val="9933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050" b="1" kern="100" dirty="0">
                        <a:latin typeface="Times New Roman"/>
                        <a:ea typeface="宋体"/>
                      </a:endParaRPr>
                    </a:p>
                  </a:txBody>
                  <a:tcPr marL="68580" marR="68580" marT="0" marB="0" anchor="ctr">
                    <a:lnL w="38100" cap="flat" cmpd="sng" algn="ctr">
                      <a:solidFill>
                        <a:srgbClr val="9933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latin typeface="Times New Roman"/>
                          <a:ea typeface="宋体"/>
                        </a:rPr>
                        <a:t>8</a:t>
                      </a:r>
                      <a:endParaRPr lang="zh-CN" sz="20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latin typeface="Times New Roman"/>
                          <a:ea typeface="宋体"/>
                        </a:rPr>
                        <a:t>9</a:t>
                      </a:r>
                      <a:endParaRPr lang="zh-CN" sz="20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latin typeface="Times New Roman"/>
                          <a:ea typeface="宋体"/>
                        </a:rPr>
                        <a:t>10</a:t>
                      </a:r>
                      <a:endParaRPr lang="zh-CN" sz="20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latin typeface="Times New Roman"/>
                          <a:ea typeface="宋体"/>
                        </a:rPr>
                        <a:t>11</a:t>
                      </a:r>
                      <a:endParaRPr lang="zh-CN" sz="20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38100" cap="flat" cmpd="sng" algn="ctr">
                      <a:solidFill>
                        <a:srgbClr val="9933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12</a:t>
                      </a:r>
                      <a:endParaRPr lang="zh-CN" sz="2000" kern="100">
                        <a:latin typeface="Times New Roman"/>
                        <a:ea typeface="宋体"/>
                      </a:endParaRPr>
                    </a:p>
                  </a:txBody>
                  <a:tcPr marL="68580" marR="68580" marT="0" marB="0" anchor="ctr">
                    <a:lnL w="38100" cap="flat" cmpd="sng" algn="ctr">
                      <a:solidFill>
                        <a:srgbClr val="9933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13</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14</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38100" cap="flat" cmpd="sng" algn="ctr">
                      <a:solidFill>
                        <a:srgbClr val="9933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Times New Roman"/>
                        <a:ea typeface="宋体"/>
                      </a:endParaRPr>
                    </a:p>
                  </a:txBody>
                  <a:tcPr marL="68580" marR="68580" marT="0" marB="0" anchor="ctr">
                    <a:lnL w="38100" cap="flat" cmpd="sng" algn="ctr">
                      <a:solidFill>
                        <a:srgbClr val="9933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15</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16</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2834">
                <a:tc>
                  <a:txBody>
                    <a:bodyPr/>
                    <a:lstStyle/>
                    <a:p>
                      <a:pPr algn="ctr">
                        <a:spcAft>
                          <a:spcPts val="0"/>
                        </a:spcAft>
                      </a:pPr>
                      <a:r>
                        <a:rPr lang="zh-CN" sz="2000" kern="100" dirty="0">
                          <a:latin typeface="Times New Roman"/>
                          <a:ea typeface="宋体"/>
                        </a:rPr>
                        <a:t>就学年数</a:t>
                      </a:r>
                    </a:p>
                    <a:p>
                      <a:pPr algn="ctr">
                        <a:spcAft>
                          <a:spcPts val="0"/>
                        </a:spcAft>
                      </a:pPr>
                      <a:r>
                        <a:rPr lang="zh-CN" sz="2000" kern="100" dirty="0">
                          <a:latin typeface="Times New Roman"/>
                          <a:ea typeface="宋体"/>
                        </a:rPr>
                        <a:t>（年级</a:t>
                      </a:r>
                      <a:r>
                        <a:rPr lang="en-US" sz="2000" kern="100" dirty="0">
                          <a:latin typeface="Times New Roman"/>
                          <a:ea typeface="宋体"/>
                        </a:rPr>
                        <a:t>/</a:t>
                      </a:r>
                      <a:r>
                        <a:rPr lang="zh-CN" sz="2000" kern="100" dirty="0">
                          <a:latin typeface="Times New Roman"/>
                          <a:ea typeface="宋体"/>
                        </a:rPr>
                        <a:t>段）</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latin typeface="Times New Roman"/>
                          <a:ea typeface="宋体"/>
                        </a:rPr>
                        <a:t>R</a:t>
                      </a:r>
                      <a:endParaRPr lang="zh-CN" sz="20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latin typeface="Times New Roman"/>
                          <a:ea typeface="宋体"/>
                        </a:rPr>
                        <a:t>1</a:t>
                      </a:r>
                      <a:endParaRPr lang="zh-CN" sz="20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latin typeface="Times New Roman"/>
                          <a:ea typeface="宋体"/>
                        </a:rPr>
                        <a:t>2</a:t>
                      </a:r>
                      <a:endParaRPr lang="zh-CN" sz="20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38100" cap="flat" cmpd="sng" algn="ctr">
                      <a:solidFill>
                        <a:srgbClr val="9933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050" b="1" kern="100">
                        <a:latin typeface="Times New Roman"/>
                        <a:ea typeface="宋体"/>
                      </a:endParaRPr>
                    </a:p>
                  </a:txBody>
                  <a:tcPr marL="68580" marR="68580" marT="0" marB="0" anchor="ctr">
                    <a:lnL w="38100" cap="flat" cmpd="sng" algn="ctr">
                      <a:solidFill>
                        <a:srgbClr val="9933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latin typeface="Times New Roman"/>
                          <a:ea typeface="宋体"/>
                        </a:rPr>
                        <a:t>3</a:t>
                      </a:r>
                      <a:endParaRPr lang="zh-CN" sz="20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latin typeface="Times New Roman"/>
                          <a:ea typeface="宋体"/>
                        </a:rPr>
                        <a:t>4</a:t>
                      </a:r>
                      <a:endParaRPr lang="zh-CN" sz="20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latin typeface="Times New Roman"/>
                          <a:ea typeface="宋体"/>
                        </a:rPr>
                        <a:t>5</a:t>
                      </a:r>
                      <a:endParaRPr lang="zh-CN" sz="20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latin typeface="Times New Roman"/>
                          <a:ea typeface="宋体"/>
                        </a:rPr>
                        <a:t>6</a:t>
                      </a:r>
                      <a:endParaRPr lang="zh-CN" sz="20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38100" cap="flat" cmpd="sng" algn="ctr">
                      <a:solidFill>
                        <a:srgbClr val="9933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7</a:t>
                      </a:r>
                      <a:endParaRPr lang="zh-CN" sz="2000" kern="100">
                        <a:latin typeface="Times New Roman"/>
                        <a:ea typeface="宋体"/>
                      </a:endParaRPr>
                    </a:p>
                  </a:txBody>
                  <a:tcPr marL="68580" marR="68580" marT="0" marB="0" anchor="ctr">
                    <a:lnL w="38100" cap="flat" cmpd="sng" algn="ctr">
                      <a:solidFill>
                        <a:srgbClr val="9933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8</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9</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38100" cap="flat" cmpd="sng" algn="ctr">
                      <a:solidFill>
                        <a:srgbClr val="9933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Times New Roman"/>
                        <a:ea typeface="宋体"/>
                      </a:endParaRPr>
                    </a:p>
                  </a:txBody>
                  <a:tcPr marL="68580" marR="68580" marT="0" marB="0" anchor="ctr">
                    <a:lnL w="38100" cap="flat" cmpd="sng" algn="ctr">
                      <a:solidFill>
                        <a:srgbClr val="9933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10</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11</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2834">
                <a:tc>
                  <a:txBody>
                    <a:bodyPr/>
                    <a:lstStyle/>
                    <a:p>
                      <a:pPr algn="ctr">
                        <a:spcAft>
                          <a:spcPts val="0"/>
                        </a:spcAft>
                      </a:pPr>
                      <a:r>
                        <a:rPr lang="zh-CN" sz="2000" b="1" kern="100" dirty="0">
                          <a:solidFill>
                            <a:srgbClr val="FF0000"/>
                          </a:solidFill>
                          <a:latin typeface="Times New Roman"/>
                          <a:ea typeface="宋体"/>
                        </a:rPr>
                        <a:t>国家</a:t>
                      </a:r>
                      <a:r>
                        <a:rPr lang="zh-CN" sz="2000" b="1" kern="100" dirty="0" smtClean="0">
                          <a:solidFill>
                            <a:srgbClr val="FF0000"/>
                          </a:solidFill>
                          <a:latin typeface="Times New Roman"/>
                          <a:ea typeface="宋体"/>
                        </a:rPr>
                        <a:t>课程</a:t>
                      </a:r>
                      <a:endParaRPr lang="zh-CN" sz="2000" b="1" kern="100" dirty="0">
                        <a:solidFill>
                          <a:srgbClr val="FF0000"/>
                        </a:solidFill>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zh-CN" sz="2000" b="1" kern="100" dirty="0">
                          <a:solidFill>
                            <a:srgbClr val="FF0000"/>
                          </a:solidFill>
                          <a:latin typeface="Times New Roman"/>
                          <a:ea typeface="宋体"/>
                        </a:rPr>
                        <a:t>关键阶段</a:t>
                      </a:r>
                      <a:r>
                        <a:rPr lang="en-US" sz="2000" b="1" kern="100" dirty="0">
                          <a:solidFill>
                            <a:srgbClr val="FF0000"/>
                          </a:solidFill>
                          <a:latin typeface="Times New Roman"/>
                          <a:ea typeface="宋体"/>
                        </a:rPr>
                        <a:t>1</a:t>
                      </a:r>
                      <a:endParaRPr lang="zh-CN" sz="2000" kern="100" dirty="0">
                        <a:solidFill>
                          <a:srgbClr val="FF0000"/>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38100" cap="flat" cmpd="sng" algn="ctr">
                      <a:solidFill>
                        <a:srgbClr val="9933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5">
                  <a:txBody>
                    <a:bodyPr/>
                    <a:lstStyle/>
                    <a:p>
                      <a:pPr algn="ctr">
                        <a:spcAft>
                          <a:spcPts val="0"/>
                        </a:spcAft>
                      </a:pPr>
                      <a:r>
                        <a:rPr lang="zh-CN" sz="2000" b="1" kern="100" dirty="0">
                          <a:solidFill>
                            <a:srgbClr val="FF0000"/>
                          </a:solidFill>
                          <a:latin typeface="Times New Roman"/>
                          <a:ea typeface="宋体"/>
                        </a:rPr>
                        <a:t>关键阶段</a:t>
                      </a:r>
                      <a:r>
                        <a:rPr lang="en-US" sz="2000" b="1" kern="100" dirty="0">
                          <a:solidFill>
                            <a:srgbClr val="FF0000"/>
                          </a:solidFill>
                          <a:latin typeface="Times New Roman"/>
                          <a:ea typeface="宋体"/>
                        </a:rPr>
                        <a:t>2</a:t>
                      </a:r>
                      <a:endParaRPr lang="zh-CN" sz="2000" kern="100" dirty="0">
                        <a:solidFill>
                          <a:srgbClr val="FF0000"/>
                        </a:solidFill>
                        <a:latin typeface="Times New Roman"/>
                        <a:ea typeface="宋体"/>
                      </a:endParaRPr>
                    </a:p>
                  </a:txBody>
                  <a:tcPr marL="68580" marR="68580" marT="0" marB="0" anchor="ctr">
                    <a:lnL w="38100" cap="flat" cmpd="sng" algn="ctr">
                      <a:solidFill>
                        <a:srgbClr val="993300"/>
                      </a:solidFill>
                      <a:prstDash val="solid"/>
                      <a:round/>
                      <a:headEnd type="none" w="med" len="med"/>
                      <a:tailEnd type="none" w="med" len="med"/>
                    </a:lnL>
                    <a:lnR w="38100" cap="flat" cmpd="sng" algn="ctr">
                      <a:solidFill>
                        <a:srgbClr val="9933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2000" b="1" kern="100" dirty="0">
                          <a:solidFill>
                            <a:srgbClr val="FF0000"/>
                          </a:solidFill>
                          <a:latin typeface="Times New Roman"/>
                          <a:ea typeface="宋体"/>
                        </a:rPr>
                        <a:t>关键阶段</a:t>
                      </a:r>
                      <a:r>
                        <a:rPr lang="en-US" sz="2000" b="1" kern="100" dirty="0">
                          <a:solidFill>
                            <a:srgbClr val="FF0000"/>
                          </a:solidFill>
                          <a:latin typeface="Times New Roman"/>
                          <a:ea typeface="宋体"/>
                        </a:rPr>
                        <a:t>3</a:t>
                      </a:r>
                      <a:endParaRPr lang="zh-CN" sz="2000" kern="100" dirty="0">
                        <a:solidFill>
                          <a:srgbClr val="FF0000"/>
                        </a:solidFill>
                        <a:latin typeface="Times New Roman"/>
                        <a:ea typeface="宋体"/>
                      </a:endParaRPr>
                    </a:p>
                  </a:txBody>
                  <a:tcPr marL="68580" marR="68580" marT="0" marB="0" anchor="ctr">
                    <a:lnL w="38100" cap="flat" cmpd="sng" algn="ctr">
                      <a:solidFill>
                        <a:srgbClr val="993300"/>
                      </a:solidFill>
                      <a:prstDash val="solid"/>
                      <a:round/>
                      <a:headEnd type="none" w="med" len="med"/>
                      <a:tailEnd type="none" w="med" len="med"/>
                    </a:lnL>
                    <a:lnR w="38100" cap="flat" cmpd="sng" algn="ctr">
                      <a:solidFill>
                        <a:srgbClr val="9933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2000" b="1" kern="100" dirty="0">
                          <a:solidFill>
                            <a:srgbClr val="FF0000"/>
                          </a:solidFill>
                          <a:latin typeface="Times New Roman"/>
                          <a:ea typeface="宋体"/>
                        </a:rPr>
                        <a:t>关键阶段</a:t>
                      </a:r>
                      <a:r>
                        <a:rPr lang="en-US" sz="2000" b="1" kern="100" dirty="0">
                          <a:solidFill>
                            <a:srgbClr val="FF0000"/>
                          </a:solidFill>
                          <a:latin typeface="Times New Roman"/>
                          <a:ea typeface="宋体"/>
                        </a:rPr>
                        <a:t>4</a:t>
                      </a:r>
                      <a:endParaRPr lang="zh-CN" sz="2000" kern="100" dirty="0">
                        <a:solidFill>
                          <a:srgbClr val="FF0000"/>
                        </a:solidFill>
                        <a:latin typeface="Times New Roman"/>
                        <a:ea typeface="宋体"/>
                      </a:endParaRPr>
                    </a:p>
                  </a:txBody>
                  <a:tcPr marL="68580" marR="68580" marT="0" marB="0" anchor="ctr">
                    <a:lnL w="38100" cap="flat" cmpd="sng" algn="ctr">
                      <a:solidFill>
                        <a:srgbClr val="9933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261417">
                <a:tc>
                  <a:txBody>
                    <a:bodyPr/>
                    <a:lstStyle/>
                    <a:p>
                      <a:pPr algn="ctr">
                        <a:spcAft>
                          <a:spcPts val="0"/>
                        </a:spcAft>
                      </a:pPr>
                      <a:r>
                        <a:rPr lang="zh-CN" sz="2400" b="1" kern="100" dirty="0">
                          <a:solidFill>
                            <a:srgbClr val="FF0000"/>
                          </a:solidFill>
                          <a:latin typeface="Times New Roman"/>
                          <a:ea typeface="宋体"/>
                        </a:rPr>
                        <a:t>水平</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en-US" sz="2400" b="1" kern="100" dirty="0">
                          <a:solidFill>
                            <a:srgbClr val="FF0000"/>
                          </a:solidFill>
                          <a:latin typeface="Times New Roman"/>
                          <a:ea typeface="宋体"/>
                        </a:rPr>
                        <a:t>1-3</a:t>
                      </a:r>
                      <a:endParaRPr lang="zh-CN" sz="2400" b="1" kern="100" dirty="0">
                        <a:solidFill>
                          <a:srgbClr val="FF0000"/>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38100" cap="flat" cmpd="sng" algn="ctr">
                      <a:solidFill>
                        <a:srgbClr val="9933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5">
                  <a:txBody>
                    <a:bodyPr/>
                    <a:lstStyle/>
                    <a:p>
                      <a:pPr algn="ctr">
                        <a:spcAft>
                          <a:spcPts val="0"/>
                        </a:spcAft>
                      </a:pPr>
                      <a:r>
                        <a:rPr lang="en-US" sz="2400" b="1" kern="100" dirty="0">
                          <a:solidFill>
                            <a:srgbClr val="FF0000"/>
                          </a:solidFill>
                          <a:latin typeface="Times New Roman"/>
                          <a:ea typeface="宋体"/>
                        </a:rPr>
                        <a:t>3-5</a:t>
                      </a:r>
                      <a:endParaRPr lang="zh-CN" sz="2400" b="1" kern="100" dirty="0">
                        <a:solidFill>
                          <a:srgbClr val="FF0000"/>
                        </a:solidFill>
                        <a:latin typeface="Times New Roman"/>
                        <a:ea typeface="宋体"/>
                      </a:endParaRPr>
                    </a:p>
                  </a:txBody>
                  <a:tcPr marL="68580" marR="68580" marT="0" marB="0" anchor="ctr">
                    <a:lnL w="38100" cap="flat" cmpd="sng" algn="ctr">
                      <a:solidFill>
                        <a:srgbClr val="993300"/>
                      </a:solidFill>
                      <a:prstDash val="solid"/>
                      <a:round/>
                      <a:headEnd type="none" w="med" len="med"/>
                      <a:tailEnd type="none" w="med" len="med"/>
                    </a:lnL>
                    <a:lnR w="38100" cap="flat" cmpd="sng" algn="ctr">
                      <a:solidFill>
                        <a:srgbClr val="9933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en-US" sz="2400" b="1" kern="100" dirty="0">
                          <a:solidFill>
                            <a:srgbClr val="FF0000"/>
                          </a:solidFill>
                          <a:latin typeface="Times New Roman"/>
                          <a:ea typeface="宋体"/>
                        </a:rPr>
                        <a:t>5-7</a:t>
                      </a:r>
                      <a:endParaRPr lang="zh-CN" sz="2400" b="1" kern="100" dirty="0">
                        <a:solidFill>
                          <a:srgbClr val="FF0000"/>
                        </a:solidFill>
                        <a:latin typeface="Times New Roman"/>
                        <a:ea typeface="宋体"/>
                      </a:endParaRPr>
                    </a:p>
                  </a:txBody>
                  <a:tcPr marL="68580" marR="68580" marT="0" marB="0" anchor="ctr">
                    <a:lnL w="38100" cap="flat" cmpd="sng" algn="ctr">
                      <a:solidFill>
                        <a:srgbClr val="993300"/>
                      </a:solidFill>
                      <a:prstDash val="solid"/>
                      <a:round/>
                      <a:headEnd type="none" w="med" len="med"/>
                      <a:tailEnd type="none" w="med" len="med"/>
                    </a:lnL>
                    <a:lnR w="38100" cap="flat" cmpd="sng" algn="ctr">
                      <a:solidFill>
                        <a:srgbClr val="9933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en-US" sz="2400" b="1" kern="100" dirty="0">
                          <a:solidFill>
                            <a:srgbClr val="FF0000"/>
                          </a:solidFill>
                          <a:latin typeface="Times New Roman"/>
                          <a:ea typeface="宋体"/>
                        </a:rPr>
                        <a:t>7-8</a:t>
                      </a:r>
                      <a:endParaRPr lang="zh-CN" sz="2400" b="1" kern="100" dirty="0">
                        <a:solidFill>
                          <a:srgbClr val="FF0000"/>
                        </a:solidFill>
                        <a:latin typeface="Times New Roman"/>
                        <a:ea typeface="宋体"/>
                      </a:endParaRPr>
                    </a:p>
                  </a:txBody>
                  <a:tcPr marL="68580" marR="68580" marT="0" marB="0" anchor="ctr">
                    <a:lnL w="38100" cap="flat" cmpd="sng" algn="ctr">
                      <a:solidFill>
                        <a:srgbClr val="9933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569168">
                <a:tc>
                  <a:txBody>
                    <a:bodyPr/>
                    <a:lstStyle/>
                    <a:p>
                      <a:pPr algn="ctr">
                        <a:spcAft>
                          <a:spcPts val="0"/>
                        </a:spcAft>
                      </a:pPr>
                      <a:r>
                        <a:rPr lang="zh-CN" sz="2000" kern="100" dirty="0">
                          <a:latin typeface="Times New Roman"/>
                          <a:ea typeface="宋体"/>
                        </a:rPr>
                        <a:t>英语</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gridSpan="3">
                  <a:txBody>
                    <a:bodyPr/>
                    <a:lstStyle/>
                    <a:p>
                      <a:pPr algn="ctr">
                        <a:spcAft>
                          <a:spcPts val="0"/>
                        </a:spcAft>
                      </a:pPr>
                      <a:r>
                        <a:rPr lang="zh-CN" sz="2000" kern="100" dirty="0">
                          <a:latin typeface="Times New Roman"/>
                          <a:ea typeface="宋体"/>
                        </a:rPr>
                        <a:t>阶段一结束后，</a:t>
                      </a:r>
                      <a:r>
                        <a:rPr lang="en-US" sz="2000" kern="100" dirty="0">
                          <a:latin typeface="Times New Roman"/>
                          <a:ea typeface="宋体"/>
                        </a:rPr>
                        <a:t>QCA</a:t>
                      </a:r>
                      <a:r>
                        <a:rPr lang="zh-CN" sz="2000" kern="100" dirty="0" smtClean="0">
                          <a:latin typeface="Times New Roman"/>
                          <a:ea typeface="宋体"/>
                        </a:rPr>
                        <a:t>组织评价</a:t>
                      </a:r>
                      <a:endParaRPr lang="zh-CN" sz="20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38100" cap="flat" cmpd="sng" algn="ctr">
                      <a:solidFill>
                        <a:srgbClr val="9933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zh-CN" altLang="en-US"/>
                    </a:p>
                  </a:txBody>
                  <a:tcPr/>
                </a:tc>
                <a:tc rowSpan="2" hMerge="1">
                  <a:txBody>
                    <a:bodyPr/>
                    <a:lstStyle/>
                    <a:p>
                      <a:endParaRPr lang="zh-CN" altLang="en-US"/>
                    </a:p>
                  </a:txBody>
                  <a:tcPr/>
                </a:tc>
                <a:tc rowSpan="3" gridSpan="5">
                  <a:txBody>
                    <a:bodyPr/>
                    <a:lstStyle/>
                    <a:p>
                      <a:pPr algn="ctr">
                        <a:spcAft>
                          <a:spcPts val="0"/>
                        </a:spcAft>
                      </a:pPr>
                      <a:r>
                        <a:rPr lang="zh-CN" sz="2000" kern="100" dirty="0">
                          <a:latin typeface="Times New Roman"/>
                          <a:ea typeface="宋体"/>
                        </a:rPr>
                        <a:t>阶段二结束后，</a:t>
                      </a:r>
                      <a:r>
                        <a:rPr lang="en-US" sz="2000" kern="100" dirty="0">
                          <a:latin typeface="Times New Roman"/>
                          <a:ea typeface="宋体"/>
                        </a:rPr>
                        <a:t>QCA</a:t>
                      </a:r>
                      <a:r>
                        <a:rPr lang="zh-CN" sz="2000" kern="100" dirty="0">
                          <a:latin typeface="Times New Roman"/>
                          <a:ea typeface="宋体"/>
                        </a:rPr>
                        <a:t>组织纸笔测验，对学生进行评价</a:t>
                      </a:r>
                    </a:p>
                  </a:txBody>
                  <a:tcPr marL="68580" marR="68580" marT="0" marB="0" anchor="ctr">
                    <a:lnL w="38100" cap="flat" cmpd="sng" algn="ctr">
                      <a:solidFill>
                        <a:srgbClr val="993300"/>
                      </a:solidFill>
                      <a:prstDash val="solid"/>
                      <a:round/>
                      <a:headEnd type="none" w="med" len="med"/>
                      <a:tailEnd type="none" w="med" len="med"/>
                    </a:lnL>
                    <a:lnR w="38100" cap="flat" cmpd="sng" algn="ctr">
                      <a:solidFill>
                        <a:srgbClr val="9933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hMerge="1">
                  <a:txBody>
                    <a:bodyPr/>
                    <a:lstStyle/>
                    <a:p>
                      <a:endParaRPr lang="zh-CN" altLang="en-US"/>
                    </a:p>
                  </a:txBody>
                  <a:tcPr/>
                </a:tc>
                <a:tc rowSpan="3" hMerge="1">
                  <a:txBody>
                    <a:bodyPr/>
                    <a:lstStyle/>
                    <a:p>
                      <a:endParaRPr lang="zh-CN" altLang="en-US"/>
                    </a:p>
                  </a:txBody>
                  <a:tcPr/>
                </a:tc>
                <a:tc rowSpan="3" hMerge="1">
                  <a:txBody>
                    <a:bodyPr/>
                    <a:lstStyle/>
                    <a:p>
                      <a:endParaRPr lang="zh-CN" altLang="en-US"/>
                    </a:p>
                  </a:txBody>
                  <a:tcPr/>
                </a:tc>
                <a:tc rowSpan="3" hMerge="1">
                  <a:txBody>
                    <a:bodyPr/>
                    <a:lstStyle/>
                    <a:p>
                      <a:endParaRPr lang="zh-CN" altLang="en-US"/>
                    </a:p>
                  </a:txBody>
                  <a:tcPr/>
                </a:tc>
                <a:tc rowSpan="3" gridSpan="3">
                  <a:txBody>
                    <a:bodyPr/>
                    <a:lstStyle/>
                    <a:p>
                      <a:pPr algn="ctr">
                        <a:spcAft>
                          <a:spcPts val="0"/>
                        </a:spcAft>
                      </a:pPr>
                      <a:r>
                        <a:rPr lang="zh-CN" sz="2000" kern="100" dirty="0">
                          <a:latin typeface="Times New Roman"/>
                          <a:ea typeface="宋体"/>
                        </a:rPr>
                        <a:t>阶段三结束后，</a:t>
                      </a:r>
                      <a:r>
                        <a:rPr lang="en-US" sz="2000" kern="100" dirty="0">
                          <a:latin typeface="Times New Roman"/>
                          <a:ea typeface="宋体"/>
                        </a:rPr>
                        <a:t>QCA</a:t>
                      </a:r>
                      <a:r>
                        <a:rPr lang="zh-CN" sz="2000" kern="100" dirty="0">
                          <a:latin typeface="Times New Roman"/>
                          <a:ea typeface="宋体"/>
                        </a:rPr>
                        <a:t>组织纸笔测验，对学生进行评价</a:t>
                      </a:r>
                    </a:p>
                  </a:txBody>
                  <a:tcPr marL="68580" marR="68580" marT="0" marB="0" anchor="ctr">
                    <a:lnL w="38100" cap="flat" cmpd="sng" algn="ctr">
                      <a:solidFill>
                        <a:srgbClr val="993300"/>
                      </a:solidFill>
                      <a:prstDash val="solid"/>
                      <a:round/>
                      <a:headEnd type="none" w="med" len="med"/>
                      <a:tailEnd type="none" w="med" len="med"/>
                    </a:lnL>
                    <a:lnR w="38100" cap="flat" cmpd="sng" algn="ctr">
                      <a:solidFill>
                        <a:srgbClr val="9933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hMerge="1">
                  <a:txBody>
                    <a:bodyPr/>
                    <a:lstStyle/>
                    <a:p>
                      <a:endParaRPr lang="zh-CN" altLang="en-US"/>
                    </a:p>
                  </a:txBody>
                  <a:tcPr/>
                </a:tc>
                <a:tc rowSpan="3" hMerge="1">
                  <a:txBody>
                    <a:bodyPr/>
                    <a:lstStyle/>
                    <a:p>
                      <a:endParaRPr lang="zh-CN" altLang="en-US"/>
                    </a:p>
                  </a:txBody>
                  <a:tcPr/>
                </a:tc>
                <a:tc rowSpan="3" gridSpan="3">
                  <a:txBody>
                    <a:bodyPr/>
                    <a:lstStyle/>
                    <a:p>
                      <a:pPr algn="ctr">
                        <a:spcAft>
                          <a:spcPts val="0"/>
                        </a:spcAft>
                      </a:pPr>
                      <a:r>
                        <a:rPr lang="zh-CN" sz="2000" kern="100" dirty="0">
                          <a:latin typeface="Times New Roman"/>
                          <a:ea typeface="宋体"/>
                        </a:rPr>
                        <a:t>阶段四结束后，学生参加由普通中等教育资格认证（</a:t>
                      </a:r>
                      <a:r>
                        <a:rPr lang="en-US" sz="2000" kern="100" dirty="0">
                          <a:latin typeface="Times New Roman"/>
                          <a:ea typeface="宋体"/>
                        </a:rPr>
                        <a:t>GCSE</a:t>
                      </a:r>
                      <a:r>
                        <a:rPr lang="zh-CN" sz="2000" kern="100" dirty="0">
                          <a:latin typeface="Times New Roman"/>
                          <a:ea typeface="宋体"/>
                        </a:rPr>
                        <a:t>）组织的统一考试</a:t>
                      </a:r>
                    </a:p>
                  </a:txBody>
                  <a:tcPr marL="68580" marR="68580" marT="0" marB="0" anchor="ctr">
                    <a:lnL w="38100" cap="flat" cmpd="sng" algn="ctr">
                      <a:solidFill>
                        <a:srgbClr val="9933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hMerge="1">
                  <a:txBody>
                    <a:bodyPr/>
                    <a:lstStyle/>
                    <a:p>
                      <a:endParaRPr lang="zh-CN" altLang="en-US"/>
                    </a:p>
                  </a:txBody>
                  <a:tcPr/>
                </a:tc>
                <a:tc rowSpan="3" hMerge="1">
                  <a:txBody>
                    <a:bodyPr/>
                    <a:lstStyle/>
                    <a:p>
                      <a:endParaRPr lang="zh-CN" altLang="en-US"/>
                    </a:p>
                  </a:txBody>
                  <a:tcPr/>
                </a:tc>
              </a:tr>
              <a:tr h="432048">
                <a:tc>
                  <a:txBody>
                    <a:bodyPr/>
                    <a:lstStyle/>
                    <a:p>
                      <a:pPr algn="ctr">
                        <a:spcAft>
                          <a:spcPts val="0"/>
                        </a:spcAft>
                      </a:pPr>
                      <a:r>
                        <a:rPr lang="zh-CN" sz="2000" kern="100" dirty="0">
                          <a:latin typeface="Times New Roman"/>
                          <a:ea typeface="宋体"/>
                        </a:rPr>
                        <a:t>数学</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gridSpan="5"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r>
              <a:tr h="1307085">
                <a:tc>
                  <a:txBody>
                    <a:bodyPr/>
                    <a:lstStyle/>
                    <a:p>
                      <a:pPr algn="ctr">
                        <a:spcAft>
                          <a:spcPts val="0"/>
                        </a:spcAft>
                      </a:pPr>
                      <a:r>
                        <a:rPr lang="zh-CN" sz="2000" kern="100" dirty="0">
                          <a:latin typeface="Times New Roman"/>
                          <a:ea typeface="宋体"/>
                        </a:rPr>
                        <a:t>科学</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en-US" sz="2000" kern="100" dirty="0" smtClean="0">
                          <a:latin typeface="Times New Roman"/>
                          <a:ea typeface="宋体"/>
                        </a:rPr>
                        <a:t>QCA</a:t>
                      </a:r>
                      <a:r>
                        <a:rPr lang="zh-CN" sz="2000" kern="100" dirty="0">
                          <a:latin typeface="Times New Roman"/>
                          <a:ea typeface="宋体"/>
                        </a:rPr>
                        <a:t>不设置统一的考试评价</a:t>
                      </a:r>
                      <a:r>
                        <a:rPr lang="zh-CN" sz="2000" kern="100" dirty="0" smtClean="0">
                          <a:latin typeface="Times New Roman"/>
                          <a:ea typeface="宋体"/>
                        </a:rPr>
                        <a:t>。</a:t>
                      </a:r>
                      <a:endParaRPr lang="zh-CN" sz="20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38100" cap="flat" cmpd="sng" algn="ctr">
                      <a:solidFill>
                        <a:srgbClr val="9933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5"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42910" y="642918"/>
            <a:ext cx="7643866" cy="1752600"/>
          </a:xfrm>
        </p:spPr>
        <p:txBody>
          <a:bodyPr vert="horz" anchor="ctr">
            <a:normAutofit/>
            <a:scene3d>
              <a:camera prst="orthographicFront"/>
              <a:lightRig rig="soft" dir="t"/>
            </a:scene3d>
            <a:sp3d prstMaterial="softEdge">
              <a:bevelT w="25400" h="25400"/>
            </a:sp3d>
          </a:bodyPr>
          <a:lstStyle/>
          <a:p>
            <a:pPr>
              <a:spcBef>
                <a:spcPct val="0"/>
              </a:spcBef>
            </a:pPr>
            <a:r>
              <a:rPr lang="zh-CN" altLang="en-US" sz="4000" b="1" dirty="0" smtClean="0">
                <a:solidFill>
                  <a:schemeClr val="tx2"/>
                </a:solidFill>
                <a:effectLst>
                  <a:outerShdw blurRad="31750" dist="25400" dir="5400000" algn="tl" rotWithShape="0">
                    <a:srgbClr val="000000">
                      <a:alpha val="25000"/>
                    </a:srgbClr>
                  </a:outerShdw>
                </a:effectLst>
                <a:latin typeface="+mj-lt"/>
                <a:ea typeface="+mj-ea"/>
                <a:cs typeface="+mj-cs"/>
              </a:rPr>
              <a:t>英国基础教育学业质量标准</a:t>
            </a:r>
          </a:p>
        </p:txBody>
      </p:sp>
      <p:sp>
        <p:nvSpPr>
          <p:cNvPr id="5" name="副标题 2"/>
          <p:cNvSpPr txBox="1">
            <a:spLocks/>
          </p:cNvSpPr>
          <p:nvPr/>
        </p:nvSpPr>
        <p:spPr bwMode="auto">
          <a:xfrm>
            <a:off x="1428728" y="4000504"/>
            <a:ext cx="2714644" cy="11430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scene3d>
              <a:camera prst="orthographicFront"/>
              <a:lightRig rig="soft" dir="t"/>
            </a:scene3d>
            <a:sp3d prstMaterial="softEdge">
              <a:bevelT w="25400" h="25400"/>
            </a:sp3d>
          </a:bodyPr>
          <a:lstStyle/>
          <a:p>
            <a:pPr marL="0" marR="0" lvl="0" indent="0" algn="ctr" defTabSz="914400" rtl="0" eaLnBrk="0" fontAlgn="base" latinLnBrk="0" hangingPunct="0">
              <a:lnSpc>
                <a:spcPct val="100000"/>
              </a:lnSpc>
              <a:spcBef>
                <a:spcPct val="0"/>
              </a:spcBef>
              <a:spcAft>
                <a:spcPct val="0"/>
              </a:spcAft>
              <a:buClr>
                <a:schemeClr val="accent1"/>
              </a:buClr>
              <a:buSzPct val="68000"/>
              <a:buFont typeface="Wingdings 3" pitchFamily="18" charset="2"/>
              <a:buNone/>
              <a:tabLst/>
              <a:defRPr/>
            </a:pPr>
            <a:r>
              <a:rPr kumimoji="0" lang="zh-CN" altLang="en-US" sz="40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hlinkClick r:id="rId2" action="ppaction://hlinkfile"/>
              </a:rPr>
              <a:t>英语</a:t>
            </a:r>
            <a:endParaRPr kumimoji="0" lang="zh-CN" altLang="en-US" sz="40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6" name="副标题 2"/>
          <p:cNvSpPr txBox="1">
            <a:spLocks/>
          </p:cNvSpPr>
          <p:nvPr/>
        </p:nvSpPr>
        <p:spPr bwMode="auto">
          <a:xfrm>
            <a:off x="1428728" y="2428868"/>
            <a:ext cx="2714644" cy="11430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scene3d>
              <a:camera prst="orthographicFront"/>
              <a:lightRig rig="soft" dir="t"/>
            </a:scene3d>
            <a:sp3d prstMaterial="softEdge">
              <a:bevelT w="25400" h="25400"/>
            </a:sp3d>
          </a:bodyPr>
          <a:lstStyle/>
          <a:p>
            <a:pPr marL="0" marR="0" lvl="0" indent="0" algn="ctr" defTabSz="914400" rtl="0" eaLnBrk="0" fontAlgn="base" latinLnBrk="0" hangingPunct="0">
              <a:lnSpc>
                <a:spcPct val="100000"/>
              </a:lnSpc>
              <a:spcBef>
                <a:spcPct val="0"/>
              </a:spcBef>
              <a:spcAft>
                <a:spcPct val="0"/>
              </a:spcAft>
              <a:buClr>
                <a:schemeClr val="accent1"/>
              </a:buClr>
              <a:buSzPct val="68000"/>
              <a:buFont typeface="Wingdings 3" pitchFamily="18" charset="2"/>
              <a:buNone/>
              <a:tabLst/>
              <a:defRPr/>
            </a:pPr>
            <a:r>
              <a:rPr lang="zh-CN" altLang="en-US" sz="4000" b="1" dirty="0" smtClean="0">
                <a:solidFill>
                  <a:schemeClr val="tx2"/>
                </a:solidFill>
                <a:effectLst>
                  <a:outerShdw blurRad="31750" dist="25400" dir="5400000" algn="tl" rotWithShape="0">
                    <a:srgbClr val="000000">
                      <a:alpha val="25000"/>
                    </a:srgbClr>
                  </a:outerShdw>
                </a:effectLst>
                <a:latin typeface="+mj-lt"/>
                <a:ea typeface="+mj-ea"/>
                <a:cs typeface="+mj-cs"/>
                <a:hlinkClick r:id="rId3" action="ppaction://hlinkfile"/>
              </a:rPr>
              <a:t>科学</a:t>
            </a:r>
            <a:endParaRPr kumimoji="0" lang="zh-CN" altLang="en-US" sz="40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7" name="副标题 2"/>
          <p:cNvSpPr txBox="1">
            <a:spLocks/>
          </p:cNvSpPr>
          <p:nvPr/>
        </p:nvSpPr>
        <p:spPr bwMode="auto">
          <a:xfrm>
            <a:off x="4429124" y="2500306"/>
            <a:ext cx="2714644" cy="11430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scene3d>
              <a:camera prst="orthographicFront"/>
              <a:lightRig rig="soft" dir="t"/>
            </a:scene3d>
            <a:sp3d prstMaterial="softEdge">
              <a:bevelT w="25400" h="25400"/>
            </a:sp3d>
          </a:bodyPr>
          <a:lstStyle/>
          <a:p>
            <a:pPr marL="0" marR="0" lvl="0" indent="0" algn="ctr" defTabSz="914400" rtl="0" eaLnBrk="0" fontAlgn="base" latinLnBrk="0" hangingPunct="0">
              <a:lnSpc>
                <a:spcPct val="100000"/>
              </a:lnSpc>
              <a:spcBef>
                <a:spcPct val="0"/>
              </a:spcBef>
              <a:spcAft>
                <a:spcPct val="0"/>
              </a:spcAft>
              <a:buClr>
                <a:schemeClr val="accent1"/>
              </a:buClr>
              <a:buSzPct val="68000"/>
              <a:buFont typeface="Wingdings 3" pitchFamily="18" charset="2"/>
              <a:buNone/>
              <a:tabLst/>
              <a:defRPr/>
            </a:pPr>
            <a:r>
              <a:rPr lang="zh-CN" altLang="en-US" sz="4000" b="1" dirty="0" smtClean="0">
                <a:solidFill>
                  <a:schemeClr val="tx2"/>
                </a:solidFill>
                <a:effectLst>
                  <a:outerShdw blurRad="31750" dist="25400" dir="5400000" algn="tl" rotWithShape="0">
                    <a:srgbClr val="000000">
                      <a:alpha val="25000"/>
                    </a:srgbClr>
                  </a:outerShdw>
                </a:effectLst>
                <a:latin typeface="+mj-lt"/>
                <a:ea typeface="+mj-ea"/>
                <a:cs typeface="+mj-cs"/>
                <a:hlinkClick r:id="rId4" action="ppaction://hlinkfile"/>
              </a:rPr>
              <a:t>历史</a:t>
            </a:r>
            <a:endParaRPr kumimoji="0" lang="zh-CN" altLang="en-US" sz="40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8" name="副标题 2"/>
          <p:cNvSpPr txBox="1">
            <a:spLocks/>
          </p:cNvSpPr>
          <p:nvPr/>
        </p:nvSpPr>
        <p:spPr bwMode="auto">
          <a:xfrm>
            <a:off x="4429124" y="4000504"/>
            <a:ext cx="2714644" cy="11430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scene3d>
              <a:camera prst="orthographicFront"/>
              <a:lightRig rig="soft" dir="t"/>
            </a:scene3d>
            <a:sp3d prstMaterial="softEdge">
              <a:bevelT w="25400" h="25400"/>
            </a:sp3d>
          </a:bodyPr>
          <a:lstStyle/>
          <a:p>
            <a:pPr marL="0" marR="0" lvl="0" indent="0" algn="ctr" defTabSz="914400" rtl="0" eaLnBrk="0" fontAlgn="base" latinLnBrk="0" hangingPunct="0">
              <a:lnSpc>
                <a:spcPct val="100000"/>
              </a:lnSpc>
              <a:spcBef>
                <a:spcPct val="0"/>
              </a:spcBef>
              <a:spcAft>
                <a:spcPct val="0"/>
              </a:spcAft>
              <a:buClr>
                <a:schemeClr val="accent1"/>
              </a:buClr>
              <a:buSzPct val="68000"/>
              <a:buFont typeface="Wingdings 3" pitchFamily="18" charset="2"/>
              <a:buNone/>
              <a:tabLst/>
              <a:defRPr/>
            </a:pPr>
            <a:r>
              <a:rPr kumimoji="0" lang="zh-CN" altLang="en-US" sz="40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hlinkClick r:id="rId5" action="ppaction://hlinkfile"/>
              </a:rPr>
              <a:t>数学</a:t>
            </a:r>
            <a:endParaRPr kumimoji="0" lang="zh-CN" altLang="en-US" sz="40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zh-CN" altLang="en-US" smtClean="0">
                <a:effectLst/>
              </a:rPr>
              <a:t>英国成就标准</a:t>
            </a:r>
          </a:p>
        </p:txBody>
      </p:sp>
      <p:pic>
        <p:nvPicPr>
          <p:cNvPr id="52243" name="图片 62"/>
          <p:cNvPicPr>
            <a:picLocks noChangeAspect="1" noChangeArrowheads="1"/>
          </p:cNvPicPr>
          <p:nvPr/>
        </p:nvPicPr>
        <p:blipFill>
          <a:blip r:embed="rId2"/>
          <a:srcRect/>
          <a:stretch>
            <a:fillRect/>
          </a:stretch>
        </p:blipFill>
        <p:spPr bwMode="auto">
          <a:xfrm>
            <a:off x="755650" y="1557338"/>
            <a:ext cx="7127875" cy="3527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bwMode="auto">
          <a:noFill/>
        </p:spPr>
        <p:txBody>
          <a:bodyPr vert="horz" wrap="square" lIns="91440" tIns="45720" rIns="91440" bIns="45720" numCol="1" rtlCol="0" anchor="ctr" anchorCtr="0" compatLnSpc="1">
            <a:prstTxWarp prst="textNoShape">
              <a:avLst/>
            </a:prstTxWarp>
            <a:normAutofit/>
            <a:scene3d>
              <a:camera prst="orthographicFront"/>
              <a:lightRig rig="soft" dir="t"/>
            </a:scene3d>
            <a:sp3d prstMaterial="softEdge">
              <a:bevelT w="25400" h="25400"/>
            </a:sp3d>
          </a:bodyPr>
          <a:lstStyle/>
          <a:p>
            <a:r>
              <a:rPr lang="zh-CN" altLang="en-US" dirty="0" smtClean="0">
                <a:effectLst/>
              </a:rPr>
              <a:t>德国的模式</a:t>
            </a:r>
          </a:p>
        </p:txBody>
      </p:sp>
      <p:sp>
        <p:nvSpPr>
          <p:cNvPr id="59395" name="Rectangle 3"/>
          <p:cNvSpPr>
            <a:spLocks noGrp="1"/>
          </p:cNvSpPr>
          <p:nvPr>
            <p:ph type="body" idx="1"/>
          </p:nvPr>
        </p:nvSpPr>
        <p:spPr/>
        <p:txBody>
          <a:bodyPr/>
          <a:lstStyle/>
          <a:p>
            <a:r>
              <a:rPr lang="zh-CN" altLang="en-US" sz="3600" dirty="0" smtClean="0"/>
              <a:t>国家教育标准的结构一般都包括</a:t>
            </a:r>
            <a:r>
              <a:rPr lang="de-DE" sz="3600" dirty="0" smtClean="0"/>
              <a:t>4</a:t>
            </a:r>
            <a:r>
              <a:rPr lang="zh-CN" altLang="en-US" sz="3600" dirty="0" smtClean="0"/>
              <a:t>个部分：</a:t>
            </a:r>
          </a:p>
          <a:p>
            <a:pPr lvl="1"/>
            <a:r>
              <a:rPr lang="zh-CN" altLang="en-US" sz="3600" dirty="0" smtClean="0"/>
              <a:t>学科的教育意义</a:t>
            </a:r>
          </a:p>
          <a:p>
            <a:pPr lvl="1"/>
            <a:r>
              <a:rPr lang="zh-CN" altLang="en-US" sz="3600" dirty="0" smtClean="0"/>
              <a:t>学科的能力领域</a:t>
            </a:r>
          </a:p>
          <a:p>
            <a:pPr lvl="1"/>
            <a:r>
              <a:rPr lang="zh-CN" altLang="en-US" sz="3600" dirty="0" smtClean="0"/>
              <a:t>学科能力领域的水平</a:t>
            </a:r>
          </a:p>
          <a:p>
            <a:pPr lvl="1"/>
            <a:r>
              <a:rPr lang="zh-CN" altLang="en-US" sz="3600" dirty="0" smtClean="0"/>
              <a:t>任务例题</a:t>
            </a:r>
          </a:p>
          <a:p>
            <a:pPr lvl="1"/>
            <a:endParaRPr lang="zh-CN" alt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pPr>
              <a:lnSpc>
                <a:spcPct val="90000"/>
              </a:lnSpc>
            </a:pPr>
            <a:r>
              <a:rPr lang="zh-CN" altLang="en-US" sz="4400" b="0" dirty="0" smtClean="0"/>
              <a:t>什么是学业质量标准</a:t>
            </a:r>
          </a:p>
        </p:txBody>
      </p:sp>
      <p:sp>
        <p:nvSpPr>
          <p:cNvPr id="58371" name="Rectangle 3"/>
          <p:cNvSpPr>
            <a:spLocks noGrp="1"/>
          </p:cNvSpPr>
          <p:nvPr>
            <p:ph type="body" idx="1"/>
          </p:nvPr>
        </p:nvSpPr>
        <p:spPr/>
        <p:txBody>
          <a:bodyPr/>
          <a:lstStyle/>
          <a:p>
            <a:pPr>
              <a:lnSpc>
                <a:spcPct val="150000"/>
              </a:lnSpc>
              <a:spcBef>
                <a:spcPts val="600"/>
              </a:spcBef>
            </a:pPr>
            <a:r>
              <a:rPr lang="zh-CN" altLang="en-US" sz="3200" dirty="0" smtClean="0">
                <a:latin typeface="楷体_GB2312" pitchFamily="49" charset="-122"/>
                <a:ea typeface="楷体_GB2312" pitchFamily="49" charset="-122"/>
              </a:rPr>
              <a:t>学业质量标准是指基础教育阶段的学生在完成各学段教育、或者结束基础教育阶段教育时，应该具备的各种</a:t>
            </a:r>
            <a:r>
              <a:rPr lang="zh-CN" altLang="en-US" sz="3200" b="1" dirty="0" smtClean="0">
                <a:solidFill>
                  <a:srgbClr val="FF0000"/>
                </a:solidFill>
                <a:latin typeface="楷体_GB2312" pitchFamily="49" charset="-122"/>
                <a:ea typeface="楷体_GB2312" pitchFamily="49" charset="-122"/>
              </a:rPr>
              <a:t>核心素养</a:t>
            </a:r>
            <a:r>
              <a:rPr lang="zh-CN" altLang="en-US" sz="3200" dirty="0" smtClean="0">
                <a:latin typeface="楷体_GB2312" pitchFamily="49" charset="-122"/>
                <a:ea typeface="楷体_GB2312" pitchFamily="49" charset="-122"/>
              </a:rPr>
              <a:t>以及在这些素养上</a:t>
            </a:r>
            <a:r>
              <a:rPr lang="zh-CN" altLang="en-US" sz="3200" b="1" dirty="0" smtClean="0">
                <a:solidFill>
                  <a:srgbClr val="FF0000"/>
                </a:solidFill>
                <a:latin typeface="楷体_GB2312" pitchFamily="49" charset="-122"/>
                <a:ea typeface="楷体_GB2312" pitchFamily="49" charset="-122"/>
              </a:rPr>
              <a:t>应该达到的具体水平</a:t>
            </a:r>
            <a:r>
              <a:rPr lang="zh-CN" altLang="en-US" sz="3200" dirty="0" smtClean="0">
                <a:latin typeface="楷体_GB2312" pitchFamily="49" charset="-122"/>
                <a:ea typeface="楷体_GB2312" pitchFamily="49" charset="-122"/>
              </a:rPr>
              <a:t>的明确界定和描述。</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bwMode="auto">
          <a:noFill/>
        </p:spPr>
        <p:txBody>
          <a:bodyPr wrap="square" lIns="91440" tIns="45720" rIns="91440" bIns="45720" numCol="1" anchorCtr="0" compatLnSpc="1">
            <a:prstTxWarp prst="textNoShape">
              <a:avLst/>
            </a:prstTxWarp>
            <a:normAutofit/>
          </a:bodyPr>
          <a:lstStyle/>
          <a:p>
            <a:r>
              <a:rPr lang="zh-CN" altLang="en-US" dirty="0" smtClean="0">
                <a:effectLst/>
              </a:rPr>
              <a:t>德国的模式</a:t>
            </a:r>
          </a:p>
        </p:txBody>
      </p:sp>
      <p:sp>
        <p:nvSpPr>
          <p:cNvPr id="54276" name="Rectangle 4">
            <a:hlinkClick r:id="rId2" tooltip="英国科学标准"/>
          </p:cNvPr>
          <p:cNvSpPr>
            <a:spLocks noChangeArrowheads="1"/>
          </p:cNvSpPr>
          <p:nvPr/>
        </p:nvSpPr>
        <p:spPr bwMode="auto">
          <a:xfrm>
            <a:off x="1571604" y="3857628"/>
            <a:ext cx="5040312" cy="720725"/>
          </a:xfrm>
          <a:prstGeom prst="rect">
            <a:avLst/>
          </a:prstGeom>
          <a:noFill/>
          <a:ln w="9525">
            <a:noFill/>
            <a:miter lim="800000"/>
            <a:headEnd/>
            <a:tailEnd/>
          </a:ln>
          <a:effectLst/>
        </p:spPr>
        <p:txBody>
          <a:bodyPr wrap="none" anchor="ctr"/>
          <a:lstStyle/>
          <a:p>
            <a:pPr algn="ctr"/>
            <a:r>
              <a:rPr lang="zh-CN" altLang="en-US" sz="2800" dirty="0" smtClean="0">
                <a:hlinkClick r:id="rId3" action="ppaction://hlinkfile"/>
              </a:rPr>
              <a:t>德国的案例</a:t>
            </a:r>
            <a:r>
              <a:rPr lang="en-US" altLang="zh-CN" sz="2800" dirty="0" smtClean="0">
                <a:hlinkClick r:id="rId3" action="ppaction://hlinkfile"/>
              </a:rPr>
              <a:t>1-</a:t>
            </a:r>
            <a:r>
              <a:rPr lang="zh-CN" altLang="en-US" sz="2800" dirty="0" smtClean="0">
                <a:hlinkClick r:id="rId3" action="ppaction://hlinkfile"/>
              </a:rPr>
              <a:t>数学</a:t>
            </a:r>
            <a:endParaRPr lang="zh-CN" altLang="en-US" sz="2800" dirty="0"/>
          </a:p>
        </p:txBody>
      </p:sp>
      <p:sp>
        <p:nvSpPr>
          <p:cNvPr id="4" name="矩形 3"/>
          <p:cNvSpPr/>
          <p:nvPr/>
        </p:nvSpPr>
        <p:spPr>
          <a:xfrm>
            <a:off x="857224" y="1428736"/>
            <a:ext cx="7215238" cy="1857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dirty="0" smtClean="0">
                <a:solidFill>
                  <a:schemeClr val="tx1"/>
                </a:solidFill>
              </a:rPr>
              <a:t>能力</a:t>
            </a:r>
            <a:r>
              <a:rPr lang="en-US" altLang="zh-CN" sz="4400" dirty="0" smtClean="0">
                <a:solidFill>
                  <a:schemeClr val="tx1"/>
                </a:solidFill>
              </a:rPr>
              <a:t>+</a:t>
            </a:r>
            <a:r>
              <a:rPr lang="zh-CN" altLang="en-US" sz="4400" dirty="0" smtClean="0">
                <a:solidFill>
                  <a:schemeClr val="tx1"/>
                </a:solidFill>
              </a:rPr>
              <a:t>内容</a:t>
            </a:r>
            <a:r>
              <a:rPr lang="en-US" altLang="zh-CN" sz="4400" dirty="0" smtClean="0">
                <a:solidFill>
                  <a:schemeClr val="tx1"/>
                </a:solidFill>
              </a:rPr>
              <a:t>+</a:t>
            </a:r>
            <a:r>
              <a:rPr lang="zh-CN" altLang="en-US" sz="4400" dirty="0" smtClean="0">
                <a:solidFill>
                  <a:schemeClr val="tx1"/>
                </a:solidFill>
              </a:rPr>
              <a:t>水平</a:t>
            </a:r>
            <a:r>
              <a:rPr lang="en-US" altLang="zh-CN" sz="4400" dirty="0" smtClean="0">
                <a:solidFill>
                  <a:schemeClr val="tx1"/>
                </a:solidFill>
              </a:rPr>
              <a:t>+</a:t>
            </a:r>
            <a:r>
              <a:rPr lang="zh-CN" altLang="en-US" sz="4400" dirty="0" smtClean="0">
                <a:solidFill>
                  <a:schemeClr val="tx1"/>
                </a:solidFill>
              </a:rPr>
              <a:t>案例例证</a:t>
            </a:r>
            <a:endParaRPr lang="zh-CN" altLang="en-US" sz="4400" dirty="0">
              <a:solidFill>
                <a:schemeClr val="tx1"/>
              </a:solidFill>
            </a:endParaRPr>
          </a:p>
        </p:txBody>
      </p:sp>
      <p:sp>
        <p:nvSpPr>
          <p:cNvPr id="5" name="Rectangle 4">
            <a:hlinkClick r:id="rId2" tooltip="英国科学标准"/>
          </p:cNvPr>
          <p:cNvSpPr>
            <a:spLocks noChangeArrowheads="1"/>
          </p:cNvSpPr>
          <p:nvPr/>
        </p:nvSpPr>
        <p:spPr bwMode="auto">
          <a:xfrm>
            <a:off x="1643042" y="4857760"/>
            <a:ext cx="5040312" cy="720725"/>
          </a:xfrm>
          <a:prstGeom prst="rect">
            <a:avLst/>
          </a:prstGeom>
          <a:noFill/>
          <a:ln w="9525">
            <a:noFill/>
            <a:miter lim="800000"/>
            <a:headEnd/>
            <a:tailEnd/>
          </a:ln>
          <a:effectLst/>
        </p:spPr>
        <p:txBody>
          <a:bodyPr wrap="none" anchor="ctr"/>
          <a:lstStyle/>
          <a:p>
            <a:pPr algn="ctr"/>
            <a:r>
              <a:rPr lang="zh-CN" altLang="en-US" sz="2800" dirty="0" smtClean="0">
                <a:hlinkClick r:id="rId4" action="ppaction://hlinkfile"/>
              </a:rPr>
              <a:t>德国的案例</a:t>
            </a:r>
            <a:r>
              <a:rPr lang="en-US" altLang="zh-CN" sz="2800" dirty="0" smtClean="0">
                <a:hlinkClick r:id="rId4" action="ppaction://hlinkfile"/>
              </a:rPr>
              <a:t>2-</a:t>
            </a:r>
            <a:r>
              <a:rPr lang="zh-CN" altLang="en-US" sz="2800" dirty="0" smtClean="0">
                <a:hlinkClick r:id="rId4" action="ppaction://hlinkfile"/>
              </a:rPr>
              <a:t>德语</a:t>
            </a:r>
            <a:endParaRPr lang="zh-CN" alt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学业质量标准研制的若干问题</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bwMode="auto">
          <a:noFill/>
        </p:spPr>
        <p:txBody>
          <a:bodyPr wrap="square" lIns="91440" tIns="45720" rIns="91440" bIns="45720" numCol="1" anchorCtr="0" compatLnSpc="1">
            <a:prstTxWarp prst="textNoShape">
              <a:avLst/>
            </a:prstTxWarp>
            <a:normAutofit/>
          </a:bodyPr>
          <a:lstStyle/>
          <a:p>
            <a:r>
              <a:rPr lang="zh-CN" altLang="en-US" sz="4000" dirty="0" smtClean="0"/>
              <a:t>和现有课程标准的关系 </a:t>
            </a:r>
            <a:endParaRPr lang="zh-CN" altLang="en-US" sz="4000" dirty="0" smtClean="0">
              <a:effectLst/>
            </a:endParaRPr>
          </a:p>
        </p:txBody>
      </p:sp>
      <p:sp>
        <p:nvSpPr>
          <p:cNvPr id="59395" name="Rectangle 3"/>
          <p:cNvSpPr>
            <a:spLocks noGrp="1"/>
          </p:cNvSpPr>
          <p:nvPr>
            <p:ph type="body" idx="1"/>
          </p:nvPr>
        </p:nvSpPr>
        <p:spPr/>
        <p:txBody>
          <a:bodyPr/>
          <a:lstStyle/>
          <a:p>
            <a:r>
              <a:rPr lang="zh-CN" altLang="en-US" sz="3200" dirty="0" smtClean="0">
                <a:latin typeface="+mn-ea"/>
              </a:rPr>
              <a:t>就我国特有的国情下，当前试图研制的学业质量标准是现有课程标准的有益补充和完善，两者联合构成一个有机的整体。</a:t>
            </a:r>
          </a:p>
          <a:p>
            <a:pPr lvl="1"/>
            <a:r>
              <a:rPr lang="zh-CN" altLang="en-US" sz="2800" dirty="0" smtClean="0">
                <a:latin typeface="+mn-ea"/>
              </a:rPr>
              <a:t>现有标准</a:t>
            </a:r>
          </a:p>
          <a:p>
            <a:pPr lvl="2"/>
            <a:r>
              <a:rPr lang="zh-CN" altLang="en-US" sz="2800" dirty="0" smtClean="0">
                <a:solidFill>
                  <a:srgbClr val="FF0000"/>
                </a:solidFill>
                <a:latin typeface="+mn-ea"/>
              </a:rPr>
              <a:t>本质上属于内容标准</a:t>
            </a:r>
            <a:r>
              <a:rPr lang="zh-CN" altLang="en-US" sz="2800" dirty="0" smtClean="0">
                <a:latin typeface="+mn-ea"/>
              </a:rPr>
              <a:t>，编排体例主要遵循了学科体系的逻辑 </a:t>
            </a:r>
          </a:p>
          <a:p>
            <a:pPr lvl="2"/>
            <a:r>
              <a:rPr lang="zh-CN" altLang="en-US" sz="2800" dirty="0" smtClean="0">
                <a:latin typeface="+mn-ea"/>
              </a:rPr>
              <a:t>问题：</a:t>
            </a:r>
          </a:p>
          <a:p>
            <a:pPr lvl="3"/>
            <a:r>
              <a:rPr lang="zh-CN" altLang="en-US" sz="2800" dirty="0" smtClean="0">
                <a:latin typeface="+mn-ea"/>
              </a:rPr>
              <a:t>课程实施程度和学生学业质量标准模糊不清 </a:t>
            </a:r>
          </a:p>
          <a:p>
            <a:pPr lvl="3"/>
            <a:r>
              <a:rPr lang="zh-CN" altLang="en-US" sz="2800" dirty="0" smtClean="0">
                <a:latin typeface="+mn-ea"/>
              </a:rPr>
              <a:t>学科能力或素养培养不突出、不系统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zh-CN" altLang="en-US" dirty="0" smtClean="0">
                <a:effectLst/>
              </a:rPr>
              <a:t>和课程标准的关系</a:t>
            </a:r>
          </a:p>
        </p:txBody>
      </p:sp>
      <p:graphicFrame>
        <p:nvGraphicFramePr>
          <p:cNvPr id="60420" name="Object 4"/>
          <p:cNvGraphicFramePr>
            <a:graphicFrameLocks noChangeAspect="1"/>
          </p:cNvGraphicFramePr>
          <p:nvPr>
            <p:ph idx="1"/>
          </p:nvPr>
        </p:nvGraphicFramePr>
        <p:xfrm>
          <a:off x="468313" y="1196975"/>
          <a:ext cx="8280400" cy="5562600"/>
        </p:xfrm>
        <a:graphic>
          <a:graphicData uri="http://schemas.openxmlformats.org/presentationml/2006/ole">
            <p:oleObj spid="_x0000_s60420" name="文档" r:id="rId3" imgW="5272686" imgH="3622328" progId="Word.Document.8">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zh-CN" altLang="en-US" dirty="0" smtClean="0">
                <a:solidFill>
                  <a:schemeClr val="tx1"/>
                </a:solidFill>
              </a:rPr>
              <a:t>跨学科的核心素养模型</a:t>
            </a:r>
            <a:endParaRPr lang="en-US" altLang="zh-CN" dirty="0" smtClean="0">
              <a:solidFill>
                <a:schemeClr val="tx1"/>
              </a:solidFill>
            </a:endParaRPr>
          </a:p>
        </p:txBody>
      </p:sp>
      <p:sp>
        <p:nvSpPr>
          <p:cNvPr id="6" name="Rectangle 2"/>
          <p:cNvSpPr txBox="1">
            <a:spLocks noChangeArrowheads="1"/>
          </p:cNvSpPr>
          <p:nvPr/>
        </p:nvSpPr>
        <p:spPr>
          <a:xfrm>
            <a:off x="571472" y="1357298"/>
            <a:ext cx="8229600" cy="4143404"/>
          </a:xfrm>
          <a:prstGeom prst="rect">
            <a:avLst/>
          </a:prstGeom>
        </p:spPr>
        <p:txBody>
          <a:bodyPr vert="horz" rtlCol="0" anchor="ctr">
            <a:no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ts val="2400"/>
              </a:spcBef>
              <a:spcAft>
                <a:spcPct val="0"/>
              </a:spcAft>
              <a:buClrTx/>
              <a:buSzTx/>
              <a:buFontTx/>
              <a:buNone/>
              <a:tabLst/>
              <a:defRPr/>
            </a:pPr>
            <a:r>
              <a:rPr lang="en-US" altLang="zh-CN" sz="3600" dirty="0" smtClean="0">
                <a:effectLst>
                  <a:outerShdw blurRad="31750" dist="25400" dir="5400000" algn="tl" rotWithShape="0">
                    <a:srgbClr val="000000">
                      <a:alpha val="25000"/>
                    </a:srgbClr>
                  </a:outerShdw>
                </a:effectLst>
                <a:latin typeface="+mj-lt"/>
                <a:ea typeface="+mj-ea"/>
                <a:cs typeface="+mj-cs"/>
              </a:rPr>
              <a:t>1.</a:t>
            </a:r>
            <a:r>
              <a:rPr lang="zh-CN" altLang="en-US" sz="3600" dirty="0" smtClean="0">
                <a:effectLst>
                  <a:outerShdw blurRad="31750" dist="25400" dir="5400000" algn="tl" rotWithShape="0">
                    <a:srgbClr val="000000">
                      <a:alpha val="25000"/>
                    </a:srgbClr>
                  </a:outerShdw>
                </a:effectLst>
                <a:latin typeface="+mj-lt"/>
                <a:ea typeface="+mj-ea"/>
                <a:cs typeface="+mj-cs"/>
              </a:rPr>
              <a:t> 我们需要怎样的（跨学科）核心素养模型？</a:t>
            </a:r>
            <a:endParaRPr lang="en-US" altLang="zh-CN" sz="3600" dirty="0" smtClean="0">
              <a:effectLst>
                <a:outerShdw blurRad="31750" dist="25400" dir="5400000" algn="tl" rotWithShape="0">
                  <a:srgbClr val="000000">
                    <a:alpha val="25000"/>
                  </a:srgbClr>
                </a:outerShdw>
              </a:effectLst>
              <a:latin typeface="+mj-lt"/>
              <a:ea typeface="+mj-ea"/>
              <a:cs typeface="+mj-cs"/>
            </a:endParaRPr>
          </a:p>
          <a:p>
            <a:pPr marL="0" marR="0" lvl="0" indent="0" algn="l" defTabSz="914400" rtl="0" eaLnBrk="0" fontAlgn="base" latinLnBrk="0" hangingPunct="0">
              <a:lnSpc>
                <a:spcPct val="100000"/>
              </a:lnSpc>
              <a:spcBef>
                <a:spcPts val="2400"/>
              </a:spcBef>
              <a:spcAft>
                <a:spcPct val="0"/>
              </a:spcAft>
              <a:buClrTx/>
              <a:buSzTx/>
              <a:buFontTx/>
              <a:buNone/>
              <a:tabLst/>
              <a:defRPr/>
            </a:pPr>
            <a:r>
              <a:rPr lang="en-US" altLang="zh-CN" sz="3600" dirty="0" smtClean="0">
                <a:effectLst>
                  <a:outerShdw blurRad="31750" dist="25400" dir="5400000" algn="tl" rotWithShape="0">
                    <a:srgbClr val="000000">
                      <a:alpha val="25000"/>
                    </a:srgbClr>
                  </a:outerShdw>
                </a:effectLst>
                <a:latin typeface="+mj-lt"/>
                <a:ea typeface="+mj-ea"/>
                <a:cs typeface="+mj-cs"/>
              </a:rPr>
              <a:t>2. </a:t>
            </a:r>
            <a:r>
              <a:rPr lang="zh-CN" altLang="en-US" sz="3600" dirty="0" smtClean="0">
                <a:effectLst>
                  <a:outerShdw blurRad="31750" dist="25400" dir="5400000" algn="tl" rotWithShape="0">
                    <a:srgbClr val="000000">
                      <a:alpha val="25000"/>
                    </a:srgbClr>
                  </a:outerShdw>
                </a:effectLst>
                <a:latin typeface="+mj-lt"/>
                <a:ea typeface="+mj-ea"/>
                <a:cs typeface="+mj-cs"/>
              </a:rPr>
              <a:t>如何使之成为一个可以立论的理论体系？</a:t>
            </a:r>
            <a:endParaRPr kumimoji="0" lang="en-US" altLang="zh-CN" sz="3600" i="0" u="none" strike="noStrike" kern="1200" cap="none"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normAutofit/>
          </a:bodyPr>
          <a:lstStyle/>
          <a:p>
            <a:r>
              <a:rPr lang="zh-CN" altLang="en-US" dirty="0" smtClean="0">
                <a:solidFill>
                  <a:schemeClr val="tx1"/>
                </a:solidFill>
              </a:rPr>
              <a:t>具体到学科核心素养模型的问题</a:t>
            </a:r>
          </a:p>
        </p:txBody>
      </p:sp>
      <p:sp>
        <p:nvSpPr>
          <p:cNvPr id="154627" name="Rectangle 3"/>
          <p:cNvSpPr>
            <a:spLocks noGrp="1" noChangeArrowheads="1"/>
          </p:cNvSpPr>
          <p:nvPr>
            <p:ph type="body" idx="1"/>
          </p:nvPr>
        </p:nvSpPr>
        <p:spPr/>
        <p:txBody>
          <a:bodyPr/>
          <a:lstStyle/>
          <a:p>
            <a:pPr>
              <a:spcBef>
                <a:spcPts val="1200"/>
              </a:spcBef>
            </a:pPr>
            <a:r>
              <a:rPr lang="zh-CN" altLang="en-US" sz="4000" b="1" dirty="0" smtClean="0">
                <a:solidFill>
                  <a:srgbClr val="FF0000"/>
                </a:solidFill>
              </a:rPr>
              <a:t>学科本质观</a:t>
            </a:r>
            <a:endParaRPr lang="en-US" altLang="zh-CN" sz="4000" b="1" dirty="0" smtClean="0">
              <a:solidFill>
                <a:srgbClr val="FF0000"/>
              </a:solidFill>
            </a:endParaRPr>
          </a:p>
          <a:p>
            <a:pPr lvl="1">
              <a:spcBef>
                <a:spcPts val="1200"/>
              </a:spcBef>
            </a:pPr>
            <a:r>
              <a:rPr lang="zh-CN" altLang="en-US" sz="3600" dirty="0" smtClean="0"/>
              <a:t>本学科到底应该教给学生什么东西？</a:t>
            </a:r>
            <a:endParaRPr lang="en-US" altLang="zh-CN" sz="3600" dirty="0" smtClean="0"/>
          </a:p>
          <a:p>
            <a:pPr>
              <a:spcBef>
                <a:spcPts val="1200"/>
              </a:spcBef>
            </a:pPr>
            <a:r>
              <a:rPr lang="zh-CN" altLang="en-US" sz="4000" b="1" dirty="0" smtClean="0">
                <a:solidFill>
                  <a:srgbClr val="FF0000"/>
                </a:solidFill>
              </a:rPr>
              <a:t>两个方面</a:t>
            </a:r>
            <a:endParaRPr lang="en-US" altLang="zh-CN" sz="4000" b="1" dirty="0" smtClean="0">
              <a:solidFill>
                <a:srgbClr val="FF0000"/>
              </a:solidFill>
            </a:endParaRPr>
          </a:p>
          <a:p>
            <a:pPr lvl="1">
              <a:spcBef>
                <a:spcPts val="1200"/>
              </a:spcBef>
            </a:pPr>
            <a:r>
              <a:rPr lang="zh-CN" altLang="en-US" sz="3600" dirty="0" smtClean="0"/>
              <a:t>学科之间共同育人价值</a:t>
            </a:r>
            <a:endParaRPr lang="en-US" altLang="zh-CN" sz="3600" dirty="0" smtClean="0"/>
          </a:p>
          <a:p>
            <a:pPr lvl="1">
              <a:spcBef>
                <a:spcPts val="1200"/>
              </a:spcBef>
            </a:pPr>
            <a:r>
              <a:rPr lang="zh-CN" altLang="en-US" sz="3600" dirty="0" smtClean="0"/>
              <a:t>学科独特育人价值</a:t>
            </a:r>
            <a:endParaRPr lang="en-US" altLang="zh-CN" sz="36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 calcmode="lin" valueType="num">
                                      <p:cBhvr additive="base">
                                        <p:cTn id="7" dur="500" fill="hold"/>
                                        <p:tgtEl>
                                          <p:spTgt spid="154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4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4627">
                                            <p:txEl>
                                              <p:pRg st="1" end="1"/>
                                            </p:txEl>
                                          </p:spTgt>
                                        </p:tgtEl>
                                        <p:attrNameLst>
                                          <p:attrName>style.visibility</p:attrName>
                                        </p:attrNameLst>
                                      </p:cBhvr>
                                      <p:to>
                                        <p:strVal val="visible"/>
                                      </p:to>
                                    </p:set>
                                    <p:anim calcmode="lin" valueType="num">
                                      <p:cBhvr additive="base">
                                        <p:cTn id="13" dur="500" fill="hold"/>
                                        <p:tgtEl>
                                          <p:spTgt spid="1546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46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4627">
                                            <p:txEl>
                                              <p:pRg st="2" end="2"/>
                                            </p:txEl>
                                          </p:spTgt>
                                        </p:tgtEl>
                                        <p:attrNameLst>
                                          <p:attrName>style.visibility</p:attrName>
                                        </p:attrNameLst>
                                      </p:cBhvr>
                                      <p:to>
                                        <p:strVal val="visible"/>
                                      </p:to>
                                    </p:set>
                                    <p:anim calcmode="lin" valueType="num">
                                      <p:cBhvr additive="base">
                                        <p:cTn id="19" dur="500" fill="hold"/>
                                        <p:tgtEl>
                                          <p:spTgt spid="1546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4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4627">
                                            <p:txEl>
                                              <p:pRg st="3" end="3"/>
                                            </p:txEl>
                                          </p:spTgt>
                                        </p:tgtEl>
                                        <p:attrNameLst>
                                          <p:attrName>style.visibility</p:attrName>
                                        </p:attrNameLst>
                                      </p:cBhvr>
                                      <p:to>
                                        <p:strVal val="visible"/>
                                      </p:to>
                                    </p:set>
                                    <p:anim calcmode="lin" valueType="num">
                                      <p:cBhvr additive="base">
                                        <p:cTn id="25" dur="500" fill="hold"/>
                                        <p:tgtEl>
                                          <p:spTgt spid="1546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46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4627">
                                            <p:txEl>
                                              <p:pRg st="4" end="4"/>
                                            </p:txEl>
                                          </p:spTgt>
                                        </p:tgtEl>
                                        <p:attrNameLst>
                                          <p:attrName>style.visibility</p:attrName>
                                        </p:attrNameLst>
                                      </p:cBhvr>
                                      <p:to>
                                        <p:strVal val="visible"/>
                                      </p:to>
                                    </p:set>
                                    <p:anim calcmode="lin" valueType="num">
                                      <p:cBhvr additive="base">
                                        <p:cTn id="31" dur="500" fill="hold"/>
                                        <p:tgtEl>
                                          <p:spTgt spid="15462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46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normAutofit/>
          </a:bodyPr>
          <a:lstStyle/>
          <a:p>
            <a:r>
              <a:rPr lang="zh-CN" altLang="en-US" dirty="0" smtClean="0">
                <a:solidFill>
                  <a:schemeClr val="tx1"/>
                </a:solidFill>
              </a:rPr>
              <a:t>学科素养具体问题</a:t>
            </a:r>
          </a:p>
        </p:txBody>
      </p:sp>
      <p:sp>
        <p:nvSpPr>
          <p:cNvPr id="154627" name="Rectangle 3"/>
          <p:cNvSpPr>
            <a:spLocks noGrp="1" noChangeArrowheads="1"/>
          </p:cNvSpPr>
          <p:nvPr>
            <p:ph type="body" idx="1"/>
          </p:nvPr>
        </p:nvSpPr>
        <p:spPr>
          <a:xfrm>
            <a:off x="557242" y="1552576"/>
            <a:ext cx="8229600" cy="5091134"/>
          </a:xfrm>
        </p:spPr>
        <p:txBody>
          <a:bodyPr/>
          <a:lstStyle/>
          <a:p>
            <a:pPr>
              <a:spcBef>
                <a:spcPts val="1200"/>
              </a:spcBef>
            </a:pPr>
            <a:r>
              <a:rPr lang="zh-CN" altLang="en-US" sz="3600" dirty="0" smtClean="0"/>
              <a:t>学科有价值的核心素养应该有哪些</a:t>
            </a:r>
            <a:endParaRPr lang="en-US" altLang="zh-CN" sz="3600" dirty="0" smtClean="0"/>
          </a:p>
          <a:p>
            <a:pPr>
              <a:spcBef>
                <a:spcPts val="1200"/>
              </a:spcBef>
            </a:pPr>
            <a:r>
              <a:rPr lang="zh-CN" altLang="en-US" sz="3600" dirty="0" smtClean="0"/>
              <a:t>这些素养的具体内涵是什么？有哪些成分或维度构成？</a:t>
            </a:r>
            <a:endParaRPr lang="en-US" altLang="zh-CN" sz="3600" dirty="0" smtClean="0"/>
          </a:p>
          <a:p>
            <a:pPr>
              <a:spcBef>
                <a:spcPts val="1200"/>
              </a:spcBef>
            </a:pPr>
            <a:r>
              <a:rPr lang="zh-CN" altLang="en-US" sz="3600" dirty="0" smtClean="0"/>
              <a:t>这些素养在不同学段（年级）或水平上的表现特征是什么？</a:t>
            </a:r>
            <a:endParaRPr lang="en-US" altLang="zh-CN" sz="3600" dirty="0" smtClean="0"/>
          </a:p>
          <a:p>
            <a:pPr>
              <a:spcBef>
                <a:spcPts val="1200"/>
              </a:spcBef>
            </a:pPr>
            <a:r>
              <a:rPr lang="zh-CN" altLang="en-US" sz="3600" dirty="0" smtClean="0"/>
              <a:t>学生在不同素养上的学习或发展过程是怎样的？</a:t>
            </a:r>
            <a:endParaRPr lang="en-US" altLang="zh-CN" sz="3600" b="1"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 calcmode="lin" valueType="num">
                                      <p:cBhvr additive="base">
                                        <p:cTn id="7" dur="500" fill="hold"/>
                                        <p:tgtEl>
                                          <p:spTgt spid="154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4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4627">
                                            <p:txEl>
                                              <p:pRg st="1" end="1"/>
                                            </p:txEl>
                                          </p:spTgt>
                                        </p:tgtEl>
                                        <p:attrNameLst>
                                          <p:attrName>style.visibility</p:attrName>
                                        </p:attrNameLst>
                                      </p:cBhvr>
                                      <p:to>
                                        <p:strVal val="visible"/>
                                      </p:to>
                                    </p:set>
                                    <p:anim calcmode="lin" valueType="num">
                                      <p:cBhvr additive="base">
                                        <p:cTn id="13" dur="500" fill="hold"/>
                                        <p:tgtEl>
                                          <p:spTgt spid="1546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46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4627">
                                            <p:txEl>
                                              <p:pRg st="2" end="2"/>
                                            </p:txEl>
                                          </p:spTgt>
                                        </p:tgtEl>
                                        <p:attrNameLst>
                                          <p:attrName>style.visibility</p:attrName>
                                        </p:attrNameLst>
                                      </p:cBhvr>
                                      <p:to>
                                        <p:strVal val="visible"/>
                                      </p:to>
                                    </p:set>
                                    <p:anim calcmode="lin" valueType="num">
                                      <p:cBhvr additive="base">
                                        <p:cTn id="19" dur="500" fill="hold"/>
                                        <p:tgtEl>
                                          <p:spTgt spid="1546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4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4627">
                                            <p:txEl>
                                              <p:pRg st="3" end="3"/>
                                            </p:txEl>
                                          </p:spTgt>
                                        </p:tgtEl>
                                        <p:attrNameLst>
                                          <p:attrName>style.visibility</p:attrName>
                                        </p:attrNameLst>
                                      </p:cBhvr>
                                      <p:to>
                                        <p:strVal val="visible"/>
                                      </p:to>
                                    </p:set>
                                    <p:anim calcmode="lin" valueType="num">
                                      <p:cBhvr additive="base">
                                        <p:cTn id="25" dur="500" fill="hold"/>
                                        <p:tgtEl>
                                          <p:spTgt spid="1546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462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857224" y="1571612"/>
            <a:ext cx="7786742" cy="250033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3600" b="1" dirty="0" smtClean="0">
                <a:effectLst>
                  <a:outerShdw blurRad="31750" dist="25400" dir="5400000" algn="tl" rotWithShape="0">
                    <a:srgbClr val="000000">
                      <a:alpha val="25000"/>
                    </a:srgbClr>
                  </a:outerShdw>
                </a:effectLst>
                <a:latin typeface="+mj-lt"/>
                <a:ea typeface="+mj-ea"/>
                <a:cs typeface="+mj-cs"/>
              </a:rPr>
              <a:t>        </a:t>
            </a:r>
            <a:r>
              <a:rPr lang="zh-CN" altLang="en-US" sz="4700" dirty="0" smtClean="0">
                <a:effectLst>
                  <a:outerShdw blurRad="31750" dist="25400" dir="5400000" algn="tl" rotWithShape="0">
                    <a:srgbClr val="000000">
                      <a:alpha val="25000"/>
                    </a:srgbClr>
                  </a:outerShdw>
                </a:effectLst>
                <a:latin typeface="+mj-lt"/>
                <a:ea typeface="+mj-ea"/>
                <a:cs typeface="+mj-cs"/>
              </a:rPr>
              <a:t>如何处理（跨）学科核心素养与学科具体知识和技能的关系？</a:t>
            </a:r>
            <a:endParaRPr kumimoji="0" lang="en-US" altLang="zh-CN" sz="4700" i="0" u="none" strike="noStrike" kern="1200" cap="none"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AutoShape 3"/>
          <p:cNvSpPr>
            <a:spLocks noChangeArrowheads="1"/>
          </p:cNvSpPr>
          <p:nvPr/>
        </p:nvSpPr>
        <p:spPr bwMode="auto">
          <a:xfrm>
            <a:off x="457200" y="866756"/>
            <a:ext cx="1905000" cy="1066800"/>
          </a:xfrm>
          <a:prstGeom prst="roundRect">
            <a:avLst>
              <a:gd name="adj" fmla="val 16667"/>
            </a:avLst>
          </a:prstGeom>
          <a:solidFill>
            <a:srgbClr val="CCFFFF"/>
          </a:solidFill>
          <a:ln w="9525">
            <a:solidFill>
              <a:schemeClr val="tx1"/>
            </a:solidFill>
            <a:round/>
            <a:headEnd/>
            <a:tailEnd/>
          </a:ln>
        </p:spPr>
        <p:txBody>
          <a:bodyPr wrap="none" anchor="ctr"/>
          <a:lstStyle/>
          <a:p>
            <a:pPr algn="ctr"/>
            <a:r>
              <a:rPr lang="zh-CN" altLang="en-US" sz="2800">
                <a:solidFill>
                  <a:schemeClr val="tx2"/>
                </a:solidFill>
              </a:rPr>
              <a:t>认知活动</a:t>
            </a:r>
            <a:endParaRPr lang="en-US" altLang="zh-CN" sz="2800">
              <a:solidFill>
                <a:schemeClr val="tx2"/>
              </a:solidFill>
            </a:endParaRPr>
          </a:p>
        </p:txBody>
      </p:sp>
      <p:sp>
        <p:nvSpPr>
          <p:cNvPr id="113668" name="AutoShape 4"/>
          <p:cNvSpPr>
            <a:spLocks noChangeArrowheads="1"/>
          </p:cNvSpPr>
          <p:nvPr/>
        </p:nvSpPr>
        <p:spPr bwMode="auto">
          <a:xfrm>
            <a:off x="4038600" y="714356"/>
            <a:ext cx="2667000" cy="533400"/>
          </a:xfrm>
          <a:prstGeom prst="roundRect">
            <a:avLst>
              <a:gd name="adj" fmla="val 16667"/>
            </a:avLst>
          </a:prstGeom>
          <a:solidFill>
            <a:srgbClr val="CCFFFF"/>
          </a:solidFill>
          <a:ln w="9525">
            <a:solidFill>
              <a:schemeClr val="tx1"/>
            </a:solidFill>
            <a:round/>
            <a:headEnd/>
            <a:tailEnd/>
          </a:ln>
        </p:spPr>
        <p:txBody>
          <a:bodyPr wrap="none" anchor="ctr"/>
          <a:lstStyle/>
          <a:p>
            <a:pPr algn="ctr"/>
            <a:r>
              <a:rPr lang="zh-CN" altLang="en-US" sz="2800">
                <a:solidFill>
                  <a:schemeClr val="tx2"/>
                </a:solidFill>
              </a:rPr>
              <a:t>知识结构</a:t>
            </a:r>
            <a:endParaRPr lang="en-US" altLang="zh-CN" sz="2800">
              <a:solidFill>
                <a:schemeClr val="tx2"/>
              </a:solidFill>
            </a:endParaRPr>
          </a:p>
        </p:txBody>
      </p:sp>
      <p:sp>
        <p:nvSpPr>
          <p:cNvPr id="113669" name="AutoShape 5"/>
          <p:cNvSpPr>
            <a:spLocks noChangeArrowheads="1"/>
          </p:cNvSpPr>
          <p:nvPr/>
        </p:nvSpPr>
        <p:spPr bwMode="auto">
          <a:xfrm>
            <a:off x="2667000" y="1400156"/>
            <a:ext cx="2209800" cy="533400"/>
          </a:xfrm>
          <a:prstGeom prst="roundRect">
            <a:avLst>
              <a:gd name="adj" fmla="val 16667"/>
            </a:avLst>
          </a:prstGeom>
          <a:solidFill>
            <a:srgbClr val="CCFFFF"/>
          </a:solidFill>
          <a:ln w="9525">
            <a:solidFill>
              <a:schemeClr val="tx1"/>
            </a:solidFill>
            <a:round/>
            <a:headEnd/>
            <a:tailEnd/>
          </a:ln>
        </p:spPr>
        <p:txBody>
          <a:bodyPr wrap="none" anchor="ctr"/>
          <a:lstStyle/>
          <a:p>
            <a:pPr algn="ctr"/>
            <a:r>
              <a:rPr lang="zh-CN" altLang="en-US" sz="2800" dirty="0">
                <a:solidFill>
                  <a:schemeClr val="tx2"/>
                </a:solidFill>
              </a:rPr>
              <a:t>零散的</a:t>
            </a:r>
            <a:endParaRPr lang="en-US" altLang="zh-CN" sz="2800" dirty="0">
              <a:solidFill>
                <a:schemeClr val="tx2"/>
              </a:solidFill>
            </a:endParaRPr>
          </a:p>
        </p:txBody>
      </p:sp>
      <p:sp>
        <p:nvSpPr>
          <p:cNvPr id="113670" name="AutoShape 6"/>
          <p:cNvSpPr>
            <a:spLocks noChangeArrowheads="1"/>
          </p:cNvSpPr>
          <p:nvPr/>
        </p:nvSpPr>
        <p:spPr bwMode="auto">
          <a:xfrm>
            <a:off x="5715000" y="1400156"/>
            <a:ext cx="2667000" cy="533400"/>
          </a:xfrm>
          <a:prstGeom prst="roundRect">
            <a:avLst>
              <a:gd name="adj" fmla="val 16667"/>
            </a:avLst>
          </a:prstGeom>
          <a:solidFill>
            <a:srgbClr val="CCFFFF"/>
          </a:solidFill>
          <a:ln w="9525">
            <a:solidFill>
              <a:schemeClr val="tx1"/>
            </a:solidFill>
            <a:round/>
            <a:headEnd/>
            <a:tailEnd/>
          </a:ln>
        </p:spPr>
        <p:txBody>
          <a:bodyPr wrap="none" anchor="ctr"/>
          <a:lstStyle/>
          <a:p>
            <a:pPr algn="ctr"/>
            <a:r>
              <a:rPr lang="zh-CN" altLang="en-US" sz="2800">
                <a:solidFill>
                  <a:schemeClr val="tx2"/>
                </a:solidFill>
              </a:rPr>
              <a:t>组织化的</a:t>
            </a:r>
            <a:endParaRPr lang="en-US" altLang="zh-CN" sz="2800">
              <a:solidFill>
                <a:schemeClr val="tx2"/>
              </a:solidFill>
            </a:endParaRPr>
          </a:p>
        </p:txBody>
      </p:sp>
      <p:sp>
        <p:nvSpPr>
          <p:cNvPr id="113671" name="AutoShape 7"/>
          <p:cNvSpPr>
            <a:spLocks noChangeArrowheads="1"/>
          </p:cNvSpPr>
          <p:nvPr/>
        </p:nvSpPr>
        <p:spPr bwMode="auto">
          <a:xfrm>
            <a:off x="4876800" y="1628756"/>
            <a:ext cx="838200" cy="152400"/>
          </a:xfrm>
          <a:prstGeom prst="rightArrow">
            <a:avLst>
              <a:gd name="adj1" fmla="val 50000"/>
              <a:gd name="adj2" fmla="val 137500"/>
            </a:avLst>
          </a:prstGeom>
          <a:solidFill>
            <a:srgbClr val="FFFF99"/>
          </a:solidFill>
          <a:ln w="9525" algn="ctr">
            <a:solidFill>
              <a:schemeClr val="tx1"/>
            </a:solidFill>
            <a:miter lim="800000"/>
            <a:headEnd/>
            <a:tailEnd/>
          </a:ln>
        </p:spPr>
        <p:txBody>
          <a:bodyPr wrap="none" anchor="ctr"/>
          <a:lstStyle/>
          <a:p>
            <a:endParaRPr lang="zh-CN" altLang="en-US"/>
          </a:p>
        </p:txBody>
      </p:sp>
      <p:sp>
        <p:nvSpPr>
          <p:cNvPr id="113672" name="AutoShape 8"/>
          <p:cNvSpPr>
            <a:spLocks noChangeArrowheads="1"/>
          </p:cNvSpPr>
          <p:nvPr/>
        </p:nvSpPr>
        <p:spPr bwMode="auto">
          <a:xfrm>
            <a:off x="457200" y="2314556"/>
            <a:ext cx="1828800" cy="609600"/>
          </a:xfrm>
          <a:prstGeom prst="roundRect">
            <a:avLst>
              <a:gd name="adj" fmla="val 16667"/>
            </a:avLst>
          </a:prstGeom>
          <a:solidFill>
            <a:srgbClr val="FFCC99"/>
          </a:solidFill>
          <a:ln w="9525">
            <a:solidFill>
              <a:schemeClr val="tx1"/>
            </a:solidFill>
            <a:round/>
            <a:headEnd/>
            <a:tailEnd/>
          </a:ln>
        </p:spPr>
        <p:txBody>
          <a:bodyPr wrap="none" anchor="ctr"/>
          <a:lstStyle/>
          <a:p>
            <a:pPr algn="ctr"/>
            <a:r>
              <a:rPr lang="zh-CN" altLang="en-US" sz="2800">
                <a:solidFill>
                  <a:schemeClr val="tx2"/>
                </a:solidFill>
              </a:rPr>
              <a:t>问题表征</a:t>
            </a:r>
            <a:endParaRPr lang="en-US" altLang="zh-CN" sz="2800">
              <a:solidFill>
                <a:schemeClr val="tx2"/>
              </a:solidFill>
            </a:endParaRPr>
          </a:p>
        </p:txBody>
      </p:sp>
      <p:sp>
        <p:nvSpPr>
          <p:cNvPr id="113673" name="AutoShape 9"/>
          <p:cNvSpPr>
            <a:spLocks noChangeArrowheads="1"/>
          </p:cNvSpPr>
          <p:nvPr/>
        </p:nvSpPr>
        <p:spPr bwMode="auto">
          <a:xfrm>
            <a:off x="457200" y="3228956"/>
            <a:ext cx="1828800" cy="609600"/>
          </a:xfrm>
          <a:prstGeom prst="roundRect">
            <a:avLst>
              <a:gd name="adj" fmla="val 16667"/>
            </a:avLst>
          </a:prstGeom>
          <a:solidFill>
            <a:srgbClr val="FFCC99"/>
          </a:solidFill>
          <a:ln w="9525">
            <a:solidFill>
              <a:schemeClr val="tx1"/>
            </a:solidFill>
            <a:round/>
            <a:headEnd/>
            <a:tailEnd/>
          </a:ln>
        </p:spPr>
        <p:txBody>
          <a:bodyPr wrap="none" anchor="ctr"/>
          <a:lstStyle/>
          <a:p>
            <a:pPr algn="ctr"/>
            <a:r>
              <a:rPr lang="zh-CN" altLang="en-US" sz="2800">
                <a:solidFill>
                  <a:schemeClr val="tx2"/>
                </a:solidFill>
              </a:rPr>
              <a:t>策略运用</a:t>
            </a:r>
          </a:p>
        </p:txBody>
      </p:sp>
      <p:sp>
        <p:nvSpPr>
          <p:cNvPr id="113674" name="AutoShape 10"/>
          <p:cNvSpPr>
            <a:spLocks noChangeArrowheads="1"/>
          </p:cNvSpPr>
          <p:nvPr/>
        </p:nvSpPr>
        <p:spPr bwMode="auto">
          <a:xfrm>
            <a:off x="457200" y="4067156"/>
            <a:ext cx="1828800" cy="609600"/>
          </a:xfrm>
          <a:prstGeom prst="roundRect">
            <a:avLst>
              <a:gd name="adj" fmla="val 16667"/>
            </a:avLst>
          </a:prstGeom>
          <a:solidFill>
            <a:srgbClr val="FFCC99"/>
          </a:solidFill>
          <a:ln w="9525">
            <a:solidFill>
              <a:schemeClr val="tx1"/>
            </a:solidFill>
            <a:round/>
            <a:headEnd/>
            <a:tailEnd/>
          </a:ln>
        </p:spPr>
        <p:txBody>
          <a:bodyPr wrap="none" anchor="ctr"/>
          <a:lstStyle/>
          <a:p>
            <a:pPr algn="ctr"/>
            <a:r>
              <a:rPr lang="zh-CN" altLang="en-US" sz="2800">
                <a:solidFill>
                  <a:schemeClr val="tx2"/>
                </a:solidFill>
              </a:rPr>
              <a:t>自我监控</a:t>
            </a:r>
            <a:endParaRPr lang="en-US" altLang="zh-CN" sz="2800">
              <a:solidFill>
                <a:schemeClr val="tx2"/>
              </a:solidFill>
            </a:endParaRPr>
          </a:p>
        </p:txBody>
      </p:sp>
      <p:sp>
        <p:nvSpPr>
          <p:cNvPr id="113675" name="AutoShape 11"/>
          <p:cNvSpPr>
            <a:spLocks noChangeArrowheads="1"/>
          </p:cNvSpPr>
          <p:nvPr/>
        </p:nvSpPr>
        <p:spPr bwMode="auto">
          <a:xfrm>
            <a:off x="457200" y="4981556"/>
            <a:ext cx="1828800" cy="609600"/>
          </a:xfrm>
          <a:prstGeom prst="roundRect">
            <a:avLst>
              <a:gd name="adj" fmla="val 16667"/>
            </a:avLst>
          </a:prstGeom>
          <a:solidFill>
            <a:srgbClr val="FFCC99"/>
          </a:solidFill>
          <a:ln w="9525">
            <a:solidFill>
              <a:schemeClr val="tx1"/>
            </a:solidFill>
            <a:round/>
            <a:headEnd/>
            <a:tailEnd/>
          </a:ln>
        </p:spPr>
        <p:txBody>
          <a:bodyPr wrap="none" anchor="ctr"/>
          <a:lstStyle/>
          <a:p>
            <a:pPr algn="ctr"/>
            <a:r>
              <a:rPr lang="zh-CN" altLang="en-US" sz="2800">
                <a:solidFill>
                  <a:schemeClr val="tx2"/>
                </a:solidFill>
              </a:rPr>
              <a:t>解释</a:t>
            </a:r>
          </a:p>
        </p:txBody>
      </p:sp>
      <p:sp>
        <p:nvSpPr>
          <p:cNvPr id="113676" name="AutoShape 12"/>
          <p:cNvSpPr>
            <a:spLocks noChangeArrowheads="1"/>
          </p:cNvSpPr>
          <p:nvPr/>
        </p:nvSpPr>
        <p:spPr bwMode="auto">
          <a:xfrm>
            <a:off x="2514600" y="2238356"/>
            <a:ext cx="2514600" cy="762000"/>
          </a:xfrm>
          <a:prstGeom prst="roundRect">
            <a:avLst>
              <a:gd name="adj" fmla="val 16667"/>
            </a:avLst>
          </a:prstGeom>
          <a:solidFill>
            <a:srgbClr val="FFFFFF"/>
          </a:solidFill>
          <a:ln w="9525">
            <a:solidFill>
              <a:schemeClr val="tx1"/>
            </a:solidFill>
            <a:round/>
            <a:headEnd/>
            <a:tailEnd/>
          </a:ln>
        </p:spPr>
        <p:txBody>
          <a:bodyPr wrap="none" anchor="ctr"/>
          <a:lstStyle/>
          <a:p>
            <a:pPr algn="ctr"/>
            <a:r>
              <a:rPr lang="zh-CN" altLang="en-US" sz="2000">
                <a:solidFill>
                  <a:schemeClr val="tx2"/>
                </a:solidFill>
              </a:rPr>
              <a:t>表面特征和浅层理解</a:t>
            </a:r>
          </a:p>
        </p:txBody>
      </p:sp>
      <p:sp>
        <p:nvSpPr>
          <p:cNvPr id="113677" name="AutoShape 13"/>
          <p:cNvSpPr>
            <a:spLocks noChangeArrowheads="1"/>
          </p:cNvSpPr>
          <p:nvPr/>
        </p:nvSpPr>
        <p:spPr bwMode="auto">
          <a:xfrm>
            <a:off x="5715000" y="2238356"/>
            <a:ext cx="2514600" cy="762000"/>
          </a:xfrm>
          <a:prstGeom prst="roundRect">
            <a:avLst>
              <a:gd name="adj" fmla="val 16667"/>
            </a:avLst>
          </a:prstGeom>
          <a:solidFill>
            <a:srgbClr val="FFFFFF"/>
          </a:solidFill>
          <a:ln w="9525">
            <a:solidFill>
              <a:schemeClr val="tx1"/>
            </a:solidFill>
            <a:round/>
            <a:headEnd/>
            <a:tailEnd/>
          </a:ln>
        </p:spPr>
        <p:txBody>
          <a:bodyPr wrap="none" anchor="ctr"/>
          <a:lstStyle/>
          <a:p>
            <a:pPr algn="ctr"/>
            <a:r>
              <a:rPr lang="zh-CN" altLang="en-US" sz="2000">
                <a:solidFill>
                  <a:schemeClr val="tx2"/>
                </a:solidFill>
              </a:rPr>
              <a:t>深层原理和相关概念</a:t>
            </a:r>
            <a:endParaRPr lang="en-US" altLang="zh-CN" sz="2000">
              <a:solidFill>
                <a:schemeClr val="tx2"/>
              </a:solidFill>
            </a:endParaRPr>
          </a:p>
        </p:txBody>
      </p:sp>
      <p:sp>
        <p:nvSpPr>
          <p:cNvPr id="113678" name="AutoShape 14"/>
          <p:cNvSpPr>
            <a:spLocks noChangeArrowheads="1"/>
          </p:cNvSpPr>
          <p:nvPr/>
        </p:nvSpPr>
        <p:spPr bwMode="auto">
          <a:xfrm>
            <a:off x="2514600" y="3152756"/>
            <a:ext cx="2514600" cy="762000"/>
          </a:xfrm>
          <a:prstGeom prst="roundRect">
            <a:avLst>
              <a:gd name="adj" fmla="val 16667"/>
            </a:avLst>
          </a:prstGeom>
          <a:solidFill>
            <a:srgbClr val="FFFFFF"/>
          </a:solidFill>
          <a:ln w="9525">
            <a:solidFill>
              <a:schemeClr val="tx1"/>
            </a:solidFill>
            <a:round/>
            <a:headEnd/>
            <a:tailEnd/>
          </a:ln>
        </p:spPr>
        <p:txBody>
          <a:bodyPr wrap="none" anchor="ctr"/>
          <a:lstStyle/>
          <a:p>
            <a:pPr algn="ctr"/>
            <a:r>
              <a:rPr lang="zh-CN" altLang="en-US" sz="2000" dirty="0">
                <a:solidFill>
                  <a:schemeClr val="tx2"/>
                </a:solidFill>
              </a:rPr>
              <a:t>无明确方向的</a:t>
            </a:r>
          </a:p>
          <a:p>
            <a:pPr algn="ctr"/>
            <a:r>
              <a:rPr lang="zh-CN" altLang="en-US" sz="2000" dirty="0">
                <a:solidFill>
                  <a:schemeClr val="tx2"/>
                </a:solidFill>
              </a:rPr>
              <a:t>尝试错误式问题解决</a:t>
            </a:r>
            <a:endParaRPr lang="en-US" altLang="zh-CN" sz="2000" dirty="0">
              <a:solidFill>
                <a:schemeClr val="tx2"/>
              </a:solidFill>
            </a:endParaRPr>
          </a:p>
        </p:txBody>
      </p:sp>
      <p:sp>
        <p:nvSpPr>
          <p:cNvPr id="113679" name="AutoShape 15"/>
          <p:cNvSpPr>
            <a:spLocks noChangeArrowheads="1"/>
          </p:cNvSpPr>
          <p:nvPr/>
        </p:nvSpPr>
        <p:spPr bwMode="auto">
          <a:xfrm>
            <a:off x="5715000" y="3152756"/>
            <a:ext cx="2514600" cy="762000"/>
          </a:xfrm>
          <a:prstGeom prst="roundRect">
            <a:avLst>
              <a:gd name="adj" fmla="val 16667"/>
            </a:avLst>
          </a:prstGeom>
          <a:solidFill>
            <a:srgbClr val="FFFFFF"/>
          </a:solidFill>
          <a:ln w="9525">
            <a:solidFill>
              <a:schemeClr val="tx1"/>
            </a:solidFill>
            <a:round/>
            <a:headEnd/>
            <a:tailEnd/>
          </a:ln>
        </p:spPr>
        <p:txBody>
          <a:bodyPr wrap="none" anchor="ctr"/>
          <a:lstStyle/>
          <a:p>
            <a:pPr algn="ctr"/>
            <a:r>
              <a:rPr lang="zh-CN" altLang="en-US" sz="2000">
                <a:solidFill>
                  <a:schemeClr val="tx2"/>
                </a:solidFill>
              </a:rPr>
              <a:t>高效、目标定向、</a:t>
            </a:r>
          </a:p>
          <a:p>
            <a:pPr algn="ctr"/>
            <a:r>
              <a:rPr lang="zh-CN" altLang="en-US" sz="2000">
                <a:solidFill>
                  <a:schemeClr val="tx2"/>
                </a:solidFill>
              </a:rPr>
              <a:t>有依据的</a:t>
            </a:r>
            <a:endParaRPr lang="en-US" altLang="zh-CN" sz="2000">
              <a:solidFill>
                <a:schemeClr val="tx2"/>
              </a:solidFill>
            </a:endParaRPr>
          </a:p>
        </p:txBody>
      </p:sp>
      <p:sp>
        <p:nvSpPr>
          <p:cNvPr id="113680" name="AutoShape 16"/>
          <p:cNvSpPr>
            <a:spLocks noChangeArrowheads="1"/>
          </p:cNvSpPr>
          <p:nvPr/>
        </p:nvSpPr>
        <p:spPr bwMode="auto">
          <a:xfrm>
            <a:off x="2514600" y="4067156"/>
            <a:ext cx="2514600" cy="685800"/>
          </a:xfrm>
          <a:prstGeom prst="roundRect">
            <a:avLst>
              <a:gd name="adj" fmla="val 16667"/>
            </a:avLst>
          </a:prstGeom>
          <a:solidFill>
            <a:srgbClr val="FFFFFF"/>
          </a:solidFill>
          <a:ln w="9525">
            <a:solidFill>
              <a:schemeClr val="tx1"/>
            </a:solidFill>
            <a:round/>
            <a:headEnd/>
            <a:tailEnd/>
          </a:ln>
        </p:spPr>
        <p:txBody>
          <a:bodyPr wrap="none" anchor="ctr"/>
          <a:lstStyle/>
          <a:p>
            <a:pPr algn="ctr"/>
            <a:r>
              <a:rPr lang="zh-CN" altLang="en-US" sz="2000">
                <a:solidFill>
                  <a:schemeClr val="tx2"/>
                </a:solidFill>
              </a:rPr>
              <a:t>偶尔、零散的</a:t>
            </a:r>
            <a:endParaRPr lang="en-US" altLang="zh-CN" sz="2000">
              <a:solidFill>
                <a:schemeClr val="tx2"/>
              </a:solidFill>
            </a:endParaRPr>
          </a:p>
        </p:txBody>
      </p:sp>
      <p:sp>
        <p:nvSpPr>
          <p:cNvPr id="113681" name="AutoShape 17"/>
          <p:cNvSpPr>
            <a:spLocks noChangeArrowheads="1"/>
          </p:cNvSpPr>
          <p:nvPr/>
        </p:nvSpPr>
        <p:spPr bwMode="auto">
          <a:xfrm>
            <a:off x="5715000" y="4067156"/>
            <a:ext cx="2514600" cy="685800"/>
          </a:xfrm>
          <a:prstGeom prst="roundRect">
            <a:avLst>
              <a:gd name="adj" fmla="val 16667"/>
            </a:avLst>
          </a:prstGeom>
          <a:solidFill>
            <a:srgbClr val="FFFFFF"/>
          </a:solidFill>
          <a:ln w="9525">
            <a:solidFill>
              <a:schemeClr val="tx1"/>
            </a:solidFill>
            <a:round/>
            <a:headEnd/>
            <a:tailEnd/>
          </a:ln>
        </p:spPr>
        <p:txBody>
          <a:bodyPr wrap="none" anchor="ctr"/>
          <a:lstStyle/>
          <a:p>
            <a:pPr algn="ctr"/>
            <a:r>
              <a:rPr lang="zh-CN" altLang="en-US" sz="2000">
                <a:solidFill>
                  <a:schemeClr val="tx2"/>
                </a:solidFill>
              </a:rPr>
              <a:t>持续的、灵活的</a:t>
            </a:r>
            <a:endParaRPr lang="en-US" altLang="zh-CN" sz="2000">
              <a:solidFill>
                <a:schemeClr val="tx2"/>
              </a:solidFill>
            </a:endParaRPr>
          </a:p>
        </p:txBody>
      </p:sp>
      <p:sp>
        <p:nvSpPr>
          <p:cNvPr id="113682" name="AutoShape 18"/>
          <p:cNvSpPr>
            <a:spLocks noChangeArrowheads="1"/>
          </p:cNvSpPr>
          <p:nvPr/>
        </p:nvSpPr>
        <p:spPr bwMode="auto">
          <a:xfrm>
            <a:off x="2514600" y="4981556"/>
            <a:ext cx="2514600" cy="685800"/>
          </a:xfrm>
          <a:prstGeom prst="roundRect">
            <a:avLst>
              <a:gd name="adj" fmla="val 16667"/>
            </a:avLst>
          </a:prstGeom>
          <a:solidFill>
            <a:srgbClr val="FFFFFF"/>
          </a:solidFill>
          <a:ln w="9525">
            <a:solidFill>
              <a:schemeClr val="tx1"/>
            </a:solidFill>
            <a:round/>
            <a:headEnd/>
            <a:tailEnd/>
          </a:ln>
        </p:spPr>
        <p:txBody>
          <a:bodyPr wrap="none" anchor="ctr"/>
          <a:lstStyle/>
          <a:p>
            <a:pPr algn="ctr"/>
            <a:r>
              <a:rPr lang="zh-CN" altLang="en-US" sz="2000">
                <a:solidFill>
                  <a:schemeClr val="tx2"/>
                </a:solidFill>
              </a:rPr>
              <a:t>对单个事实的陈述</a:t>
            </a:r>
          </a:p>
          <a:p>
            <a:pPr algn="ctr"/>
            <a:r>
              <a:rPr lang="zh-CN" altLang="en-US" sz="2000">
                <a:solidFill>
                  <a:schemeClr val="tx2"/>
                </a:solidFill>
              </a:rPr>
              <a:t>或表面特征的描述</a:t>
            </a:r>
          </a:p>
        </p:txBody>
      </p:sp>
      <p:sp>
        <p:nvSpPr>
          <p:cNvPr id="113683" name="AutoShape 19"/>
          <p:cNvSpPr>
            <a:spLocks noChangeArrowheads="1"/>
          </p:cNvSpPr>
          <p:nvPr/>
        </p:nvSpPr>
        <p:spPr bwMode="auto">
          <a:xfrm>
            <a:off x="5638800" y="4905356"/>
            <a:ext cx="2514600" cy="685800"/>
          </a:xfrm>
          <a:prstGeom prst="roundRect">
            <a:avLst>
              <a:gd name="adj" fmla="val 16667"/>
            </a:avLst>
          </a:prstGeom>
          <a:solidFill>
            <a:srgbClr val="FFFFFF"/>
          </a:solidFill>
          <a:ln w="9525">
            <a:solidFill>
              <a:schemeClr val="tx1"/>
            </a:solidFill>
            <a:round/>
            <a:headEnd/>
            <a:tailEnd/>
          </a:ln>
        </p:spPr>
        <p:txBody>
          <a:bodyPr wrap="none" anchor="ctr"/>
          <a:lstStyle/>
          <a:p>
            <a:pPr algn="ctr"/>
            <a:r>
              <a:rPr lang="zh-CN" altLang="en-US" sz="2000">
                <a:solidFill>
                  <a:schemeClr val="tx2"/>
                </a:solidFill>
              </a:rPr>
              <a:t>基于原则的、连贯的</a:t>
            </a:r>
            <a:endParaRPr lang="en-US" altLang="zh-CN" sz="20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3667"/>
                                        </p:tgtEl>
                                        <p:attrNameLst>
                                          <p:attrName>style.visibility</p:attrName>
                                        </p:attrNameLst>
                                      </p:cBhvr>
                                      <p:to>
                                        <p:strVal val="visible"/>
                                      </p:to>
                                    </p:set>
                                    <p:anim calcmode="lin" valueType="num">
                                      <p:cBhvr additive="base">
                                        <p:cTn id="7" dur="500" fill="hold"/>
                                        <p:tgtEl>
                                          <p:spTgt spid="113667"/>
                                        </p:tgtEl>
                                        <p:attrNameLst>
                                          <p:attrName>ppt_x</p:attrName>
                                        </p:attrNameLst>
                                      </p:cBhvr>
                                      <p:tavLst>
                                        <p:tav tm="0">
                                          <p:val>
                                            <p:strVal val="#ppt_x"/>
                                          </p:val>
                                        </p:tav>
                                        <p:tav tm="100000">
                                          <p:val>
                                            <p:strVal val="#ppt_x"/>
                                          </p:val>
                                        </p:tav>
                                      </p:tavLst>
                                    </p:anim>
                                    <p:anim calcmode="lin" valueType="num">
                                      <p:cBhvr additive="base">
                                        <p:cTn id="8" dur="500" fill="hold"/>
                                        <p:tgtEl>
                                          <p:spTgt spid="11366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3672"/>
                                        </p:tgtEl>
                                        <p:attrNameLst>
                                          <p:attrName>style.visibility</p:attrName>
                                        </p:attrNameLst>
                                      </p:cBhvr>
                                      <p:to>
                                        <p:strVal val="visible"/>
                                      </p:to>
                                    </p:set>
                                    <p:anim calcmode="lin" valueType="num">
                                      <p:cBhvr additive="base">
                                        <p:cTn id="11" dur="500" fill="hold"/>
                                        <p:tgtEl>
                                          <p:spTgt spid="113672"/>
                                        </p:tgtEl>
                                        <p:attrNameLst>
                                          <p:attrName>ppt_x</p:attrName>
                                        </p:attrNameLst>
                                      </p:cBhvr>
                                      <p:tavLst>
                                        <p:tav tm="0">
                                          <p:val>
                                            <p:strVal val="#ppt_x"/>
                                          </p:val>
                                        </p:tav>
                                        <p:tav tm="100000">
                                          <p:val>
                                            <p:strVal val="#ppt_x"/>
                                          </p:val>
                                        </p:tav>
                                      </p:tavLst>
                                    </p:anim>
                                    <p:anim calcmode="lin" valueType="num">
                                      <p:cBhvr additive="base">
                                        <p:cTn id="12" dur="500" fill="hold"/>
                                        <p:tgtEl>
                                          <p:spTgt spid="11367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3673"/>
                                        </p:tgtEl>
                                        <p:attrNameLst>
                                          <p:attrName>style.visibility</p:attrName>
                                        </p:attrNameLst>
                                      </p:cBhvr>
                                      <p:to>
                                        <p:strVal val="visible"/>
                                      </p:to>
                                    </p:set>
                                    <p:anim calcmode="lin" valueType="num">
                                      <p:cBhvr additive="base">
                                        <p:cTn id="15" dur="500" fill="hold"/>
                                        <p:tgtEl>
                                          <p:spTgt spid="113673"/>
                                        </p:tgtEl>
                                        <p:attrNameLst>
                                          <p:attrName>ppt_x</p:attrName>
                                        </p:attrNameLst>
                                      </p:cBhvr>
                                      <p:tavLst>
                                        <p:tav tm="0">
                                          <p:val>
                                            <p:strVal val="#ppt_x"/>
                                          </p:val>
                                        </p:tav>
                                        <p:tav tm="100000">
                                          <p:val>
                                            <p:strVal val="#ppt_x"/>
                                          </p:val>
                                        </p:tav>
                                      </p:tavLst>
                                    </p:anim>
                                    <p:anim calcmode="lin" valueType="num">
                                      <p:cBhvr additive="base">
                                        <p:cTn id="16" dur="500" fill="hold"/>
                                        <p:tgtEl>
                                          <p:spTgt spid="11367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3674"/>
                                        </p:tgtEl>
                                        <p:attrNameLst>
                                          <p:attrName>style.visibility</p:attrName>
                                        </p:attrNameLst>
                                      </p:cBhvr>
                                      <p:to>
                                        <p:strVal val="visible"/>
                                      </p:to>
                                    </p:set>
                                    <p:anim calcmode="lin" valueType="num">
                                      <p:cBhvr additive="base">
                                        <p:cTn id="19" dur="500" fill="hold"/>
                                        <p:tgtEl>
                                          <p:spTgt spid="113674"/>
                                        </p:tgtEl>
                                        <p:attrNameLst>
                                          <p:attrName>ppt_x</p:attrName>
                                        </p:attrNameLst>
                                      </p:cBhvr>
                                      <p:tavLst>
                                        <p:tav tm="0">
                                          <p:val>
                                            <p:strVal val="#ppt_x"/>
                                          </p:val>
                                        </p:tav>
                                        <p:tav tm="100000">
                                          <p:val>
                                            <p:strVal val="#ppt_x"/>
                                          </p:val>
                                        </p:tav>
                                      </p:tavLst>
                                    </p:anim>
                                    <p:anim calcmode="lin" valueType="num">
                                      <p:cBhvr additive="base">
                                        <p:cTn id="20" dur="500" fill="hold"/>
                                        <p:tgtEl>
                                          <p:spTgt spid="11367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3675"/>
                                        </p:tgtEl>
                                        <p:attrNameLst>
                                          <p:attrName>style.visibility</p:attrName>
                                        </p:attrNameLst>
                                      </p:cBhvr>
                                      <p:to>
                                        <p:strVal val="visible"/>
                                      </p:to>
                                    </p:set>
                                    <p:anim calcmode="lin" valueType="num">
                                      <p:cBhvr additive="base">
                                        <p:cTn id="23" dur="500" fill="hold"/>
                                        <p:tgtEl>
                                          <p:spTgt spid="113675"/>
                                        </p:tgtEl>
                                        <p:attrNameLst>
                                          <p:attrName>ppt_x</p:attrName>
                                        </p:attrNameLst>
                                      </p:cBhvr>
                                      <p:tavLst>
                                        <p:tav tm="0">
                                          <p:val>
                                            <p:strVal val="#ppt_x"/>
                                          </p:val>
                                        </p:tav>
                                        <p:tav tm="100000">
                                          <p:val>
                                            <p:strVal val="#ppt_x"/>
                                          </p:val>
                                        </p:tav>
                                      </p:tavLst>
                                    </p:anim>
                                    <p:anim calcmode="lin" valueType="num">
                                      <p:cBhvr additive="base">
                                        <p:cTn id="24" dur="500" fill="hold"/>
                                        <p:tgtEl>
                                          <p:spTgt spid="11367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3669"/>
                                        </p:tgtEl>
                                        <p:attrNameLst>
                                          <p:attrName>style.visibility</p:attrName>
                                        </p:attrNameLst>
                                      </p:cBhvr>
                                      <p:to>
                                        <p:strVal val="visible"/>
                                      </p:to>
                                    </p:set>
                                    <p:anim calcmode="lin" valueType="num">
                                      <p:cBhvr additive="base">
                                        <p:cTn id="29" dur="500" fill="hold"/>
                                        <p:tgtEl>
                                          <p:spTgt spid="113669"/>
                                        </p:tgtEl>
                                        <p:attrNameLst>
                                          <p:attrName>ppt_x</p:attrName>
                                        </p:attrNameLst>
                                      </p:cBhvr>
                                      <p:tavLst>
                                        <p:tav tm="0">
                                          <p:val>
                                            <p:strVal val="#ppt_x"/>
                                          </p:val>
                                        </p:tav>
                                        <p:tav tm="100000">
                                          <p:val>
                                            <p:strVal val="#ppt_x"/>
                                          </p:val>
                                        </p:tav>
                                      </p:tavLst>
                                    </p:anim>
                                    <p:anim calcmode="lin" valueType="num">
                                      <p:cBhvr additive="base">
                                        <p:cTn id="30" dur="500" fill="hold"/>
                                        <p:tgtEl>
                                          <p:spTgt spid="11366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13668"/>
                                        </p:tgtEl>
                                        <p:attrNameLst>
                                          <p:attrName>style.visibility</p:attrName>
                                        </p:attrNameLst>
                                      </p:cBhvr>
                                      <p:to>
                                        <p:strVal val="visible"/>
                                      </p:to>
                                    </p:set>
                                    <p:anim calcmode="lin" valueType="num">
                                      <p:cBhvr additive="base">
                                        <p:cTn id="33" dur="500" fill="hold"/>
                                        <p:tgtEl>
                                          <p:spTgt spid="113668"/>
                                        </p:tgtEl>
                                        <p:attrNameLst>
                                          <p:attrName>ppt_x</p:attrName>
                                        </p:attrNameLst>
                                      </p:cBhvr>
                                      <p:tavLst>
                                        <p:tav tm="0">
                                          <p:val>
                                            <p:strVal val="#ppt_x"/>
                                          </p:val>
                                        </p:tav>
                                        <p:tav tm="100000">
                                          <p:val>
                                            <p:strVal val="#ppt_x"/>
                                          </p:val>
                                        </p:tav>
                                      </p:tavLst>
                                    </p:anim>
                                    <p:anim calcmode="lin" valueType="num">
                                      <p:cBhvr additive="base">
                                        <p:cTn id="34" dur="500" fill="hold"/>
                                        <p:tgtEl>
                                          <p:spTgt spid="11366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3671"/>
                                        </p:tgtEl>
                                        <p:attrNameLst>
                                          <p:attrName>style.visibility</p:attrName>
                                        </p:attrNameLst>
                                      </p:cBhvr>
                                      <p:to>
                                        <p:strVal val="visible"/>
                                      </p:to>
                                    </p:set>
                                    <p:anim calcmode="lin" valueType="num">
                                      <p:cBhvr additive="base">
                                        <p:cTn id="37" dur="500" fill="hold"/>
                                        <p:tgtEl>
                                          <p:spTgt spid="113671"/>
                                        </p:tgtEl>
                                        <p:attrNameLst>
                                          <p:attrName>ppt_x</p:attrName>
                                        </p:attrNameLst>
                                      </p:cBhvr>
                                      <p:tavLst>
                                        <p:tav tm="0">
                                          <p:val>
                                            <p:strVal val="#ppt_x"/>
                                          </p:val>
                                        </p:tav>
                                        <p:tav tm="100000">
                                          <p:val>
                                            <p:strVal val="#ppt_x"/>
                                          </p:val>
                                        </p:tav>
                                      </p:tavLst>
                                    </p:anim>
                                    <p:anim calcmode="lin" valueType="num">
                                      <p:cBhvr additive="base">
                                        <p:cTn id="38" dur="500" fill="hold"/>
                                        <p:tgtEl>
                                          <p:spTgt spid="11367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3670"/>
                                        </p:tgtEl>
                                        <p:attrNameLst>
                                          <p:attrName>style.visibility</p:attrName>
                                        </p:attrNameLst>
                                      </p:cBhvr>
                                      <p:to>
                                        <p:strVal val="visible"/>
                                      </p:to>
                                    </p:set>
                                    <p:anim calcmode="lin" valueType="num">
                                      <p:cBhvr additive="base">
                                        <p:cTn id="41" dur="500" fill="hold"/>
                                        <p:tgtEl>
                                          <p:spTgt spid="113670"/>
                                        </p:tgtEl>
                                        <p:attrNameLst>
                                          <p:attrName>ppt_x</p:attrName>
                                        </p:attrNameLst>
                                      </p:cBhvr>
                                      <p:tavLst>
                                        <p:tav tm="0">
                                          <p:val>
                                            <p:strVal val="#ppt_x"/>
                                          </p:val>
                                        </p:tav>
                                        <p:tav tm="100000">
                                          <p:val>
                                            <p:strVal val="#ppt_x"/>
                                          </p:val>
                                        </p:tav>
                                      </p:tavLst>
                                    </p:anim>
                                    <p:anim calcmode="lin" valueType="num">
                                      <p:cBhvr additive="base">
                                        <p:cTn id="42" dur="500" fill="hold"/>
                                        <p:tgtEl>
                                          <p:spTgt spid="11367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13676"/>
                                        </p:tgtEl>
                                        <p:attrNameLst>
                                          <p:attrName>style.visibility</p:attrName>
                                        </p:attrNameLst>
                                      </p:cBhvr>
                                      <p:to>
                                        <p:strVal val="visible"/>
                                      </p:to>
                                    </p:set>
                                    <p:anim calcmode="lin" valueType="num">
                                      <p:cBhvr additive="base">
                                        <p:cTn id="47" dur="500" fill="hold"/>
                                        <p:tgtEl>
                                          <p:spTgt spid="113676"/>
                                        </p:tgtEl>
                                        <p:attrNameLst>
                                          <p:attrName>ppt_x</p:attrName>
                                        </p:attrNameLst>
                                      </p:cBhvr>
                                      <p:tavLst>
                                        <p:tav tm="0">
                                          <p:val>
                                            <p:strVal val="#ppt_x"/>
                                          </p:val>
                                        </p:tav>
                                        <p:tav tm="100000">
                                          <p:val>
                                            <p:strVal val="#ppt_x"/>
                                          </p:val>
                                        </p:tav>
                                      </p:tavLst>
                                    </p:anim>
                                    <p:anim calcmode="lin" valueType="num">
                                      <p:cBhvr additive="base">
                                        <p:cTn id="48" dur="500" fill="hold"/>
                                        <p:tgtEl>
                                          <p:spTgt spid="11367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13677"/>
                                        </p:tgtEl>
                                        <p:attrNameLst>
                                          <p:attrName>style.visibility</p:attrName>
                                        </p:attrNameLst>
                                      </p:cBhvr>
                                      <p:to>
                                        <p:strVal val="visible"/>
                                      </p:to>
                                    </p:set>
                                    <p:anim calcmode="lin" valueType="num">
                                      <p:cBhvr additive="base">
                                        <p:cTn id="51" dur="500" fill="hold"/>
                                        <p:tgtEl>
                                          <p:spTgt spid="113677"/>
                                        </p:tgtEl>
                                        <p:attrNameLst>
                                          <p:attrName>ppt_x</p:attrName>
                                        </p:attrNameLst>
                                      </p:cBhvr>
                                      <p:tavLst>
                                        <p:tav tm="0">
                                          <p:val>
                                            <p:strVal val="#ppt_x"/>
                                          </p:val>
                                        </p:tav>
                                        <p:tav tm="100000">
                                          <p:val>
                                            <p:strVal val="#ppt_x"/>
                                          </p:val>
                                        </p:tav>
                                      </p:tavLst>
                                    </p:anim>
                                    <p:anim calcmode="lin" valueType="num">
                                      <p:cBhvr additive="base">
                                        <p:cTn id="52" dur="500" fill="hold"/>
                                        <p:tgtEl>
                                          <p:spTgt spid="11367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13678"/>
                                        </p:tgtEl>
                                        <p:attrNameLst>
                                          <p:attrName>style.visibility</p:attrName>
                                        </p:attrNameLst>
                                      </p:cBhvr>
                                      <p:to>
                                        <p:strVal val="visible"/>
                                      </p:to>
                                    </p:set>
                                    <p:anim calcmode="lin" valueType="num">
                                      <p:cBhvr additive="base">
                                        <p:cTn id="57" dur="500" fill="hold"/>
                                        <p:tgtEl>
                                          <p:spTgt spid="113678"/>
                                        </p:tgtEl>
                                        <p:attrNameLst>
                                          <p:attrName>ppt_x</p:attrName>
                                        </p:attrNameLst>
                                      </p:cBhvr>
                                      <p:tavLst>
                                        <p:tav tm="0">
                                          <p:val>
                                            <p:strVal val="#ppt_x"/>
                                          </p:val>
                                        </p:tav>
                                        <p:tav tm="100000">
                                          <p:val>
                                            <p:strVal val="#ppt_x"/>
                                          </p:val>
                                        </p:tav>
                                      </p:tavLst>
                                    </p:anim>
                                    <p:anim calcmode="lin" valueType="num">
                                      <p:cBhvr additive="base">
                                        <p:cTn id="58" dur="500" fill="hold"/>
                                        <p:tgtEl>
                                          <p:spTgt spid="113678"/>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13679"/>
                                        </p:tgtEl>
                                        <p:attrNameLst>
                                          <p:attrName>style.visibility</p:attrName>
                                        </p:attrNameLst>
                                      </p:cBhvr>
                                      <p:to>
                                        <p:strVal val="visible"/>
                                      </p:to>
                                    </p:set>
                                    <p:anim calcmode="lin" valueType="num">
                                      <p:cBhvr additive="base">
                                        <p:cTn id="61" dur="500" fill="hold"/>
                                        <p:tgtEl>
                                          <p:spTgt spid="113679"/>
                                        </p:tgtEl>
                                        <p:attrNameLst>
                                          <p:attrName>ppt_x</p:attrName>
                                        </p:attrNameLst>
                                      </p:cBhvr>
                                      <p:tavLst>
                                        <p:tav tm="0">
                                          <p:val>
                                            <p:strVal val="#ppt_x"/>
                                          </p:val>
                                        </p:tav>
                                        <p:tav tm="100000">
                                          <p:val>
                                            <p:strVal val="#ppt_x"/>
                                          </p:val>
                                        </p:tav>
                                      </p:tavLst>
                                    </p:anim>
                                    <p:anim calcmode="lin" valueType="num">
                                      <p:cBhvr additive="base">
                                        <p:cTn id="62" dur="500" fill="hold"/>
                                        <p:tgtEl>
                                          <p:spTgt spid="11367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13680"/>
                                        </p:tgtEl>
                                        <p:attrNameLst>
                                          <p:attrName>style.visibility</p:attrName>
                                        </p:attrNameLst>
                                      </p:cBhvr>
                                      <p:to>
                                        <p:strVal val="visible"/>
                                      </p:to>
                                    </p:set>
                                    <p:anim calcmode="lin" valueType="num">
                                      <p:cBhvr additive="base">
                                        <p:cTn id="67" dur="500" fill="hold"/>
                                        <p:tgtEl>
                                          <p:spTgt spid="113680"/>
                                        </p:tgtEl>
                                        <p:attrNameLst>
                                          <p:attrName>ppt_x</p:attrName>
                                        </p:attrNameLst>
                                      </p:cBhvr>
                                      <p:tavLst>
                                        <p:tav tm="0">
                                          <p:val>
                                            <p:strVal val="#ppt_x"/>
                                          </p:val>
                                        </p:tav>
                                        <p:tav tm="100000">
                                          <p:val>
                                            <p:strVal val="#ppt_x"/>
                                          </p:val>
                                        </p:tav>
                                      </p:tavLst>
                                    </p:anim>
                                    <p:anim calcmode="lin" valueType="num">
                                      <p:cBhvr additive="base">
                                        <p:cTn id="68" dur="500" fill="hold"/>
                                        <p:tgtEl>
                                          <p:spTgt spid="11368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13681"/>
                                        </p:tgtEl>
                                        <p:attrNameLst>
                                          <p:attrName>style.visibility</p:attrName>
                                        </p:attrNameLst>
                                      </p:cBhvr>
                                      <p:to>
                                        <p:strVal val="visible"/>
                                      </p:to>
                                    </p:set>
                                    <p:anim calcmode="lin" valueType="num">
                                      <p:cBhvr additive="base">
                                        <p:cTn id="71" dur="500" fill="hold"/>
                                        <p:tgtEl>
                                          <p:spTgt spid="113681"/>
                                        </p:tgtEl>
                                        <p:attrNameLst>
                                          <p:attrName>ppt_x</p:attrName>
                                        </p:attrNameLst>
                                      </p:cBhvr>
                                      <p:tavLst>
                                        <p:tav tm="0">
                                          <p:val>
                                            <p:strVal val="#ppt_x"/>
                                          </p:val>
                                        </p:tav>
                                        <p:tav tm="100000">
                                          <p:val>
                                            <p:strVal val="#ppt_x"/>
                                          </p:val>
                                        </p:tav>
                                      </p:tavLst>
                                    </p:anim>
                                    <p:anim calcmode="lin" valueType="num">
                                      <p:cBhvr additive="base">
                                        <p:cTn id="72" dur="500" fill="hold"/>
                                        <p:tgtEl>
                                          <p:spTgt spid="113681"/>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13682"/>
                                        </p:tgtEl>
                                        <p:attrNameLst>
                                          <p:attrName>style.visibility</p:attrName>
                                        </p:attrNameLst>
                                      </p:cBhvr>
                                      <p:to>
                                        <p:strVal val="visible"/>
                                      </p:to>
                                    </p:set>
                                    <p:anim calcmode="lin" valueType="num">
                                      <p:cBhvr additive="base">
                                        <p:cTn id="77" dur="500" fill="hold"/>
                                        <p:tgtEl>
                                          <p:spTgt spid="113682"/>
                                        </p:tgtEl>
                                        <p:attrNameLst>
                                          <p:attrName>ppt_x</p:attrName>
                                        </p:attrNameLst>
                                      </p:cBhvr>
                                      <p:tavLst>
                                        <p:tav tm="0">
                                          <p:val>
                                            <p:strVal val="#ppt_x"/>
                                          </p:val>
                                        </p:tav>
                                        <p:tav tm="100000">
                                          <p:val>
                                            <p:strVal val="#ppt_x"/>
                                          </p:val>
                                        </p:tav>
                                      </p:tavLst>
                                    </p:anim>
                                    <p:anim calcmode="lin" valueType="num">
                                      <p:cBhvr additive="base">
                                        <p:cTn id="78" dur="500" fill="hold"/>
                                        <p:tgtEl>
                                          <p:spTgt spid="113682"/>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13683"/>
                                        </p:tgtEl>
                                        <p:attrNameLst>
                                          <p:attrName>style.visibility</p:attrName>
                                        </p:attrNameLst>
                                      </p:cBhvr>
                                      <p:to>
                                        <p:strVal val="visible"/>
                                      </p:to>
                                    </p:set>
                                    <p:anim calcmode="lin" valueType="num">
                                      <p:cBhvr additive="base">
                                        <p:cTn id="81" dur="500" fill="hold"/>
                                        <p:tgtEl>
                                          <p:spTgt spid="113683"/>
                                        </p:tgtEl>
                                        <p:attrNameLst>
                                          <p:attrName>ppt_x</p:attrName>
                                        </p:attrNameLst>
                                      </p:cBhvr>
                                      <p:tavLst>
                                        <p:tav tm="0">
                                          <p:val>
                                            <p:strVal val="#ppt_x"/>
                                          </p:val>
                                        </p:tav>
                                        <p:tav tm="100000">
                                          <p:val>
                                            <p:strVal val="#ppt_x"/>
                                          </p:val>
                                        </p:tav>
                                      </p:tavLst>
                                    </p:anim>
                                    <p:anim calcmode="lin" valueType="num">
                                      <p:cBhvr additive="base">
                                        <p:cTn id="82" dur="500" fill="hold"/>
                                        <p:tgtEl>
                                          <p:spTgt spid="1136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animBg="1"/>
      <p:bldP spid="113668" grpId="0" animBg="1"/>
      <p:bldP spid="113669" grpId="0" animBg="1"/>
      <p:bldP spid="113670" grpId="0" animBg="1"/>
      <p:bldP spid="113671" grpId="0" animBg="1"/>
      <p:bldP spid="113672" grpId="0" animBg="1"/>
      <p:bldP spid="113673" grpId="0" animBg="1"/>
      <p:bldP spid="113674" grpId="0" animBg="1"/>
      <p:bldP spid="113675" grpId="0" animBg="1"/>
      <p:bldP spid="113676" grpId="0" animBg="1"/>
      <p:bldP spid="113677" grpId="0" animBg="1"/>
      <p:bldP spid="113678" grpId="0" animBg="1"/>
      <p:bldP spid="113679" grpId="0" animBg="1"/>
      <p:bldP spid="113680" grpId="0" animBg="1"/>
      <p:bldP spid="113681" grpId="0" animBg="1"/>
      <p:bldP spid="113682" grpId="0" animBg="1"/>
      <p:bldP spid="11368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57200" y="71414"/>
            <a:ext cx="8229600" cy="1143000"/>
          </a:xfrm>
        </p:spPr>
        <p:txBody>
          <a:bodyPr vert="horz" rtlCol="0" anchor="ctr">
            <a:normAutofit/>
            <a:scene3d>
              <a:camera prst="orthographicFront"/>
              <a:lightRig rig="soft" dir="t"/>
            </a:scene3d>
            <a:sp3d prstMaterial="softEdge">
              <a:bevelT w="25400" h="25400"/>
            </a:sp3d>
          </a:bodyPr>
          <a:lstStyle/>
          <a:p>
            <a:r>
              <a:rPr lang="zh-CN" altLang="en-US" dirty="0" smtClean="0"/>
              <a:t>知识结构的演化</a:t>
            </a:r>
            <a:endParaRPr lang="en-US" altLang="zh-CN" dirty="0" smtClean="0"/>
          </a:p>
        </p:txBody>
      </p:sp>
      <p:pic>
        <p:nvPicPr>
          <p:cNvPr id="86019" name="Picture 3"/>
          <p:cNvPicPr>
            <a:picLocks noChangeAspect="1" noChangeArrowheads="1"/>
          </p:cNvPicPr>
          <p:nvPr/>
        </p:nvPicPr>
        <p:blipFill>
          <a:blip r:embed="rId2"/>
          <a:srcRect/>
          <a:stretch>
            <a:fillRect/>
          </a:stretch>
        </p:blipFill>
        <p:spPr bwMode="auto">
          <a:xfrm>
            <a:off x="2133600" y="1524000"/>
            <a:ext cx="6553200" cy="4927600"/>
          </a:xfrm>
          <a:prstGeom prst="rect">
            <a:avLst/>
          </a:prstGeom>
          <a:noFill/>
        </p:spPr>
      </p:pic>
      <p:sp>
        <p:nvSpPr>
          <p:cNvPr id="86020" name="Line 4"/>
          <p:cNvSpPr>
            <a:spLocks noChangeShapeType="1"/>
          </p:cNvSpPr>
          <p:nvPr/>
        </p:nvSpPr>
        <p:spPr bwMode="auto">
          <a:xfrm flipV="1">
            <a:off x="1828800" y="1371600"/>
            <a:ext cx="0" cy="5105400"/>
          </a:xfrm>
          <a:prstGeom prst="line">
            <a:avLst/>
          </a:prstGeom>
          <a:noFill/>
          <a:ln w="38100">
            <a:solidFill>
              <a:srgbClr val="FF0000"/>
            </a:solidFill>
            <a:round/>
            <a:headEnd/>
            <a:tailEnd type="triangle" w="med" len="med"/>
          </a:ln>
          <a:effectLst/>
        </p:spPr>
        <p:txBody>
          <a:bodyPr wrap="none" anchor="ctr"/>
          <a:lstStyle/>
          <a:p>
            <a:endParaRPr lang="zh-CN" altLang="en-US"/>
          </a:p>
        </p:txBody>
      </p:sp>
      <p:sp>
        <p:nvSpPr>
          <p:cNvPr id="86021" name="Rectangle 5"/>
          <p:cNvSpPr>
            <a:spLocks noChangeArrowheads="1"/>
          </p:cNvSpPr>
          <p:nvPr/>
        </p:nvSpPr>
        <p:spPr bwMode="auto">
          <a:xfrm>
            <a:off x="762000" y="1219200"/>
            <a:ext cx="685800" cy="1447800"/>
          </a:xfrm>
          <a:prstGeom prst="rect">
            <a:avLst/>
          </a:prstGeom>
          <a:solidFill>
            <a:srgbClr val="CCFFCC"/>
          </a:solidFill>
          <a:ln w="9525" algn="ctr">
            <a:noFill/>
            <a:miter lim="800000"/>
            <a:headEnd/>
            <a:tailEnd/>
          </a:ln>
          <a:effectLst/>
        </p:spPr>
        <p:txBody>
          <a:bodyPr wrap="none" anchor="ctr"/>
          <a:lstStyle/>
          <a:p>
            <a:pPr algn="ctr">
              <a:buNone/>
            </a:pPr>
            <a:r>
              <a:rPr lang="zh-CN" altLang="en-US" sz="2800" dirty="0">
                <a:solidFill>
                  <a:schemeClr val="accent4"/>
                </a:solidFill>
              </a:rPr>
              <a:t>完整</a:t>
            </a:r>
          </a:p>
          <a:p>
            <a:pPr algn="ctr">
              <a:buNone/>
            </a:pPr>
            <a:r>
              <a:rPr lang="zh-CN" altLang="en-US" sz="2800" dirty="0">
                <a:solidFill>
                  <a:schemeClr val="accent4"/>
                </a:solidFill>
              </a:rPr>
              <a:t>科学</a:t>
            </a:r>
          </a:p>
          <a:p>
            <a:pPr algn="ctr">
              <a:buNone/>
            </a:pPr>
            <a:r>
              <a:rPr lang="zh-CN" altLang="en-US" sz="2800" dirty="0">
                <a:solidFill>
                  <a:schemeClr val="accent4"/>
                </a:solidFill>
              </a:rPr>
              <a:t>正确</a:t>
            </a:r>
            <a:endParaRPr lang="en-US" altLang="zh-CN" sz="2800" dirty="0">
              <a:solidFill>
                <a:schemeClr val="accent4"/>
              </a:solidFill>
            </a:endParaRPr>
          </a:p>
        </p:txBody>
      </p:sp>
      <p:sp>
        <p:nvSpPr>
          <p:cNvPr id="86022" name="Rectangle 6"/>
          <p:cNvSpPr>
            <a:spLocks noChangeArrowheads="1"/>
          </p:cNvSpPr>
          <p:nvPr/>
        </p:nvSpPr>
        <p:spPr bwMode="auto">
          <a:xfrm>
            <a:off x="838200" y="5105400"/>
            <a:ext cx="685800" cy="1447800"/>
          </a:xfrm>
          <a:prstGeom prst="rect">
            <a:avLst/>
          </a:prstGeom>
          <a:solidFill>
            <a:srgbClr val="CCFFCC"/>
          </a:solidFill>
          <a:ln w="9525" algn="ctr">
            <a:noFill/>
            <a:miter lim="800000"/>
            <a:headEnd/>
            <a:tailEnd/>
          </a:ln>
          <a:effectLst/>
        </p:spPr>
        <p:txBody>
          <a:bodyPr wrap="none" anchor="ctr"/>
          <a:lstStyle/>
          <a:p>
            <a:pPr algn="ctr">
              <a:buNone/>
            </a:pPr>
            <a:r>
              <a:rPr lang="zh-CN" altLang="en-US" sz="2800" dirty="0">
                <a:solidFill>
                  <a:schemeClr val="accent4"/>
                </a:solidFill>
              </a:rPr>
              <a:t>离散</a:t>
            </a:r>
          </a:p>
          <a:p>
            <a:pPr algn="ctr">
              <a:buNone/>
            </a:pPr>
            <a:r>
              <a:rPr lang="zh-CN" altLang="en-US" sz="2800" dirty="0">
                <a:solidFill>
                  <a:schemeClr val="accent4"/>
                </a:solidFill>
              </a:rPr>
              <a:t>片面</a:t>
            </a:r>
          </a:p>
          <a:p>
            <a:pPr algn="ctr">
              <a:buNone/>
            </a:pPr>
            <a:r>
              <a:rPr lang="zh-CN" altLang="en-US" sz="2800" dirty="0">
                <a:solidFill>
                  <a:schemeClr val="accent4"/>
                </a:solidFill>
              </a:rPr>
              <a:t>错误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6019"/>
                                        </p:tgtEl>
                                        <p:attrNameLst>
                                          <p:attrName>style.visibility</p:attrName>
                                        </p:attrNameLst>
                                      </p:cBhvr>
                                      <p:to>
                                        <p:strVal val="visible"/>
                                      </p:to>
                                    </p:set>
                                    <p:anim calcmode="lin" valueType="num">
                                      <p:cBhvr additive="base">
                                        <p:cTn id="7" dur="500" fill="hold"/>
                                        <p:tgtEl>
                                          <p:spTgt spid="86019"/>
                                        </p:tgtEl>
                                        <p:attrNameLst>
                                          <p:attrName>ppt_x</p:attrName>
                                        </p:attrNameLst>
                                      </p:cBhvr>
                                      <p:tavLst>
                                        <p:tav tm="0">
                                          <p:val>
                                            <p:strVal val="#ppt_x"/>
                                          </p:val>
                                        </p:tav>
                                        <p:tav tm="100000">
                                          <p:val>
                                            <p:strVal val="#ppt_x"/>
                                          </p:val>
                                        </p:tav>
                                      </p:tavLst>
                                    </p:anim>
                                    <p:anim calcmode="lin" valueType="num">
                                      <p:cBhvr additive="base">
                                        <p:cTn id="8" dur="500" fill="hold"/>
                                        <p:tgtEl>
                                          <p:spTgt spid="860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6020"/>
                                        </p:tgtEl>
                                        <p:attrNameLst>
                                          <p:attrName>style.visibility</p:attrName>
                                        </p:attrNameLst>
                                      </p:cBhvr>
                                      <p:to>
                                        <p:strVal val="visible"/>
                                      </p:to>
                                    </p:set>
                                    <p:anim calcmode="lin" valueType="num">
                                      <p:cBhvr additive="base">
                                        <p:cTn id="13" dur="500" fill="hold"/>
                                        <p:tgtEl>
                                          <p:spTgt spid="86020"/>
                                        </p:tgtEl>
                                        <p:attrNameLst>
                                          <p:attrName>ppt_x</p:attrName>
                                        </p:attrNameLst>
                                      </p:cBhvr>
                                      <p:tavLst>
                                        <p:tav tm="0">
                                          <p:val>
                                            <p:strVal val="#ppt_x"/>
                                          </p:val>
                                        </p:tav>
                                        <p:tav tm="100000">
                                          <p:val>
                                            <p:strVal val="#ppt_x"/>
                                          </p:val>
                                        </p:tav>
                                      </p:tavLst>
                                    </p:anim>
                                    <p:anim calcmode="lin" valueType="num">
                                      <p:cBhvr additive="base">
                                        <p:cTn id="14" dur="500" fill="hold"/>
                                        <p:tgtEl>
                                          <p:spTgt spid="8602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6021"/>
                                        </p:tgtEl>
                                        <p:attrNameLst>
                                          <p:attrName>style.visibility</p:attrName>
                                        </p:attrNameLst>
                                      </p:cBhvr>
                                      <p:to>
                                        <p:strVal val="visible"/>
                                      </p:to>
                                    </p:set>
                                    <p:anim calcmode="lin" valueType="num">
                                      <p:cBhvr additive="base">
                                        <p:cTn id="17" dur="500" fill="hold"/>
                                        <p:tgtEl>
                                          <p:spTgt spid="86021"/>
                                        </p:tgtEl>
                                        <p:attrNameLst>
                                          <p:attrName>ppt_x</p:attrName>
                                        </p:attrNameLst>
                                      </p:cBhvr>
                                      <p:tavLst>
                                        <p:tav tm="0">
                                          <p:val>
                                            <p:strVal val="#ppt_x"/>
                                          </p:val>
                                        </p:tav>
                                        <p:tav tm="100000">
                                          <p:val>
                                            <p:strVal val="#ppt_x"/>
                                          </p:val>
                                        </p:tav>
                                      </p:tavLst>
                                    </p:anim>
                                    <p:anim calcmode="lin" valueType="num">
                                      <p:cBhvr additive="base">
                                        <p:cTn id="18" dur="500" fill="hold"/>
                                        <p:tgtEl>
                                          <p:spTgt spid="860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6022"/>
                                        </p:tgtEl>
                                        <p:attrNameLst>
                                          <p:attrName>style.visibility</p:attrName>
                                        </p:attrNameLst>
                                      </p:cBhvr>
                                      <p:to>
                                        <p:strVal val="visible"/>
                                      </p:to>
                                    </p:set>
                                    <p:anim calcmode="lin" valueType="num">
                                      <p:cBhvr additive="base">
                                        <p:cTn id="21" dur="500" fill="hold"/>
                                        <p:tgtEl>
                                          <p:spTgt spid="86022"/>
                                        </p:tgtEl>
                                        <p:attrNameLst>
                                          <p:attrName>ppt_x</p:attrName>
                                        </p:attrNameLst>
                                      </p:cBhvr>
                                      <p:tavLst>
                                        <p:tav tm="0">
                                          <p:val>
                                            <p:strVal val="#ppt_x"/>
                                          </p:val>
                                        </p:tav>
                                        <p:tav tm="100000">
                                          <p:val>
                                            <p:strVal val="#ppt_x"/>
                                          </p:val>
                                        </p:tav>
                                      </p:tavLst>
                                    </p:anim>
                                    <p:anim calcmode="lin" valueType="num">
                                      <p:cBhvr additive="base">
                                        <p:cTn id="22" dur="500" fill="hold"/>
                                        <p:tgtEl>
                                          <p:spTgt spid="860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animBg="1"/>
      <p:bldP spid="86021" grpId="0" animBg="1"/>
      <p:bldP spid="860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type="title"/>
          </p:nvPr>
        </p:nvSpPr>
        <p:spPr>
          <a:xfrm>
            <a:off x="539750" y="404813"/>
            <a:ext cx="7345363" cy="720725"/>
          </a:xfrm>
          <a:noFill/>
        </p:spPr>
        <p:txBody>
          <a:bodyPr vert="horz" wrap="square" lIns="91440" tIns="45720" rIns="91440" bIns="45720" numCol="1" rtlCol="0" anchor="ctr" anchorCtr="0" compatLnSpc="1">
            <a:prstTxWarp prst="textNoShape">
              <a:avLst/>
            </a:prstTxWarp>
            <a:normAutofit/>
            <a:scene3d>
              <a:camera prst="orthographicFront"/>
              <a:lightRig rig="soft" dir="t"/>
            </a:scene3d>
            <a:sp3d prstMaterial="softEdge">
              <a:bevelT w="25400" h="25400"/>
            </a:sp3d>
          </a:bodyPr>
          <a:lstStyle/>
          <a:p>
            <a:pPr>
              <a:lnSpc>
                <a:spcPct val="90000"/>
              </a:lnSpc>
            </a:pPr>
            <a:r>
              <a:rPr lang="zh-CN" altLang="en-US" sz="4400" b="0" dirty="0" smtClean="0"/>
              <a:t>什么是核心素养</a:t>
            </a:r>
            <a:endParaRPr lang="en-US" altLang="zh-CN" sz="4400" b="0" dirty="0" smtClean="0"/>
          </a:p>
        </p:txBody>
      </p:sp>
      <p:grpSp>
        <p:nvGrpSpPr>
          <p:cNvPr id="21" name="组合 20"/>
          <p:cNvGrpSpPr/>
          <p:nvPr/>
        </p:nvGrpSpPr>
        <p:grpSpPr>
          <a:xfrm>
            <a:off x="857224" y="1285895"/>
            <a:ext cx="7458075" cy="4929187"/>
            <a:chOff x="971550" y="1785938"/>
            <a:chExt cx="7458075" cy="4929187"/>
          </a:xfrm>
        </p:grpSpPr>
        <p:sp>
          <p:nvSpPr>
            <p:cNvPr id="13" name="椭圆 12"/>
            <p:cNvSpPr/>
            <p:nvPr/>
          </p:nvSpPr>
          <p:spPr>
            <a:xfrm>
              <a:off x="3071813" y="1785938"/>
              <a:ext cx="2857500" cy="157162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600" b="1" dirty="0" smtClean="0">
                  <a:solidFill>
                    <a:srgbClr val="FF0000"/>
                  </a:solidFill>
                </a:rPr>
                <a:t>素养</a:t>
              </a:r>
              <a:endParaRPr lang="zh-CN" altLang="en-US" sz="3600" b="1" dirty="0">
                <a:solidFill>
                  <a:srgbClr val="FF0000"/>
                </a:solidFill>
              </a:endParaRPr>
            </a:p>
          </p:txBody>
        </p:sp>
        <p:sp>
          <p:nvSpPr>
            <p:cNvPr id="22" name="椭圆 21"/>
            <p:cNvSpPr/>
            <p:nvPr/>
          </p:nvSpPr>
          <p:spPr>
            <a:xfrm>
              <a:off x="1143000" y="4000500"/>
              <a:ext cx="2857500" cy="1571625"/>
            </a:xfrm>
            <a:prstGeom prst="ellipse">
              <a:avLst/>
            </a:prstGeom>
            <a:solidFill>
              <a:srgbClr val="00B050">
                <a:alpha val="65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600" b="1" dirty="0">
                  <a:solidFill>
                    <a:srgbClr val="FF0000"/>
                  </a:solidFill>
                </a:rPr>
                <a:t>知识基础与结构</a:t>
              </a:r>
            </a:p>
          </p:txBody>
        </p:sp>
        <p:sp>
          <p:nvSpPr>
            <p:cNvPr id="24" name="椭圆 23"/>
            <p:cNvSpPr/>
            <p:nvPr/>
          </p:nvSpPr>
          <p:spPr>
            <a:xfrm>
              <a:off x="5072063" y="3929063"/>
              <a:ext cx="2857500" cy="1571625"/>
            </a:xfrm>
            <a:prstGeom prst="ellipse">
              <a:avLst/>
            </a:prstGeom>
            <a:solidFill>
              <a:srgbClr val="7030A0">
                <a:alpha val="31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600" b="1" dirty="0" smtClean="0">
                  <a:solidFill>
                    <a:srgbClr val="FF0000"/>
                  </a:solidFill>
                </a:rPr>
                <a:t>心理特征</a:t>
              </a:r>
              <a:endParaRPr lang="zh-CN" altLang="en-US" sz="3600" b="1" dirty="0">
                <a:solidFill>
                  <a:srgbClr val="FF0000"/>
                </a:solidFill>
              </a:endParaRPr>
            </a:p>
          </p:txBody>
        </p:sp>
        <p:sp>
          <p:nvSpPr>
            <p:cNvPr id="26" name="矩形 25"/>
            <p:cNvSpPr/>
            <p:nvPr/>
          </p:nvSpPr>
          <p:spPr>
            <a:xfrm>
              <a:off x="971550" y="5786438"/>
              <a:ext cx="1171575" cy="928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a:solidFill>
                    <a:schemeClr val="tx1"/>
                  </a:solidFill>
                </a:rPr>
                <a:t>学科体系</a:t>
              </a:r>
            </a:p>
          </p:txBody>
        </p:sp>
        <p:sp>
          <p:nvSpPr>
            <p:cNvPr id="28" name="矩形 27"/>
            <p:cNvSpPr/>
            <p:nvPr/>
          </p:nvSpPr>
          <p:spPr>
            <a:xfrm>
              <a:off x="2843213" y="5786438"/>
              <a:ext cx="1157287" cy="928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a:solidFill>
                    <a:schemeClr val="tx1"/>
                  </a:solidFill>
                </a:rPr>
                <a:t>核心领域</a:t>
              </a:r>
            </a:p>
          </p:txBody>
        </p:sp>
        <p:sp>
          <p:nvSpPr>
            <p:cNvPr id="34" name="矩形 33"/>
            <p:cNvSpPr/>
            <p:nvPr/>
          </p:nvSpPr>
          <p:spPr>
            <a:xfrm>
              <a:off x="4716463" y="5786438"/>
              <a:ext cx="1141412" cy="928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smtClean="0">
                  <a:solidFill>
                    <a:schemeClr val="tx1"/>
                  </a:solidFill>
                </a:rPr>
                <a:t>思维方式</a:t>
              </a:r>
              <a:endParaRPr lang="zh-CN" altLang="en-US" sz="3200" dirty="0">
                <a:solidFill>
                  <a:schemeClr val="tx1"/>
                </a:solidFill>
              </a:endParaRPr>
            </a:p>
          </p:txBody>
        </p:sp>
        <p:sp>
          <p:nvSpPr>
            <p:cNvPr id="35" name="矩形 34"/>
            <p:cNvSpPr/>
            <p:nvPr/>
          </p:nvSpPr>
          <p:spPr>
            <a:xfrm>
              <a:off x="6011863" y="5786438"/>
              <a:ext cx="1203325" cy="928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smtClean="0">
                  <a:solidFill>
                    <a:schemeClr val="tx1"/>
                  </a:solidFill>
                </a:rPr>
                <a:t>人格特征</a:t>
              </a:r>
              <a:endParaRPr lang="zh-CN" altLang="en-US" sz="3200" dirty="0">
                <a:solidFill>
                  <a:schemeClr val="tx1"/>
                </a:solidFill>
              </a:endParaRPr>
            </a:p>
          </p:txBody>
        </p:sp>
        <p:sp>
          <p:nvSpPr>
            <p:cNvPr id="36" name="矩形 35"/>
            <p:cNvSpPr/>
            <p:nvPr/>
          </p:nvSpPr>
          <p:spPr>
            <a:xfrm>
              <a:off x="7429500" y="5786438"/>
              <a:ext cx="1000125" cy="928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solidFill>
                    <a:schemeClr val="tx1"/>
                  </a:solidFill>
                </a:rPr>
                <a:t>……</a:t>
              </a:r>
              <a:endParaRPr lang="zh-CN" altLang="en-US" sz="3200" dirty="0">
                <a:solidFill>
                  <a:schemeClr val="tx1"/>
                </a:solidFill>
              </a:endParaRPr>
            </a:p>
          </p:txBody>
        </p:sp>
        <p:sp>
          <p:nvSpPr>
            <p:cNvPr id="37" name="丁字箭头 36"/>
            <p:cNvSpPr/>
            <p:nvPr/>
          </p:nvSpPr>
          <p:spPr>
            <a:xfrm>
              <a:off x="3929063" y="3286125"/>
              <a:ext cx="1214437" cy="1643063"/>
            </a:xfrm>
            <a:prstGeom prst="leftRightUpArrow">
              <a:avLst/>
            </a:prstGeom>
            <a:solidFill>
              <a:srgbClr val="FF0000">
                <a:alpha val="48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39" name="直接箭头连接符 38"/>
            <p:cNvCxnSpPr>
              <a:stCxn id="22" idx="4"/>
            </p:cNvCxnSpPr>
            <p:nvPr/>
          </p:nvCxnSpPr>
          <p:spPr>
            <a:xfrm rot="5400000">
              <a:off x="2071687" y="5286376"/>
              <a:ext cx="214313" cy="7858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1" name="直接箭头连接符 40"/>
            <p:cNvCxnSpPr/>
            <p:nvPr/>
          </p:nvCxnSpPr>
          <p:spPr>
            <a:xfrm>
              <a:off x="2786063" y="5500688"/>
              <a:ext cx="571500" cy="2857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3" name="直接箭头连接符 42"/>
            <p:cNvCxnSpPr/>
            <p:nvPr/>
          </p:nvCxnSpPr>
          <p:spPr>
            <a:xfrm rot="10800000" flipV="1">
              <a:off x="5500688" y="5500688"/>
              <a:ext cx="785812" cy="2857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5" name="直接箭头连接符 44"/>
            <p:cNvCxnSpPr>
              <a:stCxn id="24" idx="4"/>
            </p:cNvCxnSpPr>
            <p:nvPr/>
          </p:nvCxnSpPr>
          <p:spPr>
            <a:xfrm rot="5400000">
              <a:off x="6358732" y="5644356"/>
              <a:ext cx="285750"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7" name="直接箭头连接符 46"/>
            <p:cNvCxnSpPr/>
            <p:nvPr/>
          </p:nvCxnSpPr>
          <p:spPr>
            <a:xfrm>
              <a:off x="6715125" y="5500688"/>
              <a:ext cx="1071563" cy="2857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179388" y="115888"/>
            <a:ext cx="7345362" cy="1143000"/>
          </a:xfrm>
        </p:spPr>
        <p:txBody>
          <a:bodyPr vert="horz" rtlCol="0" anchor="ctr">
            <a:normAutofit/>
            <a:scene3d>
              <a:camera prst="orthographicFront"/>
              <a:lightRig rig="soft" dir="t"/>
            </a:scene3d>
            <a:sp3d prstMaterial="softEdge">
              <a:bevelT w="25400" h="25400"/>
            </a:sp3d>
          </a:bodyPr>
          <a:lstStyle/>
          <a:p>
            <a:r>
              <a:rPr lang="zh-CN" altLang="en-US" sz="4000" dirty="0" smtClean="0"/>
              <a:t>三维的学习理论</a:t>
            </a:r>
            <a:endParaRPr lang="en-US" altLang="zh-CN" sz="4000" dirty="0" smtClean="0"/>
          </a:p>
        </p:txBody>
      </p:sp>
      <p:sp>
        <p:nvSpPr>
          <p:cNvPr id="135171" name="Rectangle 3"/>
          <p:cNvSpPr>
            <a:spLocks noGrp="1" noChangeArrowheads="1"/>
          </p:cNvSpPr>
          <p:nvPr>
            <p:ph type="body" idx="1"/>
          </p:nvPr>
        </p:nvSpPr>
        <p:spPr>
          <a:xfrm>
            <a:off x="215931" y="1285860"/>
            <a:ext cx="8785225" cy="4727596"/>
          </a:xfrm>
        </p:spPr>
        <p:txBody>
          <a:bodyPr/>
          <a:lstStyle/>
          <a:p>
            <a:pPr>
              <a:spcBef>
                <a:spcPts val="600"/>
              </a:spcBef>
              <a:spcAft>
                <a:spcPts val="1200"/>
              </a:spcAft>
            </a:pPr>
            <a:r>
              <a:rPr lang="zh-CN" altLang="en-US" sz="2800" dirty="0" smtClean="0"/>
              <a:t>有限</a:t>
            </a:r>
            <a:r>
              <a:rPr lang="en-US" altLang="zh-CN" sz="2800" dirty="0" smtClean="0"/>
              <a:t>(limited)</a:t>
            </a:r>
            <a:r>
              <a:rPr lang="zh-CN" altLang="en-US" sz="2800" dirty="0" smtClean="0"/>
              <a:t>学习</a:t>
            </a:r>
            <a:r>
              <a:rPr lang="en-US" altLang="zh-CN" sz="2800" dirty="0" smtClean="0"/>
              <a:t>——</a:t>
            </a:r>
            <a:r>
              <a:rPr lang="zh-CN" altLang="en-US" sz="2800" dirty="0" smtClean="0"/>
              <a:t>本质性</a:t>
            </a:r>
            <a:r>
              <a:rPr lang="en-US" altLang="zh-CN" sz="2800" dirty="0" smtClean="0"/>
              <a:t>(fundamental)</a:t>
            </a:r>
            <a:r>
              <a:rPr lang="zh-CN" altLang="en-US" sz="2800" dirty="0" smtClean="0"/>
              <a:t>学习</a:t>
            </a:r>
          </a:p>
          <a:p>
            <a:pPr lvl="1">
              <a:spcBef>
                <a:spcPts val="600"/>
              </a:spcBef>
              <a:spcAft>
                <a:spcPts val="1200"/>
              </a:spcAft>
            </a:pPr>
            <a:r>
              <a:rPr lang="zh-CN" altLang="en-US" sz="2400" dirty="0" smtClean="0"/>
              <a:t>从事实到概念，到关系，到结构</a:t>
            </a:r>
          </a:p>
          <a:p>
            <a:pPr lvl="1">
              <a:spcBef>
                <a:spcPts val="600"/>
              </a:spcBef>
              <a:spcAft>
                <a:spcPts val="1200"/>
              </a:spcAft>
            </a:pPr>
            <a:r>
              <a:rPr lang="zh-CN" altLang="en-US" sz="2400" dirty="0" smtClean="0"/>
              <a:t>从事实到方法，到学科本质观</a:t>
            </a:r>
          </a:p>
          <a:p>
            <a:pPr>
              <a:spcBef>
                <a:spcPts val="600"/>
              </a:spcBef>
              <a:spcAft>
                <a:spcPts val="1200"/>
              </a:spcAft>
            </a:pPr>
            <a:r>
              <a:rPr lang="zh-CN" altLang="en-US" sz="2800" dirty="0" smtClean="0"/>
              <a:t>部分（</a:t>
            </a:r>
            <a:r>
              <a:rPr lang="en-US" altLang="zh-CN" sz="2800" dirty="0" smtClean="0"/>
              <a:t>partial</a:t>
            </a:r>
            <a:r>
              <a:rPr lang="zh-CN" altLang="en-US" sz="2800" dirty="0" smtClean="0"/>
              <a:t>）学习</a:t>
            </a:r>
            <a:r>
              <a:rPr lang="en-US" altLang="zh-CN" sz="2800" dirty="0" smtClean="0"/>
              <a:t>——</a:t>
            </a:r>
            <a:r>
              <a:rPr lang="zh-CN" altLang="en-US" sz="2800" dirty="0" smtClean="0"/>
              <a:t>综合性</a:t>
            </a:r>
            <a:r>
              <a:rPr lang="en-US" altLang="zh-CN" sz="2800" dirty="0" smtClean="0"/>
              <a:t>(integrated)</a:t>
            </a:r>
            <a:r>
              <a:rPr lang="zh-CN" altLang="en-US" sz="2800" dirty="0" smtClean="0"/>
              <a:t>学习</a:t>
            </a:r>
          </a:p>
          <a:p>
            <a:pPr lvl="1">
              <a:spcBef>
                <a:spcPts val="600"/>
              </a:spcBef>
              <a:spcAft>
                <a:spcPts val="1200"/>
              </a:spcAft>
            </a:pPr>
            <a:r>
              <a:rPr lang="zh-CN" altLang="en-US" sz="2400" dirty="0" smtClean="0"/>
              <a:t>从知道到理解，到应用，到综合</a:t>
            </a:r>
          </a:p>
          <a:p>
            <a:pPr>
              <a:spcBef>
                <a:spcPts val="600"/>
              </a:spcBef>
              <a:spcAft>
                <a:spcPts val="1200"/>
              </a:spcAft>
            </a:pPr>
            <a:r>
              <a:rPr lang="zh-CN" altLang="en-US" sz="2800" dirty="0" smtClean="0"/>
              <a:t>特殊</a:t>
            </a:r>
            <a:r>
              <a:rPr lang="en-US" altLang="zh-CN" sz="2800" dirty="0" smtClean="0"/>
              <a:t>(special)</a:t>
            </a:r>
            <a:r>
              <a:rPr lang="zh-CN" altLang="en-US" sz="2800" dirty="0" smtClean="0"/>
              <a:t>学习</a:t>
            </a:r>
            <a:r>
              <a:rPr lang="en-US" altLang="zh-CN" sz="2800" dirty="0" smtClean="0"/>
              <a:t>——</a:t>
            </a:r>
            <a:r>
              <a:rPr lang="zh-CN" altLang="en-US" sz="2800" dirty="0" smtClean="0"/>
              <a:t>通用性（</a:t>
            </a:r>
            <a:r>
              <a:rPr lang="en-US" altLang="zh-CN" sz="2800" dirty="0" smtClean="0"/>
              <a:t>generic)</a:t>
            </a:r>
            <a:r>
              <a:rPr lang="zh-CN" altLang="en-US" sz="2800" dirty="0" smtClean="0"/>
              <a:t>学习</a:t>
            </a:r>
          </a:p>
          <a:p>
            <a:pPr lvl="1">
              <a:spcBef>
                <a:spcPts val="600"/>
              </a:spcBef>
              <a:spcAft>
                <a:spcPts val="1200"/>
              </a:spcAft>
            </a:pPr>
            <a:r>
              <a:rPr lang="zh-CN" altLang="en-US" sz="2400" dirty="0" smtClean="0"/>
              <a:t>从学习的有限迁移到中等程度的迁移，到全面的迁移</a:t>
            </a:r>
          </a:p>
          <a:p>
            <a:endParaRPr lang="zh-CN" altLang="en-US" sz="2800" dirty="0" smtClean="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anim calcmode="lin" valueType="num">
                                      <p:cBhvr additive="base">
                                        <p:cTn id="7" dur="500" fill="hold"/>
                                        <p:tgtEl>
                                          <p:spTgt spid="135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5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5171">
                                            <p:txEl>
                                              <p:pRg st="1" end="1"/>
                                            </p:txEl>
                                          </p:spTgt>
                                        </p:tgtEl>
                                        <p:attrNameLst>
                                          <p:attrName>style.visibility</p:attrName>
                                        </p:attrNameLst>
                                      </p:cBhvr>
                                      <p:to>
                                        <p:strVal val="visible"/>
                                      </p:to>
                                    </p:set>
                                    <p:anim calcmode="lin" valueType="num">
                                      <p:cBhvr additive="base">
                                        <p:cTn id="13" dur="500" fill="hold"/>
                                        <p:tgtEl>
                                          <p:spTgt spid="1351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51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5171">
                                            <p:txEl>
                                              <p:pRg st="2" end="2"/>
                                            </p:txEl>
                                          </p:spTgt>
                                        </p:tgtEl>
                                        <p:attrNameLst>
                                          <p:attrName>style.visibility</p:attrName>
                                        </p:attrNameLst>
                                      </p:cBhvr>
                                      <p:to>
                                        <p:strVal val="visible"/>
                                      </p:to>
                                    </p:set>
                                    <p:anim calcmode="lin" valueType="num">
                                      <p:cBhvr additive="base">
                                        <p:cTn id="19" dur="500" fill="hold"/>
                                        <p:tgtEl>
                                          <p:spTgt spid="1351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51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5171">
                                            <p:txEl>
                                              <p:pRg st="3" end="3"/>
                                            </p:txEl>
                                          </p:spTgt>
                                        </p:tgtEl>
                                        <p:attrNameLst>
                                          <p:attrName>style.visibility</p:attrName>
                                        </p:attrNameLst>
                                      </p:cBhvr>
                                      <p:to>
                                        <p:strVal val="visible"/>
                                      </p:to>
                                    </p:set>
                                    <p:anim calcmode="lin" valueType="num">
                                      <p:cBhvr additive="base">
                                        <p:cTn id="25" dur="500" fill="hold"/>
                                        <p:tgtEl>
                                          <p:spTgt spid="13517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5171">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35171">
                                            <p:txEl>
                                              <p:pRg st="4" end="4"/>
                                            </p:txEl>
                                          </p:spTgt>
                                        </p:tgtEl>
                                        <p:attrNameLst>
                                          <p:attrName>style.visibility</p:attrName>
                                        </p:attrNameLst>
                                      </p:cBhvr>
                                      <p:to>
                                        <p:strVal val="visible"/>
                                      </p:to>
                                    </p:set>
                                    <p:anim calcmode="lin" valueType="num">
                                      <p:cBhvr additive="base">
                                        <p:cTn id="29" dur="500" fill="hold"/>
                                        <p:tgtEl>
                                          <p:spTgt spid="135171">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51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35171">
                                            <p:txEl>
                                              <p:pRg st="5" end="5"/>
                                            </p:txEl>
                                          </p:spTgt>
                                        </p:tgtEl>
                                        <p:attrNameLst>
                                          <p:attrName>style.visibility</p:attrName>
                                        </p:attrNameLst>
                                      </p:cBhvr>
                                      <p:to>
                                        <p:strVal val="visible"/>
                                      </p:to>
                                    </p:set>
                                    <p:anim calcmode="lin" valueType="num">
                                      <p:cBhvr additive="base">
                                        <p:cTn id="35" dur="500" fill="hold"/>
                                        <p:tgtEl>
                                          <p:spTgt spid="135171">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5171">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35171">
                                            <p:txEl>
                                              <p:pRg st="6" end="6"/>
                                            </p:txEl>
                                          </p:spTgt>
                                        </p:tgtEl>
                                        <p:attrNameLst>
                                          <p:attrName>style.visibility</p:attrName>
                                        </p:attrNameLst>
                                      </p:cBhvr>
                                      <p:to>
                                        <p:strVal val="visible"/>
                                      </p:to>
                                    </p:set>
                                    <p:anim calcmode="lin" valueType="num">
                                      <p:cBhvr additive="base">
                                        <p:cTn id="39" dur="500" fill="hold"/>
                                        <p:tgtEl>
                                          <p:spTgt spid="135171">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517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557242" y="2357430"/>
            <a:ext cx="8229600" cy="1143000"/>
          </a:xfrm>
          <a:prstGeom prst="rect">
            <a:avLst/>
          </a:prstGeom>
        </p:spPr>
        <p:txBody>
          <a:bodyPr vert="horz" rtlCol="0" anchor="ctr">
            <a:no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4400" dirty="0" smtClean="0">
                <a:effectLst>
                  <a:outerShdw blurRad="31750" dist="25400" dir="5400000" algn="tl" rotWithShape="0">
                    <a:srgbClr val="000000">
                      <a:alpha val="25000"/>
                    </a:srgbClr>
                  </a:outerShdw>
                </a:effectLst>
                <a:latin typeface="+mj-lt"/>
                <a:ea typeface="+mj-ea"/>
                <a:cs typeface="+mj-cs"/>
              </a:rPr>
              <a:t>和三维目标的关系？</a:t>
            </a:r>
            <a:endParaRPr kumimoji="0" lang="en-US" altLang="zh-CN" sz="4400" i="0" u="none" strike="noStrike" kern="1200" cap="none"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zh-CN" altLang="en-US" dirty="0" smtClean="0">
                <a:solidFill>
                  <a:schemeClr val="tx1"/>
                </a:solidFill>
              </a:rPr>
              <a:t>新课程的总体理念</a:t>
            </a:r>
            <a:endParaRPr lang="en-US" altLang="zh-CN" dirty="0" smtClean="0">
              <a:solidFill>
                <a:schemeClr val="tx1"/>
              </a:solidFill>
            </a:endParaRPr>
          </a:p>
        </p:txBody>
      </p:sp>
      <p:sp>
        <p:nvSpPr>
          <p:cNvPr id="87043" name="Rectangle 3"/>
          <p:cNvSpPr>
            <a:spLocks noGrp="1" noChangeArrowheads="1"/>
          </p:cNvSpPr>
          <p:nvPr>
            <p:ph type="body" idx="1"/>
          </p:nvPr>
        </p:nvSpPr>
        <p:spPr/>
        <p:txBody>
          <a:bodyPr/>
          <a:lstStyle/>
          <a:p>
            <a:pPr>
              <a:lnSpc>
                <a:spcPct val="80000"/>
              </a:lnSpc>
            </a:pPr>
            <a:r>
              <a:rPr lang="zh-CN" altLang="en-US" sz="2800" dirty="0" smtClean="0"/>
              <a:t>关注学生个性的发展</a:t>
            </a:r>
          </a:p>
          <a:p>
            <a:pPr lvl="1">
              <a:lnSpc>
                <a:spcPct val="80000"/>
              </a:lnSpc>
            </a:pPr>
            <a:r>
              <a:rPr lang="zh-CN" altLang="en-US" sz="2400" dirty="0" smtClean="0"/>
              <a:t>认知与人格的协调发展</a:t>
            </a:r>
          </a:p>
          <a:p>
            <a:pPr lvl="1">
              <a:lnSpc>
                <a:spcPct val="80000"/>
              </a:lnSpc>
            </a:pPr>
            <a:r>
              <a:rPr lang="zh-CN" altLang="en-US" sz="2400" dirty="0" smtClean="0"/>
              <a:t>个体、自然与社会的协调发展</a:t>
            </a:r>
          </a:p>
          <a:p>
            <a:pPr>
              <a:lnSpc>
                <a:spcPct val="80000"/>
              </a:lnSpc>
            </a:pPr>
            <a:r>
              <a:rPr lang="zh-CN" altLang="en-US" sz="2800" dirty="0" smtClean="0"/>
              <a:t>课程观</a:t>
            </a:r>
          </a:p>
          <a:p>
            <a:pPr lvl="1">
              <a:lnSpc>
                <a:spcPct val="80000"/>
              </a:lnSpc>
            </a:pPr>
            <a:r>
              <a:rPr lang="zh-CN" altLang="en-US" sz="2400" dirty="0" smtClean="0"/>
              <a:t>生活世界与科学世界的统整</a:t>
            </a:r>
          </a:p>
          <a:p>
            <a:pPr lvl="1">
              <a:lnSpc>
                <a:spcPct val="80000"/>
              </a:lnSpc>
            </a:pPr>
            <a:r>
              <a:rPr lang="zh-CN" altLang="en-US" sz="2400" dirty="0" smtClean="0"/>
              <a:t>学科的融合</a:t>
            </a:r>
          </a:p>
          <a:p>
            <a:pPr lvl="2">
              <a:lnSpc>
                <a:spcPct val="80000"/>
              </a:lnSpc>
            </a:pPr>
            <a:r>
              <a:rPr lang="zh-CN" altLang="en-US" sz="2000" dirty="0" smtClean="0"/>
              <a:t>围绕探究主题和方法进行跨学科的整合</a:t>
            </a:r>
          </a:p>
          <a:p>
            <a:pPr>
              <a:lnSpc>
                <a:spcPct val="80000"/>
              </a:lnSpc>
            </a:pPr>
            <a:r>
              <a:rPr lang="zh-CN" altLang="en-US" sz="2800" dirty="0" smtClean="0"/>
              <a:t>学习观</a:t>
            </a:r>
          </a:p>
          <a:p>
            <a:pPr lvl="1">
              <a:lnSpc>
                <a:spcPct val="80000"/>
              </a:lnSpc>
            </a:pPr>
            <a:r>
              <a:rPr lang="zh-CN" altLang="en-US" sz="2400" dirty="0" smtClean="0"/>
              <a:t>主动探究和思考的学习方式</a:t>
            </a:r>
            <a:endParaRPr lang="en-US" altLang="zh-CN" sz="2400" dirty="0" smtClean="0"/>
          </a:p>
          <a:p>
            <a:pPr lvl="1">
              <a:lnSpc>
                <a:spcPct val="80000"/>
              </a:lnSpc>
            </a:pPr>
            <a:r>
              <a:rPr lang="zh-CN" altLang="en-US" sz="2400" dirty="0" smtClean="0"/>
              <a:t>学习的社会维度（合作学习和本质）</a:t>
            </a:r>
          </a:p>
          <a:p>
            <a:pPr lvl="1">
              <a:lnSpc>
                <a:spcPct val="80000"/>
              </a:lnSpc>
            </a:pPr>
            <a:r>
              <a:rPr lang="zh-CN" altLang="en-US" sz="2400" dirty="0" smtClean="0"/>
              <a:t>知识的理解、建构和生成</a:t>
            </a:r>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04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70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7043">
                                            <p:txEl>
                                              <p:pRg st="3" end="3"/>
                                            </p:txEl>
                                          </p:spTgt>
                                        </p:tgtEl>
                                        <p:attrNameLst>
                                          <p:attrName>style.visibility</p:attrName>
                                        </p:attrNameLst>
                                      </p:cBhvr>
                                      <p:to>
                                        <p:strVal val="visible"/>
                                      </p:to>
                                    </p:set>
                                    <p:anim calcmode="lin" valueType="num">
                                      <p:cBhvr additive="base">
                                        <p:cTn id="15" dur="500" fill="hold"/>
                                        <p:tgtEl>
                                          <p:spTgt spid="8704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704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7043">
                                            <p:txEl>
                                              <p:pRg st="4" end="4"/>
                                            </p:txEl>
                                          </p:spTgt>
                                        </p:tgtEl>
                                        <p:attrNameLst>
                                          <p:attrName>style.visibility</p:attrName>
                                        </p:attrNameLst>
                                      </p:cBhvr>
                                      <p:to>
                                        <p:strVal val="visible"/>
                                      </p:to>
                                    </p:set>
                                    <p:anim calcmode="lin" valueType="num">
                                      <p:cBhvr additive="base">
                                        <p:cTn id="19" dur="500" fill="hold"/>
                                        <p:tgtEl>
                                          <p:spTgt spid="8704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704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7043">
                                            <p:txEl>
                                              <p:pRg st="5" end="5"/>
                                            </p:txEl>
                                          </p:spTgt>
                                        </p:tgtEl>
                                        <p:attrNameLst>
                                          <p:attrName>style.visibility</p:attrName>
                                        </p:attrNameLst>
                                      </p:cBhvr>
                                      <p:to>
                                        <p:strVal val="visible"/>
                                      </p:to>
                                    </p:set>
                                    <p:anim calcmode="lin" valueType="num">
                                      <p:cBhvr additive="base">
                                        <p:cTn id="23" dur="500" fill="hold"/>
                                        <p:tgtEl>
                                          <p:spTgt spid="8704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704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7043">
                                            <p:txEl>
                                              <p:pRg st="6" end="6"/>
                                            </p:txEl>
                                          </p:spTgt>
                                        </p:tgtEl>
                                        <p:attrNameLst>
                                          <p:attrName>style.visibility</p:attrName>
                                        </p:attrNameLst>
                                      </p:cBhvr>
                                      <p:to>
                                        <p:strVal val="visible"/>
                                      </p:to>
                                    </p:set>
                                    <p:anim calcmode="lin" valueType="num">
                                      <p:cBhvr additive="base">
                                        <p:cTn id="27" dur="500" fill="hold"/>
                                        <p:tgtEl>
                                          <p:spTgt spid="8704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70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7043">
                                            <p:txEl>
                                              <p:pRg st="7" end="7"/>
                                            </p:txEl>
                                          </p:spTgt>
                                        </p:tgtEl>
                                        <p:attrNameLst>
                                          <p:attrName>style.visibility</p:attrName>
                                        </p:attrNameLst>
                                      </p:cBhvr>
                                      <p:to>
                                        <p:strVal val="visible"/>
                                      </p:to>
                                    </p:set>
                                    <p:anim calcmode="lin" valueType="num">
                                      <p:cBhvr additive="base">
                                        <p:cTn id="33" dur="500" fill="hold"/>
                                        <p:tgtEl>
                                          <p:spTgt spid="8704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704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7043">
                                            <p:txEl>
                                              <p:pRg st="8" end="8"/>
                                            </p:txEl>
                                          </p:spTgt>
                                        </p:tgtEl>
                                        <p:attrNameLst>
                                          <p:attrName>style.visibility</p:attrName>
                                        </p:attrNameLst>
                                      </p:cBhvr>
                                      <p:to>
                                        <p:strVal val="visible"/>
                                      </p:to>
                                    </p:set>
                                    <p:anim calcmode="lin" valueType="num">
                                      <p:cBhvr additive="base">
                                        <p:cTn id="37" dur="500" fill="hold"/>
                                        <p:tgtEl>
                                          <p:spTgt spid="8704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704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87043">
                                            <p:txEl>
                                              <p:pRg st="9" end="9"/>
                                            </p:txEl>
                                          </p:spTgt>
                                        </p:tgtEl>
                                        <p:attrNameLst>
                                          <p:attrName>style.visibility</p:attrName>
                                        </p:attrNameLst>
                                      </p:cBhvr>
                                      <p:to>
                                        <p:strVal val="visible"/>
                                      </p:to>
                                    </p:set>
                                    <p:anim calcmode="lin" valueType="num">
                                      <p:cBhvr additive="base">
                                        <p:cTn id="41" dur="500" fill="hold"/>
                                        <p:tgtEl>
                                          <p:spTgt spid="8704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7043">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87043">
                                            <p:txEl>
                                              <p:pRg st="10" end="10"/>
                                            </p:txEl>
                                          </p:spTgt>
                                        </p:tgtEl>
                                        <p:attrNameLst>
                                          <p:attrName>style.visibility</p:attrName>
                                        </p:attrNameLst>
                                      </p:cBhvr>
                                      <p:to>
                                        <p:strVal val="visible"/>
                                      </p:to>
                                    </p:set>
                                    <p:anim calcmode="lin" valueType="num">
                                      <p:cBhvr additive="base">
                                        <p:cTn id="45" dur="500" fill="hold"/>
                                        <p:tgtEl>
                                          <p:spTgt spid="8704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8704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zh-CN" altLang="en-US" dirty="0" smtClean="0">
                <a:solidFill>
                  <a:schemeClr val="tx1"/>
                </a:solidFill>
              </a:rPr>
              <a:t>新课程所追求的个体素养</a:t>
            </a:r>
          </a:p>
        </p:txBody>
      </p:sp>
      <p:sp>
        <p:nvSpPr>
          <p:cNvPr id="88067" name="Rectangle 3"/>
          <p:cNvSpPr>
            <a:spLocks noGrp="1" noChangeArrowheads="1"/>
          </p:cNvSpPr>
          <p:nvPr>
            <p:ph type="body" idx="1"/>
          </p:nvPr>
        </p:nvSpPr>
        <p:spPr/>
        <p:txBody>
          <a:bodyPr/>
          <a:lstStyle/>
          <a:p>
            <a:pPr>
              <a:lnSpc>
                <a:spcPct val="90000"/>
              </a:lnSpc>
            </a:pPr>
            <a:r>
              <a:rPr lang="zh-CN" altLang="en-US" dirty="0" smtClean="0"/>
              <a:t>主动学习和自主学习的意识与能力</a:t>
            </a:r>
          </a:p>
          <a:p>
            <a:pPr>
              <a:lnSpc>
                <a:spcPct val="90000"/>
              </a:lnSpc>
            </a:pPr>
            <a:r>
              <a:rPr lang="zh-CN" altLang="en-US" dirty="0" smtClean="0"/>
              <a:t>提出问题、解释、权衡和判断信息的能力</a:t>
            </a:r>
          </a:p>
          <a:p>
            <a:pPr>
              <a:lnSpc>
                <a:spcPct val="90000"/>
              </a:lnSpc>
            </a:pPr>
            <a:r>
              <a:rPr lang="zh-CN" altLang="en-US" dirty="0" smtClean="0"/>
              <a:t>基于生成知识的理解、思维和推理能力</a:t>
            </a:r>
          </a:p>
          <a:p>
            <a:pPr>
              <a:lnSpc>
                <a:spcPct val="90000"/>
              </a:lnSpc>
            </a:pPr>
            <a:r>
              <a:rPr lang="zh-CN" altLang="en-US" dirty="0" smtClean="0"/>
              <a:t>运用知识解决现实问题的能力</a:t>
            </a:r>
          </a:p>
          <a:p>
            <a:pPr>
              <a:lnSpc>
                <a:spcPct val="90000"/>
              </a:lnSpc>
            </a:pPr>
            <a:r>
              <a:rPr lang="zh-CN" altLang="en-US" dirty="0" smtClean="0"/>
              <a:t>探究能力</a:t>
            </a:r>
          </a:p>
          <a:p>
            <a:pPr>
              <a:lnSpc>
                <a:spcPct val="90000"/>
              </a:lnSpc>
            </a:pPr>
            <a:r>
              <a:rPr lang="zh-CN" altLang="en-US" dirty="0" smtClean="0"/>
              <a:t>合作与交流能力</a:t>
            </a:r>
          </a:p>
          <a:p>
            <a:pPr>
              <a:lnSpc>
                <a:spcPct val="90000"/>
              </a:lnSpc>
            </a:pPr>
            <a:r>
              <a:rPr lang="zh-CN" altLang="en-US" dirty="0" smtClean="0"/>
              <a:t>合理的个人、生活、社会和科学观（世界观＼价值观＼情感与动机系统</a:t>
            </a:r>
            <a:endParaRPr lang="en-US" altLang="zh-CN"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zh-CN" altLang="en-US" dirty="0" smtClean="0">
                <a:solidFill>
                  <a:schemeClr val="tx1"/>
                </a:solidFill>
              </a:rPr>
              <a:t>个体素养与三维目标</a:t>
            </a:r>
          </a:p>
        </p:txBody>
      </p:sp>
      <p:sp>
        <p:nvSpPr>
          <p:cNvPr id="154627" name="Rectangle 3"/>
          <p:cNvSpPr>
            <a:spLocks noGrp="1" noChangeArrowheads="1"/>
          </p:cNvSpPr>
          <p:nvPr>
            <p:ph type="body" idx="1"/>
          </p:nvPr>
        </p:nvSpPr>
        <p:spPr/>
        <p:txBody>
          <a:bodyPr/>
          <a:lstStyle/>
          <a:p>
            <a:pPr>
              <a:lnSpc>
                <a:spcPct val="80000"/>
              </a:lnSpc>
            </a:pPr>
            <a:r>
              <a:rPr lang="zh-CN" altLang="en-US" sz="2800" dirty="0" smtClean="0"/>
              <a:t>知识与技能</a:t>
            </a:r>
          </a:p>
          <a:p>
            <a:pPr lvl="1">
              <a:lnSpc>
                <a:spcPct val="80000"/>
              </a:lnSpc>
            </a:pPr>
            <a:r>
              <a:rPr lang="zh-CN" altLang="en-US" sz="2400" dirty="0" smtClean="0"/>
              <a:t>提出问题、解释、权衡和判断信息的能力</a:t>
            </a:r>
          </a:p>
          <a:p>
            <a:pPr lvl="1">
              <a:lnSpc>
                <a:spcPct val="80000"/>
              </a:lnSpc>
            </a:pPr>
            <a:r>
              <a:rPr lang="zh-CN" altLang="en-US" sz="2400" dirty="0" smtClean="0"/>
              <a:t>基于生成知识的理解、思维和推理能力</a:t>
            </a:r>
          </a:p>
          <a:p>
            <a:pPr lvl="1">
              <a:lnSpc>
                <a:spcPct val="80000"/>
              </a:lnSpc>
            </a:pPr>
            <a:r>
              <a:rPr lang="zh-CN" altLang="en-US" sz="2400" dirty="0" smtClean="0"/>
              <a:t>运用知识解决现实问题的能力</a:t>
            </a:r>
          </a:p>
          <a:p>
            <a:pPr>
              <a:lnSpc>
                <a:spcPct val="80000"/>
              </a:lnSpc>
            </a:pPr>
            <a:r>
              <a:rPr lang="zh-CN" altLang="en-US" sz="2800" dirty="0" smtClean="0"/>
              <a:t>过程与方法</a:t>
            </a:r>
          </a:p>
          <a:p>
            <a:pPr lvl="1">
              <a:lnSpc>
                <a:spcPct val="80000"/>
              </a:lnSpc>
            </a:pPr>
            <a:r>
              <a:rPr lang="zh-CN" altLang="en-US" sz="2400" dirty="0" smtClean="0"/>
              <a:t>探究能力</a:t>
            </a:r>
          </a:p>
          <a:p>
            <a:pPr lvl="1">
              <a:lnSpc>
                <a:spcPct val="80000"/>
              </a:lnSpc>
            </a:pPr>
            <a:r>
              <a:rPr lang="zh-CN" altLang="en-US" sz="2400" dirty="0" smtClean="0"/>
              <a:t>合作与交流能力</a:t>
            </a:r>
          </a:p>
          <a:p>
            <a:pPr lvl="1">
              <a:lnSpc>
                <a:spcPct val="80000"/>
              </a:lnSpc>
            </a:pPr>
            <a:r>
              <a:rPr lang="zh-CN" altLang="en-US" sz="2400" dirty="0" smtClean="0"/>
              <a:t>主动学习和自主学习的意识与能力</a:t>
            </a:r>
          </a:p>
          <a:p>
            <a:pPr>
              <a:lnSpc>
                <a:spcPct val="80000"/>
              </a:lnSpc>
            </a:pPr>
            <a:r>
              <a:rPr lang="zh-CN" altLang="en-US" sz="2800" dirty="0" smtClean="0"/>
              <a:t>情感、态度、价值观</a:t>
            </a:r>
          </a:p>
          <a:p>
            <a:pPr lvl="1">
              <a:lnSpc>
                <a:spcPct val="80000"/>
              </a:lnSpc>
            </a:pPr>
            <a:r>
              <a:rPr lang="zh-CN" altLang="en-US" sz="2400" dirty="0" smtClean="0"/>
              <a:t>合理的个人、生活、社会和科学观（世界观＼价值观＼情感与动机系统</a:t>
            </a:r>
          </a:p>
          <a:p>
            <a:pPr>
              <a:lnSpc>
                <a:spcPct val="80000"/>
              </a:lnSpc>
            </a:pPr>
            <a:endParaRPr lang="en-US" altLang="zh-CN" sz="28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86" name="Rectangle 38"/>
          <p:cNvSpPr>
            <a:spLocks noGrp="1" noChangeArrowheads="1"/>
          </p:cNvSpPr>
          <p:nvPr>
            <p:ph type="title"/>
          </p:nvPr>
        </p:nvSpPr>
        <p:spPr>
          <a:xfrm>
            <a:off x="107950" y="44450"/>
            <a:ext cx="7272338" cy="792163"/>
          </a:xfrm>
          <a:noFill/>
          <a:ln/>
        </p:spPr>
        <p:txBody>
          <a:bodyPr/>
          <a:lstStyle/>
          <a:p>
            <a:pPr algn="l"/>
            <a:r>
              <a:rPr lang="zh-CN" altLang="en-US" dirty="0" smtClean="0">
                <a:solidFill>
                  <a:schemeClr val="tx1"/>
                </a:solidFill>
              </a:rPr>
              <a:t>整合的三维目标</a:t>
            </a:r>
          </a:p>
        </p:txBody>
      </p:sp>
      <p:sp>
        <p:nvSpPr>
          <p:cNvPr id="155707" name="Rectangle 59"/>
          <p:cNvSpPr>
            <a:spLocks noChangeArrowheads="1"/>
          </p:cNvSpPr>
          <p:nvPr/>
        </p:nvSpPr>
        <p:spPr bwMode="auto">
          <a:xfrm>
            <a:off x="34925" y="6165850"/>
            <a:ext cx="9036050" cy="620713"/>
          </a:xfrm>
          <a:prstGeom prst="rect">
            <a:avLst/>
          </a:prstGeom>
          <a:solidFill>
            <a:schemeClr val="accent1"/>
          </a:solidFill>
          <a:ln w="9525">
            <a:solidFill>
              <a:schemeClr val="tx1"/>
            </a:solidFill>
            <a:miter lim="800000"/>
            <a:headEnd/>
            <a:tailEnd/>
          </a:ln>
          <a:effectLst/>
        </p:spPr>
        <p:txBody>
          <a:bodyPr wrap="none" anchor="ctr"/>
          <a:lstStyle/>
          <a:p>
            <a:r>
              <a:rPr lang="zh-CN" altLang="en-US" sz="2400" b="1">
                <a:solidFill>
                  <a:srgbClr val="FF0000"/>
                </a:solidFill>
              </a:rPr>
              <a:t>情境创设任务，提出素养要求；简化意味着剥离、结构化、学科化</a:t>
            </a:r>
          </a:p>
        </p:txBody>
      </p:sp>
      <p:grpSp>
        <p:nvGrpSpPr>
          <p:cNvPr id="68" name="组合 67"/>
          <p:cNvGrpSpPr/>
          <p:nvPr/>
        </p:nvGrpSpPr>
        <p:grpSpPr>
          <a:xfrm>
            <a:off x="106363" y="1125538"/>
            <a:ext cx="8632833" cy="4895850"/>
            <a:chOff x="106363" y="1125538"/>
            <a:chExt cx="8632833" cy="4895850"/>
          </a:xfrm>
        </p:grpSpPr>
        <p:grpSp>
          <p:nvGrpSpPr>
            <p:cNvPr id="56" name="组合 55"/>
            <p:cNvGrpSpPr/>
            <p:nvPr/>
          </p:nvGrpSpPr>
          <p:grpSpPr>
            <a:xfrm>
              <a:off x="900113" y="1125538"/>
              <a:ext cx="6048375" cy="1006475"/>
              <a:chOff x="900113" y="1125538"/>
              <a:chExt cx="6048375" cy="1006475"/>
            </a:xfrm>
          </p:grpSpPr>
          <p:sp>
            <p:nvSpPr>
              <p:cNvPr id="155698" name="Rectangle 50"/>
              <p:cNvSpPr>
                <a:spLocks noChangeArrowheads="1"/>
              </p:cNvSpPr>
              <p:nvPr/>
            </p:nvSpPr>
            <p:spPr bwMode="auto">
              <a:xfrm>
                <a:off x="900113" y="1484313"/>
                <a:ext cx="1368425" cy="647700"/>
              </a:xfrm>
              <a:prstGeom prst="rect">
                <a:avLst/>
              </a:prstGeom>
              <a:solidFill>
                <a:srgbClr val="339966"/>
              </a:solidFill>
              <a:ln w="9525">
                <a:solidFill>
                  <a:schemeClr val="tx1"/>
                </a:solidFill>
                <a:miter lim="800000"/>
                <a:headEnd/>
                <a:tailEnd/>
              </a:ln>
              <a:effectLst/>
            </p:spPr>
            <p:txBody>
              <a:bodyPr wrap="none" anchor="ctr"/>
              <a:lstStyle/>
              <a:p>
                <a:pPr algn="ctr"/>
                <a:r>
                  <a:rPr lang="zh-CN" altLang="en-US"/>
                  <a:t>初步的</a:t>
                </a:r>
              </a:p>
              <a:p>
                <a:pPr algn="ctr"/>
                <a:r>
                  <a:rPr lang="zh-CN" altLang="en-US"/>
                  <a:t>知识系统</a:t>
                </a:r>
              </a:p>
            </p:txBody>
          </p:sp>
          <p:sp>
            <p:nvSpPr>
              <p:cNvPr id="155699" name="Rectangle 51"/>
              <p:cNvSpPr>
                <a:spLocks noChangeArrowheads="1"/>
              </p:cNvSpPr>
              <p:nvPr/>
            </p:nvSpPr>
            <p:spPr bwMode="auto">
              <a:xfrm>
                <a:off x="3276600" y="1412875"/>
                <a:ext cx="1368425" cy="647700"/>
              </a:xfrm>
              <a:prstGeom prst="rect">
                <a:avLst/>
              </a:prstGeom>
              <a:solidFill>
                <a:srgbClr val="339966"/>
              </a:solidFill>
              <a:ln w="9525" algn="ctr">
                <a:solidFill>
                  <a:schemeClr val="tx1"/>
                </a:solidFill>
                <a:miter lim="800000"/>
                <a:headEnd/>
                <a:tailEnd/>
              </a:ln>
              <a:effectLst/>
            </p:spPr>
            <p:txBody>
              <a:bodyPr wrap="none" anchor="ctr"/>
              <a:lstStyle/>
              <a:p>
                <a:pPr algn="ctr"/>
                <a:r>
                  <a:rPr lang="zh-CN" altLang="en-US"/>
                  <a:t>结构化的</a:t>
                </a:r>
              </a:p>
              <a:p>
                <a:pPr algn="ctr"/>
                <a:r>
                  <a:rPr lang="zh-CN" altLang="en-US"/>
                  <a:t>知识系统</a:t>
                </a:r>
              </a:p>
            </p:txBody>
          </p:sp>
          <p:sp>
            <p:nvSpPr>
              <p:cNvPr id="155700" name="Rectangle 52"/>
              <p:cNvSpPr>
                <a:spLocks noChangeArrowheads="1"/>
              </p:cNvSpPr>
              <p:nvPr/>
            </p:nvSpPr>
            <p:spPr bwMode="auto">
              <a:xfrm>
                <a:off x="5580063" y="1125538"/>
                <a:ext cx="1368425" cy="647700"/>
              </a:xfrm>
              <a:prstGeom prst="rect">
                <a:avLst/>
              </a:prstGeom>
              <a:solidFill>
                <a:srgbClr val="339966"/>
              </a:solidFill>
              <a:ln w="9525" algn="ctr">
                <a:solidFill>
                  <a:schemeClr val="tx1"/>
                </a:solidFill>
                <a:miter lim="800000"/>
                <a:headEnd/>
                <a:tailEnd/>
              </a:ln>
              <a:effectLst/>
            </p:spPr>
            <p:txBody>
              <a:bodyPr wrap="none" anchor="ctr"/>
              <a:lstStyle/>
              <a:p>
                <a:pPr algn="ctr"/>
                <a:r>
                  <a:rPr lang="zh-CN" altLang="en-US" dirty="0"/>
                  <a:t>整合的</a:t>
                </a:r>
              </a:p>
              <a:p>
                <a:pPr algn="ctr"/>
                <a:r>
                  <a:rPr lang="zh-CN" altLang="en-US" dirty="0"/>
                  <a:t>知识系统</a:t>
                </a:r>
              </a:p>
            </p:txBody>
          </p:sp>
          <p:sp>
            <p:nvSpPr>
              <p:cNvPr id="155701" name="AutoShape 53"/>
              <p:cNvSpPr>
                <a:spLocks noChangeArrowheads="1"/>
              </p:cNvSpPr>
              <p:nvPr/>
            </p:nvSpPr>
            <p:spPr bwMode="auto">
              <a:xfrm>
                <a:off x="2339975" y="1700213"/>
                <a:ext cx="792163" cy="144462"/>
              </a:xfrm>
              <a:prstGeom prst="rightArrow">
                <a:avLst>
                  <a:gd name="adj1" fmla="val 50000"/>
                  <a:gd name="adj2" fmla="val 137088"/>
                </a:avLst>
              </a:prstGeom>
              <a:solidFill>
                <a:srgbClr val="008000"/>
              </a:solidFill>
              <a:ln w="9525">
                <a:solidFill>
                  <a:schemeClr val="tx1"/>
                </a:solidFill>
                <a:miter lim="800000"/>
                <a:headEnd/>
                <a:tailEnd/>
              </a:ln>
              <a:effectLst/>
            </p:spPr>
            <p:txBody>
              <a:bodyPr wrap="none" anchor="ctr"/>
              <a:lstStyle/>
              <a:p>
                <a:endParaRPr lang="zh-CN" altLang="en-US"/>
              </a:p>
            </p:txBody>
          </p:sp>
          <p:sp>
            <p:nvSpPr>
              <p:cNvPr id="155702" name="AutoShape 54"/>
              <p:cNvSpPr>
                <a:spLocks noChangeArrowheads="1"/>
              </p:cNvSpPr>
              <p:nvPr/>
            </p:nvSpPr>
            <p:spPr bwMode="auto">
              <a:xfrm rot="-589491">
                <a:off x="4716463" y="1557338"/>
                <a:ext cx="792162" cy="144462"/>
              </a:xfrm>
              <a:prstGeom prst="rightArrow">
                <a:avLst>
                  <a:gd name="adj1" fmla="val 50000"/>
                  <a:gd name="adj2" fmla="val 137088"/>
                </a:avLst>
              </a:prstGeom>
              <a:solidFill>
                <a:srgbClr val="008000"/>
              </a:solidFill>
              <a:ln w="9525" algn="ctr">
                <a:solidFill>
                  <a:schemeClr val="tx1"/>
                </a:solidFill>
                <a:miter lim="800000"/>
                <a:headEnd/>
                <a:tailEnd/>
              </a:ln>
              <a:effectLst/>
            </p:spPr>
            <p:txBody>
              <a:bodyPr wrap="none" anchor="ctr"/>
              <a:lstStyle/>
              <a:p>
                <a:endParaRPr lang="zh-CN" altLang="en-US"/>
              </a:p>
            </p:txBody>
          </p:sp>
        </p:grpSp>
        <p:grpSp>
          <p:nvGrpSpPr>
            <p:cNvPr id="67" name="组合 66"/>
            <p:cNvGrpSpPr/>
            <p:nvPr/>
          </p:nvGrpSpPr>
          <p:grpSpPr>
            <a:xfrm>
              <a:off x="106363" y="1830401"/>
              <a:ext cx="8632833" cy="4190987"/>
              <a:chOff x="106363" y="1830401"/>
              <a:chExt cx="8632833" cy="4190987"/>
            </a:xfrm>
          </p:grpSpPr>
          <p:grpSp>
            <p:nvGrpSpPr>
              <p:cNvPr id="66" name="组合 65"/>
              <p:cNvGrpSpPr/>
              <p:nvPr/>
            </p:nvGrpSpPr>
            <p:grpSpPr>
              <a:xfrm>
                <a:off x="5786446" y="1830401"/>
                <a:ext cx="2952750" cy="3455987"/>
                <a:chOff x="5786446" y="1758963"/>
                <a:chExt cx="2952750" cy="3455987"/>
              </a:xfrm>
            </p:grpSpPr>
            <p:sp>
              <p:nvSpPr>
                <p:cNvPr id="155671" name="AutoShape 23"/>
                <p:cNvSpPr>
                  <a:spLocks noChangeArrowheads="1"/>
                </p:cNvSpPr>
                <p:nvPr/>
              </p:nvSpPr>
              <p:spPr bwMode="auto">
                <a:xfrm>
                  <a:off x="5786446" y="1766894"/>
                  <a:ext cx="2952750" cy="2519362"/>
                </a:xfrm>
                <a:prstGeom prst="cloudCallout">
                  <a:avLst>
                    <a:gd name="adj1" fmla="val -32634"/>
                    <a:gd name="adj2" fmla="val 22653"/>
                  </a:avLst>
                </a:prstGeom>
                <a:solidFill>
                  <a:schemeClr val="accent1"/>
                </a:solidFill>
                <a:ln w="9525">
                  <a:solidFill>
                    <a:schemeClr val="tx1"/>
                  </a:solidFill>
                  <a:round/>
                  <a:headEnd/>
                  <a:tailEnd/>
                </a:ln>
                <a:effectLst/>
              </p:spPr>
              <p:txBody>
                <a:bodyPr/>
                <a:lstStyle/>
                <a:p>
                  <a:pPr algn="ctr"/>
                  <a:endParaRPr lang="zh-CN" altLang="en-US"/>
                </a:p>
              </p:txBody>
            </p:sp>
            <p:grpSp>
              <p:nvGrpSpPr>
                <p:cNvPr id="65" name="组合 64"/>
                <p:cNvGrpSpPr/>
                <p:nvPr/>
              </p:nvGrpSpPr>
              <p:grpSpPr>
                <a:xfrm>
                  <a:off x="6084888" y="1758963"/>
                  <a:ext cx="2303462" cy="3455987"/>
                  <a:chOff x="6084888" y="1758963"/>
                  <a:chExt cx="2303462" cy="3455987"/>
                </a:xfrm>
              </p:grpSpPr>
              <p:sp>
                <p:nvSpPr>
                  <p:cNvPr id="155674" name="Oval 26"/>
                  <p:cNvSpPr>
                    <a:spLocks noChangeArrowheads="1"/>
                  </p:cNvSpPr>
                  <p:nvPr/>
                </p:nvSpPr>
                <p:spPr bwMode="auto">
                  <a:xfrm>
                    <a:off x="6643702" y="2786058"/>
                    <a:ext cx="1416050" cy="1008062"/>
                  </a:xfrm>
                  <a:prstGeom prst="ellipse">
                    <a:avLst/>
                  </a:prstGeom>
                  <a:solidFill>
                    <a:srgbClr val="FF0000">
                      <a:alpha val="75000"/>
                    </a:srgbClr>
                  </a:solidFill>
                  <a:ln w="9525">
                    <a:solidFill>
                      <a:schemeClr val="tx1"/>
                    </a:solidFill>
                    <a:round/>
                    <a:headEnd/>
                    <a:tailEnd/>
                  </a:ln>
                  <a:effectLst/>
                </p:spPr>
                <p:txBody>
                  <a:bodyPr wrap="none" anchor="ctr"/>
                  <a:lstStyle/>
                  <a:p>
                    <a:endParaRPr lang="zh-CN" altLang="en-US"/>
                  </a:p>
                </p:txBody>
              </p:sp>
              <p:grpSp>
                <p:nvGrpSpPr>
                  <p:cNvPr id="62" name="组合 61"/>
                  <p:cNvGrpSpPr/>
                  <p:nvPr/>
                </p:nvGrpSpPr>
                <p:grpSpPr>
                  <a:xfrm>
                    <a:off x="6084888" y="1758963"/>
                    <a:ext cx="2303462" cy="3455987"/>
                    <a:chOff x="6084888" y="1773238"/>
                    <a:chExt cx="2303462" cy="3455987"/>
                  </a:xfrm>
                </p:grpSpPr>
                <p:sp>
                  <p:nvSpPr>
                    <p:cNvPr id="155672" name="Oval 24"/>
                    <p:cNvSpPr>
                      <a:spLocks noChangeArrowheads="1"/>
                    </p:cNvSpPr>
                    <p:nvPr/>
                  </p:nvSpPr>
                  <p:spPr bwMode="auto">
                    <a:xfrm>
                      <a:off x="6443663" y="2420938"/>
                      <a:ext cx="1441450" cy="966787"/>
                    </a:xfrm>
                    <a:prstGeom prst="ellipse">
                      <a:avLst/>
                    </a:prstGeom>
                    <a:solidFill>
                      <a:srgbClr val="339966">
                        <a:alpha val="80000"/>
                      </a:srgbClr>
                    </a:solidFill>
                    <a:ln w="9525">
                      <a:solidFill>
                        <a:schemeClr val="tx1"/>
                      </a:solidFill>
                      <a:round/>
                      <a:headEnd/>
                      <a:tailEnd/>
                    </a:ln>
                    <a:effectLst/>
                  </p:spPr>
                  <p:txBody>
                    <a:bodyPr wrap="none" anchor="ctr"/>
                    <a:lstStyle/>
                    <a:p>
                      <a:endParaRPr lang="zh-CN" altLang="en-US"/>
                    </a:p>
                  </p:txBody>
                </p:sp>
                <p:sp>
                  <p:nvSpPr>
                    <p:cNvPr id="155673" name="Oval 25"/>
                    <p:cNvSpPr>
                      <a:spLocks noChangeArrowheads="1"/>
                    </p:cNvSpPr>
                    <p:nvPr/>
                  </p:nvSpPr>
                  <p:spPr bwMode="auto">
                    <a:xfrm>
                      <a:off x="6232525" y="2868613"/>
                      <a:ext cx="1292225" cy="920750"/>
                    </a:xfrm>
                    <a:prstGeom prst="ellipse">
                      <a:avLst/>
                    </a:prstGeom>
                    <a:solidFill>
                      <a:srgbClr val="FFFF00">
                        <a:alpha val="80000"/>
                      </a:srgbClr>
                    </a:solidFill>
                    <a:ln w="9525">
                      <a:solidFill>
                        <a:schemeClr val="tx1"/>
                      </a:solidFill>
                      <a:round/>
                      <a:headEnd/>
                      <a:tailEnd/>
                    </a:ln>
                    <a:effectLst/>
                  </p:spPr>
                  <p:txBody>
                    <a:bodyPr wrap="none" anchor="ctr"/>
                    <a:lstStyle/>
                    <a:p>
                      <a:endParaRPr lang="zh-CN" altLang="en-US"/>
                    </a:p>
                  </p:txBody>
                </p:sp>
                <p:sp>
                  <p:nvSpPr>
                    <p:cNvPr id="155675" name="Rectangle 27"/>
                    <p:cNvSpPr>
                      <a:spLocks noChangeArrowheads="1"/>
                    </p:cNvSpPr>
                    <p:nvPr/>
                  </p:nvSpPr>
                  <p:spPr bwMode="auto">
                    <a:xfrm>
                      <a:off x="6227763" y="1916113"/>
                      <a:ext cx="2160587" cy="647700"/>
                    </a:xfrm>
                    <a:prstGeom prst="rect">
                      <a:avLst/>
                    </a:prstGeom>
                    <a:noFill/>
                    <a:ln w="9525">
                      <a:noFill/>
                      <a:miter lim="800000"/>
                      <a:headEnd/>
                      <a:tailEnd/>
                    </a:ln>
                    <a:effectLst/>
                  </p:spPr>
                  <p:txBody>
                    <a:bodyPr wrap="none" anchor="ctr"/>
                    <a:lstStyle/>
                    <a:p>
                      <a:pPr algn="ctr"/>
                      <a:r>
                        <a:rPr lang="zh-CN" altLang="en-US" dirty="0"/>
                        <a:t>真实现实情境</a:t>
                      </a:r>
                    </a:p>
                  </p:txBody>
                </p:sp>
                <p:sp>
                  <p:nvSpPr>
                    <p:cNvPr id="155681" name="Line 33"/>
                    <p:cNvSpPr>
                      <a:spLocks noChangeShapeType="1"/>
                    </p:cNvSpPr>
                    <p:nvPr/>
                  </p:nvSpPr>
                  <p:spPr bwMode="auto">
                    <a:xfrm>
                      <a:off x="7308850" y="3213100"/>
                      <a:ext cx="358775" cy="2016125"/>
                    </a:xfrm>
                    <a:prstGeom prst="line">
                      <a:avLst/>
                    </a:prstGeom>
                    <a:noFill/>
                    <a:ln w="38100">
                      <a:solidFill>
                        <a:srgbClr val="FF0000"/>
                      </a:solidFill>
                      <a:round/>
                      <a:headEnd/>
                      <a:tailEnd type="triangle" w="med" len="med"/>
                    </a:ln>
                    <a:effectLst/>
                  </p:spPr>
                  <p:txBody>
                    <a:bodyPr/>
                    <a:lstStyle/>
                    <a:p>
                      <a:endParaRPr lang="zh-CN" altLang="en-US"/>
                    </a:p>
                  </p:txBody>
                </p:sp>
                <p:sp>
                  <p:nvSpPr>
                    <p:cNvPr id="155691" name="Line 43"/>
                    <p:cNvSpPr>
                      <a:spLocks noChangeShapeType="1"/>
                    </p:cNvSpPr>
                    <p:nvPr/>
                  </p:nvSpPr>
                  <p:spPr bwMode="auto">
                    <a:xfrm flipH="1">
                      <a:off x="6084888" y="3429000"/>
                      <a:ext cx="430212" cy="863600"/>
                    </a:xfrm>
                    <a:prstGeom prst="line">
                      <a:avLst/>
                    </a:prstGeom>
                    <a:noFill/>
                    <a:ln w="38100">
                      <a:solidFill>
                        <a:srgbClr val="FFFF00"/>
                      </a:solidFill>
                      <a:round/>
                      <a:headEnd/>
                      <a:tailEnd type="triangle" w="med" len="med"/>
                    </a:ln>
                    <a:effectLst/>
                  </p:spPr>
                  <p:txBody>
                    <a:bodyPr/>
                    <a:lstStyle/>
                    <a:p>
                      <a:endParaRPr lang="zh-CN" altLang="en-US"/>
                    </a:p>
                  </p:txBody>
                </p:sp>
                <p:sp>
                  <p:nvSpPr>
                    <p:cNvPr id="155697" name="Line 49"/>
                    <p:cNvSpPr>
                      <a:spLocks noChangeShapeType="1"/>
                    </p:cNvSpPr>
                    <p:nvPr/>
                  </p:nvSpPr>
                  <p:spPr bwMode="auto">
                    <a:xfrm flipH="1" flipV="1">
                      <a:off x="6300788" y="1773238"/>
                      <a:ext cx="647700" cy="719137"/>
                    </a:xfrm>
                    <a:prstGeom prst="line">
                      <a:avLst/>
                    </a:prstGeom>
                    <a:noFill/>
                    <a:ln w="38100">
                      <a:solidFill>
                        <a:srgbClr val="339966"/>
                      </a:solidFill>
                      <a:round/>
                      <a:headEnd/>
                      <a:tailEnd type="triangle" w="med" len="med"/>
                    </a:ln>
                    <a:effectLst/>
                  </p:spPr>
                  <p:txBody>
                    <a:bodyPr/>
                    <a:lstStyle/>
                    <a:p>
                      <a:endParaRPr lang="zh-CN" altLang="en-US"/>
                    </a:p>
                  </p:txBody>
                </p:sp>
              </p:grpSp>
            </p:grpSp>
          </p:grpSp>
          <p:grpSp>
            <p:nvGrpSpPr>
              <p:cNvPr id="59" name="组合 58"/>
              <p:cNvGrpSpPr/>
              <p:nvPr/>
            </p:nvGrpSpPr>
            <p:grpSpPr>
              <a:xfrm>
                <a:off x="179388" y="4149725"/>
                <a:ext cx="8424862" cy="1871663"/>
                <a:chOff x="179388" y="4149725"/>
                <a:chExt cx="8424862" cy="1871663"/>
              </a:xfrm>
            </p:grpSpPr>
            <p:grpSp>
              <p:nvGrpSpPr>
                <p:cNvPr id="57" name="组合 56"/>
                <p:cNvGrpSpPr/>
                <p:nvPr/>
              </p:nvGrpSpPr>
              <p:grpSpPr>
                <a:xfrm>
                  <a:off x="179388" y="4149725"/>
                  <a:ext cx="6762755" cy="784231"/>
                  <a:chOff x="179388" y="4149725"/>
                  <a:chExt cx="6762755" cy="784231"/>
                </a:xfrm>
              </p:grpSpPr>
              <p:sp>
                <p:nvSpPr>
                  <p:cNvPr id="155692" name="Rectangle 44"/>
                  <p:cNvSpPr>
                    <a:spLocks noChangeArrowheads="1"/>
                  </p:cNvSpPr>
                  <p:nvPr/>
                </p:nvSpPr>
                <p:spPr bwMode="auto">
                  <a:xfrm>
                    <a:off x="179388" y="4149725"/>
                    <a:ext cx="1368425" cy="647700"/>
                  </a:xfrm>
                  <a:prstGeom prst="rect">
                    <a:avLst/>
                  </a:prstGeom>
                  <a:solidFill>
                    <a:srgbClr val="FFFF00"/>
                  </a:solidFill>
                  <a:ln w="9525">
                    <a:solidFill>
                      <a:schemeClr val="tx1"/>
                    </a:solidFill>
                    <a:miter lim="800000"/>
                    <a:headEnd/>
                    <a:tailEnd/>
                  </a:ln>
                  <a:effectLst/>
                </p:spPr>
                <p:txBody>
                  <a:bodyPr wrap="none" anchor="ctr"/>
                  <a:lstStyle/>
                  <a:p>
                    <a:pPr algn="ctr"/>
                    <a:r>
                      <a:rPr lang="zh-CN" altLang="en-US" dirty="0"/>
                      <a:t>原始的</a:t>
                    </a:r>
                  </a:p>
                  <a:p>
                    <a:pPr algn="ctr"/>
                    <a:r>
                      <a:rPr lang="zh-CN" altLang="en-US" dirty="0"/>
                      <a:t>探究方法</a:t>
                    </a:r>
                  </a:p>
                </p:txBody>
              </p:sp>
              <p:sp>
                <p:nvSpPr>
                  <p:cNvPr id="155693" name="Rectangle 45"/>
                  <p:cNvSpPr>
                    <a:spLocks noChangeArrowheads="1"/>
                  </p:cNvSpPr>
                  <p:nvPr/>
                </p:nvSpPr>
                <p:spPr bwMode="auto">
                  <a:xfrm>
                    <a:off x="2484438" y="4149725"/>
                    <a:ext cx="1655762" cy="719138"/>
                  </a:xfrm>
                  <a:prstGeom prst="rect">
                    <a:avLst/>
                  </a:prstGeom>
                  <a:solidFill>
                    <a:srgbClr val="FFFF00"/>
                  </a:solidFill>
                  <a:ln w="9525" algn="ctr">
                    <a:solidFill>
                      <a:schemeClr val="tx1"/>
                    </a:solidFill>
                    <a:miter lim="800000"/>
                    <a:headEnd/>
                    <a:tailEnd/>
                  </a:ln>
                  <a:effectLst/>
                </p:spPr>
                <p:txBody>
                  <a:bodyPr wrap="none" anchor="ctr"/>
                  <a:lstStyle/>
                  <a:p>
                    <a:pPr algn="ctr"/>
                    <a:r>
                      <a:rPr lang="zh-CN" altLang="en-US" dirty="0"/>
                      <a:t>原则性的</a:t>
                    </a:r>
                  </a:p>
                  <a:p>
                    <a:pPr algn="ctr"/>
                    <a:r>
                      <a:rPr lang="zh-CN" altLang="en-US" dirty="0"/>
                      <a:t>探究方法</a:t>
                    </a:r>
                  </a:p>
                </p:txBody>
              </p:sp>
              <p:sp>
                <p:nvSpPr>
                  <p:cNvPr id="155694" name="Rectangle 46"/>
                  <p:cNvSpPr>
                    <a:spLocks noChangeArrowheads="1"/>
                  </p:cNvSpPr>
                  <p:nvPr/>
                </p:nvSpPr>
                <p:spPr bwMode="auto">
                  <a:xfrm>
                    <a:off x="5286380" y="4214818"/>
                    <a:ext cx="1655763" cy="719138"/>
                  </a:xfrm>
                  <a:prstGeom prst="rect">
                    <a:avLst/>
                  </a:prstGeom>
                  <a:solidFill>
                    <a:srgbClr val="FFFF00"/>
                  </a:solidFill>
                  <a:ln w="9525" algn="ctr">
                    <a:solidFill>
                      <a:schemeClr val="tx1"/>
                    </a:solidFill>
                    <a:miter lim="800000"/>
                    <a:headEnd/>
                    <a:tailEnd/>
                  </a:ln>
                  <a:effectLst/>
                </p:spPr>
                <p:txBody>
                  <a:bodyPr wrap="none" anchor="ctr"/>
                  <a:lstStyle/>
                  <a:p>
                    <a:pPr algn="ctr"/>
                    <a:r>
                      <a:rPr lang="zh-CN" altLang="en-US"/>
                      <a:t>适应性的</a:t>
                    </a:r>
                  </a:p>
                  <a:p>
                    <a:pPr algn="ctr"/>
                    <a:r>
                      <a:rPr lang="zh-CN" altLang="en-US"/>
                      <a:t>探究方法</a:t>
                    </a:r>
                  </a:p>
                </p:txBody>
              </p:sp>
              <p:sp>
                <p:nvSpPr>
                  <p:cNvPr id="155703" name="AutoShape 55"/>
                  <p:cNvSpPr>
                    <a:spLocks noChangeArrowheads="1"/>
                  </p:cNvSpPr>
                  <p:nvPr/>
                </p:nvSpPr>
                <p:spPr bwMode="auto">
                  <a:xfrm>
                    <a:off x="1619250" y="4437063"/>
                    <a:ext cx="792163" cy="144462"/>
                  </a:xfrm>
                  <a:prstGeom prst="rightArrow">
                    <a:avLst>
                      <a:gd name="adj1" fmla="val 50000"/>
                      <a:gd name="adj2" fmla="val 137088"/>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155704" name="AutoShape 56"/>
                  <p:cNvSpPr>
                    <a:spLocks noChangeArrowheads="1"/>
                  </p:cNvSpPr>
                  <p:nvPr/>
                </p:nvSpPr>
                <p:spPr bwMode="auto">
                  <a:xfrm>
                    <a:off x="4211638" y="4508500"/>
                    <a:ext cx="792162" cy="144463"/>
                  </a:xfrm>
                  <a:prstGeom prst="rightArrow">
                    <a:avLst>
                      <a:gd name="adj1" fmla="val 50000"/>
                      <a:gd name="adj2" fmla="val 137087"/>
                    </a:avLst>
                  </a:prstGeom>
                  <a:solidFill>
                    <a:srgbClr val="FFFF00"/>
                  </a:solidFill>
                  <a:ln w="9525" algn="ctr">
                    <a:solidFill>
                      <a:schemeClr val="tx1"/>
                    </a:solidFill>
                    <a:miter lim="800000"/>
                    <a:headEnd/>
                    <a:tailEnd/>
                  </a:ln>
                  <a:effectLst/>
                </p:spPr>
                <p:txBody>
                  <a:bodyPr wrap="none" anchor="ctr"/>
                  <a:lstStyle/>
                  <a:p>
                    <a:endParaRPr lang="zh-CN" altLang="en-US"/>
                  </a:p>
                </p:txBody>
              </p:sp>
            </p:grpSp>
            <p:grpSp>
              <p:nvGrpSpPr>
                <p:cNvPr id="58" name="组合 57"/>
                <p:cNvGrpSpPr/>
                <p:nvPr/>
              </p:nvGrpSpPr>
              <p:grpSpPr>
                <a:xfrm>
                  <a:off x="1619250" y="5229225"/>
                  <a:ext cx="6985000" cy="792163"/>
                  <a:chOff x="1619250" y="5229225"/>
                  <a:chExt cx="6985000" cy="792163"/>
                </a:xfrm>
              </p:grpSpPr>
              <p:sp>
                <p:nvSpPr>
                  <p:cNvPr id="155682" name="Rectangle 34"/>
                  <p:cNvSpPr>
                    <a:spLocks noChangeArrowheads="1"/>
                  </p:cNvSpPr>
                  <p:nvPr/>
                </p:nvSpPr>
                <p:spPr bwMode="auto">
                  <a:xfrm>
                    <a:off x="1619250" y="5373688"/>
                    <a:ext cx="1296988" cy="576262"/>
                  </a:xfrm>
                  <a:prstGeom prst="rect">
                    <a:avLst/>
                  </a:prstGeom>
                  <a:solidFill>
                    <a:srgbClr val="FF0000">
                      <a:alpha val="32001"/>
                    </a:srgbClr>
                  </a:solidFill>
                  <a:ln w="9525">
                    <a:solidFill>
                      <a:schemeClr val="tx1"/>
                    </a:solidFill>
                    <a:miter lim="800000"/>
                    <a:headEnd/>
                    <a:tailEnd/>
                  </a:ln>
                  <a:effectLst/>
                </p:spPr>
                <p:txBody>
                  <a:bodyPr wrap="none" anchor="ctr"/>
                  <a:lstStyle/>
                  <a:p>
                    <a:pPr algn="ctr"/>
                    <a:r>
                      <a:rPr lang="zh-CN" altLang="en-US" dirty="0">
                        <a:solidFill>
                          <a:srgbClr val="002060"/>
                        </a:solidFill>
                      </a:rPr>
                      <a:t>朴素的情感</a:t>
                    </a:r>
                  </a:p>
                  <a:p>
                    <a:pPr algn="ctr"/>
                    <a:r>
                      <a:rPr lang="zh-CN" altLang="en-US" dirty="0">
                        <a:solidFill>
                          <a:srgbClr val="002060"/>
                        </a:solidFill>
                      </a:rPr>
                      <a:t>和价值系统</a:t>
                    </a:r>
                  </a:p>
                </p:txBody>
              </p:sp>
              <p:sp>
                <p:nvSpPr>
                  <p:cNvPr id="155683" name="Rectangle 35"/>
                  <p:cNvSpPr>
                    <a:spLocks noChangeArrowheads="1"/>
                  </p:cNvSpPr>
                  <p:nvPr/>
                </p:nvSpPr>
                <p:spPr bwMode="auto">
                  <a:xfrm>
                    <a:off x="4067175" y="5300663"/>
                    <a:ext cx="1441450" cy="720725"/>
                  </a:xfrm>
                  <a:prstGeom prst="rect">
                    <a:avLst/>
                  </a:prstGeom>
                  <a:solidFill>
                    <a:srgbClr val="FF0000">
                      <a:alpha val="32001"/>
                    </a:srgbClr>
                  </a:solidFill>
                  <a:ln w="9525" algn="ctr">
                    <a:solidFill>
                      <a:schemeClr val="tx1"/>
                    </a:solidFill>
                    <a:miter lim="800000"/>
                    <a:headEnd/>
                    <a:tailEnd/>
                  </a:ln>
                  <a:effectLst/>
                </p:spPr>
                <p:txBody>
                  <a:bodyPr wrap="none" anchor="ctr"/>
                  <a:lstStyle/>
                  <a:p>
                    <a:pPr algn="ctr"/>
                    <a:r>
                      <a:rPr lang="zh-CN" altLang="en-US" dirty="0">
                        <a:solidFill>
                          <a:srgbClr val="002060"/>
                        </a:solidFill>
                      </a:rPr>
                      <a:t>发展的情感</a:t>
                    </a:r>
                  </a:p>
                  <a:p>
                    <a:pPr algn="ctr"/>
                    <a:r>
                      <a:rPr lang="zh-CN" altLang="en-US" dirty="0">
                        <a:solidFill>
                          <a:srgbClr val="002060"/>
                        </a:solidFill>
                      </a:rPr>
                      <a:t>和价值系统</a:t>
                    </a:r>
                  </a:p>
                </p:txBody>
              </p:sp>
              <p:sp>
                <p:nvSpPr>
                  <p:cNvPr id="155684" name="Rectangle 36"/>
                  <p:cNvSpPr>
                    <a:spLocks noChangeArrowheads="1"/>
                  </p:cNvSpPr>
                  <p:nvPr/>
                </p:nvSpPr>
                <p:spPr bwMode="auto">
                  <a:xfrm>
                    <a:off x="6877050" y="5229225"/>
                    <a:ext cx="1727200" cy="792163"/>
                  </a:xfrm>
                  <a:prstGeom prst="rect">
                    <a:avLst/>
                  </a:prstGeom>
                  <a:solidFill>
                    <a:srgbClr val="FF0000">
                      <a:alpha val="32001"/>
                    </a:srgbClr>
                  </a:solidFill>
                  <a:ln w="9525" algn="ctr">
                    <a:solidFill>
                      <a:schemeClr val="tx1"/>
                    </a:solidFill>
                    <a:miter lim="800000"/>
                    <a:headEnd/>
                    <a:tailEnd/>
                  </a:ln>
                  <a:effectLst/>
                </p:spPr>
                <p:txBody>
                  <a:bodyPr wrap="none" anchor="ctr"/>
                  <a:lstStyle/>
                  <a:p>
                    <a:pPr algn="ctr"/>
                    <a:r>
                      <a:rPr lang="zh-CN" altLang="en-US" dirty="0">
                        <a:solidFill>
                          <a:srgbClr val="002060"/>
                        </a:solidFill>
                      </a:rPr>
                      <a:t>成熟的情感</a:t>
                    </a:r>
                  </a:p>
                  <a:p>
                    <a:pPr algn="ctr"/>
                    <a:r>
                      <a:rPr lang="zh-CN" altLang="en-US" dirty="0">
                        <a:solidFill>
                          <a:srgbClr val="002060"/>
                        </a:solidFill>
                      </a:rPr>
                      <a:t>和价值系统</a:t>
                    </a:r>
                  </a:p>
                </p:txBody>
              </p:sp>
              <p:sp>
                <p:nvSpPr>
                  <p:cNvPr id="155705" name="AutoShape 57"/>
                  <p:cNvSpPr>
                    <a:spLocks noChangeArrowheads="1"/>
                  </p:cNvSpPr>
                  <p:nvPr/>
                </p:nvSpPr>
                <p:spPr bwMode="auto">
                  <a:xfrm>
                    <a:off x="3059113" y="5589588"/>
                    <a:ext cx="792162" cy="144462"/>
                  </a:xfrm>
                  <a:prstGeom prst="rightArrow">
                    <a:avLst>
                      <a:gd name="adj1" fmla="val 50000"/>
                      <a:gd name="adj2" fmla="val 137088"/>
                    </a:avLst>
                  </a:prstGeom>
                  <a:solidFill>
                    <a:srgbClr val="FF0000"/>
                  </a:solidFill>
                  <a:ln w="9525">
                    <a:solidFill>
                      <a:schemeClr val="tx1"/>
                    </a:solidFill>
                    <a:miter lim="800000"/>
                    <a:headEnd/>
                    <a:tailEnd/>
                  </a:ln>
                  <a:effectLst/>
                </p:spPr>
                <p:txBody>
                  <a:bodyPr wrap="none" anchor="ctr"/>
                  <a:lstStyle/>
                  <a:p>
                    <a:endParaRPr lang="zh-CN" altLang="en-US"/>
                  </a:p>
                </p:txBody>
              </p:sp>
              <p:sp>
                <p:nvSpPr>
                  <p:cNvPr id="155706" name="AutoShape 58"/>
                  <p:cNvSpPr>
                    <a:spLocks noChangeArrowheads="1"/>
                  </p:cNvSpPr>
                  <p:nvPr/>
                </p:nvSpPr>
                <p:spPr bwMode="auto">
                  <a:xfrm>
                    <a:off x="5651500" y="5589588"/>
                    <a:ext cx="792163" cy="144462"/>
                  </a:xfrm>
                  <a:prstGeom prst="rightArrow">
                    <a:avLst>
                      <a:gd name="adj1" fmla="val 50000"/>
                      <a:gd name="adj2" fmla="val 137088"/>
                    </a:avLst>
                  </a:prstGeom>
                  <a:solidFill>
                    <a:srgbClr val="FF0000"/>
                  </a:solidFill>
                  <a:ln w="9525" algn="ctr">
                    <a:solidFill>
                      <a:schemeClr val="tx1"/>
                    </a:solidFill>
                    <a:miter lim="800000"/>
                    <a:headEnd/>
                    <a:tailEnd/>
                  </a:ln>
                  <a:effectLst/>
                </p:spPr>
                <p:txBody>
                  <a:bodyPr wrap="none" anchor="ctr"/>
                  <a:lstStyle/>
                  <a:p>
                    <a:endParaRPr lang="zh-CN" altLang="en-US"/>
                  </a:p>
                </p:txBody>
              </p:sp>
            </p:grpSp>
          </p:grpSp>
          <p:grpSp>
            <p:nvGrpSpPr>
              <p:cNvPr id="55" name="组合 54"/>
              <p:cNvGrpSpPr/>
              <p:nvPr/>
            </p:nvGrpSpPr>
            <p:grpSpPr>
              <a:xfrm>
                <a:off x="106363" y="2214554"/>
                <a:ext cx="3025775" cy="3168650"/>
                <a:chOff x="106363" y="2214554"/>
                <a:chExt cx="3025775" cy="3168650"/>
              </a:xfrm>
            </p:grpSpPr>
            <p:sp>
              <p:nvSpPr>
                <p:cNvPr id="155677" name="Rectangle 29"/>
                <p:cNvSpPr>
                  <a:spLocks noChangeArrowheads="1"/>
                </p:cNvSpPr>
                <p:nvPr/>
              </p:nvSpPr>
              <p:spPr bwMode="auto">
                <a:xfrm>
                  <a:off x="106363" y="2347913"/>
                  <a:ext cx="1152525" cy="576262"/>
                </a:xfrm>
                <a:prstGeom prst="rect">
                  <a:avLst/>
                </a:prstGeom>
                <a:solidFill>
                  <a:srgbClr val="CCFFFF"/>
                </a:solidFill>
                <a:ln w="9525">
                  <a:noFill/>
                  <a:miter lim="800000"/>
                  <a:headEnd/>
                  <a:tailEnd/>
                </a:ln>
                <a:effectLst/>
              </p:spPr>
              <p:txBody>
                <a:bodyPr wrap="none" anchor="ctr"/>
                <a:lstStyle/>
                <a:p>
                  <a:pPr algn="ctr"/>
                  <a:r>
                    <a:rPr lang="zh-CN" altLang="en-US" dirty="0"/>
                    <a:t>极为简化的</a:t>
                  </a:r>
                </a:p>
                <a:p>
                  <a:pPr algn="ctr"/>
                  <a:r>
                    <a:rPr lang="zh-CN" altLang="en-US" dirty="0"/>
                    <a:t>现实情境</a:t>
                  </a:r>
                </a:p>
              </p:txBody>
            </p:sp>
            <p:grpSp>
              <p:nvGrpSpPr>
                <p:cNvPr id="47" name="组合 46"/>
                <p:cNvGrpSpPr/>
                <p:nvPr/>
              </p:nvGrpSpPr>
              <p:grpSpPr>
                <a:xfrm>
                  <a:off x="928662" y="2214554"/>
                  <a:ext cx="2203476" cy="3168650"/>
                  <a:chOff x="928662" y="2214554"/>
                  <a:chExt cx="2203476" cy="3168650"/>
                </a:xfrm>
              </p:grpSpPr>
              <p:grpSp>
                <p:nvGrpSpPr>
                  <p:cNvPr id="46" name="组合 45"/>
                  <p:cNvGrpSpPr/>
                  <p:nvPr/>
                </p:nvGrpSpPr>
                <p:grpSpPr>
                  <a:xfrm>
                    <a:off x="928662" y="2214554"/>
                    <a:ext cx="1584325" cy="3168650"/>
                    <a:chOff x="900113" y="2205038"/>
                    <a:chExt cx="1584325" cy="3168650"/>
                  </a:xfrm>
                </p:grpSpPr>
                <p:sp>
                  <p:nvSpPr>
                    <p:cNvPr id="155666" name="AutoShape 18"/>
                    <p:cNvSpPr>
                      <a:spLocks noChangeArrowheads="1"/>
                    </p:cNvSpPr>
                    <p:nvPr/>
                  </p:nvSpPr>
                  <p:spPr bwMode="auto">
                    <a:xfrm>
                      <a:off x="900113" y="2565400"/>
                      <a:ext cx="1584325" cy="1079500"/>
                    </a:xfrm>
                    <a:prstGeom prst="cloudCallout">
                      <a:avLst>
                        <a:gd name="adj1" fmla="val -32366"/>
                        <a:gd name="adj2" fmla="val 59412"/>
                      </a:avLst>
                    </a:prstGeom>
                    <a:solidFill>
                      <a:schemeClr val="accent1"/>
                    </a:solidFill>
                    <a:ln w="9525">
                      <a:solidFill>
                        <a:schemeClr val="tx1"/>
                      </a:solidFill>
                      <a:round/>
                      <a:headEnd/>
                      <a:tailEnd/>
                    </a:ln>
                    <a:effectLst/>
                  </p:spPr>
                  <p:txBody>
                    <a:bodyPr/>
                    <a:lstStyle/>
                    <a:p>
                      <a:pPr algn="ctr"/>
                      <a:endParaRPr lang="zh-CN" altLang="en-US"/>
                    </a:p>
                  </p:txBody>
                </p:sp>
                <p:grpSp>
                  <p:nvGrpSpPr>
                    <p:cNvPr id="45" name="组合 44"/>
                    <p:cNvGrpSpPr/>
                    <p:nvPr/>
                  </p:nvGrpSpPr>
                  <p:grpSpPr>
                    <a:xfrm>
                      <a:off x="900113" y="2205038"/>
                      <a:ext cx="1295400" cy="3168650"/>
                      <a:chOff x="900113" y="2205038"/>
                      <a:chExt cx="1295400" cy="3168650"/>
                    </a:xfrm>
                  </p:grpSpPr>
                  <p:sp>
                    <p:nvSpPr>
                      <p:cNvPr id="155663" name="Oval 15"/>
                      <p:cNvSpPr>
                        <a:spLocks noChangeArrowheads="1"/>
                      </p:cNvSpPr>
                      <p:nvPr/>
                    </p:nvSpPr>
                    <p:spPr bwMode="auto">
                      <a:xfrm>
                        <a:off x="1403350" y="2852738"/>
                        <a:ext cx="360363" cy="288925"/>
                      </a:xfrm>
                      <a:prstGeom prst="ellipse">
                        <a:avLst/>
                      </a:prstGeom>
                      <a:solidFill>
                        <a:srgbClr val="339966">
                          <a:alpha val="81000"/>
                        </a:srgbClr>
                      </a:solidFill>
                      <a:ln w="9525">
                        <a:solidFill>
                          <a:schemeClr val="tx1"/>
                        </a:solidFill>
                        <a:round/>
                        <a:headEnd/>
                        <a:tailEnd/>
                      </a:ln>
                      <a:effectLst/>
                    </p:spPr>
                    <p:txBody>
                      <a:bodyPr wrap="none" anchor="ctr"/>
                      <a:lstStyle/>
                      <a:p>
                        <a:endParaRPr lang="zh-CN" altLang="en-US"/>
                      </a:p>
                    </p:txBody>
                  </p:sp>
                  <p:sp>
                    <p:nvSpPr>
                      <p:cNvPr id="155664" name="Oval 16"/>
                      <p:cNvSpPr>
                        <a:spLocks noChangeArrowheads="1"/>
                      </p:cNvSpPr>
                      <p:nvPr/>
                    </p:nvSpPr>
                    <p:spPr bwMode="auto">
                      <a:xfrm>
                        <a:off x="1258888" y="2997200"/>
                        <a:ext cx="360362" cy="288925"/>
                      </a:xfrm>
                      <a:prstGeom prst="ellipse">
                        <a:avLst/>
                      </a:prstGeom>
                      <a:solidFill>
                        <a:srgbClr val="FFFF00">
                          <a:alpha val="81000"/>
                        </a:srgbClr>
                      </a:solidFill>
                      <a:ln w="9525">
                        <a:solidFill>
                          <a:schemeClr val="tx1"/>
                        </a:solidFill>
                        <a:round/>
                        <a:headEnd/>
                        <a:tailEnd/>
                      </a:ln>
                      <a:effectLst/>
                    </p:spPr>
                    <p:txBody>
                      <a:bodyPr wrap="none" anchor="ctr"/>
                      <a:lstStyle/>
                      <a:p>
                        <a:endParaRPr lang="zh-CN" altLang="en-US"/>
                      </a:p>
                    </p:txBody>
                  </p:sp>
                  <p:sp>
                    <p:nvSpPr>
                      <p:cNvPr id="155665" name="Oval 17"/>
                      <p:cNvSpPr>
                        <a:spLocks noChangeArrowheads="1"/>
                      </p:cNvSpPr>
                      <p:nvPr/>
                    </p:nvSpPr>
                    <p:spPr bwMode="auto">
                      <a:xfrm>
                        <a:off x="1474788" y="3068638"/>
                        <a:ext cx="360362" cy="288925"/>
                      </a:xfrm>
                      <a:prstGeom prst="ellipse">
                        <a:avLst/>
                      </a:prstGeom>
                      <a:solidFill>
                        <a:srgbClr val="FF0000">
                          <a:alpha val="83000"/>
                        </a:srgbClr>
                      </a:solidFill>
                      <a:ln w="9525">
                        <a:solidFill>
                          <a:schemeClr val="tx1"/>
                        </a:solidFill>
                        <a:round/>
                        <a:headEnd/>
                        <a:tailEnd/>
                      </a:ln>
                      <a:effectLst/>
                    </p:spPr>
                    <p:txBody>
                      <a:bodyPr wrap="none" anchor="ctr"/>
                      <a:lstStyle/>
                      <a:p>
                        <a:endParaRPr lang="zh-CN" altLang="en-US"/>
                      </a:p>
                    </p:txBody>
                  </p:sp>
                  <p:sp>
                    <p:nvSpPr>
                      <p:cNvPr id="155679" name="Line 31"/>
                      <p:cNvSpPr>
                        <a:spLocks noChangeShapeType="1"/>
                      </p:cNvSpPr>
                      <p:nvPr/>
                    </p:nvSpPr>
                    <p:spPr bwMode="auto">
                      <a:xfrm>
                        <a:off x="1692275" y="3284538"/>
                        <a:ext cx="503238" cy="2089150"/>
                      </a:xfrm>
                      <a:prstGeom prst="line">
                        <a:avLst/>
                      </a:prstGeom>
                      <a:noFill/>
                      <a:ln w="38100">
                        <a:solidFill>
                          <a:srgbClr val="FF0000"/>
                        </a:solidFill>
                        <a:round/>
                        <a:headEnd/>
                        <a:tailEnd type="triangle" w="med" len="med"/>
                      </a:ln>
                      <a:effectLst/>
                    </p:spPr>
                    <p:txBody>
                      <a:bodyPr/>
                      <a:lstStyle/>
                      <a:p>
                        <a:endParaRPr lang="zh-CN" altLang="en-US"/>
                      </a:p>
                    </p:txBody>
                  </p:sp>
                  <p:sp>
                    <p:nvSpPr>
                      <p:cNvPr id="155689" name="Line 41"/>
                      <p:cNvSpPr>
                        <a:spLocks noChangeShapeType="1"/>
                      </p:cNvSpPr>
                      <p:nvPr/>
                    </p:nvSpPr>
                    <p:spPr bwMode="auto">
                      <a:xfrm flipH="1">
                        <a:off x="900113" y="3213100"/>
                        <a:ext cx="503237" cy="863600"/>
                      </a:xfrm>
                      <a:prstGeom prst="line">
                        <a:avLst/>
                      </a:prstGeom>
                      <a:noFill/>
                      <a:ln w="38100">
                        <a:solidFill>
                          <a:srgbClr val="FFFF00"/>
                        </a:solidFill>
                        <a:round/>
                        <a:headEnd/>
                        <a:tailEnd type="triangle" w="med" len="med"/>
                      </a:ln>
                      <a:effectLst/>
                    </p:spPr>
                    <p:txBody>
                      <a:bodyPr/>
                      <a:lstStyle/>
                      <a:p>
                        <a:endParaRPr lang="zh-CN" altLang="en-US"/>
                      </a:p>
                    </p:txBody>
                  </p:sp>
                  <p:sp>
                    <p:nvSpPr>
                      <p:cNvPr id="155695" name="Line 47"/>
                      <p:cNvSpPr>
                        <a:spLocks noChangeShapeType="1"/>
                      </p:cNvSpPr>
                      <p:nvPr/>
                    </p:nvSpPr>
                    <p:spPr bwMode="auto">
                      <a:xfrm flipH="1" flipV="1">
                        <a:off x="1547813" y="2205038"/>
                        <a:ext cx="71437" cy="719137"/>
                      </a:xfrm>
                      <a:prstGeom prst="line">
                        <a:avLst/>
                      </a:prstGeom>
                      <a:noFill/>
                      <a:ln w="38100">
                        <a:solidFill>
                          <a:srgbClr val="339966"/>
                        </a:solidFill>
                        <a:round/>
                        <a:headEnd/>
                        <a:tailEnd type="triangle" w="med" len="med"/>
                      </a:ln>
                      <a:effectLst/>
                    </p:spPr>
                    <p:txBody>
                      <a:bodyPr/>
                      <a:lstStyle/>
                      <a:p>
                        <a:endParaRPr lang="zh-CN" altLang="en-US"/>
                      </a:p>
                    </p:txBody>
                  </p:sp>
                </p:grpSp>
              </p:grpSp>
              <p:sp>
                <p:nvSpPr>
                  <p:cNvPr id="155708" name="AutoShape 60"/>
                  <p:cNvSpPr>
                    <a:spLocks noChangeArrowheads="1"/>
                  </p:cNvSpPr>
                  <p:nvPr/>
                </p:nvSpPr>
                <p:spPr bwMode="auto">
                  <a:xfrm>
                    <a:off x="2484438" y="2924175"/>
                    <a:ext cx="647700" cy="576263"/>
                  </a:xfrm>
                  <a:prstGeom prst="rightArrow">
                    <a:avLst>
                      <a:gd name="adj1" fmla="val 50000"/>
                      <a:gd name="adj2" fmla="val 28099"/>
                    </a:avLst>
                  </a:prstGeom>
                  <a:solidFill>
                    <a:schemeClr val="accent1"/>
                  </a:solidFill>
                  <a:ln w="9525">
                    <a:solidFill>
                      <a:schemeClr val="tx1"/>
                    </a:solidFill>
                    <a:miter lim="800000"/>
                    <a:headEnd/>
                    <a:tailEnd/>
                  </a:ln>
                  <a:effectLst/>
                </p:spPr>
                <p:txBody>
                  <a:bodyPr wrap="none" anchor="ctr"/>
                  <a:lstStyle/>
                  <a:p>
                    <a:endParaRPr lang="zh-CN" altLang="en-US"/>
                  </a:p>
                </p:txBody>
              </p:sp>
            </p:grpSp>
          </p:grpSp>
          <p:grpSp>
            <p:nvGrpSpPr>
              <p:cNvPr id="54" name="组合 53"/>
              <p:cNvGrpSpPr/>
              <p:nvPr/>
            </p:nvGrpSpPr>
            <p:grpSpPr>
              <a:xfrm>
                <a:off x="3132138" y="2071678"/>
                <a:ext cx="2532052" cy="3168650"/>
                <a:chOff x="3132138" y="2071678"/>
                <a:chExt cx="2532052" cy="3168650"/>
              </a:xfrm>
            </p:grpSpPr>
            <p:grpSp>
              <p:nvGrpSpPr>
                <p:cNvPr id="51" name="组合 50"/>
                <p:cNvGrpSpPr/>
                <p:nvPr/>
              </p:nvGrpSpPr>
              <p:grpSpPr>
                <a:xfrm>
                  <a:off x="3143240" y="2071678"/>
                  <a:ext cx="2520950" cy="3168650"/>
                  <a:chOff x="3203575" y="2060575"/>
                  <a:chExt cx="2520950" cy="3168650"/>
                </a:xfrm>
              </p:grpSpPr>
              <p:grpSp>
                <p:nvGrpSpPr>
                  <p:cNvPr id="50" name="组合 49"/>
                  <p:cNvGrpSpPr/>
                  <p:nvPr/>
                </p:nvGrpSpPr>
                <p:grpSpPr>
                  <a:xfrm>
                    <a:off x="3203575" y="2060575"/>
                    <a:ext cx="1873250" cy="3168650"/>
                    <a:chOff x="3203575" y="2060575"/>
                    <a:chExt cx="1873250" cy="3168650"/>
                  </a:xfrm>
                </p:grpSpPr>
                <p:sp>
                  <p:nvSpPr>
                    <p:cNvPr id="155667" name="AutoShape 19"/>
                    <p:cNvSpPr>
                      <a:spLocks noChangeArrowheads="1"/>
                    </p:cNvSpPr>
                    <p:nvPr/>
                  </p:nvSpPr>
                  <p:spPr bwMode="auto">
                    <a:xfrm>
                      <a:off x="3203575" y="2133600"/>
                      <a:ext cx="1873250" cy="1655763"/>
                    </a:xfrm>
                    <a:prstGeom prst="cloudCallout">
                      <a:avLst>
                        <a:gd name="adj1" fmla="val -50426"/>
                        <a:gd name="adj2" fmla="val 43097"/>
                      </a:avLst>
                    </a:prstGeom>
                    <a:solidFill>
                      <a:schemeClr val="accent1"/>
                    </a:solidFill>
                    <a:ln w="9525">
                      <a:solidFill>
                        <a:schemeClr val="tx1"/>
                      </a:solidFill>
                      <a:round/>
                      <a:headEnd/>
                      <a:tailEnd/>
                    </a:ln>
                    <a:effectLst/>
                  </p:spPr>
                  <p:txBody>
                    <a:bodyPr/>
                    <a:lstStyle/>
                    <a:p>
                      <a:pPr algn="ctr"/>
                      <a:endParaRPr lang="zh-CN" altLang="en-US"/>
                    </a:p>
                  </p:txBody>
                </p:sp>
                <p:grpSp>
                  <p:nvGrpSpPr>
                    <p:cNvPr id="49" name="组合 48"/>
                    <p:cNvGrpSpPr/>
                    <p:nvPr/>
                  </p:nvGrpSpPr>
                  <p:grpSpPr>
                    <a:xfrm>
                      <a:off x="3203575" y="2060575"/>
                      <a:ext cx="1512888" cy="3168650"/>
                      <a:chOff x="3203575" y="2060575"/>
                      <a:chExt cx="1512888" cy="3168650"/>
                    </a:xfrm>
                  </p:grpSpPr>
                  <p:grpSp>
                    <p:nvGrpSpPr>
                      <p:cNvPr id="48" name="组合 47"/>
                      <p:cNvGrpSpPr/>
                      <p:nvPr/>
                    </p:nvGrpSpPr>
                    <p:grpSpPr>
                      <a:xfrm>
                        <a:off x="3203575" y="2636838"/>
                        <a:ext cx="1512888" cy="2592387"/>
                        <a:chOff x="3203575" y="2636838"/>
                        <a:chExt cx="1512888" cy="2592387"/>
                      </a:xfrm>
                    </p:grpSpPr>
                    <p:sp>
                      <p:nvSpPr>
                        <p:cNvPr id="155668" name="Oval 20"/>
                        <p:cNvSpPr>
                          <a:spLocks noChangeArrowheads="1"/>
                        </p:cNvSpPr>
                        <p:nvPr/>
                      </p:nvSpPr>
                      <p:spPr bwMode="auto">
                        <a:xfrm>
                          <a:off x="3619500" y="2636838"/>
                          <a:ext cx="808038" cy="552450"/>
                        </a:xfrm>
                        <a:prstGeom prst="ellipse">
                          <a:avLst/>
                        </a:prstGeom>
                        <a:solidFill>
                          <a:srgbClr val="339966">
                            <a:alpha val="81000"/>
                          </a:srgbClr>
                        </a:solidFill>
                        <a:ln w="9525">
                          <a:solidFill>
                            <a:schemeClr val="tx1"/>
                          </a:solidFill>
                          <a:round/>
                          <a:headEnd/>
                          <a:tailEnd/>
                        </a:ln>
                        <a:effectLst/>
                      </p:spPr>
                      <p:txBody>
                        <a:bodyPr wrap="none" anchor="ctr"/>
                        <a:lstStyle/>
                        <a:p>
                          <a:endParaRPr lang="zh-CN" altLang="en-US"/>
                        </a:p>
                      </p:txBody>
                    </p:sp>
                    <p:sp>
                      <p:nvSpPr>
                        <p:cNvPr id="155669" name="Oval 21"/>
                        <p:cNvSpPr>
                          <a:spLocks noChangeArrowheads="1"/>
                        </p:cNvSpPr>
                        <p:nvPr/>
                      </p:nvSpPr>
                      <p:spPr bwMode="auto">
                        <a:xfrm>
                          <a:off x="3332163" y="2925763"/>
                          <a:ext cx="663575" cy="503237"/>
                        </a:xfrm>
                        <a:prstGeom prst="ellipse">
                          <a:avLst/>
                        </a:prstGeom>
                        <a:solidFill>
                          <a:srgbClr val="FFFF00">
                            <a:alpha val="81000"/>
                          </a:srgbClr>
                        </a:solidFill>
                        <a:ln w="9525">
                          <a:solidFill>
                            <a:schemeClr val="tx1"/>
                          </a:solidFill>
                          <a:round/>
                          <a:headEnd/>
                          <a:tailEnd/>
                        </a:ln>
                        <a:effectLst/>
                      </p:spPr>
                      <p:txBody>
                        <a:bodyPr wrap="none" anchor="ctr"/>
                        <a:lstStyle/>
                        <a:p>
                          <a:endParaRPr lang="zh-CN" altLang="en-US"/>
                        </a:p>
                      </p:txBody>
                    </p:sp>
                    <p:sp>
                      <p:nvSpPr>
                        <p:cNvPr id="155670" name="Oval 22"/>
                        <p:cNvSpPr>
                          <a:spLocks noChangeArrowheads="1"/>
                        </p:cNvSpPr>
                        <p:nvPr/>
                      </p:nvSpPr>
                      <p:spPr bwMode="auto">
                        <a:xfrm>
                          <a:off x="3706813" y="2997200"/>
                          <a:ext cx="793750" cy="576263"/>
                        </a:xfrm>
                        <a:prstGeom prst="ellipse">
                          <a:avLst/>
                        </a:prstGeom>
                        <a:solidFill>
                          <a:srgbClr val="FF0000">
                            <a:alpha val="81000"/>
                          </a:srgbClr>
                        </a:solidFill>
                        <a:ln w="9525">
                          <a:solidFill>
                            <a:schemeClr val="tx1"/>
                          </a:solidFill>
                          <a:round/>
                          <a:headEnd/>
                          <a:tailEnd/>
                        </a:ln>
                        <a:effectLst/>
                      </p:spPr>
                      <p:txBody>
                        <a:bodyPr wrap="none" anchor="ctr"/>
                        <a:lstStyle/>
                        <a:p>
                          <a:endParaRPr lang="zh-CN" altLang="en-US"/>
                        </a:p>
                      </p:txBody>
                    </p:sp>
                    <p:sp>
                      <p:nvSpPr>
                        <p:cNvPr id="155680" name="Line 32"/>
                        <p:cNvSpPr>
                          <a:spLocks noChangeShapeType="1"/>
                        </p:cNvSpPr>
                        <p:nvPr/>
                      </p:nvSpPr>
                      <p:spPr bwMode="auto">
                        <a:xfrm>
                          <a:off x="4067175" y="3284538"/>
                          <a:ext cx="649288" cy="1944687"/>
                        </a:xfrm>
                        <a:prstGeom prst="line">
                          <a:avLst/>
                        </a:prstGeom>
                        <a:noFill/>
                        <a:ln w="38100">
                          <a:solidFill>
                            <a:srgbClr val="FF0000"/>
                          </a:solidFill>
                          <a:round/>
                          <a:headEnd/>
                          <a:tailEnd type="triangle" w="med" len="med"/>
                        </a:ln>
                        <a:effectLst/>
                      </p:spPr>
                      <p:txBody>
                        <a:bodyPr/>
                        <a:lstStyle/>
                        <a:p>
                          <a:endParaRPr lang="zh-CN" altLang="en-US"/>
                        </a:p>
                      </p:txBody>
                    </p:sp>
                    <p:sp>
                      <p:nvSpPr>
                        <p:cNvPr id="155690" name="Line 42"/>
                        <p:cNvSpPr>
                          <a:spLocks noChangeShapeType="1"/>
                        </p:cNvSpPr>
                        <p:nvPr/>
                      </p:nvSpPr>
                      <p:spPr bwMode="auto">
                        <a:xfrm flipH="1">
                          <a:off x="3203575" y="3213100"/>
                          <a:ext cx="431800" cy="936625"/>
                        </a:xfrm>
                        <a:prstGeom prst="line">
                          <a:avLst/>
                        </a:prstGeom>
                        <a:noFill/>
                        <a:ln w="38100">
                          <a:solidFill>
                            <a:srgbClr val="FFFF00"/>
                          </a:solidFill>
                          <a:round/>
                          <a:headEnd/>
                          <a:tailEnd type="triangle" w="med" len="med"/>
                        </a:ln>
                        <a:effectLst/>
                      </p:spPr>
                      <p:txBody>
                        <a:bodyPr/>
                        <a:lstStyle/>
                        <a:p>
                          <a:endParaRPr lang="zh-CN" altLang="en-US"/>
                        </a:p>
                      </p:txBody>
                    </p:sp>
                  </p:grpSp>
                  <p:sp>
                    <p:nvSpPr>
                      <p:cNvPr id="155696" name="Line 48"/>
                      <p:cNvSpPr>
                        <a:spLocks noChangeShapeType="1"/>
                      </p:cNvSpPr>
                      <p:nvPr/>
                    </p:nvSpPr>
                    <p:spPr bwMode="auto">
                      <a:xfrm flipH="1" flipV="1">
                        <a:off x="3779838" y="2060575"/>
                        <a:ext cx="215900" cy="719138"/>
                      </a:xfrm>
                      <a:prstGeom prst="line">
                        <a:avLst/>
                      </a:prstGeom>
                      <a:noFill/>
                      <a:ln w="38100">
                        <a:solidFill>
                          <a:srgbClr val="339966"/>
                        </a:solidFill>
                        <a:round/>
                        <a:headEnd/>
                        <a:tailEnd type="triangle" w="med" len="med"/>
                      </a:ln>
                      <a:effectLst/>
                    </p:spPr>
                    <p:txBody>
                      <a:bodyPr/>
                      <a:lstStyle/>
                      <a:p>
                        <a:endParaRPr lang="zh-CN" altLang="en-US"/>
                      </a:p>
                    </p:txBody>
                  </p:sp>
                </p:grpSp>
              </p:grpSp>
              <p:sp>
                <p:nvSpPr>
                  <p:cNvPr id="155709" name="AutoShape 61"/>
                  <p:cNvSpPr>
                    <a:spLocks noChangeArrowheads="1"/>
                  </p:cNvSpPr>
                  <p:nvPr/>
                </p:nvSpPr>
                <p:spPr bwMode="auto">
                  <a:xfrm>
                    <a:off x="5076825" y="2781300"/>
                    <a:ext cx="647700" cy="576263"/>
                  </a:xfrm>
                  <a:prstGeom prst="rightArrow">
                    <a:avLst>
                      <a:gd name="adj1" fmla="val 50000"/>
                      <a:gd name="adj2" fmla="val 28099"/>
                    </a:avLst>
                  </a:prstGeom>
                  <a:solidFill>
                    <a:schemeClr val="accent1"/>
                  </a:solidFill>
                  <a:ln w="9525">
                    <a:solidFill>
                      <a:schemeClr val="tx1"/>
                    </a:solidFill>
                    <a:miter lim="800000"/>
                    <a:headEnd/>
                    <a:tailEnd/>
                  </a:ln>
                  <a:effectLst/>
                </p:spPr>
                <p:txBody>
                  <a:bodyPr wrap="none" anchor="ctr"/>
                  <a:lstStyle/>
                  <a:p>
                    <a:endParaRPr lang="zh-CN" altLang="en-US"/>
                  </a:p>
                </p:txBody>
              </p:sp>
            </p:grpSp>
            <p:sp>
              <p:nvSpPr>
                <p:cNvPr id="155676" name="Rectangle 28"/>
                <p:cNvSpPr>
                  <a:spLocks noChangeArrowheads="1"/>
                </p:cNvSpPr>
                <p:nvPr/>
              </p:nvSpPr>
              <p:spPr bwMode="auto">
                <a:xfrm>
                  <a:off x="3132138" y="2133600"/>
                  <a:ext cx="2160587" cy="647700"/>
                </a:xfrm>
                <a:prstGeom prst="rect">
                  <a:avLst/>
                </a:prstGeom>
                <a:noFill/>
                <a:ln w="9525">
                  <a:noFill/>
                  <a:miter lim="800000"/>
                  <a:headEnd/>
                  <a:tailEnd/>
                </a:ln>
                <a:effectLst/>
              </p:spPr>
              <p:txBody>
                <a:bodyPr wrap="none" anchor="ctr"/>
                <a:lstStyle/>
                <a:p>
                  <a:pPr algn="ctr"/>
                  <a:r>
                    <a:rPr lang="zh-CN" altLang="en-US" dirty="0"/>
                    <a:t>简化的现实情境</a:t>
                  </a: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5707"/>
                                        </p:tgtEl>
                                        <p:attrNameLst>
                                          <p:attrName>style.visibility</p:attrName>
                                        </p:attrNameLst>
                                      </p:cBhvr>
                                      <p:to>
                                        <p:strVal val="visible"/>
                                      </p:to>
                                    </p:set>
                                    <p:anim calcmode="lin" valueType="num">
                                      <p:cBhvr additive="base">
                                        <p:cTn id="7" dur="500" fill="hold"/>
                                        <p:tgtEl>
                                          <p:spTgt spid="155707"/>
                                        </p:tgtEl>
                                        <p:attrNameLst>
                                          <p:attrName>ppt_x</p:attrName>
                                        </p:attrNameLst>
                                      </p:cBhvr>
                                      <p:tavLst>
                                        <p:tav tm="0">
                                          <p:val>
                                            <p:strVal val="#ppt_x"/>
                                          </p:val>
                                        </p:tav>
                                        <p:tav tm="100000">
                                          <p:val>
                                            <p:strVal val="#ppt_x"/>
                                          </p:val>
                                        </p:tav>
                                      </p:tavLst>
                                    </p:anim>
                                    <p:anim calcmode="lin" valueType="num">
                                      <p:cBhvr additive="base">
                                        <p:cTn id="8" dur="500" fill="hold"/>
                                        <p:tgtEl>
                                          <p:spTgt spid="1557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70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先来看一个具体的案例</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9"/>
          <p:cNvSpPr>
            <a:spLocks noChangeArrowheads="1"/>
          </p:cNvSpPr>
          <p:nvPr/>
        </p:nvSpPr>
        <p:spPr bwMode="auto">
          <a:xfrm>
            <a:off x="468313" y="1844675"/>
            <a:ext cx="2232025" cy="720725"/>
          </a:xfrm>
          <a:prstGeom prst="rect">
            <a:avLst/>
          </a:prstGeom>
          <a:noFill/>
          <a:ln w="9525" algn="ctr">
            <a:noFill/>
            <a:miter lim="800000"/>
            <a:headEnd/>
            <a:tailEnd/>
          </a:ln>
        </p:spPr>
        <p:txBody>
          <a:bodyPr wrap="none" anchor="ctr"/>
          <a:lstStyle/>
          <a:p>
            <a:endParaRPr lang="zh-CN" altLang="en-US" sz="2800"/>
          </a:p>
        </p:txBody>
      </p:sp>
      <p:sp>
        <p:nvSpPr>
          <p:cNvPr id="112654" name="Rectangle 14"/>
          <p:cNvSpPr>
            <a:spLocks noChangeArrowheads="1"/>
          </p:cNvSpPr>
          <p:nvPr/>
        </p:nvSpPr>
        <p:spPr bwMode="auto">
          <a:xfrm>
            <a:off x="179388" y="142852"/>
            <a:ext cx="8569325" cy="3565525"/>
          </a:xfrm>
          <a:prstGeom prst="rect">
            <a:avLst/>
          </a:prstGeom>
          <a:solidFill>
            <a:schemeClr val="bg1"/>
          </a:solidFill>
          <a:ln w="9525" algn="ctr">
            <a:noFill/>
            <a:miter lim="800000"/>
            <a:headEnd/>
            <a:tailEnd/>
          </a:ln>
        </p:spPr>
        <p:txBody>
          <a:bodyPr anchor="ctr">
            <a:spAutoFit/>
          </a:bodyPr>
          <a:lstStyle/>
          <a:p>
            <a:pPr eaLnBrk="0" hangingPunct="0"/>
            <a:r>
              <a:rPr lang="zh-CN" altLang="en-US" sz="3600" b="1" dirty="0">
                <a:solidFill>
                  <a:schemeClr val="tx2"/>
                </a:solidFill>
              </a:rPr>
              <a:t>桌游</a:t>
            </a:r>
          </a:p>
          <a:p>
            <a:pPr eaLnBrk="0" hangingPunct="0"/>
            <a:r>
              <a:rPr lang="zh-CN" altLang="en-US" sz="3200" dirty="0">
                <a:solidFill>
                  <a:schemeClr val="tx2"/>
                </a:solidFill>
              </a:rPr>
              <a:t>在赌场里有一种桌面游戏。参加者向一个由黑白方块镶嵌的桌面投掷硬币。硬币压到任何方块的边算输，落到方块中间算赢。如果硬币滚落到桌下，则重掷。</a:t>
            </a:r>
          </a:p>
          <a:p>
            <a:pPr eaLnBrk="0" hangingPunct="0"/>
            <a:r>
              <a:rPr lang="zh-CN" altLang="en-US" sz="3200" dirty="0">
                <a:solidFill>
                  <a:schemeClr val="tx2"/>
                </a:solidFill>
              </a:rPr>
              <a:t>请问：</a:t>
            </a:r>
          </a:p>
          <a:p>
            <a:pPr eaLnBrk="0" hangingPunct="0"/>
            <a:r>
              <a:rPr lang="zh-CN" altLang="en-US" sz="3200" dirty="0">
                <a:solidFill>
                  <a:schemeClr val="tx2"/>
                </a:solidFill>
              </a:rPr>
              <a:t>赢的概率是多少？</a:t>
            </a:r>
          </a:p>
        </p:txBody>
      </p:sp>
      <p:pic>
        <p:nvPicPr>
          <p:cNvPr id="112653" name="Picture 13"/>
          <p:cNvPicPr>
            <a:picLocks noChangeAspect="1" noChangeArrowheads="1"/>
          </p:cNvPicPr>
          <p:nvPr/>
        </p:nvPicPr>
        <p:blipFill>
          <a:blip r:embed="rId2"/>
          <a:srcRect/>
          <a:stretch>
            <a:fillRect/>
          </a:stretch>
        </p:blipFill>
        <p:spPr bwMode="auto">
          <a:xfrm>
            <a:off x="3779838" y="3500438"/>
            <a:ext cx="5184775" cy="3294062"/>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70" name="Rectangle 6"/>
          <p:cNvSpPr>
            <a:spLocks noChangeArrowheads="1"/>
          </p:cNvSpPr>
          <p:nvPr/>
        </p:nvSpPr>
        <p:spPr bwMode="auto">
          <a:xfrm>
            <a:off x="5435600" y="1412875"/>
            <a:ext cx="3529013" cy="2016125"/>
          </a:xfrm>
          <a:prstGeom prst="rect">
            <a:avLst/>
          </a:prstGeom>
          <a:solidFill>
            <a:srgbClr val="FFFFFF"/>
          </a:solidFill>
          <a:ln w="9525" algn="ctr">
            <a:noFill/>
            <a:miter lim="800000"/>
            <a:headEnd/>
            <a:tailEnd/>
          </a:ln>
        </p:spPr>
        <p:txBody>
          <a:bodyPr wrap="none" anchor="ctr"/>
          <a:lstStyle/>
          <a:p>
            <a:endParaRPr lang="zh-CN" altLang="en-US" sz="2800">
              <a:solidFill>
                <a:srgbClr val="FFFF00"/>
              </a:solidFill>
            </a:endParaRPr>
          </a:p>
        </p:txBody>
      </p:sp>
      <p:sp>
        <p:nvSpPr>
          <p:cNvPr id="46083" name="Rectangle 2"/>
          <p:cNvSpPr>
            <a:spLocks noGrp="1" noChangeArrowheads="1"/>
          </p:cNvSpPr>
          <p:nvPr>
            <p:ph type="title" idx="4294967295"/>
          </p:nvPr>
        </p:nvSpPr>
        <p:spPr/>
        <p:txBody>
          <a:bodyPr/>
          <a:lstStyle/>
          <a:p>
            <a:r>
              <a:rPr lang="zh-CN" altLang="en-US" b="0" dirty="0" smtClean="0">
                <a:solidFill>
                  <a:schemeClr val="tx1"/>
                </a:solidFill>
              </a:rPr>
              <a:t>解决这一问题的过程</a:t>
            </a:r>
          </a:p>
        </p:txBody>
      </p:sp>
      <p:sp>
        <p:nvSpPr>
          <p:cNvPr id="113667" name="Rectangle 3"/>
          <p:cNvSpPr>
            <a:spLocks noGrp="1" noChangeArrowheads="1"/>
          </p:cNvSpPr>
          <p:nvPr>
            <p:ph type="body" idx="4294967295"/>
          </p:nvPr>
        </p:nvSpPr>
        <p:spPr>
          <a:xfrm>
            <a:off x="457200" y="1600200"/>
            <a:ext cx="6635750" cy="3629025"/>
          </a:xfrm>
          <a:noFill/>
        </p:spPr>
        <p:txBody>
          <a:bodyPr anchor="ctr"/>
          <a:lstStyle/>
          <a:p>
            <a:pPr>
              <a:buFontTx/>
              <a:buNone/>
            </a:pPr>
            <a:r>
              <a:rPr lang="en-US" altLang="zh-CN" sz="3600" dirty="0" smtClean="0"/>
              <a:t>1</a:t>
            </a:r>
            <a:r>
              <a:rPr lang="zh-CN" altLang="en-US" sz="3600" dirty="0" smtClean="0"/>
              <a:t>、找出重要变量</a:t>
            </a:r>
          </a:p>
          <a:p>
            <a:pPr lvl="1"/>
            <a:r>
              <a:rPr lang="zh-CN" altLang="en-US" sz="3600" dirty="0" smtClean="0"/>
              <a:t>方块和硬币相对大小</a:t>
            </a:r>
          </a:p>
          <a:p>
            <a:pPr>
              <a:buFontTx/>
              <a:buNone/>
            </a:pPr>
            <a:endParaRPr lang="zh-CN" altLang="en-US" sz="3600" dirty="0" smtClean="0"/>
          </a:p>
          <a:p>
            <a:pPr>
              <a:buFontTx/>
              <a:buNone/>
            </a:pPr>
            <a:r>
              <a:rPr lang="en-US" altLang="zh-CN" sz="3600" dirty="0" smtClean="0"/>
              <a:t>2</a:t>
            </a:r>
            <a:r>
              <a:rPr lang="zh-CN" altLang="en-US" sz="3600" dirty="0" smtClean="0"/>
              <a:t>、将真实问题转化成数学问题</a:t>
            </a:r>
          </a:p>
          <a:p>
            <a:pPr lvl="1"/>
            <a:r>
              <a:rPr lang="zh-CN" altLang="en-US" sz="3600" dirty="0" smtClean="0"/>
              <a:t>单个正方形和圆周的关系</a:t>
            </a:r>
            <a:r>
              <a:rPr lang="zh-CN" altLang="en-US" dirty="0" smtClean="0"/>
              <a:t>	</a:t>
            </a:r>
          </a:p>
        </p:txBody>
      </p:sp>
      <p:sp>
        <p:nvSpPr>
          <p:cNvPr id="113669" name="Rectangle 5"/>
          <p:cNvSpPr>
            <a:spLocks noChangeArrowheads="1"/>
          </p:cNvSpPr>
          <p:nvPr/>
        </p:nvSpPr>
        <p:spPr bwMode="auto">
          <a:xfrm>
            <a:off x="5795963" y="1700213"/>
            <a:ext cx="1368425" cy="1296987"/>
          </a:xfrm>
          <a:prstGeom prst="rect">
            <a:avLst/>
          </a:prstGeom>
          <a:solidFill>
            <a:srgbClr val="000000"/>
          </a:solidFill>
          <a:ln w="9525" algn="ctr">
            <a:noFill/>
            <a:miter lim="800000"/>
            <a:headEnd/>
            <a:tailEnd/>
          </a:ln>
        </p:spPr>
        <p:txBody>
          <a:bodyPr wrap="none" anchor="ctr"/>
          <a:lstStyle/>
          <a:p>
            <a:endParaRPr lang="zh-CN" altLang="en-US" sz="2800">
              <a:solidFill>
                <a:srgbClr val="FFFF00"/>
              </a:solidFill>
            </a:endParaRPr>
          </a:p>
        </p:txBody>
      </p:sp>
      <p:sp>
        <p:nvSpPr>
          <p:cNvPr id="113671" name="Oval 7"/>
          <p:cNvSpPr>
            <a:spLocks noChangeArrowheads="1"/>
          </p:cNvSpPr>
          <p:nvPr/>
        </p:nvSpPr>
        <p:spPr bwMode="auto">
          <a:xfrm>
            <a:off x="7667625" y="1989138"/>
            <a:ext cx="936625" cy="863600"/>
          </a:xfrm>
          <a:prstGeom prst="ellipse">
            <a:avLst/>
          </a:prstGeom>
          <a:solidFill>
            <a:srgbClr val="000000"/>
          </a:solidFill>
          <a:ln w="9525" algn="ctr">
            <a:noFill/>
            <a:round/>
            <a:headEnd/>
            <a:tailEnd/>
          </a:ln>
        </p:spPr>
        <p:txBody>
          <a:bodyPr wrap="none" anchor="ctr"/>
          <a:lstStyle/>
          <a:p>
            <a:endParaRPr lang="zh-CN" altLang="en-US" sz="280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anim calcmode="lin" valueType="num">
                                      <p:cBhvr additive="base">
                                        <p:cTn id="7" dur="500" fill="hold"/>
                                        <p:tgtEl>
                                          <p:spTgt spid="1136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36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anim calcmode="lin" valueType="num">
                                      <p:cBhvr additive="base">
                                        <p:cTn id="11" dur="500" fill="hold"/>
                                        <p:tgtEl>
                                          <p:spTgt spid="11366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36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3669"/>
                                        </p:tgtEl>
                                        <p:attrNameLst>
                                          <p:attrName>style.visibility</p:attrName>
                                        </p:attrNameLst>
                                      </p:cBhvr>
                                      <p:to>
                                        <p:strVal val="visible"/>
                                      </p:to>
                                    </p:set>
                                    <p:anim calcmode="lin" valueType="num">
                                      <p:cBhvr additive="base">
                                        <p:cTn id="17" dur="500" fill="hold"/>
                                        <p:tgtEl>
                                          <p:spTgt spid="113669"/>
                                        </p:tgtEl>
                                        <p:attrNameLst>
                                          <p:attrName>ppt_x</p:attrName>
                                        </p:attrNameLst>
                                      </p:cBhvr>
                                      <p:tavLst>
                                        <p:tav tm="0">
                                          <p:val>
                                            <p:strVal val="#ppt_x"/>
                                          </p:val>
                                        </p:tav>
                                        <p:tav tm="100000">
                                          <p:val>
                                            <p:strVal val="#ppt_x"/>
                                          </p:val>
                                        </p:tav>
                                      </p:tavLst>
                                    </p:anim>
                                    <p:anim calcmode="lin" valueType="num">
                                      <p:cBhvr additive="base">
                                        <p:cTn id="18" dur="500" fill="hold"/>
                                        <p:tgtEl>
                                          <p:spTgt spid="11366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3670"/>
                                        </p:tgtEl>
                                        <p:attrNameLst>
                                          <p:attrName>style.visibility</p:attrName>
                                        </p:attrNameLst>
                                      </p:cBhvr>
                                      <p:to>
                                        <p:strVal val="visible"/>
                                      </p:to>
                                    </p:set>
                                    <p:anim calcmode="lin" valueType="num">
                                      <p:cBhvr additive="base">
                                        <p:cTn id="21" dur="500" fill="hold"/>
                                        <p:tgtEl>
                                          <p:spTgt spid="113670"/>
                                        </p:tgtEl>
                                        <p:attrNameLst>
                                          <p:attrName>ppt_x</p:attrName>
                                        </p:attrNameLst>
                                      </p:cBhvr>
                                      <p:tavLst>
                                        <p:tav tm="0">
                                          <p:val>
                                            <p:strVal val="#ppt_x"/>
                                          </p:val>
                                        </p:tav>
                                        <p:tav tm="100000">
                                          <p:val>
                                            <p:strVal val="#ppt_x"/>
                                          </p:val>
                                        </p:tav>
                                      </p:tavLst>
                                    </p:anim>
                                    <p:anim calcmode="lin" valueType="num">
                                      <p:cBhvr additive="base">
                                        <p:cTn id="22" dur="500" fill="hold"/>
                                        <p:tgtEl>
                                          <p:spTgt spid="11367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3671"/>
                                        </p:tgtEl>
                                        <p:attrNameLst>
                                          <p:attrName>style.visibility</p:attrName>
                                        </p:attrNameLst>
                                      </p:cBhvr>
                                      <p:to>
                                        <p:strVal val="visible"/>
                                      </p:to>
                                    </p:set>
                                    <p:anim calcmode="lin" valueType="num">
                                      <p:cBhvr additive="base">
                                        <p:cTn id="25" dur="500" fill="hold"/>
                                        <p:tgtEl>
                                          <p:spTgt spid="113671"/>
                                        </p:tgtEl>
                                        <p:attrNameLst>
                                          <p:attrName>ppt_x</p:attrName>
                                        </p:attrNameLst>
                                      </p:cBhvr>
                                      <p:tavLst>
                                        <p:tav tm="0">
                                          <p:val>
                                            <p:strVal val="#ppt_x"/>
                                          </p:val>
                                        </p:tav>
                                        <p:tav tm="100000">
                                          <p:val>
                                            <p:strVal val="#ppt_x"/>
                                          </p:val>
                                        </p:tav>
                                      </p:tavLst>
                                    </p:anim>
                                    <p:anim calcmode="lin" valueType="num">
                                      <p:cBhvr additive="base">
                                        <p:cTn id="26" dur="500" fill="hold"/>
                                        <p:tgtEl>
                                          <p:spTgt spid="11367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3667">
                                            <p:txEl>
                                              <p:pRg st="3" end="3"/>
                                            </p:txEl>
                                          </p:spTgt>
                                        </p:tgtEl>
                                        <p:attrNameLst>
                                          <p:attrName>style.visibility</p:attrName>
                                        </p:attrNameLst>
                                      </p:cBhvr>
                                      <p:to>
                                        <p:strVal val="visible"/>
                                      </p:to>
                                    </p:set>
                                    <p:anim calcmode="lin" valueType="num">
                                      <p:cBhvr additive="base">
                                        <p:cTn id="31" dur="500" fill="hold"/>
                                        <p:tgtEl>
                                          <p:spTgt spid="113667">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3667">
                                            <p:txEl>
                                              <p:pRg st="3" end="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3667">
                                            <p:txEl>
                                              <p:pRg st="4" end="4"/>
                                            </p:txEl>
                                          </p:spTgt>
                                        </p:tgtEl>
                                        <p:attrNameLst>
                                          <p:attrName>style.visibility</p:attrName>
                                        </p:attrNameLst>
                                      </p:cBhvr>
                                      <p:to>
                                        <p:strVal val="visible"/>
                                      </p:to>
                                    </p:set>
                                    <p:anim calcmode="lin" valueType="num">
                                      <p:cBhvr additive="base">
                                        <p:cTn id="35" dur="500" fill="hold"/>
                                        <p:tgtEl>
                                          <p:spTgt spid="113667">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36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0" grpId="0" animBg="1"/>
      <p:bldP spid="113669" grpId="0" animBg="1"/>
      <p:bldP spid="11367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p:txBody>
          <a:bodyPr/>
          <a:lstStyle/>
          <a:p>
            <a:r>
              <a:rPr lang="zh-CN" altLang="en-US" b="0" dirty="0" smtClean="0">
                <a:solidFill>
                  <a:schemeClr val="tx1"/>
                </a:solidFill>
              </a:rPr>
              <a:t>解决这一问题的过程</a:t>
            </a:r>
          </a:p>
        </p:txBody>
      </p:sp>
      <p:sp>
        <p:nvSpPr>
          <p:cNvPr id="47107" name="Rectangle 3"/>
          <p:cNvSpPr>
            <a:spLocks noGrp="1" noChangeArrowheads="1"/>
          </p:cNvSpPr>
          <p:nvPr>
            <p:ph type="body" idx="4294967295"/>
          </p:nvPr>
        </p:nvSpPr>
        <p:spPr>
          <a:xfrm>
            <a:off x="457200" y="1357298"/>
            <a:ext cx="8258204" cy="2287602"/>
          </a:xfrm>
        </p:spPr>
        <p:txBody>
          <a:bodyPr/>
          <a:lstStyle/>
          <a:p>
            <a:pPr>
              <a:buFontTx/>
              <a:buNone/>
            </a:pPr>
            <a:r>
              <a:rPr lang="en-US" altLang="zh-CN" sz="3600" dirty="0" smtClean="0"/>
              <a:t>3</a:t>
            </a:r>
            <a:r>
              <a:rPr lang="zh-CN" altLang="en-US" sz="3600" dirty="0" smtClean="0"/>
              <a:t>、问题情境具体化 （简化问题）</a:t>
            </a:r>
          </a:p>
          <a:p>
            <a:pPr lvl="1"/>
            <a:r>
              <a:rPr lang="zh-CN" altLang="en-US" sz="3600" dirty="0" smtClean="0"/>
              <a:t>圆半径</a:t>
            </a:r>
            <a:r>
              <a:rPr lang="en-US" altLang="zh-CN" sz="3600" dirty="0" smtClean="0"/>
              <a:t>=3cm,</a:t>
            </a:r>
          </a:p>
          <a:p>
            <a:pPr lvl="1"/>
            <a:r>
              <a:rPr lang="zh-CN" altLang="en-US" sz="3600" dirty="0" smtClean="0"/>
              <a:t>正方形边长</a:t>
            </a:r>
            <a:r>
              <a:rPr lang="en-US" altLang="zh-CN" sz="3600" dirty="0" smtClean="0"/>
              <a:t>=10cm</a:t>
            </a:r>
          </a:p>
        </p:txBody>
      </p:sp>
      <p:pic>
        <p:nvPicPr>
          <p:cNvPr id="196612" name="Picture 4"/>
          <p:cNvPicPr>
            <a:picLocks noChangeAspect="1" noChangeArrowheads="1"/>
          </p:cNvPicPr>
          <p:nvPr/>
        </p:nvPicPr>
        <p:blipFill>
          <a:blip r:embed="rId2"/>
          <a:srcRect/>
          <a:stretch>
            <a:fillRect/>
          </a:stretch>
        </p:blipFill>
        <p:spPr bwMode="auto">
          <a:xfrm>
            <a:off x="3132138" y="3214686"/>
            <a:ext cx="5903912" cy="3171825"/>
          </a:xfrm>
          <a:prstGeom prst="rect">
            <a:avLst/>
          </a:prstGeom>
          <a:noFill/>
          <a:ln w="9525"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6612"/>
                                        </p:tgtEl>
                                        <p:attrNameLst>
                                          <p:attrName>style.visibility</p:attrName>
                                        </p:attrNameLst>
                                      </p:cBhvr>
                                      <p:to>
                                        <p:strVal val="visible"/>
                                      </p:to>
                                    </p:set>
                                    <p:anim calcmode="lin" valueType="num">
                                      <p:cBhvr additive="base">
                                        <p:cTn id="7" dur="500" fill="hold"/>
                                        <p:tgtEl>
                                          <p:spTgt spid="196612"/>
                                        </p:tgtEl>
                                        <p:attrNameLst>
                                          <p:attrName>ppt_x</p:attrName>
                                        </p:attrNameLst>
                                      </p:cBhvr>
                                      <p:tavLst>
                                        <p:tav tm="0">
                                          <p:val>
                                            <p:strVal val="#ppt_x"/>
                                          </p:val>
                                        </p:tav>
                                        <p:tav tm="100000">
                                          <p:val>
                                            <p:strVal val="#ppt_x"/>
                                          </p:val>
                                        </p:tav>
                                      </p:tavLst>
                                    </p:anim>
                                    <p:anim calcmode="lin" valueType="num">
                                      <p:cBhvr additive="base">
                                        <p:cTn id="8" dur="500" fill="hold"/>
                                        <p:tgtEl>
                                          <p:spTgt spid="1966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title"/>
          </p:nvPr>
        </p:nvSpPr>
        <p:spPr>
          <a:xfrm>
            <a:off x="214282" y="357166"/>
            <a:ext cx="7345363" cy="720725"/>
          </a:xfrm>
          <a:noFill/>
        </p:spPr>
        <p:txBody>
          <a:bodyPr vert="horz" wrap="square" lIns="91440" tIns="45720" rIns="91440" bIns="45720" numCol="1" rtlCol="0" anchor="ctr" anchorCtr="0" compatLnSpc="1">
            <a:prstTxWarp prst="textNoShape">
              <a:avLst/>
            </a:prstTxWarp>
            <a:normAutofit/>
            <a:scene3d>
              <a:camera prst="orthographicFront"/>
              <a:lightRig rig="soft" dir="t"/>
            </a:scene3d>
            <a:sp3d prstMaterial="softEdge">
              <a:bevelT w="25400" h="25400"/>
            </a:sp3d>
          </a:bodyPr>
          <a:lstStyle/>
          <a:p>
            <a:pPr>
              <a:lnSpc>
                <a:spcPct val="90000"/>
              </a:lnSpc>
            </a:pPr>
            <a:r>
              <a:rPr lang="zh-CN" altLang="en-US" sz="4400" b="0" dirty="0" smtClean="0"/>
              <a:t>教育目标和核心素养的关系</a:t>
            </a:r>
            <a:endParaRPr lang="en-US" altLang="zh-CN" sz="4400" b="0" dirty="0" smtClean="0"/>
          </a:p>
        </p:txBody>
      </p:sp>
      <p:grpSp>
        <p:nvGrpSpPr>
          <p:cNvPr id="26" name="组合 25"/>
          <p:cNvGrpSpPr/>
          <p:nvPr/>
        </p:nvGrpSpPr>
        <p:grpSpPr>
          <a:xfrm>
            <a:off x="500034" y="1428770"/>
            <a:ext cx="8286750" cy="4929188"/>
            <a:chOff x="500034" y="1428770"/>
            <a:chExt cx="8286750" cy="4929188"/>
          </a:xfrm>
        </p:grpSpPr>
        <p:grpSp>
          <p:nvGrpSpPr>
            <p:cNvPr id="22" name="组合 21"/>
            <p:cNvGrpSpPr/>
            <p:nvPr/>
          </p:nvGrpSpPr>
          <p:grpSpPr>
            <a:xfrm>
              <a:off x="500034" y="1428770"/>
              <a:ext cx="8286750" cy="4929188"/>
              <a:chOff x="642938" y="1857375"/>
              <a:chExt cx="8286750" cy="4929188"/>
            </a:xfrm>
          </p:grpSpPr>
          <p:sp>
            <p:nvSpPr>
              <p:cNvPr id="10" name="矩形 9"/>
              <p:cNvSpPr/>
              <p:nvPr/>
            </p:nvSpPr>
            <p:spPr>
              <a:xfrm>
                <a:off x="2051720" y="1857375"/>
                <a:ext cx="2736304"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smtClean="0">
                    <a:solidFill>
                      <a:schemeClr val="tx1"/>
                    </a:solidFill>
                  </a:rPr>
                  <a:t>教育总体</a:t>
                </a:r>
                <a:r>
                  <a:rPr lang="zh-CN" altLang="en-US" sz="3200" dirty="0">
                    <a:solidFill>
                      <a:schemeClr val="tx1"/>
                    </a:solidFill>
                  </a:rPr>
                  <a:t>目标</a:t>
                </a:r>
              </a:p>
            </p:txBody>
          </p:sp>
          <p:sp>
            <p:nvSpPr>
              <p:cNvPr id="13" name="椭圆 12"/>
              <p:cNvSpPr/>
              <p:nvPr/>
            </p:nvSpPr>
            <p:spPr>
              <a:xfrm>
                <a:off x="2000250" y="3214688"/>
                <a:ext cx="2857500" cy="157162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600" b="1" dirty="0" smtClean="0">
                    <a:solidFill>
                      <a:srgbClr val="FF0000"/>
                    </a:solidFill>
                  </a:rPr>
                  <a:t>（学科）素养模型</a:t>
                </a:r>
                <a:endParaRPr lang="zh-CN" altLang="en-US" sz="3600" b="1" dirty="0">
                  <a:solidFill>
                    <a:srgbClr val="FF0000"/>
                  </a:solidFill>
                </a:endParaRPr>
              </a:p>
            </p:txBody>
          </p:sp>
          <p:sp>
            <p:nvSpPr>
              <p:cNvPr id="16" name="矩形 15"/>
              <p:cNvSpPr/>
              <p:nvPr/>
            </p:nvSpPr>
            <p:spPr>
              <a:xfrm>
                <a:off x="4643438" y="5143500"/>
                <a:ext cx="1643062" cy="1285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smtClean="0">
                    <a:solidFill>
                      <a:schemeClr val="tx1"/>
                    </a:solidFill>
                  </a:rPr>
                  <a:t>课标的</a:t>
                </a:r>
                <a:r>
                  <a:rPr lang="zh-CN" altLang="en-US" sz="3200" dirty="0">
                    <a:solidFill>
                      <a:schemeClr val="tx1"/>
                    </a:solidFill>
                  </a:rPr>
                  <a:t>实施</a:t>
                </a:r>
              </a:p>
            </p:txBody>
          </p:sp>
          <p:sp>
            <p:nvSpPr>
              <p:cNvPr id="17" name="矩形 16"/>
              <p:cNvSpPr/>
              <p:nvPr/>
            </p:nvSpPr>
            <p:spPr>
              <a:xfrm>
                <a:off x="642938" y="5286375"/>
                <a:ext cx="1571625" cy="1214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a:solidFill>
                      <a:schemeClr val="tx1"/>
                    </a:solidFill>
                  </a:rPr>
                  <a:t>学业水平考试</a:t>
                </a:r>
              </a:p>
            </p:txBody>
          </p:sp>
          <p:sp>
            <p:nvSpPr>
              <p:cNvPr id="18" name="矩形 17"/>
              <p:cNvSpPr/>
              <p:nvPr/>
            </p:nvSpPr>
            <p:spPr>
              <a:xfrm>
                <a:off x="6715125" y="4143375"/>
                <a:ext cx="2214563"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solidFill>
                      <a:schemeClr val="tx1"/>
                    </a:solidFill>
                  </a:rPr>
                  <a:t>课程设计</a:t>
                </a:r>
              </a:p>
            </p:txBody>
          </p:sp>
          <p:sp>
            <p:nvSpPr>
              <p:cNvPr id="19" name="矩形 18"/>
              <p:cNvSpPr/>
              <p:nvPr/>
            </p:nvSpPr>
            <p:spPr>
              <a:xfrm>
                <a:off x="6715125" y="4857750"/>
                <a:ext cx="2214563"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solidFill>
                      <a:schemeClr val="tx1"/>
                    </a:solidFill>
                  </a:rPr>
                  <a:t>教学管理</a:t>
                </a:r>
              </a:p>
            </p:txBody>
          </p:sp>
          <p:sp>
            <p:nvSpPr>
              <p:cNvPr id="20" name="矩形 19"/>
              <p:cNvSpPr/>
              <p:nvPr/>
            </p:nvSpPr>
            <p:spPr>
              <a:xfrm>
                <a:off x="6715125" y="5572125"/>
                <a:ext cx="2214563"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solidFill>
                      <a:schemeClr val="tx1"/>
                    </a:solidFill>
                  </a:rPr>
                  <a:t>教师培训</a:t>
                </a:r>
              </a:p>
            </p:txBody>
          </p:sp>
          <p:sp>
            <p:nvSpPr>
              <p:cNvPr id="21" name="矩形 20"/>
              <p:cNvSpPr/>
              <p:nvPr/>
            </p:nvSpPr>
            <p:spPr>
              <a:xfrm>
                <a:off x="6715125" y="6215063"/>
                <a:ext cx="2214563"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solidFill>
                      <a:schemeClr val="tx1"/>
                    </a:solidFill>
                  </a:rPr>
                  <a:t>资源配置</a:t>
                </a:r>
              </a:p>
            </p:txBody>
          </p:sp>
          <p:cxnSp>
            <p:nvCxnSpPr>
              <p:cNvPr id="23" name="直接箭头连接符 22"/>
              <p:cNvCxnSpPr>
                <a:stCxn id="16" idx="3"/>
                <a:endCxn id="18" idx="1"/>
              </p:cNvCxnSpPr>
              <p:nvPr/>
            </p:nvCxnSpPr>
            <p:spPr>
              <a:xfrm flipV="1">
                <a:off x="6286500" y="4429125"/>
                <a:ext cx="428625" cy="13573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16" idx="3"/>
                <a:endCxn id="19" idx="1"/>
              </p:cNvCxnSpPr>
              <p:nvPr/>
            </p:nvCxnSpPr>
            <p:spPr>
              <a:xfrm flipV="1">
                <a:off x="6286500" y="5143500"/>
                <a:ext cx="428625" cy="64293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16" idx="3"/>
                <a:endCxn id="20" idx="1"/>
              </p:cNvCxnSpPr>
              <p:nvPr/>
            </p:nvCxnSpPr>
            <p:spPr>
              <a:xfrm>
                <a:off x="6286500" y="5786438"/>
                <a:ext cx="428625" cy="7143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16" idx="3"/>
                <a:endCxn id="21" idx="1"/>
              </p:cNvCxnSpPr>
              <p:nvPr/>
            </p:nvCxnSpPr>
            <p:spPr>
              <a:xfrm>
                <a:off x="6286500" y="5786438"/>
                <a:ext cx="428625" cy="7143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0" name="右箭头 29"/>
              <p:cNvSpPr/>
              <p:nvPr/>
            </p:nvSpPr>
            <p:spPr>
              <a:xfrm rot="5400000">
                <a:off x="3071813" y="2714625"/>
                <a:ext cx="571500" cy="571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右箭头 30"/>
              <p:cNvSpPr/>
              <p:nvPr/>
            </p:nvSpPr>
            <p:spPr>
              <a:xfrm rot="2211245">
                <a:off x="4700588" y="4429125"/>
                <a:ext cx="1143000" cy="571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下箭头 31"/>
              <p:cNvSpPr/>
              <p:nvPr/>
            </p:nvSpPr>
            <p:spPr>
              <a:xfrm rot="2165271">
                <a:off x="1628775" y="4344988"/>
                <a:ext cx="561975" cy="9969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4" name="左右箭头 23"/>
            <p:cNvSpPr/>
            <p:nvPr/>
          </p:nvSpPr>
          <p:spPr>
            <a:xfrm>
              <a:off x="2285984" y="5143512"/>
              <a:ext cx="1928826" cy="71438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idx="4294967295"/>
          </p:nvPr>
        </p:nvSpPr>
        <p:spPr/>
        <p:txBody>
          <a:bodyPr/>
          <a:lstStyle/>
          <a:p>
            <a:r>
              <a:rPr lang="zh-CN" altLang="en-US" b="0" dirty="0" smtClean="0">
                <a:solidFill>
                  <a:schemeClr val="tx1"/>
                </a:solidFill>
              </a:rPr>
              <a:t>解决这一问题的过程</a:t>
            </a:r>
          </a:p>
        </p:txBody>
      </p:sp>
      <p:sp>
        <p:nvSpPr>
          <p:cNvPr id="114691" name="Rectangle 3"/>
          <p:cNvSpPr>
            <a:spLocks noGrp="1" noChangeArrowheads="1"/>
          </p:cNvSpPr>
          <p:nvPr>
            <p:ph type="body" sz="half" idx="4294967295"/>
          </p:nvPr>
        </p:nvSpPr>
        <p:spPr>
          <a:xfrm>
            <a:off x="457200" y="1600200"/>
            <a:ext cx="8218488" cy="4495800"/>
          </a:xfrm>
        </p:spPr>
        <p:txBody>
          <a:bodyPr/>
          <a:lstStyle/>
          <a:p>
            <a:pPr>
              <a:buFontTx/>
              <a:buNone/>
            </a:pPr>
            <a:r>
              <a:rPr lang="en-US" altLang="zh-CN" sz="3600" dirty="0" smtClean="0"/>
              <a:t>4</a:t>
            </a:r>
            <a:r>
              <a:rPr lang="zh-CN" altLang="en-US" sz="3600" dirty="0" smtClean="0"/>
              <a:t>、解决问题并加以抽象和概括</a:t>
            </a:r>
          </a:p>
          <a:p>
            <a:pPr lvl="1"/>
            <a:r>
              <a:rPr lang="zh-CN" altLang="en-US" sz="3600" dirty="0" smtClean="0"/>
              <a:t>用代数形式代表两者关系</a:t>
            </a:r>
          </a:p>
          <a:p>
            <a:pPr>
              <a:buFontTx/>
              <a:buNone/>
            </a:pPr>
            <a:endParaRPr lang="zh-CN" altLang="en-US" sz="3600" dirty="0" smtClean="0"/>
          </a:p>
          <a:p>
            <a:pPr>
              <a:buFontTx/>
              <a:buNone/>
            </a:pPr>
            <a:endParaRPr lang="zh-CN" altLang="en-US" sz="3600" dirty="0" smtClean="0"/>
          </a:p>
          <a:p>
            <a:pPr>
              <a:buFontTx/>
              <a:buNone/>
            </a:pPr>
            <a:endParaRPr lang="zh-CN" altLang="en-US" sz="3600" dirty="0" smtClean="0"/>
          </a:p>
          <a:p>
            <a:pPr>
              <a:buFontTx/>
              <a:buNone/>
            </a:pPr>
            <a:r>
              <a:rPr lang="en-US" altLang="zh-CN" sz="3600" dirty="0" smtClean="0"/>
              <a:t>5</a:t>
            </a:r>
            <a:r>
              <a:rPr lang="zh-CN" altLang="en-US" sz="3600" dirty="0" smtClean="0"/>
              <a:t>、推广（到现实情境去）</a:t>
            </a:r>
          </a:p>
          <a:p>
            <a:endParaRPr lang="en-US" altLang="zh-CN" sz="3600" dirty="0" smtClean="0"/>
          </a:p>
        </p:txBody>
      </p:sp>
      <p:graphicFrame>
        <p:nvGraphicFramePr>
          <p:cNvPr id="114692" name="Object 4"/>
          <p:cNvGraphicFramePr>
            <a:graphicFrameLocks noChangeAspect="1"/>
          </p:cNvGraphicFramePr>
          <p:nvPr>
            <p:ph sz="half" idx="4294967295"/>
          </p:nvPr>
        </p:nvGraphicFramePr>
        <p:xfrm>
          <a:off x="971550" y="3103563"/>
          <a:ext cx="7129463" cy="1262062"/>
        </p:xfrm>
        <a:graphic>
          <a:graphicData uri="http://schemas.openxmlformats.org/presentationml/2006/ole">
            <p:oleObj spid="_x0000_s100354" name="公式" r:id="rId3" imgW="2438280" imgH="431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 calcmode="lin" valueType="num">
                                      <p:cBhvr additive="base">
                                        <p:cTn id="7" dur="500" fill="hold"/>
                                        <p:tgtEl>
                                          <p:spTgt spid="1146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469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4691">
                                            <p:txEl>
                                              <p:pRg st="1" end="1"/>
                                            </p:txEl>
                                          </p:spTgt>
                                        </p:tgtEl>
                                        <p:attrNameLst>
                                          <p:attrName>style.visibility</p:attrName>
                                        </p:attrNameLst>
                                      </p:cBhvr>
                                      <p:to>
                                        <p:strVal val="visible"/>
                                      </p:to>
                                    </p:set>
                                    <p:anim calcmode="lin" valueType="num">
                                      <p:cBhvr additive="base">
                                        <p:cTn id="11" dur="500" fill="hold"/>
                                        <p:tgtEl>
                                          <p:spTgt spid="11469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46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4692"/>
                                        </p:tgtEl>
                                        <p:attrNameLst>
                                          <p:attrName>style.visibility</p:attrName>
                                        </p:attrNameLst>
                                      </p:cBhvr>
                                      <p:to>
                                        <p:strVal val="visible"/>
                                      </p:to>
                                    </p:set>
                                    <p:anim calcmode="lin" valueType="num">
                                      <p:cBhvr additive="base">
                                        <p:cTn id="17" dur="500" fill="hold"/>
                                        <p:tgtEl>
                                          <p:spTgt spid="114692"/>
                                        </p:tgtEl>
                                        <p:attrNameLst>
                                          <p:attrName>ppt_x</p:attrName>
                                        </p:attrNameLst>
                                      </p:cBhvr>
                                      <p:tavLst>
                                        <p:tav tm="0">
                                          <p:val>
                                            <p:strVal val="#ppt_x"/>
                                          </p:val>
                                        </p:tav>
                                        <p:tav tm="100000">
                                          <p:val>
                                            <p:strVal val="#ppt_x"/>
                                          </p:val>
                                        </p:tav>
                                      </p:tavLst>
                                    </p:anim>
                                    <p:anim calcmode="lin" valueType="num">
                                      <p:cBhvr additive="base">
                                        <p:cTn id="18" dur="500" fill="hold"/>
                                        <p:tgtEl>
                                          <p:spTgt spid="11469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4691">
                                            <p:txEl>
                                              <p:pRg st="5" end="5"/>
                                            </p:txEl>
                                          </p:spTgt>
                                        </p:tgtEl>
                                        <p:attrNameLst>
                                          <p:attrName>style.visibility</p:attrName>
                                        </p:attrNameLst>
                                      </p:cBhvr>
                                      <p:to>
                                        <p:strVal val="visible"/>
                                      </p:to>
                                    </p:set>
                                    <p:anim calcmode="lin" valueType="num">
                                      <p:cBhvr additive="base">
                                        <p:cTn id="23" dur="500" fill="hold"/>
                                        <p:tgtEl>
                                          <p:spTgt spid="114691">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469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r>
              <a:rPr lang="zh-CN" altLang="en-US"/>
              <a:t>解决这一问题的过程</a:t>
            </a:r>
          </a:p>
        </p:txBody>
      </p:sp>
      <p:sp>
        <p:nvSpPr>
          <p:cNvPr id="427011" name="Rectangle 3"/>
          <p:cNvSpPr>
            <a:spLocks noChangeArrowheads="1"/>
          </p:cNvSpPr>
          <p:nvPr/>
        </p:nvSpPr>
        <p:spPr bwMode="auto">
          <a:xfrm>
            <a:off x="1187450" y="1341438"/>
            <a:ext cx="6697663" cy="4679950"/>
          </a:xfrm>
          <a:prstGeom prst="rect">
            <a:avLst/>
          </a:prstGeom>
          <a:noFill/>
          <a:ln w="15875" algn="ctr">
            <a:noFill/>
            <a:prstDash val="dashDot"/>
            <a:miter lim="800000"/>
            <a:headEnd/>
            <a:tailEnd/>
          </a:ln>
          <a:effectLst/>
        </p:spPr>
        <p:txBody>
          <a:bodyPr wrap="none" anchor="ctr"/>
          <a:lstStyle/>
          <a:p>
            <a:pPr marL="342900" indent="-342900" algn="ctr"/>
            <a:endParaRPr lang="zh-CN" altLang="zh-CN" sz="2800"/>
          </a:p>
        </p:txBody>
      </p:sp>
      <p:sp>
        <p:nvSpPr>
          <p:cNvPr id="427012" name="Rectangle 4"/>
          <p:cNvSpPr>
            <a:spLocks noChangeArrowheads="1"/>
          </p:cNvSpPr>
          <p:nvPr/>
        </p:nvSpPr>
        <p:spPr bwMode="auto">
          <a:xfrm>
            <a:off x="1549400" y="1916113"/>
            <a:ext cx="1943100" cy="1081087"/>
          </a:xfrm>
          <a:prstGeom prst="rect">
            <a:avLst/>
          </a:prstGeom>
          <a:noFill/>
          <a:ln w="9525" algn="ctr">
            <a:solidFill>
              <a:srgbClr val="000000"/>
            </a:solidFill>
            <a:prstDash val="dash"/>
            <a:miter lim="800000"/>
            <a:headEnd/>
            <a:tailEnd/>
          </a:ln>
          <a:effectLst/>
        </p:spPr>
        <p:txBody>
          <a:bodyPr wrap="none" anchor="ctr"/>
          <a:lstStyle/>
          <a:p>
            <a:pPr marL="342900" indent="-342900" algn="ctr">
              <a:buFontTx/>
              <a:buNone/>
            </a:pPr>
            <a:r>
              <a:rPr lang="zh-CN" altLang="en-US" sz="2800" dirty="0"/>
              <a:t>实际解</a:t>
            </a:r>
          </a:p>
          <a:p>
            <a:pPr marL="342900" indent="-342900" algn="ctr">
              <a:buFontTx/>
              <a:buNone/>
            </a:pPr>
            <a:r>
              <a:rPr lang="zh-CN" altLang="en-US" sz="2800" dirty="0"/>
              <a:t>决方案</a:t>
            </a:r>
          </a:p>
        </p:txBody>
      </p:sp>
      <p:sp>
        <p:nvSpPr>
          <p:cNvPr id="427013" name="Rectangle 5"/>
          <p:cNvSpPr>
            <a:spLocks noChangeArrowheads="1"/>
          </p:cNvSpPr>
          <p:nvPr/>
        </p:nvSpPr>
        <p:spPr bwMode="auto">
          <a:xfrm>
            <a:off x="1547813" y="4365625"/>
            <a:ext cx="1943100" cy="1081088"/>
          </a:xfrm>
          <a:prstGeom prst="rect">
            <a:avLst/>
          </a:prstGeom>
          <a:noFill/>
          <a:ln w="9525" algn="ctr">
            <a:solidFill>
              <a:srgbClr val="000000"/>
            </a:solidFill>
            <a:prstDash val="dash"/>
            <a:miter lim="800000"/>
            <a:headEnd/>
            <a:tailEnd/>
          </a:ln>
          <a:effectLst/>
        </p:spPr>
        <p:txBody>
          <a:bodyPr wrap="none" anchor="ctr"/>
          <a:lstStyle/>
          <a:p>
            <a:pPr marL="342900" indent="-342900" algn="ctr">
              <a:buFontTx/>
              <a:buNone/>
            </a:pPr>
            <a:r>
              <a:rPr lang="zh-CN" altLang="en-US" sz="2800" dirty="0"/>
              <a:t>现实世界</a:t>
            </a:r>
          </a:p>
        </p:txBody>
      </p:sp>
      <p:sp>
        <p:nvSpPr>
          <p:cNvPr id="427014" name="Rectangle 6"/>
          <p:cNvSpPr>
            <a:spLocks noChangeArrowheads="1"/>
          </p:cNvSpPr>
          <p:nvPr/>
        </p:nvSpPr>
        <p:spPr bwMode="auto">
          <a:xfrm>
            <a:off x="5508625" y="1916113"/>
            <a:ext cx="1943100" cy="1081087"/>
          </a:xfrm>
          <a:prstGeom prst="rect">
            <a:avLst/>
          </a:prstGeom>
          <a:noFill/>
          <a:ln w="9525" algn="ctr">
            <a:solidFill>
              <a:srgbClr val="000000"/>
            </a:solidFill>
            <a:prstDash val="dash"/>
            <a:miter lim="800000"/>
            <a:headEnd/>
            <a:tailEnd/>
          </a:ln>
          <a:effectLst/>
        </p:spPr>
        <p:txBody>
          <a:bodyPr wrap="none" anchor="ctr"/>
          <a:lstStyle/>
          <a:p>
            <a:pPr marL="342900" indent="-342900" algn="ctr"/>
            <a:r>
              <a:rPr lang="zh-CN" altLang="en-US" sz="2800" dirty="0"/>
              <a:t>数学解</a:t>
            </a:r>
          </a:p>
          <a:p>
            <a:pPr marL="342900" indent="-342900" algn="ctr"/>
            <a:r>
              <a:rPr lang="zh-CN" altLang="en-US" sz="2800" dirty="0"/>
              <a:t>决方案</a:t>
            </a:r>
          </a:p>
        </p:txBody>
      </p:sp>
      <p:sp>
        <p:nvSpPr>
          <p:cNvPr id="427015" name="Rectangle 7"/>
          <p:cNvSpPr>
            <a:spLocks noChangeArrowheads="1"/>
          </p:cNvSpPr>
          <p:nvPr/>
        </p:nvSpPr>
        <p:spPr bwMode="auto">
          <a:xfrm>
            <a:off x="5508625" y="4365625"/>
            <a:ext cx="1943100" cy="1081088"/>
          </a:xfrm>
          <a:prstGeom prst="rect">
            <a:avLst/>
          </a:prstGeom>
          <a:noFill/>
          <a:ln w="9525" algn="ctr">
            <a:solidFill>
              <a:srgbClr val="000000"/>
            </a:solidFill>
            <a:prstDash val="dash"/>
            <a:miter lim="800000"/>
            <a:headEnd/>
            <a:tailEnd/>
          </a:ln>
          <a:effectLst/>
        </p:spPr>
        <p:txBody>
          <a:bodyPr wrap="none" anchor="ctr"/>
          <a:lstStyle/>
          <a:p>
            <a:pPr marL="342900" indent="-342900" algn="ctr"/>
            <a:r>
              <a:rPr lang="zh-CN" altLang="en-US" sz="2800" dirty="0"/>
              <a:t>数学问题</a:t>
            </a:r>
          </a:p>
        </p:txBody>
      </p:sp>
      <p:sp>
        <p:nvSpPr>
          <p:cNvPr id="427016" name="Line 8"/>
          <p:cNvSpPr>
            <a:spLocks noChangeShapeType="1"/>
          </p:cNvSpPr>
          <p:nvPr/>
        </p:nvSpPr>
        <p:spPr bwMode="auto">
          <a:xfrm>
            <a:off x="3492500" y="4941888"/>
            <a:ext cx="2016125" cy="0"/>
          </a:xfrm>
          <a:prstGeom prst="line">
            <a:avLst/>
          </a:prstGeom>
          <a:noFill/>
          <a:ln w="38100">
            <a:solidFill>
              <a:srgbClr val="000000"/>
            </a:solidFill>
            <a:round/>
            <a:headEnd/>
            <a:tailEnd type="triangle" w="med" len="med"/>
          </a:ln>
          <a:effectLst/>
        </p:spPr>
        <p:txBody>
          <a:bodyPr/>
          <a:lstStyle/>
          <a:p>
            <a:endParaRPr lang="zh-CN" altLang="en-US"/>
          </a:p>
        </p:txBody>
      </p:sp>
      <p:sp>
        <p:nvSpPr>
          <p:cNvPr id="427017" name="Line 9"/>
          <p:cNvSpPr>
            <a:spLocks noChangeShapeType="1"/>
          </p:cNvSpPr>
          <p:nvPr/>
        </p:nvSpPr>
        <p:spPr bwMode="auto">
          <a:xfrm flipV="1">
            <a:off x="6443663" y="2997200"/>
            <a:ext cx="0" cy="1368425"/>
          </a:xfrm>
          <a:prstGeom prst="line">
            <a:avLst/>
          </a:prstGeom>
          <a:noFill/>
          <a:ln w="38100">
            <a:solidFill>
              <a:srgbClr val="000000"/>
            </a:solidFill>
            <a:round/>
            <a:headEnd/>
            <a:tailEnd type="triangle" w="med" len="med"/>
          </a:ln>
          <a:effectLst/>
        </p:spPr>
        <p:txBody>
          <a:bodyPr/>
          <a:lstStyle/>
          <a:p>
            <a:endParaRPr lang="zh-CN" altLang="en-US"/>
          </a:p>
        </p:txBody>
      </p:sp>
      <p:sp>
        <p:nvSpPr>
          <p:cNvPr id="427018" name="Line 10"/>
          <p:cNvSpPr>
            <a:spLocks noChangeShapeType="1"/>
          </p:cNvSpPr>
          <p:nvPr/>
        </p:nvSpPr>
        <p:spPr bwMode="auto">
          <a:xfrm>
            <a:off x="2411413" y="2997200"/>
            <a:ext cx="0" cy="1368425"/>
          </a:xfrm>
          <a:prstGeom prst="line">
            <a:avLst/>
          </a:prstGeom>
          <a:noFill/>
          <a:ln w="38100">
            <a:solidFill>
              <a:srgbClr val="000000"/>
            </a:solidFill>
            <a:round/>
            <a:headEnd/>
            <a:tailEnd type="triangle" w="med" len="med"/>
          </a:ln>
          <a:effectLst/>
        </p:spPr>
        <p:txBody>
          <a:bodyPr/>
          <a:lstStyle/>
          <a:p>
            <a:endParaRPr lang="zh-CN" altLang="en-US"/>
          </a:p>
        </p:txBody>
      </p:sp>
      <p:sp>
        <p:nvSpPr>
          <p:cNvPr id="427019" name="Line 11"/>
          <p:cNvSpPr>
            <a:spLocks noChangeShapeType="1"/>
          </p:cNvSpPr>
          <p:nvPr/>
        </p:nvSpPr>
        <p:spPr bwMode="auto">
          <a:xfrm flipH="1" flipV="1">
            <a:off x="3419475" y="2349500"/>
            <a:ext cx="2089150" cy="0"/>
          </a:xfrm>
          <a:prstGeom prst="line">
            <a:avLst/>
          </a:prstGeom>
          <a:noFill/>
          <a:ln w="38100">
            <a:solidFill>
              <a:srgbClr val="000000"/>
            </a:solidFill>
            <a:round/>
            <a:headEnd/>
            <a:tailEnd type="triangle" w="med" len="med"/>
          </a:ln>
          <a:effectLst/>
        </p:spPr>
        <p:txBody>
          <a:bodyPr/>
          <a:lstStyle/>
          <a:p>
            <a:endParaRPr lang="zh-CN" altLang="en-US"/>
          </a:p>
        </p:txBody>
      </p:sp>
      <p:sp>
        <p:nvSpPr>
          <p:cNvPr id="427020" name="Line 12"/>
          <p:cNvSpPr>
            <a:spLocks noChangeShapeType="1"/>
          </p:cNvSpPr>
          <p:nvPr/>
        </p:nvSpPr>
        <p:spPr bwMode="auto">
          <a:xfrm>
            <a:off x="4570413" y="1411288"/>
            <a:ext cx="1587" cy="4538662"/>
          </a:xfrm>
          <a:prstGeom prst="line">
            <a:avLst/>
          </a:prstGeom>
          <a:noFill/>
          <a:ln w="15875">
            <a:solidFill>
              <a:srgbClr val="000000"/>
            </a:solidFill>
            <a:prstDash val="dashDot"/>
            <a:round/>
            <a:headEnd/>
            <a:tailEnd/>
          </a:ln>
          <a:effectLst/>
        </p:spPr>
        <p:txBody>
          <a:bodyPr/>
          <a:lstStyle/>
          <a:p>
            <a:endParaRPr lang="zh-CN" altLang="en-US"/>
          </a:p>
        </p:txBody>
      </p:sp>
      <p:sp>
        <p:nvSpPr>
          <p:cNvPr id="427021" name="Rectangle 13"/>
          <p:cNvSpPr>
            <a:spLocks noChangeArrowheads="1"/>
          </p:cNvSpPr>
          <p:nvPr/>
        </p:nvSpPr>
        <p:spPr bwMode="auto">
          <a:xfrm>
            <a:off x="3563938" y="4437063"/>
            <a:ext cx="1651004" cy="431800"/>
          </a:xfrm>
          <a:prstGeom prst="rect">
            <a:avLst/>
          </a:prstGeom>
          <a:noFill/>
          <a:ln w="15875" algn="ctr">
            <a:noFill/>
            <a:prstDash val="dashDot"/>
            <a:miter lim="800000"/>
            <a:headEnd/>
            <a:tailEnd/>
          </a:ln>
          <a:effectLst/>
        </p:spPr>
        <p:txBody>
          <a:bodyPr wrap="none" anchor="ctr"/>
          <a:lstStyle/>
          <a:p>
            <a:pPr marL="342900" indent="-342900" algn="ctr">
              <a:buFontTx/>
              <a:buNone/>
            </a:pPr>
            <a:r>
              <a:rPr lang="en-US" altLang="zh-CN" sz="2800" dirty="0"/>
              <a:t>1</a:t>
            </a:r>
            <a:r>
              <a:rPr lang="zh-CN" altLang="en-US" sz="2800" dirty="0"/>
              <a:t>、</a:t>
            </a:r>
            <a:r>
              <a:rPr lang="en-US" altLang="zh-CN" sz="2800" dirty="0"/>
              <a:t>2</a:t>
            </a:r>
            <a:r>
              <a:rPr lang="zh-CN" altLang="en-US" sz="2800" dirty="0"/>
              <a:t>、</a:t>
            </a:r>
            <a:r>
              <a:rPr lang="en-US" altLang="zh-CN" sz="2800" dirty="0"/>
              <a:t>3</a:t>
            </a:r>
          </a:p>
        </p:txBody>
      </p:sp>
      <p:sp>
        <p:nvSpPr>
          <p:cNvPr id="427022" name="Rectangle 14"/>
          <p:cNvSpPr>
            <a:spLocks noChangeArrowheads="1"/>
          </p:cNvSpPr>
          <p:nvPr/>
        </p:nvSpPr>
        <p:spPr bwMode="auto">
          <a:xfrm>
            <a:off x="3779838" y="1844675"/>
            <a:ext cx="1152525" cy="431800"/>
          </a:xfrm>
          <a:prstGeom prst="rect">
            <a:avLst/>
          </a:prstGeom>
          <a:noFill/>
          <a:ln w="15875" algn="ctr">
            <a:noFill/>
            <a:prstDash val="dashDot"/>
            <a:miter lim="800000"/>
            <a:headEnd/>
            <a:tailEnd/>
          </a:ln>
          <a:effectLst/>
        </p:spPr>
        <p:txBody>
          <a:bodyPr wrap="none" anchor="ctr"/>
          <a:lstStyle/>
          <a:p>
            <a:pPr marL="342900" indent="-342900" algn="ctr">
              <a:buFontTx/>
              <a:buNone/>
            </a:pPr>
            <a:r>
              <a:rPr lang="en-US" altLang="zh-CN" sz="2800" dirty="0"/>
              <a:t>5</a:t>
            </a:r>
          </a:p>
        </p:txBody>
      </p:sp>
      <p:sp>
        <p:nvSpPr>
          <p:cNvPr id="427023" name="Rectangle 15"/>
          <p:cNvSpPr>
            <a:spLocks noChangeArrowheads="1"/>
          </p:cNvSpPr>
          <p:nvPr/>
        </p:nvSpPr>
        <p:spPr bwMode="auto">
          <a:xfrm>
            <a:off x="6516688" y="3500438"/>
            <a:ext cx="503237" cy="431800"/>
          </a:xfrm>
          <a:prstGeom prst="rect">
            <a:avLst/>
          </a:prstGeom>
          <a:noFill/>
          <a:ln w="15875" algn="ctr">
            <a:noFill/>
            <a:prstDash val="dashDot"/>
            <a:miter lim="800000"/>
            <a:headEnd/>
            <a:tailEnd/>
          </a:ln>
          <a:effectLst/>
        </p:spPr>
        <p:txBody>
          <a:bodyPr wrap="none" anchor="ctr"/>
          <a:lstStyle/>
          <a:p>
            <a:pPr marL="342900" indent="-342900" algn="ctr">
              <a:buFontTx/>
              <a:buNone/>
            </a:pPr>
            <a:r>
              <a:rPr lang="en-US" altLang="zh-CN" sz="2400" dirty="0"/>
              <a:t>4</a:t>
            </a:r>
          </a:p>
        </p:txBody>
      </p:sp>
      <p:sp>
        <p:nvSpPr>
          <p:cNvPr id="427024" name="Rectangle 16"/>
          <p:cNvSpPr>
            <a:spLocks noChangeArrowheads="1"/>
          </p:cNvSpPr>
          <p:nvPr/>
        </p:nvSpPr>
        <p:spPr bwMode="auto">
          <a:xfrm>
            <a:off x="2484438" y="3429000"/>
            <a:ext cx="503237" cy="431800"/>
          </a:xfrm>
          <a:prstGeom prst="rect">
            <a:avLst/>
          </a:prstGeom>
          <a:noFill/>
          <a:ln w="15875" algn="ctr">
            <a:noFill/>
            <a:prstDash val="dashDot"/>
            <a:miter lim="800000"/>
            <a:headEnd/>
            <a:tailEnd/>
          </a:ln>
          <a:effectLst/>
        </p:spPr>
        <p:txBody>
          <a:bodyPr wrap="none" anchor="ctr"/>
          <a:lstStyle/>
          <a:p>
            <a:pPr marL="342900" indent="-342900" algn="ctr">
              <a:buFontTx/>
              <a:buNone/>
            </a:pPr>
            <a:r>
              <a:rPr lang="en-US" altLang="zh-CN" sz="2800" dirty="0"/>
              <a:t>5</a:t>
            </a:r>
          </a:p>
        </p:txBody>
      </p:sp>
      <p:sp>
        <p:nvSpPr>
          <p:cNvPr id="427025" name="Rectangle 17"/>
          <p:cNvSpPr>
            <a:spLocks noChangeArrowheads="1"/>
          </p:cNvSpPr>
          <p:nvPr/>
        </p:nvSpPr>
        <p:spPr bwMode="auto">
          <a:xfrm>
            <a:off x="3060700" y="6237288"/>
            <a:ext cx="3743325" cy="620712"/>
          </a:xfrm>
          <a:prstGeom prst="rect">
            <a:avLst/>
          </a:prstGeom>
          <a:solidFill>
            <a:srgbClr val="FFFFFF"/>
          </a:solidFill>
          <a:ln w="15875" algn="ctr">
            <a:solidFill>
              <a:srgbClr val="000000"/>
            </a:solidFill>
            <a:miter lim="800000"/>
            <a:headEnd/>
            <a:tailEnd/>
          </a:ln>
          <a:effectLst/>
        </p:spPr>
        <p:txBody>
          <a:bodyPr wrap="none" anchor="ctr"/>
          <a:lstStyle/>
          <a:p>
            <a:pPr marL="342900" indent="-342900">
              <a:buFontTx/>
              <a:buNone/>
            </a:pPr>
            <a:r>
              <a:rPr lang="zh-CN" altLang="en-US" sz="2800" b="1" dirty="0">
                <a:solidFill>
                  <a:srgbClr val="FF3300"/>
                </a:solidFill>
              </a:rPr>
              <a:t>分析、提出、形成问题</a:t>
            </a:r>
          </a:p>
        </p:txBody>
      </p:sp>
      <p:sp>
        <p:nvSpPr>
          <p:cNvPr id="427026" name="Line 18"/>
          <p:cNvSpPr>
            <a:spLocks noChangeShapeType="1"/>
          </p:cNvSpPr>
          <p:nvPr/>
        </p:nvSpPr>
        <p:spPr bwMode="auto">
          <a:xfrm flipV="1">
            <a:off x="3851275" y="5013325"/>
            <a:ext cx="433388" cy="1223963"/>
          </a:xfrm>
          <a:prstGeom prst="line">
            <a:avLst/>
          </a:prstGeom>
          <a:noFill/>
          <a:ln w="38100">
            <a:solidFill>
              <a:srgbClr val="000000"/>
            </a:solidFill>
            <a:round/>
            <a:headEnd/>
            <a:tailEnd type="triangle" w="med" len="med"/>
          </a:ln>
          <a:effectLst/>
        </p:spPr>
        <p:txBody>
          <a:bodyPr/>
          <a:lstStyle/>
          <a:p>
            <a:endParaRPr lang="zh-CN" altLang="en-US"/>
          </a:p>
        </p:txBody>
      </p:sp>
      <p:sp>
        <p:nvSpPr>
          <p:cNvPr id="427027" name="Rectangle 19"/>
          <p:cNvSpPr>
            <a:spLocks noChangeArrowheads="1"/>
          </p:cNvSpPr>
          <p:nvPr/>
        </p:nvSpPr>
        <p:spPr bwMode="auto">
          <a:xfrm>
            <a:off x="7993093" y="2643182"/>
            <a:ext cx="1008063" cy="2017713"/>
          </a:xfrm>
          <a:prstGeom prst="rect">
            <a:avLst/>
          </a:prstGeom>
          <a:solidFill>
            <a:srgbClr val="FFFFFF"/>
          </a:solidFill>
          <a:ln w="15875" algn="ctr">
            <a:solidFill>
              <a:srgbClr val="000000"/>
            </a:solidFill>
            <a:miter lim="800000"/>
            <a:headEnd/>
            <a:tailEnd/>
          </a:ln>
          <a:effectLst/>
        </p:spPr>
        <p:txBody>
          <a:bodyPr wrap="none" anchor="ctr"/>
          <a:lstStyle/>
          <a:p>
            <a:pPr marL="342900" indent="-342900">
              <a:buFontTx/>
              <a:buNone/>
            </a:pPr>
            <a:endParaRPr lang="zh-CN" altLang="en-US" sz="2800" b="1" dirty="0">
              <a:solidFill>
                <a:srgbClr val="FF3300"/>
              </a:solidFill>
            </a:endParaRPr>
          </a:p>
          <a:p>
            <a:pPr marL="342900" indent="-342900">
              <a:buFontTx/>
              <a:buNone/>
            </a:pPr>
            <a:r>
              <a:rPr lang="zh-CN" altLang="en-US" sz="2800" b="1" dirty="0">
                <a:solidFill>
                  <a:srgbClr val="FF3300"/>
                </a:solidFill>
              </a:rPr>
              <a:t>数学</a:t>
            </a:r>
          </a:p>
          <a:p>
            <a:pPr marL="342900" indent="-342900">
              <a:buFontTx/>
              <a:buNone/>
            </a:pPr>
            <a:r>
              <a:rPr lang="zh-CN" altLang="en-US" sz="2800" b="1" dirty="0" smtClean="0">
                <a:solidFill>
                  <a:srgbClr val="FF3300"/>
                </a:solidFill>
              </a:rPr>
              <a:t>问题</a:t>
            </a:r>
            <a:endParaRPr lang="en-US" altLang="zh-CN" sz="2800" b="1" dirty="0" smtClean="0">
              <a:solidFill>
                <a:srgbClr val="FF3300"/>
              </a:solidFill>
            </a:endParaRPr>
          </a:p>
          <a:p>
            <a:pPr marL="342900" indent="-342900">
              <a:buFontTx/>
              <a:buNone/>
            </a:pPr>
            <a:r>
              <a:rPr lang="zh-CN" altLang="en-US" sz="2800" b="1" dirty="0" smtClean="0">
                <a:solidFill>
                  <a:srgbClr val="FF3300"/>
                </a:solidFill>
              </a:rPr>
              <a:t>解决</a:t>
            </a:r>
            <a:endParaRPr lang="zh-CN" altLang="en-US" sz="2800" b="1" dirty="0">
              <a:solidFill>
                <a:srgbClr val="FF3300"/>
              </a:solidFill>
            </a:endParaRPr>
          </a:p>
        </p:txBody>
      </p:sp>
      <p:sp>
        <p:nvSpPr>
          <p:cNvPr id="427028" name="Line 20"/>
          <p:cNvSpPr>
            <a:spLocks noChangeShapeType="1"/>
          </p:cNvSpPr>
          <p:nvPr/>
        </p:nvSpPr>
        <p:spPr bwMode="auto">
          <a:xfrm flipH="1">
            <a:off x="7164388" y="3644900"/>
            <a:ext cx="792162" cy="71438"/>
          </a:xfrm>
          <a:prstGeom prst="line">
            <a:avLst/>
          </a:prstGeom>
          <a:noFill/>
          <a:ln w="38100">
            <a:solidFill>
              <a:srgbClr val="000000"/>
            </a:solidFill>
            <a:round/>
            <a:headEnd/>
            <a:tailEnd type="triangle" w="med" len="med"/>
          </a:ln>
          <a:effectLst/>
        </p:spPr>
        <p:txBody>
          <a:bodyPr/>
          <a:lstStyle/>
          <a:p>
            <a:endParaRPr lang="zh-CN" altLang="en-US"/>
          </a:p>
        </p:txBody>
      </p:sp>
      <p:sp>
        <p:nvSpPr>
          <p:cNvPr id="427029" name="Rectangle 21"/>
          <p:cNvSpPr>
            <a:spLocks noChangeArrowheads="1"/>
          </p:cNvSpPr>
          <p:nvPr/>
        </p:nvSpPr>
        <p:spPr bwMode="auto">
          <a:xfrm>
            <a:off x="0" y="1198561"/>
            <a:ext cx="1042988" cy="2016125"/>
          </a:xfrm>
          <a:prstGeom prst="rect">
            <a:avLst/>
          </a:prstGeom>
          <a:solidFill>
            <a:srgbClr val="FFFFFF"/>
          </a:solidFill>
          <a:ln w="15875" algn="ctr">
            <a:solidFill>
              <a:srgbClr val="000000"/>
            </a:solidFill>
            <a:miter lim="800000"/>
            <a:headEnd/>
            <a:tailEnd/>
          </a:ln>
          <a:effectLst/>
        </p:spPr>
        <p:txBody>
          <a:bodyPr wrap="none" anchor="ctr"/>
          <a:lstStyle/>
          <a:p>
            <a:pPr marL="342900" indent="-342900" algn="ctr">
              <a:buFontTx/>
              <a:buNone/>
            </a:pPr>
            <a:r>
              <a:rPr lang="zh-CN" altLang="en-US" sz="2400" b="1" dirty="0">
                <a:solidFill>
                  <a:srgbClr val="FF3300"/>
                </a:solidFill>
              </a:rPr>
              <a:t>抽象</a:t>
            </a:r>
          </a:p>
          <a:p>
            <a:pPr marL="342900" indent="-342900" algn="ctr">
              <a:buFontTx/>
              <a:buNone/>
            </a:pPr>
            <a:r>
              <a:rPr lang="zh-CN" altLang="en-US" sz="2400" b="1" dirty="0">
                <a:solidFill>
                  <a:srgbClr val="FF3300"/>
                </a:solidFill>
              </a:rPr>
              <a:t>概括</a:t>
            </a:r>
          </a:p>
          <a:p>
            <a:pPr marL="342900" indent="-342900" algn="ctr">
              <a:buFontTx/>
              <a:buNone/>
            </a:pPr>
            <a:r>
              <a:rPr lang="zh-CN" altLang="en-US" sz="2400" b="1" dirty="0">
                <a:solidFill>
                  <a:srgbClr val="FF3300"/>
                </a:solidFill>
              </a:rPr>
              <a:t>推广</a:t>
            </a:r>
          </a:p>
        </p:txBody>
      </p:sp>
      <p:sp>
        <p:nvSpPr>
          <p:cNvPr id="427030" name="Line 22"/>
          <p:cNvSpPr>
            <a:spLocks noChangeShapeType="1"/>
          </p:cNvSpPr>
          <p:nvPr/>
        </p:nvSpPr>
        <p:spPr bwMode="auto">
          <a:xfrm>
            <a:off x="971550" y="2708275"/>
            <a:ext cx="1368425" cy="936625"/>
          </a:xfrm>
          <a:prstGeom prst="line">
            <a:avLst/>
          </a:prstGeom>
          <a:noFill/>
          <a:ln w="38100">
            <a:solidFill>
              <a:srgbClr val="000000"/>
            </a:solidFill>
            <a:round/>
            <a:headEnd/>
            <a:tailEnd type="triangle" w="med" len="med"/>
          </a:ln>
          <a:effectLst/>
        </p:spPr>
        <p:txBody>
          <a:bodyPr/>
          <a:lstStyle/>
          <a:p>
            <a:endParaRPr lang="zh-CN" altLang="en-US"/>
          </a:p>
        </p:txBody>
      </p:sp>
      <p:sp>
        <p:nvSpPr>
          <p:cNvPr id="427031" name="Line 23"/>
          <p:cNvSpPr>
            <a:spLocks noChangeShapeType="1"/>
          </p:cNvSpPr>
          <p:nvPr/>
        </p:nvSpPr>
        <p:spPr bwMode="auto">
          <a:xfrm>
            <a:off x="1116013" y="1412875"/>
            <a:ext cx="3095625" cy="504825"/>
          </a:xfrm>
          <a:prstGeom prst="line">
            <a:avLst/>
          </a:prstGeom>
          <a:noFill/>
          <a:ln w="38100">
            <a:solidFill>
              <a:srgbClr val="0000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r>
              <a:rPr lang="zh-CN" altLang="en-US" b="0" dirty="0" smtClean="0">
                <a:solidFill>
                  <a:schemeClr val="tx1"/>
                </a:solidFill>
              </a:rPr>
              <a:t>我国当前的行动计划</a:t>
            </a:r>
          </a:p>
        </p:txBody>
      </p:sp>
      <p:sp>
        <p:nvSpPr>
          <p:cNvPr id="88067" name="Rectangle 3"/>
          <p:cNvSpPr>
            <a:spLocks noGrp="1" noChangeArrowheads="1"/>
          </p:cNvSpPr>
          <p:nvPr>
            <p:ph type="body" idx="1"/>
          </p:nvPr>
        </p:nvSpPr>
        <p:spPr>
          <a:xfrm>
            <a:off x="500034" y="1500174"/>
            <a:ext cx="8229600" cy="4525962"/>
          </a:xfrm>
        </p:spPr>
        <p:txBody>
          <a:bodyPr/>
          <a:lstStyle/>
          <a:p>
            <a:pPr>
              <a:lnSpc>
                <a:spcPct val="90000"/>
              </a:lnSpc>
              <a:spcBef>
                <a:spcPts val="600"/>
              </a:spcBef>
            </a:pPr>
            <a:r>
              <a:rPr lang="en-US" altLang="zh-CN" sz="3600" dirty="0" smtClean="0">
                <a:latin typeface="+mn-ea"/>
              </a:rPr>
              <a:t>2014</a:t>
            </a:r>
            <a:r>
              <a:rPr lang="zh-CN" altLang="en-US" sz="3600" dirty="0" smtClean="0">
                <a:latin typeface="+mn-ea"/>
              </a:rPr>
              <a:t>年高中课程标准修订</a:t>
            </a:r>
            <a:endParaRPr lang="en-US" altLang="zh-CN" sz="3600" dirty="0" smtClean="0">
              <a:latin typeface="+mn-ea"/>
            </a:endParaRPr>
          </a:p>
          <a:p>
            <a:pPr marL="603250" lvl="2" indent="-255588">
              <a:lnSpc>
                <a:spcPct val="150000"/>
              </a:lnSpc>
              <a:spcBef>
                <a:spcPts val="600"/>
              </a:spcBef>
              <a:buSzPct val="68000"/>
              <a:buFont typeface="Wingdings 3" pitchFamily="18" charset="2"/>
              <a:buChar char=""/>
            </a:pPr>
            <a:r>
              <a:rPr lang="zh-CN" altLang="en-US" sz="3000" dirty="0" smtClean="0">
                <a:latin typeface="+mn-ea"/>
              </a:rPr>
              <a:t>增加学业质量标准的内容</a:t>
            </a:r>
            <a:endParaRPr lang="en-US" altLang="zh-CN" sz="3000" dirty="0" smtClean="0">
              <a:latin typeface="+mn-ea"/>
            </a:endParaRPr>
          </a:p>
          <a:p>
            <a:pPr marL="603250" lvl="2" indent="-255588">
              <a:lnSpc>
                <a:spcPct val="150000"/>
              </a:lnSpc>
              <a:spcBef>
                <a:spcPts val="600"/>
              </a:spcBef>
              <a:buSzPct val="68000"/>
              <a:buFont typeface="Wingdings 3" pitchFamily="18" charset="2"/>
              <a:buChar char=""/>
            </a:pPr>
            <a:r>
              <a:rPr lang="zh-CN" altLang="en-US" sz="3000" dirty="0" smtClean="0">
                <a:latin typeface="+mn-ea"/>
              </a:rPr>
              <a:t>公民核心素养模型到学科素养模型</a:t>
            </a:r>
            <a:endParaRPr lang="en-US" altLang="zh-CN" sz="3000" dirty="0" smtClean="0">
              <a:latin typeface="+mn-ea"/>
            </a:endParaRPr>
          </a:p>
          <a:p>
            <a:pPr lvl="1">
              <a:lnSpc>
                <a:spcPct val="90000"/>
              </a:lnSpc>
              <a:spcBef>
                <a:spcPts val="600"/>
              </a:spcBef>
            </a:pPr>
            <a:endParaRPr lang="en-US" altLang="zh-CN" sz="2800" dirty="0" smtClean="0">
              <a:latin typeface="+mn-ea"/>
            </a:endParaRPr>
          </a:p>
        </p:txBody>
      </p:sp>
      <p:sp>
        <p:nvSpPr>
          <p:cNvPr id="4" name="副标题 2"/>
          <p:cNvSpPr txBox="1">
            <a:spLocks/>
          </p:cNvSpPr>
          <p:nvPr/>
        </p:nvSpPr>
        <p:spPr bwMode="auto">
          <a:xfrm>
            <a:off x="1285852" y="4071942"/>
            <a:ext cx="6643734" cy="11430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scene3d>
              <a:camera prst="orthographicFront"/>
              <a:lightRig rig="soft" dir="t"/>
            </a:scene3d>
            <a:sp3d prstMaterial="softEdge">
              <a:bevelT w="25400" h="25400"/>
            </a:sp3d>
          </a:bodyPr>
          <a:lstStyle/>
          <a:p>
            <a:pPr marL="0" marR="0" lvl="0" indent="0" algn="ctr" defTabSz="914400" rtl="0" eaLnBrk="0" fontAlgn="base" latinLnBrk="0" hangingPunct="0">
              <a:lnSpc>
                <a:spcPct val="100000"/>
              </a:lnSpc>
              <a:spcBef>
                <a:spcPct val="0"/>
              </a:spcBef>
              <a:spcAft>
                <a:spcPct val="0"/>
              </a:spcAft>
              <a:buClr>
                <a:schemeClr val="accent1"/>
              </a:buClr>
              <a:buSzPct val="68000"/>
              <a:buFont typeface="Wingdings 3" pitchFamily="18" charset="2"/>
              <a:buNone/>
              <a:tabLst/>
              <a:defRPr/>
            </a:pPr>
            <a:r>
              <a:rPr lang="zh-CN" altLang="en-US" sz="3600" b="1" dirty="0" smtClean="0">
                <a:solidFill>
                  <a:schemeClr val="tx2"/>
                </a:solidFill>
                <a:effectLst>
                  <a:outerShdw blurRad="31750" dist="25400" dir="5400000" algn="tl" rotWithShape="0">
                    <a:srgbClr val="000000">
                      <a:alpha val="25000"/>
                    </a:srgbClr>
                  </a:outerShdw>
                </a:effectLst>
                <a:latin typeface="+mj-lt"/>
                <a:ea typeface="+mj-ea"/>
                <a:cs typeface="+mj-cs"/>
                <a:hlinkClick r:id="rId2" action="ppaction://hlinkfile"/>
              </a:rPr>
              <a:t>修订后课程标准</a:t>
            </a:r>
            <a:r>
              <a:rPr lang="zh-CN" altLang="en-US" sz="3600" b="1" dirty="0" smtClean="0">
                <a:solidFill>
                  <a:schemeClr val="tx2"/>
                </a:solidFill>
                <a:effectLst>
                  <a:outerShdw blurRad="31750" dist="25400" dir="5400000" algn="tl" rotWithShape="0">
                    <a:srgbClr val="000000">
                      <a:alpha val="25000"/>
                    </a:srgbClr>
                  </a:outerShdw>
                </a:effectLst>
                <a:latin typeface="+mj-lt"/>
                <a:ea typeface="+mj-ea"/>
                <a:cs typeface="+mj-cs"/>
                <a:hlinkClick r:id="rId2" action="ppaction://hlinkfile"/>
              </a:rPr>
              <a:t>体例</a:t>
            </a:r>
            <a:endPar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idx="4294967295"/>
          </p:nvPr>
        </p:nvSpPr>
        <p:spPr bwMode="auto">
          <a:xfrm>
            <a:off x="611188" y="2781300"/>
            <a:ext cx="8229600" cy="1143000"/>
          </a:xfrm>
          <a:noFill/>
        </p:spPr>
        <p:txBody>
          <a:bodyPr wrap="square" lIns="91440" tIns="45720" rIns="91440" bIns="45720" numCol="1" anchorCtr="0" compatLnSpc="1">
            <a:prstTxWarp prst="textNoShape">
              <a:avLst/>
            </a:prstTxWarp>
          </a:bodyPr>
          <a:lstStyle/>
          <a:p>
            <a:pPr algn="ctr"/>
            <a:r>
              <a:rPr lang="zh-CN" altLang="en-US" sz="4400" dirty="0" smtClean="0">
                <a:effectLst/>
              </a:rPr>
              <a:t>请各位专家指正！</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pPr>
              <a:lnSpc>
                <a:spcPct val="90000"/>
              </a:lnSpc>
            </a:pPr>
            <a:r>
              <a:rPr lang="zh-CN" altLang="en-US" sz="4400" b="0" dirty="0" smtClean="0"/>
              <a:t>为什么强调核心素养</a:t>
            </a:r>
          </a:p>
        </p:txBody>
      </p:sp>
      <p:sp>
        <p:nvSpPr>
          <p:cNvPr id="58371" name="Rectangle 3"/>
          <p:cNvSpPr>
            <a:spLocks noGrp="1"/>
          </p:cNvSpPr>
          <p:nvPr>
            <p:ph type="body" idx="1"/>
          </p:nvPr>
        </p:nvSpPr>
        <p:spPr>
          <a:xfrm>
            <a:off x="642910" y="1428736"/>
            <a:ext cx="8072494" cy="4857784"/>
          </a:xfrm>
        </p:spPr>
        <p:txBody>
          <a:bodyPr/>
          <a:lstStyle/>
          <a:p>
            <a:pPr>
              <a:lnSpc>
                <a:spcPct val="150000"/>
              </a:lnSpc>
              <a:spcBef>
                <a:spcPts val="600"/>
              </a:spcBef>
            </a:pPr>
            <a:r>
              <a:rPr lang="zh-CN" altLang="en-US" sz="3600" dirty="0" smtClean="0">
                <a:latin typeface="楷体_GB2312" pitchFamily="49" charset="-122"/>
                <a:ea typeface="楷体_GB2312" pitchFamily="49" charset="-122"/>
              </a:rPr>
              <a:t>是对宏观的教育总体目标的具体化</a:t>
            </a:r>
          </a:p>
          <a:p>
            <a:pPr>
              <a:lnSpc>
                <a:spcPct val="150000"/>
              </a:lnSpc>
              <a:spcBef>
                <a:spcPts val="600"/>
              </a:spcBef>
            </a:pPr>
            <a:r>
              <a:rPr lang="zh-CN" altLang="en-US" sz="3600" dirty="0" smtClean="0">
                <a:latin typeface="楷体_GB2312" pitchFamily="49" charset="-122"/>
                <a:ea typeface="楷体_GB2312" pitchFamily="49" charset="-122"/>
              </a:rPr>
              <a:t>解决当前课程标准过分关注学科内容的问题，转变育人模式</a:t>
            </a:r>
          </a:p>
          <a:p>
            <a:pPr>
              <a:lnSpc>
                <a:spcPct val="150000"/>
              </a:lnSpc>
              <a:spcBef>
                <a:spcPts val="600"/>
              </a:spcBef>
            </a:pPr>
            <a:r>
              <a:rPr lang="zh-CN" altLang="en-US" sz="3600" dirty="0" smtClean="0">
                <a:latin typeface="楷体_GB2312" pitchFamily="49" charset="-122"/>
                <a:ea typeface="楷体_GB2312" pitchFamily="49" charset="-122"/>
              </a:rPr>
              <a:t>改变国家和地方测评过分依赖考纲的现状</a:t>
            </a:r>
          </a:p>
          <a:p>
            <a:pPr lvl="2">
              <a:lnSpc>
                <a:spcPct val="150000"/>
              </a:lnSpc>
              <a:spcBef>
                <a:spcPts val="600"/>
              </a:spcBef>
              <a:buNone/>
            </a:pPr>
            <a:endParaRPr lang="zh-CN" altLang="en-US" sz="2600" dirty="0" smtClean="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 calcmode="lin" valueType="num">
                                      <p:cBhvr additive="base">
                                        <p:cTn id="7" dur="500" fill="hold"/>
                                        <p:tgtEl>
                                          <p:spTgt spid="583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8371">
                                            <p:txEl>
                                              <p:pRg st="1" end="1"/>
                                            </p:txEl>
                                          </p:spTgt>
                                        </p:tgtEl>
                                        <p:attrNameLst>
                                          <p:attrName>style.visibility</p:attrName>
                                        </p:attrNameLst>
                                      </p:cBhvr>
                                      <p:to>
                                        <p:strVal val="visible"/>
                                      </p:to>
                                    </p:set>
                                    <p:anim calcmode="lin" valueType="num">
                                      <p:cBhvr additive="base">
                                        <p:cTn id="13" dur="500" fill="hold"/>
                                        <p:tgtEl>
                                          <p:spTgt spid="583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3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8371">
                                            <p:txEl>
                                              <p:pRg st="2" end="2"/>
                                            </p:txEl>
                                          </p:spTgt>
                                        </p:tgtEl>
                                        <p:attrNameLst>
                                          <p:attrName>style.visibility</p:attrName>
                                        </p:attrNameLst>
                                      </p:cBhvr>
                                      <p:to>
                                        <p:strVal val="visible"/>
                                      </p:to>
                                    </p:set>
                                    <p:anim calcmode="lin" valueType="num">
                                      <p:cBhvr additive="base">
                                        <p:cTn id="19" dur="500" fill="hold"/>
                                        <p:tgtEl>
                                          <p:spTgt spid="583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37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pPr>
              <a:lnSpc>
                <a:spcPct val="90000"/>
              </a:lnSpc>
            </a:pPr>
            <a:r>
              <a:rPr lang="zh-CN" altLang="en-US" sz="4400" b="0" dirty="0" smtClean="0"/>
              <a:t>为什么强调核心素养</a:t>
            </a:r>
          </a:p>
        </p:txBody>
      </p:sp>
      <p:sp>
        <p:nvSpPr>
          <p:cNvPr id="58371" name="Rectangle 3"/>
          <p:cNvSpPr>
            <a:spLocks noGrp="1"/>
          </p:cNvSpPr>
          <p:nvPr>
            <p:ph type="body" idx="1"/>
          </p:nvPr>
        </p:nvSpPr>
        <p:spPr>
          <a:xfrm>
            <a:off x="642910" y="1571612"/>
            <a:ext cx="8072494" cy="3857652"/>
          </a:xfrm>
        </p:spPr>
        <p:txBody>
          <a:bodyPr/>
          <a:lstStyle/>
          <a:p>
            <a:pPr>
              <a:lnSpc>
                <a:spcPct val="150000"/>
              </a:lnSpc>
              <a:spcBef>
                <a:spcPts val="600"/>
              </a:spcBef>
            </a:pPr>
            <a:r>
              <a:rPr lang="zh-CN" altLang="en-US" sz="3600" dirty="0" smtClean="0">
                <a:latin typeface="楷体_GB2312" pitchFamily="49" charset="-122"/>
                <a:ea typeface="楷体_GB2312" pitchFamily="49" charset="-122"/>
              </a:rPr>
              <a:t>符合当前的国际发展趋势</a:t>
            </a:r>
          </a:p>
          <a:p>
            <a:pPr lvl="2">
              <a:lnSpc>
                <a:spcPct val="150000"/>
              </a:lnSpc>
              <a:spcBef>
                <a:spcPts val="600"/>
              </a:spcBef>
              <a:buNone/>
            </a:pPr>
            <a:endParaRPr lang="zh-CN" altLang="en-US" sz="2600" dirty="0" smtClean="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bwMode="auto">
          <a:noFill/>
        </p:spPr>
        <p:txBody>
          <a:bodyPr wrap="square" lIns="91440" tIns="45720" rIns="91440" bIns="45720" numCol="1" anchorCtr="0" compatLnSpc="1">
            <a:prstTxWarp prst="textNoShape">
              <a:avLst/>
            </a:prstTxWarp>
            <a:normAutofit fontScale="90000"/>
          </a:bodyPr>
          <a:lstStyle/>
          <a:p>
            <a:r>
              <a:rPr lang="zh-CN" altLang="en-US" sz="3700" dirty="0" smtClean="0">
                <a:effectLst/>
              </a:rPr>
              <a:t>输入驱动的教育系统</a:t>
            </a:r>
            <a:br>
              <a:rPr lang="zh-CN" altLang="en-US" sz="3700" dirty="0" smtClean="0">
                <a:effectLst/>
              </a:rPr>
            </a:br>
            <a:r>
              <a:rPr lang="en-US" altLang="zh-CN" sz="3700" dirty="0" smtClean="0">
                <a:effectLst/>
              </a:rPr>
              <a:t>Input-driven education system</a:t>
            </a:r>
            <a:endParaRPr lang="zh-CN" altLang="en-US" sz="3700" dirty="0" smtClean="0">
              <a:effectLst/>
            </a:endParaRPr>
          </a:p>
        </p:txBody>
      </p:sp>
      <p:sp>
        <p:nvSpPr>
          <p:cNvPr id="45059" name="Rectangle 3"/>
          <p:cNvSpPr>
            <a:spLocks noGrp="1"/>
          </p:cNvSpPr>
          <p:nvPr>
            <p:ph type="body" idx="1"/>
          </p:nvPr>
        </p:nvSpPr>
        <p:spPr/>
        <p:txBody>
          <a:bodyPr/>
          <a:lstStyle/>
          <a:p>
            <a:r>
              <a:rPr lang="zh-CN" altLang="en-US" sz="2800" dirty="0" smtClean="0"/>
              <a:t>二十世纪</a:t>
            </a:r>
            <a:r>
              <a:rPr lang="en-US" altLang="zh-CN" sz="2800" dirty="0" smtClean="0"/>
              <a:t>80</a:t>
            </a:r>
            <a:r>
              <a:rPr lang="zh-CN" altLang="en-US" sz="2800" dirty="0" smtClean="0"/>
              <a:t>年代之前</a:t>
            </a:r>
          </a:p>
          <a:p>
            <a:r>
              <a:rPr lang="zh-CN" altLang="en-US" sz="2800" dirty="0" smtClean="0"/>
              <a:t>通过课程指南</a:t>
            </a:r>
            <a:r>
              <a:rPr lang="en-US" altLang="zh-CN" sz="2800" dirty="0" smtClean="0"/>
              <a:t>(curriculum guide)</a:t>
            </a:r>
            <a:r>
              <a:rPr lang="zh-CN" altLang="en-US" sz="2800" dirty="0" smtClean="0"/>
              <a:t>或教学大纲（</a:t>
            </a:r>
            <a:r>
              <a:rPr lang="en-US" altLang="zh-CN" sz="2800" dirty="0" smtClean="0"/>
              <a:t>syllabus</a:t>
            </a:r>
            <a:r>
              <a:rPr lang="zh-CN" altLang="en-US" sz="2800" dirty="0" smtClean="0"/>
              <a:t>）实现控制</a:t>
            </a:r>
          </a:p>
          <a:p>
            <a:pPr lvl="1"/>
            <a:r>
              <a:rPr lang="zh-CN" altLang="en-US" sz="2400" dirty="0" smtClean="0"/>
              <a:t>本质是内容标准（</a:t>
            </a:r>
            <a:r>
              <a:rPr lang="en-US" altLang="zh-CN" sz="2400" dirty="0" smtClean="0"/>
              <a:t>content standard) </a:t>
            </a:r>
          </a:p>
          <a:p>
            <a:pPr lvl="1"/>
            <a:r>
              <a:rPr lang="zh-CN" altLang="en-US" sz="2400" dirty="0" smtClean="0"/>
              <a:t>详细规定学校教学的目标和按照学科知识体系组织编排的各年级具体的学科内容 </a:t>
            </a:r>
          </a:p>
          <a:p>
            <a:r>
              <a:rPr lang="zh-CN" altLang="en-US" dirty="0" smtClean="0"/>
              <a:t>成就标准（</a:t>
            </a:r>
            <a:r>
              <a:rPr lang="en-US" altLang="zh-CN" dirty="0" smtClean="0"/>
              <a:t>achievement standard</a:t>
            </a:r>
            <a:r>
              <a:rPr lang="zh-CN" altLang="en-US" dirty="0" smtClean="0"/>
              <a:t>）</a:t>
            </a:r>
          </a:p>
          <a:p>
            <a:pPr lvl="1"/>
            <a:r>
              <a:rPr lang="zh-CN" altLang="en-US" dirty="0" smtClean="0"/>
              <a:t>以学业测试实际表现水平为基准的表现标准</a:t>
            </a:r>
            <a:r>
              <a:rPr lang="en-US" altLang="zh-CN" dirty="0" smtClean="0"/>
              <a:t>(performance standard)</a:t>
            </a:r>
          </a:p>
          <a:p>
            <a:pPr lvl="1"/>
            <a:endParaRPr lang="zh-CN" alt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bwMode="auto">
          <a:noFill/>
        </p:spPr>
        <p:txBody>
          <a:bodyPr wrap="square" lIns="91440" tIns="45720" rIns="91440" bIns="45720" numCol="1" anchorCtr="0" compatLnSpc="1">
            <a:prstTxWarp prst="textNoShape">
              <a:avLst/>
            </a:prstTxWarp>
            <a:normAutofit fontScale="90000"/>
          </a:bodyPr>
          <a:lstStyle/>
          <a:p>
            <a:r>
              <a:rPr lang="zh-CN" altLang="en-US" sz="3700" dirty="0" smtClean="0">
                <a:effectLst/>
              </a:rPr>
              <a:t>输出驱动的教育改革</a:t>
            </a:r>
            <a:br>
              <a:rPr lang="zh-CN" altLang="en-US" sz="3700" dirty="0" smtClean="0">
                <a:effectLst/>
              </a:rPr>
            </a:br>
            <a:r>
              <a:rPr lang="en-US" altLang="zh-CN" sz="3700" dirty="0" smtClean="0">
                <a:effectLst/>
              </a:rPr>
              <a:t>output-driven education reform</a:t>
            </a:r>
            <a:endParaRPr lang="zh-CN" altLang="en-US" sz="3700" dirty="0" smtClean="0">
              <a:effectLst/>
            </a:endParaRPr>
          </a:p>
        </p:txBody>
      </p:sp>
      <p:sp>
        <p:nvSpPr>
          <p:cNvPr id="46083" name="Rectangle 3"/>
          <p:cNvSpPr>
            <a:spLocks noGrp="1"/>
          </p:cNvSpPr>
          <p:nvPr>
            <p:ph type="body" idx="1"/>
          </p:nvPr>
        </p:nvSpPr>
        <p:spPr/>
        <p:txBody>
          <a:bodyPr/>
          <a:lstStyle/>
          <a:p>
            <a:r>
              <a:rPr lang="zh-CN" altLang="en-US" dirty="0" smtClean="0"/>
              <a:t>二十世纪</a:t>
            </a:r>
            <a:r>
              <a:rPr lang="en-US" altLang="zh-CN" dirty="0" smtClean="0"/>
              <a:t>80</a:t>
            </a:r>
            <a:r>
              <a:rPr lang="zh-CN" altLang="en-US" dirty="0" smtClean="0"/>
              <a:t>年代末期由英国兴起</a:t>
            </a:r>
          </a:p>
          <a:p>
            <a:r>
              <a:rPr lang="zh-CN" altLang="en-US" dirty="0" smtClean="0"/>
              <a:t>依靠不同年龄阶段学生的学习结果来管理和监控教育系统 </a:t>
            </a:r>
          </a:p>
          <a:p>
            <a:r>
              <a:rPr lang="zh-CN" altLang="en-US" dirty="0" smtClean="0"/>
              <a:t>成就标准的转型</a:t>
            </a:r>
          </a:p>
          <a:p>
            <a:pPr lvl="1"/>
            <a:r>
              <a:rPr lang="zh-CN" altLang="en-US" b="1" dirty="0" smtClean="0">
                <a:solidFill>
                  <a:srgbClr val="FF0000"/>
                </a:solidFill>
              </a:rPr>
              <a:t>规范性标准（</a:t>
            </a:r>
            <a:r>
              <a:rPr lang="en-US" altLang="zh-CN" b="1" dirty="0" smtClean="0">
                <a:solidFill>
                  <a:srgbClr val="FF0000"/>
                </a:solidFill>
              </a:rPr>
              <a:t>normative standard</a:t>
            </a:r>
            <a:r>
              <a:rPr lang="zh-CN" altLang="en-US" b="1" dirty="0" smtClean="0">
                <a:solidFill>
                  <a:srgbClr val="FF0000"/>
                </a:solidFill>
              </a:rPr>
              <a:t>）</a:t>
            </a:r>
          </a:p>
          <a:p>
            <a:pPr lvl="2"/>
            <a:r>
              <a:rPr lang="zh-CN" altLang="en-US" dirty="0" smtClean="0"/>
              <a:t>特定学段的理想标准（</a:t>
            </a:r>
            <a:r>
              <a:rPr lang="en-US" altLang="zh-CN" dirty="0" smtClean="0"/>
              <a:t>ideal standard</a:t>
            </a:r>
            <a:r>
              <a:rPr lang="zh-CN" altLang="en-US" dirty="0" smtClean="0"/>
              <a:t>）或者典型（</a:t>
            </a:r>
            <a:r>
              <a:rPr lang="en-US" altLang="zh-CN" dirty="0" smtClean="0"/>
              <a:t>typical</a:t>
            </a:r>
            <a:r>
              <a:rPr lang="zh-CN" altLang="en-US" dirty="0" smtClean="0"/>
              <a:t>）标准（</a:t>
            </a:r>
            <a:r>
              <a:rPr lang="en-US" altLang="zh-CN" dirty="0" smtClean="0"/>
              <a:t>Bromley, 2007</a:t>
            </a:r>
            <a:r>
              <a:rPr lang="zh-CN" altLang="en-US" dirty="0" smtClean="0"/>
              <a:t>） </a:t>
            </a:r>
          </a:p>
          <a:p>
            <a:pPr lvl="2"/>
            <a:r>
              <a:rPr lang="zh-CN" altLang="en-US" dirty="0" smtClean="0"/>
              <a:t>规定了特定学段学生学习结果的应然水平</a:t>
            </a:r>
          </a:p>
          <a:p>
            <a:pPr lvl="2"/>
            <a:r>
              <a:rPr lang="zh-CN" altLang="en-US" dirty="0" smtClean="0"/>
              <a:t>是对学生认知发展水平，理想教育环境和方法的综合理解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a:xfrm>
            <a:off x="539750" y="404813"/>
            <a:ext cx="7532712" cy="1166799"/>
          </a:xfrm>
        </p:spPr>
        <p:txBody>
          <a:bodyPr vert="horz" rtlCol="0" anchor="ctr">
            <a:normAutofit fontScale="90000"/>
            <a:scene3d>
              <a:camera prst="orthographicFront"/>
              <a:lightRig rig="soft" dir="t"/>
            </a:scene3d>
            <a:sp3d prstMaterial="softEdge">
              <a:bevelT w="25400" h="25400"/>
            </a:sp3d>
          </a:bodyPr>
          <a:lstStyle/>
          <a:p>
            <a:r>
              <a:rPr lang="zh-CN" altLang="en-US" sz="4000" dirty="0" smtClean="0">
                <a:solidFill>
                  <a:srgbClr val="464646"/>
                </a:solidFill>
              </a:rPr>
              <a:t>从“输入驱动”到“输出驱动”的教育改革运动</a:t>
            </a:r>
            <a:endParaRPr lang="en-US" altLang="zh-CN" sz="4000" dirty="0" smtClean="0">
              <a:solidFill>
                <a:srgbClr val="464646"/>
              </a:solidFill>
            </a:endParaRPr>
          </a:p>
        </p:txBody>
      </p:sp>
      <p:grpSp>
        <p:nvGrpSpPr>
          <p:cNvPr id="2" name="组合 24"/>
          <p:cNvGrpSpPr/>
          <p:nvPr/>
        </p:nvGrpSpPr>
        <p:grpSpPr>
          <a:xfrm>
            <a:off x="290543" y="2139967"/>
            <a:ext cx="8639175" cy="3717925"/>
            <a:chOff x="250825" y="2492375"/>
            <a:chExt cx="8639175" cy="3717925"/>
          </a:xfrm>
        </p:grpSpPr>
        <p:sp>
          <p:nvSpPr>
            <p:cNvPr id="7174" name="AutoShape 7"/>
            <p:cNvSpPr>
              <a:spLocks noChangeArrowheads="1"/>
            </p:cNvSpPr>
            <p:nvPr/>
          </p:nvSpPr>
          <p:spPr bwMode="auto">
            <a:xfrm>
              <a:off x="3778250" y="3068638"/>
              <a:ext cx="1225550" cy="503237"/>
            </a:xfrm>
            <a:prstGeom prst="rightArrow">
              <a:avLst>
                <a:gd name="adj1" fmla="val 50000"/>
                <a:gd name="adj2" fmla="val 60883"/>
              </a:avLst>
            </a:prstGeom>
            <a:solidFill>
              <a:schemeClr val="accent1"/>
            </a:solidFill>
            <a:ln w="9525">
              <a:solidFill>
                <a:schemeClr val="tx1"/>
              </a:solidFill>
              <a:miter lim="800000"/>
              <a:headEnd/>
              <a:tailEnd/>
            </a:ln>
          </p:spPr>
          <p:txBody>
            <a:bodyPr wrap="none" anchor="ctr"/>
            <a:lstStyle/>
            <a:p>
              <a:endParaRPr lang="zh-CN" altLang="en-US"/>
            </a:p>
          </p:txBody>
        </p:sp>
        <p:sp>
          <p:nvSpPr>
            <p:cNvPr id="7175" name="Rectangle 8"/>
            <p:cNvSpPr>
              <a:spLocks noChangeArrowheads="1"/>
            </p:cNvSpPr>
            <p:nvPr/>
          </p:nvSpPr>
          <p:spPr bwMode="auto">
            <a:xfrm>
              <a:off x="611188" y="2492375"/>
              <a:ext cx="2951162" cy="1584325"/>
            </a:xfrm>
            <a:prstGeom prst="rect">
              <a:avLst/>
            </a:prstGeom>
            <a:solidFill>
              <a:schemeClr val="accent1"/>
            </a:solidFill>
            <a:ln w="9525">
              <a:solidFill>
                <a:schemeClr val="tx1"/>
              </a:solidFill>
              <a:miter lim="800000"/>
              <a:headEnd/>
              <a:tailEnd/>
            </a:ln>
          </p:spPr>
          <p:txBody>
            <a:bodyPr wrap="none" anchor="ctr"/>
            <a:lstStyle/>
            <a:p>
              <a:pPr algn="ctr"/>
              <a:r>
                <a:rPr lang="en-US" altLang="zh-CN" sz="3600" b="1" dirty="0"/>
                <a:t>Input-driven</a:t>
              </a:r>
              <a:endParaRPr lang="zh-CN" altLang="en-US" sz="3600" b="1" dirty="0"/>
            </a:p>
          </p:txBody>
        </p:sp>
        <p:sp>
          <p:nvSpPr>
            <p:cNvPr id="7176" name="Rectangle 9"/>
            <p:cNvSpPr>
              <a:spLocks noChangeArrowheads="1"/>
            </p:cNvSpPr>
            <p:nvPr/>
          </p:nvSpPr>
          <p:spPr bwMode="auto">
            <a:xfrm>
              <a:off x="5219700" y="2492375"/>
              <a:ext cx="3240088" cy="1584325"/>
            </a:xfrm>
            <a:prstGeom prst="rect">
              <a:avLst/>
            </a:prstGeom>
            <a:solidFill>
              <a:schemeClr val="accent1"/>
            </a:solidFill>
            <a:ln w="9525">
              <a:solidFill>
                <a:schemeClr val="tx1"/>
              </a:solidFill>
              <a:miter lim="800000"/>
              <a:headEnd/>
              <a:tailEnd/>
            </a:ln>
          </p:spPr>
          <p:txBody>
            <a:bodyPr wrap="none" anchor="ctr"/>
            <a:lstStyle/>
            <a:p>
              <a:pPr algn="ctr"/>
              <a:r>
                <a:rPr lang="en-US" altLang="zh-CN" sz="3600" b="1"/>
                <a:t>Output-driven</a:t>
              </a:r>
              <a:endParaRPr lang="zh-CN" altLang="en-US" sz="3600" b="1"/>
            </a:p>
          </p:txBody>
        </p:sp>
        <p:sp>
          <p:nvSpPr>
            <p:cNvPr id="7177" name="Line 10"/>
            <p:cNvSpPr>
              <a:spLocks noChangeShapeType="1"/>
            </p:cNvSpPr>
            <p:nvPr/>
          </p:nvSpPr>
          <p:spPr bwMode="auto">
            <a:xfrm flipH="1">
              <a:off x="538163" y="4148138"/>
              <a:ext cx="1439862" cy="431800"/>
            </a:xfrm>
            <a:prstGeom prst="line">
              <a:avLst/>
            </a:prstGeom>
            <a:noFill/>
            <a:ln w="9525">
              <a:solidFill>
                <a:schemeClr val="tx1"/>
              </a:solidFill>
              <a:round/>
              <a:headEnd/>
              <a:tailEnd type="triangle" w="med" len="med"/>
            </a:ln>
          </p:spPr>
          <p:txBody>
            <a:bodyPr/>
            <a:lstStyle/>
            <a:p>
              <a:endParaRPr lang="zh-CN" altLang="en-US"/>
            </a:p>
          </p:txBody>
        </p:sp>
        <p:sp>
          <p:nvSpPr>
            <p:cNvPr id="7178" name="Line 11"/>
            <p:cNvSpPr>
              <a:spLocks noChangeShapeType="1"/>
            </p:cNvSpPr>
            <p:nvPr/>
          </p:nvSpPr>
          <p:spPr bwMode="auto">
            <a:xfrm flipH="1">
              <a:off x="1403350" y="4148138"/>
              <a:ext cx="574675" cy="431800"/>
            </a:xfrm>
            <a:prstGeom prst="line">
              <a:avLst/>
            </a:prstGeom>
            <a:noFill/>
            <a:ln w="9525">
              <a:solidFill>
                <a:schemeClr val="tx1"/>
              </a:solidFill>
              <a:round/>
              <a:headEnd/>
              <a:tailEnd type="triangle" w="med" len="med"/>
            </a:ln>
          </p:spPr>
          <p:txBody>
            <a:bodyPr/>
            <a:lstStyle/>
            <a:p>
              <a:endParaRPr lang="zh-CN" altLang="en-US"/>
            </a:p>
          </p:txBody>
        </p:sp>
        <p:sp>
          <p:nvSpPr>
            <p:cNvPr id="7179" name="Line 12"/>
            <p:cNvSpPr>
              <a:spLocks noChangeShapeType="1"/>
            </p:cNvSpPr>
            <p:nvPr/>
          </p:nvSpPr>
          <p:spPr bwMode="auto">
            <a:xfrm>
              <a:off x="2051050" y="4148138"/>
              <a:ext cx="287338" cy="431800"/>
            </a:xfrm>
            <a:prstGeom prst="line">
              <a:avLst/>
            </a:prstGeom>
            <a:noFill/>
            <a:ln w="9525">
              <a:solidFill>
                <a:schemeClr val="tx1"/>
              </a:solidFill>
              <a:round/>
              <a:headEnd/>
              <a:tailEnd type="triangle" w="med" len="med"/>
            </a:ln>
          </p:spPr>
          <p:txBody>
            <a:bodyPr/>
            <a:lstStyle/>
            <a:p>
              <a:endParaRPr lang="zh-CN" altLang="en-US"/>
            </a:p>
          </p:txBody>
        </p:sp>
        <p:sp>
          <p:nvSpPr>
            <p:cNvPr id="7180" name="Line 13"/>
            <p:cNvSpPr>
              <a:spLocks noChangeShapeType="1"/>
            </p:cNvSpPr>
            <p:nvPr/>
          </p:nvSpPr>
          <p:spPr bwMode="auto">
            <a:xfrm>
              <a:off x="2122488" y="4148138"/>
              <a:ext cx="1150937" cy="431800"/>
            </a:xfrm>
            <a:prstGeom prst="line">
              <a:avLst/>
            </a:prstGeom>
            <a:noFill/>
            <a:ln w="9525">
              <a:solidFill>
                <a:schemeClr val="tx1"/>
              </a:solidFill>
              <a:round/>
              <a:headEnd/>
              <a:tailEnd type="triangle" w="med" len="med"/>
            </a:ln>
          </p:spPr>
          <p:txBody>
            <a:bodyPr/>
            <a:lstStyle/>
            <a:p>
              <a:endParaRPr lang="zh-CN" altLang="en-US"/>
            </a:p>
          </p:txBody>
        </p:sp>
        <p:sp>
          <p:nvSpPr>
            <p:cNvPr id="7181" name="Rectangle 15"/>
            <p:cNvSpPr>
              <a:spLocks noChangeArrowheads="1"/>
            </p:cNvSpPr>
            <p:nvPr/>
          </p:nvSpPr>
          <p:spPr bwMode="auto">
            <a:xfrm>
              <a:off x="5146675" y="4508500"/>
              <a:ext cx="719138" cy="1584325"/>
            </a:xfrm>
            <a:prstGeom prst="rect">
              <a:avLst/>
            </a:prstGeom>
            <a:solidFill>
              <a:schemeClr val="accent1"/>
            </a:solidFill>
            <a:ln w="9525">
              <a:solidFill>
                <a:schemeClr val="tx1"/>
              </a:solidFill>
              <a:miter lim="800000"/>
              <a:headEnd/>
              <a:tailEnd/>
            </a:ln>
          </p:spPr>
          <p:txBody>
            <a:bodyPr wrap="none" anchor="ctr"/>
            <a:lstStyle/>
            <a:p>
              <a:pPr algn="ctr"/>
              <a:r>
                <a:rPr lang="zh-CN" altLang="en-US" sz="2400" b="1"/>
                <a:t>学</a:t>
              </a:r>
            </a:p>
            <a:p>
              <a:pPr algn="ctr"/>
              <a:r>
                <a:rPr lang="zh-CN" altLang="en-US" sz="2400" b="1"/>
                <a:t>习</a:t>
              </a:r>
            </a:p>
            <a:p>
              <a:pPr algn="ctr"/>
              <a:r>
                <a:rPr lang="zh-CN" altLang="en-US" sz="2400" b="1"/>
                <a:t>目</a:t>
              </a:r>
            </a:p>
            <a:p>
              <a:pPr algn="ctr"/>
              <a:r>
                <a:rPr lang="zh-CN" altLang="en-US" sz="2400" b="1"/>
                <a:t>标</a:t>
              </a:r>
            </a:p>
          </p:txBody>
        </p:sp>
        <p:sp>
          <p:nvSpPr>
            <p:cNvPr id="7182" name="Rectangle 16"/>
            <p:cNvSpPr>
              <a:spLocks noChangeArrowheads="1"/>
            </p:cNvSpPr>
            <p:nvPr/>
          </p:nvSpPr>
          <p:spPr bwMode="auto">
            <a:xfrm>
              <a:off x="6154738" y="4508500"/>
              <a:ext cx="719137" cy="1584325"/>
            </a:xfrm>
            <a:prstGeom prst="rect">
              <a:avLst/>
            </a:prstGeom>
            <a:solidFill>
              <a:schemeClr val="accent1"/>
            </a:solidFill>
            <a:ln w="9525">
              <a:solidFill>
                <a:schemeClr val="tx1"/>
              </a:solidFill>
              <a:miter lim="800000"/>
              <a:headEnd/>
              <a:tailEnd/>
            </a:ln>
          </p:spPr>
          <p:txBody>
            <a:bodyPr wrap="none" anchor="ctr"/>
            <a:lstStyle/>
            <a:p>
              <a:pPr algn="ctr"/>
              <a:r>
                <a:rPr lang="zh-CN" altLang="en-US" sz="2400" b="1"/>
                <a:t>达</a:t>
              </a:r>
            </a:p>
            <a:p>
              <a:pPr algn="ctr"/>
              <a:r>
                <a:rPr lang="zh-CN" altLang="en-US" sz="2400" b="1"/>
                <a:t>成</a:t>
              </a:r>
            </a:p>
            <a:p>
              <a:pPr algn="ctr"/>
              <a:r>
                <a:rPr lang="zh-CN" altLang="en-US" sz="2400" b="1"/>
                <a:t>程</a:t>
              </a:r>
            </a:p>
            <a:p>
              <a:pPr algn="ctr"/>
              <a:r>
                <a:rPr lang="zh-CN" altLang="en-US" sz="2400" b="1"/>
                <a:t>度</a:t>
              </a:r>
            </a:p>
          </p:txBody>
        </p:sp>
        <p:sp>
          <p:nvSpPr>
            <p:cNvPr id="7183" name="Rectangle 17"/>
            <p:cNvSpPr>
              <a:spLocks noChangeArrowheads="1"/>
            </p:cNvSpPr>
            <p:nvPr/>
          </p:nvSpPr>
          <p:spPr bwMode="auto">
            <a:xfrm>
              <a:off x="7235825" y="4508500"/>
              <a:ext cx="719138" cy="1584325"/>
            </a:xfrm>
            <a:prstGeom prst="rect">
              <a:avLst/>
            </a:prstGeom>
            <a:solidFill>
              <a:schemeClr val="accent1"/>
            </a:solidFill>
            <a:ln w="9525">
              <a:solidFill>
                <a:schemeClr val="tx1"/>
              </a:solidFill>
              <a:miter lim="800000"/>
              <a:headEnd/>
              <a:tailEnd/>
            </a:ln>
          </p:spPr>
          <p:txBody>
            <a:bodyPr wrap="none" anchor="ctr"/>
            <a:lstStyle/>
            <a:p>
              <a:pPr algn="ctr"/>
              <a:r>
                <a:rPr lang="zh-CN" altLang="en-US" sz="2400" b="1"/>
                <a:t>问</a:t>
              </a:r>
            </a:p>
            <a:p>
              <a:pPr algn="ctr"/>
              <a:r>
                <a:rPr lang="zh-CN" altLang="en-US" sz="2400" b="1"/>
                <a:t>题</a:t>
              </a:r>
            </a:p>
            <a:p>
              <a:pPr algn="ctr"/>
              <a:r>
                <a:rPr lang="zh-CN" altLang="en-US" sz="2400" b="1"/>
                <a:t>诊</a:t>
              </a:r>
            </a:p>
            <a:p>
              <a:pPr algn="ctr"/>
              <a:r>
                <a:rPr lang="zh-CN" altLang="en-US" sz="2400" b="1"/>
                <a:t>断</a:t>
              </a:r>
            </a:p>
          </p:txBody>
        </p:sp>
        <p:sp>
          <p:nvSpPr>
            <p:cNvPr id="7184" name="Rectangle 18"/>
            <p:cNvSpPr>
              <a:spLocks noChangeArrowheads="1"/>
            </p:cNvSpPr>
            <p:nvPr/>
          </p:nvSpPr>
          <p:spPr bwMode="auto">
            <a:xfrm>
              <a:off x="8170863" y="4508500"/>
              <a:ext cx="719137" cy="1584325"/>
            </a:xfrm>
            <a:prstGeom prst="rect">
              <a:avLst/>
            </a:prstGeom>
            <a:solidFill>
              <a:schemeClr val="accent1"/>
            </a:solidFill>
            <a:ln w="9525">
              <a:solidFill>
                <a:schemeClr val="tx1"/>
              </a:solidFill>
              <a:miter lim="800000"/>
              <a:headEnd/>
              <a:tailEnd/>
            </a:ln>
          </p:spPr>
          <p:txBody>
            <a:bodyPr wrap="none" anchor="ctr"/>
            <a:lstStyle/>
            <a:p>
              <a:pPr algn="ctr"/>
              <a:r>
                <a:rPr lang="zh-CN" altLang="en-US" sz="2400" b="1"/>
                <a:t>学</a:t>
              </a:r>
            </a:p>
            <a:p>
              <a:pPr algn="ctr"/>
              <a:r>
                <a:rPr lang="zh-CN" altLang="en-US" sz="2400" b="1"/>
                <a:t>校</a:t>
              </a:r>
            </a:p>
            <a:p>
              <a:pPr algn="ctr"/>
              <a:r>
                <a:rPr lang="zh-CN" altLang="en-US" sz="2400" b="1"/>
                <a:t>改</a:t>
              </a:r>
            </a:p>
            <a:p>
              <a:pPr algn="ctr"/>
              <a:r>
                <a:rPr lang="zh-CN" altLang="en-US" sz="2400" b="1"/>
                <a:t>进</a:t>
              </a:r>
            </a:p>
          </p:txBody>
        </p:sp>
        <p:sp>
          <p:nvSpPr>
            <p:cNvPr id="7185" name="Line 19"/>
            <p:cNvSpPr>
              <a:spLocks noChangeShapeType="1"/>
            </p:cNvSpPr>
            <p:nvPr/>
          </p:nvSpPr>
          <p:spPr bwMode="auto">
            <a:xfrm flipH="1">
              <a:off x="5578475" y="4076700"/>
              <a:ext cx="1152525" cy="431800"/>
            </a:xfrm>
            <a:prstGeom prst="line">
              <a:avLst/>
            </a:prstGeom>
            <a:noFill/>
            <a:ln w="9525">
              <a:solidFill>
                <a:schemeClr val="tx1"/>
              </a:solidFill>
              <a:round/>
              <a:headEnd/>
              <a:tailEnd type="triangle" w="med" len="med"/>
            </a:ln>
          </p:spPr>
          <p:txBody>
            <a:bodyPr/>
            <a:lstStyle/>
            <a:p>
              <a:endParaRPr lang="zh-CN" altLang="en-US"/>
            </a:p>
          </p:txBody>
        </p:sp>
        <p:sp>
          <p:nvSpPr>
            <p:cNvPr id="7186" name="Line 20"/>
            <p:cNvSpPr>
              <a:spLocks noChangeShapeType="1"/>
            </p:cNvSpPr>
            <p:nvPr/>
          </p:nvSpPr>
          <p:spPr bwMode="auto">
            <a:xfrm flipH="1">
              <a:off x="6515100" y="4076700"/>
              <a:ext cx="215900" cy="431800"/>
            </a:xfrm>
            <a:prstGeom prst="line">
              <a:avLst/>
            </a:prstGeom>
            <a:noFill/>
            <a:ln w="9525">
              <a:solidFill>
                <a:schemeClr val="tx1"/>
              </a:solidFill>
              <a:round/>
              <a:headEnd/>
              <a:tailEnd type="triangle" w="med" len="med"/>
            </a:ln>
          </p:spPr>
          <p:txBody>
            <a:bodyPr/>
            <a:lstStyle/>
            <a:p>
              <a:endParaRPr lang="zh-CN" altLang="en-US"/>
            </a:p>
          </p:txBody>
        </p:sp>
        <p:sp>
          <p:nvSpPr>
            <p:cNvPr id="7187" name="Line 21"/>
            <p:cNvSpPr>
              <a:spLocks noChangeShapeType="1"/>
            </p:cNvSpPr>
            <p:nvPr/>
          </p:nvSpPr>
          <p:spPr bwMode="auto">
            <a:xfrm>
              <a:off x="6804025" y="4076700"/>
              <a:ext cx="935038" cy="431800"/>
            </a:xfrm>
            <a:prstGeom prst="line">
              <a:avLst/>
            </a:prstGeom>
            <a:noFill/>
            <a:ln w="9525">
              <a:solidFill>
                <a:schemeClr val="tx1"/>
              </a:solidFill>
              <a:round/>
              <a:headEnd/>
              <a:tailEnd type="triangle" w="med" len="med"/>
            </a:ln>
          </p:spPr>
          <p:txBody>
            <a:bodyPr/>
            <a:lstStyle/>
            <a:p>
              <a:endParaRPr lang="zh-CN" altLang="en-US"/>
            </a:p>
          </p:txBody>
        </p:sp>
        <p:sp>
          <p:nvSpPr>
            <p:cNvPr id="7188" name="Line 22"/>
            <p:cNvSpPr>
              <a:spLocks noChangeShapeType="1"/>
            </p:cNvSpPr>
            <p:nvPr/>
          </p:nvSpPr>
          <p:spPr bwMode="auto">
            <a:xfrm>
              <a:off x="6804025" y="4076700"/>
              <a:ext cx="1798638" cy="431800"/>
            </a:xfrm>
            <a:prstGeom prst="line">
              <a:avLst/>
            </a:prstGeom>
            <a:noFill/>
            <a:ln w="9525">
              <a:solidFill>
                <a:schemeClr val="tx1"/>
              </a:solidFill>
              <a:round/>
              <a:headEnd/>
              <a:tailEnd type="triangle" w="med" len="med"/>
            </a:ln>
          </p:spPr>
          <p:txBody>
            <a:bodyPr/>
            <a:lstStyle/>
            <a:p>
              <a:endParaRPr lang="zh-CN" altLang="en-US"/>
            </a:p>
          </p:txBody>
        </p:sp>
        <p:sp>
          <p:nvSpPr>
            <p:cNvPr id="7189" name="Rectangle 23"/>
            <p:cNvSpPr>
              <a:spLocks noChangeArrowheads="1"/>
            </p:cNvSpPr>
            <p:nvPr/>
          </p:nvSpPr>
          <p:spPr bwMode="auto">
            <a:xfrm>
              <a:off x="250825" y="4581525"/>
              <a:ext cx="719138" cy="1628775"/>
            </a:xfrm>
            <a:prstGeom prst="rect">
              <a:avLst/>
            </a:prstGeom>
            <a:solidFill>
              <a:schemeClr val="accent1"/>
            </a:solidFill>
            <a:ln w="9525">
              <a:solidFill>
                <a:schemeClr val="tx1"/>
              </a:solidFill>
              <a:miter lim="800000"/>
              <a:headEnd/>
              <a:tailEnd/>
            </a:ln>
          </p:spPr>
          <p:txBody>
            <a:bodyPr wrap="none" anchor="ctr"/>
            <a:lstStyle/>
            <a:p>
              <a:pPr algn="ctr"/>
              <a:r>
                <a:rPr lang="zh-CN" altLang="en-US" sz="2400" b="1"/>
                <a:t>教</a:t>
              </a:r>
            </a:p>
            <a:p>
              <a:pPr algn="ctr"/>
              <a:r>
                <a:rPr lang="zh-CN" altLang="en-US" sz="2400" b="1"/>
                <a:t>育</a:t>
              </a:r>
            </a:p>
            <a:p>
              <a:pPr algn="ctr"/>
              <a:r>
                <a:rPr lang="zh-CN" altLang="en-US" sz="2400" b="1"/>
                <a:t>预</a:t>
              </a:r>
            </a:p>
            <a:p>
              <a:pPr algn="ctr"/>
              <a:r>
                <a:rPr lang="zh-CN" altLang="en-US" sz="2400" b="1"/>
                <a:t>算</a:t>
              </a:r>
            </a:p>
          </p:txBody>
        </p:sp>
        <p:sp>
          <p:nvSpPr>
            <p:cNvPr id="7190" name="Rectangle 24"/>
            <p:cNvSpPr>
              <a:spLocks noChangeArrowheads="1"/>
            </p:cNvSpPr>
            <p:nvPr/>
          </p:nvSpPr>
          <p:spPr bwMode="auto">
            <a:xfrm>
              <a:off x="1185863" y="4581525"/>
              <a:ext cx="719137" cy="1628775"/>
            </a:xfrm>
            <a:prstGeom prst="rect">
              <a:avLst/>
            </a:prstGeom>
            <a:solidFill>
              <a:schemeClr val="accent1"/>
            </a:solidFill>
            <a:ln w="9525">
              <a:solidFill>
                <a:schemeClr val="tx1"/>
              </a:solidFill>
              <a:miter lim="800000"/>
              <a:headEnd/>
              <a:tailEnd/>
            </a:ln>
          </p:spPr>
          <p:txBody>
            <a:bodyPr wrap="none" anchor="ctr"/>
            <a:lstStyle/>
            <a:p>
              <a:pPr algn="ctr"/>
              <a:r>
                <a:rPr lang="zh-CN" altLang="en-US" sz="2400" b="1"/>
                <a:t>教</a:t>
              </a:r>
            </a:p>
            <a:p>
              <a:pPr algn="ctr"/>
              <a:r>
                <a:rPr lang="zh-CN" altLang="en-US" sz="2400" b="1"/>
                <a:t>学</a:t>
              </a:r>
            </a:p>
            <a:p>
              <a:pPr algn="ctr"/>
              <a:r>
                <a:rPr lang="zh-CN" altLang="en-US" sz="2400" b="1"/>
                <a:t>设</a:t>
              </a:r>
            </a:p>
            <a:p>
              <a:pPr algn="ctr"/>
              <a:r>
                <a:rPr lang="zh-CN" altLang="en-US" sz="2400" b="1"/>
                <a:t>计</a:t>
              </a:r>
            </a:p>
          </p:txBody>
        </p:sp>
        <p:sp>
          <p:nvSpPr>
            <p:cNvPr id="7191" name="Rectangle 25"/>
            <p:cNvSpPr>
              <a:spLocks noChangeArrowheads="1"/>
            </p:cNvSpPr>
            <p:nvPr/>
          </p:nvSpPr>
          <p:spPr bwMode="auto">
            <a:xfrm>
              <a:off x="2122488" y="4581525"/>
              <a:ext cx="719137" cy="1628775"/>
            </a:xfrm>
            <a:prstGeom prst="rect">
              <a:avLst/>
            </a:prstGeom>
            <a:solidFill>
              <a:schemeClr val="accent1"/>
            </a:solidFill>
            <a:ln w="9525">
              <a:solidFill>
                <a:schemeClr val="tx1"/>
              </a:solidFill>
              <a:miter lim="800000"/>
              <a:headEnd/>
              <a:tailEnd/>
            </a:ln>
          </p:spPr>
          <p:txBody>
            <a:bodyPr wrap="none" anchor="ctr"/>
            <a:lstStyle/>
            <a:p>
              <a:pPr algn="ctr"/>
              <a:r>
                <a:rPr lang="zh-CN" altLang="en-US" sz="2400" b="1"/>
                <a:t>教</a:t>
              </a:r>
            </a:p>
            <a:p>
              <a:pPr algn="ctr"/>
              <a:r>
                <a:rPr lang="zh-CN" altLang="en-US" sz="2400" b="1"/>
                <a:t>师</a:t>
              </a:r>
            </a:p>
            <a:p>
              <a:pPr algn="ctr"/>
              <a:r>
                <a:rPr lang="zh-CN" altLang="en-US" sz="2400" b="1"/>
                <a:t>质</a:t>
              </a:r>
            </a:p>
            <a:p>
              <a:pPr algn="ctr"/>
              <a:r>
                <a:rPr lang="zh-CN" altLang="en-US" sz="2400" b="1"/>
                <a:t>量</a:t>
              </a:r>
            </a:p>
          </p:txBody>
        </p:sp>
        <p:sp>
          <p:nvSpPr>
            <p:cNvPr id="7192" name="Rectangle 26"/>
            <p:cNvSpPr>
              <a:spLocks noChangeArrowheads="1"/>
            </p:cNvSpPr>
            <p:nvPr/>
          </p:nvSpPr>
          <p:spPr bwMode="auto">
            <a:xfrm>
              <a:off x="3059113" y="4581525"/>
              <a:ext cx="719137" cy="1628775"/>
            </a:xfrm>
            <a:prstGeom prst="rect">
              <a:avLst/>
            </a:prstGeom>
            <a:solidFill>
              <a:schemeClr val="accent1"/>
            </a:solidFill>
            <a:ln w="9525">
              <a:solidFill>
                <a:schemeClr val="tx1"/>
              </a:solidFill>
              <a:miter lim="800000"/>
              <a:headEnd/>
              <a:tailEnd/>
            </a:ln>
          </p:spPr>
          <p:txBody>
            <a:bodyPr wrap="none" anchor="ctr"/>
            <a:lstStyle/>
            <a:p>
              <a:pPr algn="ctr"/>
              <a:r>
                <a:rPr lang="zh-CN" altLang="en-US" sz="2400" b="1"/>
                <a:t>培</a:t>
              </a:r>
            </a:p>
            <a:p>
              <a:pPr algn="ctr"/>
              <a:r>
                <a:rPr lang="zh-CN" altLang="en-US" sz="2400" b="1"/>
                <a:t>训</a:t>
              </a:r>
            </a:p>
            <a:p>
              <a:pPr algn="ctr"/>
              <a:r>
                <a:rPr lang="zh-CN" altLang="en-US" sz="2400" b="1"/>
                <a:t>要</a:t>
              </a:r>
            </a:p>
            <a:p>
              <a:pPr algn="ctr"/>
              <a:r>
                <a:rPr lang="zh-CN" altLang="en-US" sz="2400" b="1"/>
                <a:t>求</a:t>
              </a:r>
            </a:p>
          </p:txBody>
        </p:sp>
      </p:gr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1059</TotalTime>
  <Words>1718</Words>
  <Application>Microsoft Office PowerPoint</Application>
  <PresentationFormat>全屏显示(4:3)</PresentationFormat>
  <Paragraphs>332</Paragraphs>
  <Slides>43</Slides>
  <Notes>2</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43</vt:i4>
      </vt:variant>
    </vt:vector>
  </HeadingPairs>
  <TitlesOfParts>
    <vt:vector size="46" baseType="lpstr">
      <vt:lpstr>聚合</vt:lpstr>
      <vt:lpstr>文档</vt:lpstr>
      <vt:lpstr>公式</vt:lpstr>
      <vt:lpstr>基础教育学业质量标准的研制 概念、问题和案例</vt:lpstr>
      <vt:lpstr>什么是学业质量标准</vt:lpstr>
      <vt:lpstr>什么是核心素养</vt:lpstr>
      <vt:lpstr>教育目标和核心素养的关系</vt:lpstr>
      <vt:lpstr>为什么强调核心素养</vt:lpstr>
      <vt:lpstr>为什么强调核心素养</vt:lpstr>
      <vt:lpstr>输入驱动的教育系统 Input-driven education system</vt:lpstr>
      <vt:lpstr>输出驱动的教育改革 output-driven education reform</vt:lpstr>
      <vt:lpstr>从“输入驱动”到“输出驱动”的教育改革运动</vt:lpstr>
      <vt:lpstr>输出驱动的教育改革带来 课程标准的变革</vt:lpstr>
      <vt:lpstr>传统课程标准=内容标准</vt:lpstr>
      <vt:lpstr>现代意义上的课程标准</vt:lpstr>
      <vt:lpstr>现代意义上的课程标准</vt:lpstr>
      <vt:lpstr>规范性成就标准=学业质量标准</vt:lpstr>
      <vt:lpstr>学业质量标准的国际实践</vt:lpstr>
      <vt:lpstr>英国国家课程的结构</vt:lpstr>
      <vt:lpstr>幻灯片 17</vt:lpstr>
      <vt:lpstr>英国成就标准</vt:lpstr>
      <vt:lpstr>德国的模式</vt:lpstr>
      <vt:lpstr>德国的模式</vt:lpstr>
      <vt:lpstr>学业质量标准研制的若干问题</vt:lpstr>
      <vt:lpstr>和现有课程标准的关系 </vt:lpstr>
      <vt:lpstr>和课程标准的关系</vt:lpstr>
      <vt:lpstr>跨学科的核心素养模型</vt:lpstr>
      <vt:lpstr>具体到学科核心素养模型的问题</vt:lpstr>
      <vt:lpstr>学科素养具体问题</vt:lpstr>
      <vt:lpstr>幻灯片 27</vt:lpstr>
      <vt:lpstr>幻灯片 28</vt:lpstr>
      <vt:lpstr>知识结构的演化</vt:lpstr>
      <vt:lpstr>三维的学习理论</vt:lpstr>
      <vt:lpstr>幻灯片 31</vt:lpstr>
      <vt:lpstr>新课程的总体理念</vt:lpstr>
      <vt:lpstr>新课程所追求的个体素养</vt:lpstr>
      <vt:lpstr>个体素养与三维目标</vt:lpstr>
      <vt:lpstr>整合的三维目标</vt:lpstr>
      <vt:lpstr>先来看一个具体的案例</vt:lpstr>
      <vt:lpstr>幻灯片 37</vt:lpstr>
      <vt:lpstr>解决这一问题的过程</vt:lpstr>
      <vt:lpstr>解决这一问题的过程</vt:lpstr>
      <vt:lpstr>解决这一问题的过程</vt:lpstr>
      <vt:lpstr>解决这一问题的过程</vt:lpstr>
      <vt:lpstr>我国当前的行动计划</vt:lpstr>
      <vt:lpstr>请各位专家指正！</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“学习与课程之关系研究”课题中期进展</dc:title>
  <dc:creator>yang50</dc:creator>
  <cp:lastModifiedBy>xdyang50</cp:lastModifiedBy>
  <cp:revision>233</cp:revision>
  <dcterms:modified xsi:type="dcterms:W3CDTF">2014-12-08T03:54:02Z</dcterms:modified>
</cp:coreProperties>
</file>