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14" r:id="rId2"/>
    <p:sldId id="417" r:id="rId3"/>
    <p:sldId id="419" r:id="rId4"/>
    <p:sldId id="420" r:id="rId5"/>
    <p:sldId id="421" r:id="rId6"/>
    <p:sldId id="422" r:id="rId7"/>
    <p:sldId id="423" r:id="rId8"/>
    <p:sldId id="425" r:id="rId9"/>
    <p:sldId id="432" r:id="rId10"/>
    <p:sldId id="429" r:id="rId11"/>
    <p:sldId id="436" r:id="rId12"/>
    <p:sldId id="427" r:id="rId13"/>
    <p:sldId id="428" r:id="rId14"/>
    <p:sldId id="430" r:id="rId15"/>
    <p:sldId id="431" r:id="rId16"/>
    <p:sldId id="434" r:id="rId17"/>
    <p:sldId id="435" r:id="rId18"/>
    <p:sldId id="433" r:id="rId19"/>
    <p:sldId id="411" r:id="rId20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33CCCC"/>
    <a:srgbClr val="FFFF00"/>
    <a:srgbClr val="6699FF"/>
    <a:srgbClr val="FF3300"/>
    <a:srgbClr val="B2B2B2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1" autoAdjust="0"/>
  </p:normalViewPr>
  <p:slideViewPr>
    <p:cSldViewPr>
      <p:cViewPr varScale="1">
        <p:scale>
          <a:sx n="55" d="100"/>
          <a:sy n="55" d="100"/>
        </p:scale>
        <p:origin x="12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637EF84E-DB23-415C-AD53-72CA4A523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27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570413"/>
            <a:ext cx="5510213" cy="4330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fld id="{BF4A6B83-27EE-4021-930E-9BAE4D6C2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113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17513" y="4386263"/>
            <a:ext cx="5664200" cy="2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7"/>
          <p:cNvSpPr>
            <a:spLocks noGrp="1"/>
          </p:cNvSpPr>
          <p:nvPr>
            <p:ph sz="quarter" idx="10"/>
          </p:nvPr>
        </p:nvSpPr>
        <p:spPr>
          <a:xfrm>
            <a:off x="0" y="2490169"/>
            <a:ext cx="914400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9"/>
          <p:cNvSpPr>
            <a:spLocks noGrp="1"/>
          </p:cNvSpPr>
          <p:nvPr>
            <p:ph sz="quarter" idx="11"/>
          </p:nvPr>
        </p:nvSpPr>
        <p:spPr>
          <a:xfrm>
            <a:off x="0" y="3714752"/>
            <a:ext cx="9144000" cy="719633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06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534752" cy="464346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="1"/>
            </a:lvl1pPr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E6B12-0A4C-4BBA-BE3A-666CABB61EA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35062"/>
            <a:ext cx="8534752" cy="5365771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6DF4C-8FDF-41C8-B02A-57BCA8A9100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5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1135062"/>
            <a:ext cx="4214272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135062"/>
            <a:ext cx="4234184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7AB5-A018-47F2-967E-A3634C3A583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39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5720" y="1142984"/>
            <a:ext cx="8534752" cy="5357850"/>
          </a:xfrm>
          <a:prstGeom prst="rect">
            <a:avLst/>
          </a:prstGeom>
        </p:spPr>
        <p:txBody>
          <a:bodyPr vert="eaVert"/>
          <a:lstStyle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23BC-4441-4D86-8A3D-372A9DC83E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8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1" y="1142984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3857628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EED5D-5C63-4F12-AB61-132397BB5FF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3000375"/>
            <a:ext cx="9144000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latin typeface="微软雅黑" pitchFamily="34" charset="-122"/>
                <a:ea typeface="微软雅黑" pitchFamily="34" charset="-122"/>
              </a:rPr>
              <a:t>Thank you for your attention!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www.smee.com.cn</a:t>
            </a:r>
          </a:p>
        </p:txBody>
      </p:sp>
    </p:spTree>
    <p:extLst>
      <p:ext uri="{BB962C8B-B14F-4D97-AF65-F5344CB8AC3E}">
        <p14:creationId xmlns:p14="http://schemas.microsoft.com/office/powerpoint/2010/main" val="5298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60" name="Group 4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80" name="AutoShape 5"/>
              <p:cNvCxnSpPr>
                <a:cxnSpLocks noChangeShapeType="1"/>
                <a:endCxn id="312327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26" name="Oval 6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27" name="Oval 7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61" name="AutoShape 8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63" name="AutoShape 10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2" name="Oval 12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3" name="Oval 13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5" name="Oval 15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6" name="Oval 16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7" name="Oval 17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9" name="Oval 19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0" name="Oval 20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1" name="Oval 21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2" name="Oval 22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3" name="Oval 23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5" name="Oval 25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6" name="Oval 26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47" name="Text Box 27"/>
          <p:cNvSpPr txBox="1">
            <a:spLocks noChangeArrowheads="1"/>
          </p:cNvSpPr>
          <p:nvPr/>
        </p:nvSpPr>
        <p:spPr bwMode="auto">
          <a:xfrm rot="-2718361">
            <a:off x="7099301" y="4284662"/>
            <a:ext cx="16557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SMEE</a:t>
            </a:r>
          </a:p>
        </p:txBody>
      </p:sp>
      <p:pic>
        <p:nvPicPr>
          <p:cNvPr id="1029" name="Picture 28" descr="smee007"/>
          <p:cNvPicPr>
            <a:picLocks noChangeAspect="1" noChangeArrowheads="1"/>
          </p:cNvPicPr>
          <p:nvPr/>
        </p:nvPicPr>
        <p:blipFill>
          <a:blip r:embed="rId9">
            <a:lum brigh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3203575"/>
            <a:ext cx="3586162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49" name="Rectangle 29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30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37" name="Group 31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57" name="AutoShape 32"/>
              <p:cNvCxnSpPr>
                <a:cxnSpLocks noChangeShapeType="1"/>
                <a:endCxn id="312354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53" name="Oval 33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54" name="Oval 34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38" name="AutoShape 35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6" name="Oval 36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40" name="AutoShape 37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8" name="Oval 38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59" name="Oval 39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0" name="Oval 40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1" name="Oval 41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2" name="Oval 42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3" name="Oval 43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4" name="Oval 44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5" name="Oval 45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6" name="Oval 46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7" name="Oval 47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8" name="Oval 48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9" name="Oval 49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0" name="Oval 50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1" name="Oval 51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2" name="Oval 52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3" name="Oval 53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74" name="Text Box 54"/>
          <p:cNvSpPr txBox="1">
            <a:spLocks noChangeArrowheads="1"/>
          </p:cNvSpPr>
          <p:nvPr/>
        </p:nvSpPr>
        <p:spPr bwMode="auto">
          <a:xfrm rot="-2718361">
            <a:off x="7277101" y="4297362"/>
            <a:ext cx="16557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D7D7D7"/>
                </a:solidFill>
                <a:ea typeface="宋体" charset="-122"/>
              </a:rPr>
              <a:t>SM</a:t>
            </a: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EE</a:t>
            </a:r>
          </a:p>
        </p:txBody>
      </p:sp>
      <p:sp>
        <p:nvSpPr>
          <p:cNvPr id="312375" name="Text Box 55"/>
          <p:cNvSpPr txBox="1">
            <a:spLocks noChangeArrowheads="1"/>
          </p:cNvSpPr>
          <p:nvPr/>
        </p:nvSpPr>
        <p:spPr bwMode="auto">
          <a:xfrm rot="-2718361">
            <a:off x="7164388" y="3787775"/>
            <a:ext cx="1655762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700" b="1">
                <a:solidFill>
                  <a:srgbClr val="D7D7D7"/>
                </a:solidFill>
                <a:ea typeface="宋体" charset="-122"/>
              </a:rPr>
              <a:t>SMEE</a:t>
            </a:r>
          </a:p>
        </p:txBody>
      </p:sp>
      <p:pic>
        <p:nvPicPr>
          <p:cNvPr id="1034" name="Picture 56" descr="SMEE -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300"/>
            <a:ext cx="863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WordArt 57"/>
          <p:cNvSpPr>
            <a:spLocks noChangeArrowheads="1" noChangeShapeType="1" noTextEdit="1"/>
          </p:cNvSpPr>
          <p:nvPr/>
        </p:nvSpPr>
        <p:spPr bwMode="auto">
          <a:xfrm>
            <a:off x="7102475" y="6597650"/>
            <a:ext cx="1933575" cy="161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800" kern="10">
                <a:solidFill>
                  <a:srgbClr val="C81704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 CONFIDENTIAL</a:t>
            </a:r>
            <a:endParaRPr lang="zh-CN" altLang="en-US" sz="1800" kern="10">
              <a:solidFill>
                <a:srgbClr val="C81704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5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85750" y="6500813"/>
            <a:ext cx="2276475" cy="244475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C002691-010D-4E3B-B56D-A1562D88F48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bucket.smee.com.cn:7990/scm/pnew/gittes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4"/>
          <p:cNvSpPr>
            <a:spLocks noGrp="1"/>
          </p:cNvSpPr>
          <p:nvPr>
            <p:ph sz="quarter" idx="10"/>
          </p:nvPr>
        </p:nvSpPr>
        <p:spPr bwMode="auto">
          <a:xfrm>
            <a:off x="0" y="2490788"/>
            <a:ext cx="9144000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版本管理系统</a:t>
            </a:r>
          </a:p>
        </p:txBody>
      </p:sp>
      <p:sp>
        <p:nvSpPr>
          <p:cNvPr id="4099" name="内容占位符 5"/>
          <p:cNvSpPr>
            <a:spLocks noGrp="1"/>
          </p:cNvSpPr>
          <p:nvPr>
            <p:ph sz="quarter" idx="11"/>
          </p:nvPr>
        </p:nvSpPr>
        <p:spPr bwMode="auto">
          <a:xfrm>
            <a:off x="0" y="3714750"/>
            <a:ext cx="914400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阚辉 </a:t>
            </a:r>
            <a:r>
              <a:rPr lang="en-US" altLang="zh-CN" dirty="0"/>
              <a:t>2019.9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zh-CN" altLang="en-US" dirty="0"/>
              <a:t>撤回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48432"/>
              </p:ext>
            </p:extLst>
          </p:nvPr>
        </p:nvGraphicFramePr>
        <p:xfrm>
          <a:off x="611560" y="2204864"/>
          <a:ext cx="7920882" cy="3999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Git</a:t>
                      </a:r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对于版本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对于文件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Soft</a:t>
                      </a:r>
                      <a:r>
                        <a:rPr lang="zh-CN" altLang="en-US" dirty="0"/>
                        <a:t>：版本库中分支回到指定版本，工作目录及暂存区不受影响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将文件移出暂存区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Mixed</a:t>
                      </a:r>
                      <a:r>
                        <a:rPr lang="zh-CN" altLang="en-US" dirty="0"/>
                        <a:t>：工作目录不受影响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Hard</a:t>
                      </a:r>
                      <a:r>
                        <a:rPr lang="zh-CN" altLang="en-US" dirty="0"/>
                        <a:t>：全部回到指定版本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Checkout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切换分支，查看以往版本并创建分支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将文件还原至版本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Revert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创建一个新提交，但是内容等同于之前某版本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84161" y="112474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需要干净的工作目录</a:t>
            </a:r>
          </a:p>
        </p:txBody>
      </p:sp>
    </p:spTree>
    <p:extLst>
      <p:ext uri="{BB962C8B-B14F-4D97-AF65-F5344CB8AC3E}">
        <p14:creationId xmlns:p14="http://schemas.microsoft.com/office/powerpoint/2010/main" val="56251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5942464" cy="5016049"/>
          </a:xfrm>
        </p:spPr>
        <p:txBody>
          <a:bodyPr/>
          <a:lstStyle/>
          <a:p>
            <a:r>
              <a:rPr lang="zh-CN" altLang="en-US" dirty="0"/>
              <a:t>案例分析</a:t>
            </a:r>
            <a:endParaRPr lang="en-US" altLang="zh-CN" dirty="0"/>
          </a:p>
          <a:p>
            <a:pPr lvl="1"/>
            <a:r>
              <a:rPr lang="zh-CN" altLang="en-US" dirty="0"/>
              <a:t>如右图，假设最新版本的</a:t>
            </a:r>
            <a:r>
              <a:rPr lang="en-US" altLang="zh-CN" dirty="0"/>
              <a:t>branch1</a:t>
            </a:r>
            <a:r>
              <a:rPr lang="zh-CN" altLang="en-US" dirty="0"/>
              <a:t>错误覆盖了</a:t>
            </a:r>
            <a:r>
              <a:rPr lang="en-US" altLang="zh-CN" dirty="0"/>
              <a:t>master</a:t>
            </a:r>
            <a:r>
              <a:rPr lang="zh-CN" altLang="en-US" dirty="0"/>
              <a:t>里的一些文件，如何操作？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如右图，如果发现倒数第二个提交中有一个文件是错误的，如何修正？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在已经提交了代码的前提下，发现这个提交处理了两个不同的事情，应拆分为两个提交，如何操作？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06"/>
          <a:stretch/>
        </p:blipFill>
        <p:spPr bwMode="auto">
          <a:xfrm>
            <a:off x="6948264" y="1700808"/>
            <a:ext cx="97954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5"/>
          <a:stretch/>
        </p:blipFill>
        <p:spPr bwMode="auto">
          <a:xfrm>
            <a:off x="7049977" y="3196233"/>
            <a:ext cx="776116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8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Bitbucket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en-US" altLang="zh-CN" dirty="0" err="1"/>
              <a:t>Bitbucket</a:t>
            </a:r>
            <a:r>
              <a:rPr lang="zh-CN" altLang="en-US" dirty="0"/>
              <a:t>介绍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本质上是一个在服务器的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pPr lvl="1"/>
            <a:r>
              <a:rPr lang="zh-CN" altLang="en-US" dirty="0"/>
              <a:t>提供了一些额外功能：权限管理、</a:t>
            </a:r>
            <a:r>
              <a:rPr lang="en-US" altLang="zh-CN" dirty="0"/>
              <a:t>Fork</a:t>
            </a:r>
            <a:r>
              <a:rPr lang="zh-CN" altLang="en-US" dirty="0"/>
              <a:t>、</a:t>
            </a:r>
            <a:r>
              <a:rPr lang="en-US" altLang="zh-CN" dirty="0"/>
              <a:t>Pull Request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Fork</a:t>
            </a:r>
          </a:p>
          <a:p>
            <a:pPr lvl="2"/>
            <a:r>
              <a:rPr lang="zh-CN" altLang="en-US" dirty="0"/>
              <a:t>在服务器上复制一个仓库</a:t>
            </a:r>
            <a:endParaRPr lang="en-US" altLang="zh-CN" dirty="0"/>
          </a:p>
          <a:p>
            <a:pPr lvl="1"/>
            <a:r>
              <a:rPr lang="en-US" altLang="zh-CN" dirty="0"/>
              <a:t>Pull Request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Push</a:t>
            </a:r>
            <a:r>
              <a:rPr lang="zh-CN" altLang="en-US" dirty="0"/>
              <a:t>到特定分支时，需要经过批准</a:t>
            </a:r>
            <a:endParaRPr lang="en-US" altLang="zh-CN" dirty="0"/>
          </a:p>
          <a:p>
            <a:pPr lvl="2"/>
            <a:r>
              <a:rPr lang="zh-CN" altLang="en-US" dirty="0"/>
              <a:t>通常用于</a:t>
            </a:r>
            <a:r>
              <a:rPr lang="en-US" altLang="zh-CN" dirty="0"/>
              <a:t>feature</a:t>
            </a:r>
            <a:r>
              <a:rPr lang="zh-CN" altLang="en-US" dirty="0"/>
              <a:t>到</a:t>
            </a:r>
            <a:r>
              <a:rPr lang="en-US" altLang="zh-CN" dirty="0"/>
              <a:t>master</a:t>
            </a:r>
            <a:r>
              <a:rPr lang="zh-CN" altLang="en-US" dirty="0"/>
              <a:t>分支或</a:t>
            </a:r>
            <a:r>
              <a:rPr lang="en-US" altLang="zh-CN" dirty="0"/>
              <a:t>release</a:t>
            </a:r>
            <a:r>
              <a:rPr lang="zh-CN" altLang="en-US"/>
              <a:t>分支。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242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AutoShape 2" descr="http://confluence.smee.com.cn:8090/download/attachments/165124222/image2018-7-19%2014%3A45%3A29.png?version=1&amp;modificationDate=1531982735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confluence.smee.com.cn:8090/download/attachments/165124222/image2018-7-19%2014%3A52%3A0.png?version=1&amp;modificationDate=1531983126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66" y="2895539"/>
            <a:ext cx="5849167" cy="36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://confluence.smee.com.cn:8090/download/attachments/165124222/image2018-7-19%2014%3A52%3A0.png?version=1&amp;modificationDate=1531983126000&amp;api=v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5720" y="1484784"/>
            <a:ext cx="8534752" cy="501604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Git</a:t>
            </a:r>
            <a:r>
              <a:rPr lang="en-US" altLang="zh-CN" dirty="0"/>
              <a:t> Flow</a:t>
            </a:r>
          </a:p>
          <a:p>
            <a:pPr lvl="1"/>
            <a:r>
              <a:rPr lang="en-US" altLang="zh-CN" dirty="0" err="1"/>
              <a:t>Gitflow</a:t>
            </a:r>
            <a:r>
              <a:rPr lang="zh-CN" altLang="en-US" dirty="0"/>
              <a:t>工作流为</a:t>
            </a:r>
            <a:r>
              <a:rPr lang="zh-CN" altLang="en-US" b="1" dirty="0"/>
              <a:t>不同的分支分配一个非常明确的角色</a:t>
            </a:r>
            <a:r>
              <a:rPr lang="zh-CN" altLang="en-US" dirty="0"/>
              <a:t>，并</a:t>
            </a:r>
            <a:r>
              <a:rPr lang="zh-CN" altLang="en-US" b="1" dirty="0"/>
              <a:t>定义分支之间“</a:t>
            </a:r>
            <a:r>
              <a:rPr lang="en-US" altLang="zh-CN" b="1" dirty="0"/>
              <a:t>How”</a:t>
            </a:r>
            <a:r>
              <a:rPr lang="zh-CN" altLang="en-US" b="1" dirty="0"/>
              <a:t>和“</a:t>
            </a:r>
            <a:r>
              <a:rPr lang="en-US" altLang="zh-CN" b="1" dirty="0"/>
              <a:t>When”</a:t>
            </a:r>
            <a:r>
              <a:rPr lang="zh-CN" altLang="en-US" b="1" dirty="0"/>
              <a:t>进行交互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40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版本管理工程实践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操作实践</a:t>
            </a:r>
            <a:endParaRPr lang="en-US" altLang="zh-CN" dirty="0"/>
          </a:p>
          <a:p>
            <a:pPr lvl="1"/>
            <a:r>
              <a:rPr lang="zh-CN" altLang="en-US" dirty="0"/>
              <a:t>一次提交应尽量只解决一个问题</a:t>
            </a:r>
            <a:r>
              <a:rPr lang="en-US" altLang="zh-CN" dirty="0"/>
              <a:t>/</a:t>
            </a:r>
            <a:r>
              <a:rPr lang="zh-CN" altLang="en-US" dirty="0"/>
              <a:t>增加一个</a:t>
            </a:r>
            <a:r>
              <a:rPr lang="en-US" altLang="zh-CN" dirty="0"/>
              <a:t>feature</a:t>
            </a:r>
          </a:p>
          <a:p>
            <a:pPr lvl="1"/>
            <a:r>
              <a:rPr lang="zh-CN" altLang="en-US" dirty="0"/>
              <a:t>经常提交，经常</a:t>
            </a:r>
            <a:r>
              <a:rPr lang="en-US" altLang="zh-CN" dirty="0"/>
              <a:t>pull/push</a:t>
            </a:r>
            <a:r>
              <a:rPr lang="zh-CN" altLang="en-US" dirty="0"/>
              <a:t>，从而避免非常复杂的</a:t>
            </a:r>
            <a:r>
              <a:rPr lang="en-US" altLang="zh-CN" dirty="0"/>
              <a:t>merge</a:t>
            </a:r>
          </a:p>
          <a:p>
            <a:pPr lvl="1"/>
            <a:r>
              <a:rPr lang="zh-CN" altLang="en-US" dirty="0"/>
              <a:t>尽量避免提交写了一半的代码，尤其是不能编译或严重影响软件其他功能的</a:t>
            </a:r>
            <a:endParaRPr lang="en-US" altLang="zh-CN" dirty="0"/>
          </a:p>
          <a:p>
            <a:pPr lvl="1"/>
            <a:r>
              <a:rPr lang="zh-CN" altLang="en-US" dirty="0"/>
              <a:t>提交前，尤其是合并代码后的提交前，检查提交的文件是否正确</a:t>
            </a:r>
            <a:endParaRPr lang="en-US" altLang="zh-CN" dirty="0"/>
          </a:p>
          <a:p>
            <a:pPr lvl="1"/>
            <a:r>
              <a:rPr lang="zh-CN" altLang="en-US" dirty="0"/>
              <a:t>如果有单元测试，则总是应提交前运行。如果提交导致某个原本正常的测试用例无法通过，需要在提交消息写明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项目中避免绝对路径，应做到别人下载后不修改源码即可编译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合理利用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gitignore</a:t>
            </a:r>
            <a:r>
              <a:rPr lang="zh-CN" altLang="en-US" dirty="0">
                <a:solidFill>
                  <a:srgbClr val="FF0000"/>
                </a:solidFill>
              </a:rPr>
              <a:t>，避免上传编译结果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99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版本管理工程实践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提交消息</a:t>
            </a:r>
            <a:endParaRPr lang="en-US" altLang="zh-CN" dirty="0"/>
          </a:p>
          <a:p>
            <a:pPr lvl="1"/>
            <a:r>
              <a:rPr lang="zh-CN" altLang="en-US" dirty="0"/>
              <a:t>简短，尽量让人一目了然。如果要写更详细的内容，在简要说明后额外空一行</a:t>
            </a:r>
            <a:endParaRPr lang="en-US" altLang="zh-CN" dirty="0"/>
          </a:p>
          <a:p>
            <a:pPr lvl="1"/>
            <a:r>
              <a:rPr lang="zh-CN" altLang="en-US" dirty="0"/>
              <a:t>说明原因比说明改了什么更重要</a:t>
            </a:r>
            <a:endParaRPr lang="en-US" altLang="zh-CN" dirty="0"/>
          </a:p>
          <a:p>
            <a:pPr lvl="1"/>
            <a:r>
              <a:rPr lang="zh-CN" altLang="en-US" dirty="0"/>
              <a:t>有一个指导原则：想象你现在提交的代码出了</a:t>
            </a:r>
            <a:r>
              <a:rPr lang="en-US" altLang="zh-CN" dirty="0"/>
              <a:t>bug</a:t>
            </a:r>
            <a:r>
              <a:rPr lang="zh-CN" altLang="en-US" dirty="0"/>
              <a:t>，其他人要能方便的从历史中定位到你的这次提交，并明白你为什么需要这么修改</a:t>
            </a:r>
            <a:endParaRPr lang="en-US" altLang="zh-CN" dirty="0"/>
          </a:p>
          <a:p>
            <a:pPr lvl="1"/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时，需要写明修复的</a:t>
            </a:r>
            <a:r>
              <a:rPr lang="en-US" altLang="zh-CN" dirty="0"/>
              <a:t>bug</a:t>
            </a:r>
            <a:r>
              <a:rPr lang="zh-CN" altLang="en-US" dirty="0"/>
              <a:t>，并包含</a:t>
            </a:r>
            <a:r>
              <a:rPr lang="en-US" altLang="zh-CN" dirty="0"/>
              <a:t>bug</a:t>
            </a:r>
            <a:r>
              <a:rPr lang="zh-CN" altLang="en-US" dirty="0"/>
              <a:t>链接（若有）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13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版本管理工程实践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dirty="0"/>
              <a:t>代码中的特殊标记</a:t>
            </a:r>
            <a:endParaRPr lang="en-US" altLang="zh-CN" dirty="0"/>
          </a:p>
          <a:p>
            <a:pPr lvl="1"/>
            <a:r>
              <a:rPr lang="en-US" altLang="zh-CN" dirty="0"/>
              <a:t>//REVIEW: </a:t>
            </a:r>
            <a:r>
              <a:rPr lang="zh-CN" altLang="en-US" dirty="0"/>
              <a:t>代码评审</a:t>
            </a:r>
            <a:r>
              <a:rPr lang="en-US" altLang="zh-CN" dirty="0"/>
              <a:t>/</a:t>
            </a:r>
            <a:r>
              <a:rPr lang="zh-CN" altLang="en-US" dirty="0"/>
              <a:t>修改建议等</a:t>
            </a:r>
            <a:endParaRPr lang="en-US" altLang="zh-CN" dirty="0"/>
          </a:p>
          <a:p>
            <a:pPr lvl="1"/>
            <a:r>
              <a:rPr lang="en-US" altLang="zh-CN" dirty="0"/>
              <a:t>//WORKROUND: </a:t>
            </a:r>
            <a:r>
              <a:rPr lang="zh-CN" altLang="en-US" dirty="0"/>
              <a:t>临时解决方法</a:t>
            </a:r>
            <a:endParaRPr lang="en-US" altLang="zh-CN" dirty="0"/>
          </a:p>
          <a:p>
            <a:pPr lvl="1"/>
            <a:r>
              <a:rPr lang="en-US" altLang="zh-CN" dirty="0"/>
              <a:t>//TODO: </a:t>
            </a:r>
            <a:r>
              <a:rPr lang="zh-CN" altLang="en-US" dirty="0"/>
              <a:t>需要修改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36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版本管理工程实践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en-US" altLang="zh-CN" dirty="0"/>
              <a:t>Beyond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zh-CN" altLang="en-US" dirty="0"/>
              <a:t>随着</a:t>
            </a:r>
            <a:r>
              <a:rPr lang="en-US" altLang="zh-CN" dirty="0" err="1"/>
              <a:t>DevOps</a:t>
            </a:r>
            <a:r>
              <a:rPr lang="zh-CN" altLang="en-US" dirty="0"/>
              <a:t>及各类工具的发展，版本管理系统已成为众多软件工程实践的核心</a:t>
            </a:r>
            <a:endParaRPr lang="en-US" altLang="zh-CN" dirty="0"/>
          </a:p>
          <a:p>
            <a:pPr lvl="1"/>
            <a:r>
              <a:rPr lang="zh-CN" altLang="en-US" dirty="0"/>
              <a:t>其背后的本质，在于将所有人和软件间的交互自动化、文件化，比如编译系统</a:t>
            </a:r>
            <a:r>
              <a:rPr lang="en-US" altLang="zh-CN" dirty="0" err="1"/>
              <a:t>Makefile</a:t>
            </a:r>
            <a:r>
              <a:rPr lang="zh-CN" altLang="en-US" dirty="0"/>
              <a:t>，容器化</a:t>
            </a:r>
            <a:r>
              <a:rPr lang="en-US" altLang="zh-CN" dirty="0" err="1"/>
              <a:t>Dockerfile</a:t>
            </a:r>
            <a:r>
              <a:rPr lang="zh-CN" altLang="en-US" dirty="0"/>
              <a:t>，持续集成</a:t>
            </a:r>
            <a:r>
              <a:rPr lang="en-US" altLang="zh-CN" dirty="0" err="1"/>
              <a:t>Jenkinsfile</a:t>
            </a:r>
            <a:r>
              <a:rPr lang="zh-CN" altLang="en-US" dirty="0"/>
              <a:t>，各种自动测试、自动检查等等</a:t>
            </a:r>
            <a:endParaRPr lang="en-US" altLang="zh-CN" dirty="0"/>
          </a:p>
          <a:p>
            <a:pPr lvl="1"/>
            <a:r>
              <a:rPr lang="zh-CN" altLang="en-US" dirty="0"/>
              <a:t>解放人力，带来了更高的效率、更好的质量、更好的参与度</a:t>
            </a:r>
            <a:endParaRPr lang="en-US" altLang="zh-CN" dirty="0"/>
          </a:p>
          <a:p>
            <a:pPr lvl="1"/>
            <a:r>
              <a:rPr lang="zh-CN" altLang="en-US" dirty="0"/>
              <a:t>而版本系统中的“</a:t>
            </a:r>
            <a:r>
              <a:rPr lang="en-US" altLang="zh-CN" dirty="0"/>
              <a:t>commit</a:t>
            </a:r>
            <a:r>
              <a:rPr lang="zh-CN" altLang="en-US" dirty="0"/>
              <a:t>”，驱动了这一切的进行。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59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34752" cy="5088057"/>
          </a:xfrm>
        </p:spPr>
        <p:txBody>
          <a:bodyPr/>
          <a:lstStyle/>
          <a:p>
            <a:r>
              <a:rPr lang="zh-CN" altLang="en-US" dirty="0"/>
              <a:t>本地创建一个版本库</a:t>
            </a:r>
            <a:endParaRPr lang="en-US" altLang="zh-CN" dirty="0"/>
          </a:p>
          <a:p>
            <a:r>
              <a:rPr lang="zh-CN" altLang="en-US" dirty="0"/>
              <a:t>复现这张图</a:t>
            </a:r>
            <a:endParaRPr lang="en-US" altLang="zh-CN" dirty="0"/>
          </a:p>
          <a:p>
            <a:pPr lvl="1"/>
            <a:r>
              <a:rPr lang="en-US" altLang="zh-CN" dirty="0"/>
              <a:t>Branch1</a:t>
            </a:r>
            <a:r>
              <a:rPr lang="zh-CN" altLang="en-US" dirty="0"/>
              <a:t>改名为你的名字</a:t>
            </a:r>
            <a:endParaRPr lang="en-US" altLang="zh-CN" dirty="0"/>
          </a:p>
          <a:p>
            <a:r>
              <a:rPr lang="zh-CN" altLang="en-US" dirty="0"/>
              <a:t>增加远程仓库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http://bitbucket.smee.com.cn:7990/scm/pnew/gittest.git</a:t>
            </a:r>
            <a:endParaRPr lang="en-US" altLang="zh-CN" dirty="0"/>
          </a:p>
          <a:p>
            <a:r>
              <a:rPr lang="zh-CN" altLang="en-US" dirty="0"/>
              <a:t>拉取远程</a:t>
            </a:r>
            <a:r>
              <a:rPr lang="en-US" altLang="zh-CN" dirty="0"/>
              <a:t>master</a:t>
            </a:r>
            <a:r>
              <a:rPr lang="zh-CN" altLang="en-US" dirty="0"/>
              <a:t>分支，合并，提交</a:t>
            </a:r>
            <a:r>
              <a:rPr lang="en-US" altLang="zh-CN" dirty="0"/>
              <a:t>master</a:t>
            </a:r>
            <a:r>
              <a:rPr lang="zh-CN" altLang="en-US" dirty="0"/>
              <a:t>分支和个人分支</a:t>
            </a:r>
            <a:endParaRPr lang="en-US" altLang="zh-CN" dirty="0"/>
          </a:p>
          <a:p>
            <a:r>
              <a:rPr lang="zh-CN" altLang="en-US" dirty="0"/>
              <a:t>实践一下各种撤销方式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21606"/>
            <a:ext cx="61245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22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C08D9AB0-EB57-4B7C-9586-16B359E7CCB8}" type="slidenum">
              <a:rPr lang="zh-CN" altLang="en-US" sz="1000" smtClean="0">
                <a:latin typeface="微软雅黑" pitchFamily="34" charset="-122"/>
                <a:ea typeface="微软雅黑" pitchFamily="34" charset="-122"/>
              </a:rPr>
              <a:pPr eaLnBrk="1" hangingPunct="1"/>
              <a:t>2</a:t>
            </a:fld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标题 2"/>
          <p:cNvSpPr>
            <a:spLocks noGrp="1"/>
          </p:cNvSpPr>
          <p:nvPr>
            <p:ph type="title"/>
          </p:nvPr>
        </p:nvSpPr>
        <p:spPr bwMode="auto">
          <a:xfrm>
            <a:off x="900113" y="274638"/>
            <a:ext cx="7920037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目录</a:t>
            </a:r>
          </a:p>
        </p:txBody>
      </p:sp>
      <p:sp>
        <p:nvSpPr>
          <p:cNvPr id="5124" name="内容占位符 3"/>
          <p:cNvSpPr>
            <a:spLocks noGrp="1"/>
          </p:cNvSpPr>
          <p:nvPr>
            <p:ph idx="1"/>
          </p:nvPr>
        </p:nvSpPr>
        <p:spPr bwMode="auto">
          <a:xfrm>
            <a:off x="285750" y="1857375"/>
            <a:ext cx="85344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 err="1"/>
              <a:t>Bitbucket</a:t>
            </a:r>
            <a:endParaRPr lang="en-US" altLang="zh-CN" dirty="0"/>
          </a:p>
          <a:p>
            <a:r>
              <a:rPr lang="en-US" altLang="zh-CN" dirty="0" err="1"/>
              <a:t>GitFlow</a:t>
            </a:r>
            <a:endParaRPr lang="en-US" altLang="zh-CN" dirty="0"/>
          </a:p>
          <a:p>
            <a:r>
              <a:rPr lang="zh-CN" altLang="en-US" dirty="0"/>
              <a:t>版本管理工程实践</a:t>
            </a:r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5870456" cy="5160065"/>
          </a:xfrm>
        </p:spPr>
        <p:txBody>
          <a:bodyPr/>
          <a:lstStyle/>
          <a:p>
            <a:r>
              <a:rPr lang="zh-CN" altLang="en-US" dirty="0"/>
              <a:t>初步认识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zh-CN" altLang="en-US" dirty="0"/>
              <a:t>创建一个新的代码仓库： </a:t>
            </a:r>
            <a:endParaRPr lang="en-US" altLang="zh-CN" dirty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zh-CN" altLang="en-US" dirty="0"/>
              <a:t>添加一个文件</a:t>
            </a:r>
            <a:r>
              <a:rPr lang="en-US" altLang="zh-CN" dirty="0"/>
              <a:t>1.txt</a:t>
            </a:r>
          </a:p>
          <a:p>
            <a:pPr lvl="1"/>
            <a:r>
              <a:rPr lang="zh-CN" altLang="en-US" dirty="0"/>
              <a:t>将该文件添加到暂存区</a:t>
            </a:r>
            <a:r>
              <a:rPr lang="en-US" altLang="zh-CN" dirty="0"/>
              <a:t>(stage)</a:t>
            </a:r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add 1.txt</a:t>
            </a:r>
          </a:p>
          <a:p>
            <a:pPr lvl="1"/>
            <a:r>
              <a:rPr lang="zh-CN" altLang="en-US" dirty="0"/>
              <a:t>将该文件提交到版本库</a:t>
            </a:r>
            <a:endParaRPr lang="en-US" altLang="zh-CN" dirty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</a:p>
          <a:p>
            <a:pPr lvl="1"/>
            <a:r>
              <a:rPr lang="zh-CN" altLang="en-US" dirty="0"/>
              <a:t>查看状态 </a:t>
            </a:r>
            <a:endParaRPr lang="en-US" altLang="zh-CN" dirty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6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5870456" cy="5160065"/>
          </a:xfrm>
        </p:spPr>
        <p:txBody>
          <a:bodyPr/>
          <a:lstStyle/>
          <a:p>
            <a:r>
              <a:rPr lang="zh-CN" altLang="en-US" dirty="0"/>
              <a:t>文件的几种状态</a:t>
            </a:r>
            <a:endParaRPr lang="en-US" altLang="zh-CN" dirty="0"/>
          </a:p>
          <a:p>
            <a:pPr lvl="1"/>
            <a:r>
              <a:rPr lang="zh-CN" altLang="en-US" dirty="0"/>
              <a:t>未受控</a:t>
            </a:r>
            <a:endParaRPr lang="en-US" altLang="zh-CN" dirty="0"/>
          </a:p>
          <a:p>
            <a:pPr lvl="1"/>
            <a:r>
              <a:rPr lang="zh-CN" altLang="en-US" dirty="0"/>
              <a:t>暂存区：标记文件需要被</a:t>
            </a:r>
            <a:r>
              <a:rPr lang="en-US" altLang="zh-CN" dirty="0"/>
              <a:t>commit</a:t>
            </a:r>
          </a:p>
          <a:p>
            <a:pPr lvl="1"/>
            <a:r>
              <a:rPr lang="zh-CN" altLang="en-US" dirty="0"/>
              <a:t>受控</a:t>
            </a:r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97646"/>
              </p:ext>
            </p:extLst>
          </p:nvPr>
        </p:nvGraphicFramePr>
        <p:xfrm>
          <a:off x="101600" y="3503613"/>
          <a:ext cx="87360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88040" imgH="1031937" progId="Visio.Drawing.11">
                  <p:embed/>
                </p:oleObj>
              </mc:Choice>
              <mc:Fallback>
                <p:oleObj name="Visio" r:id="rId2" imgW="3488040" imgH="10319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" y="3503613"/>
                        <a:ext cx="87360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74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zh-CN" altLang="en-US" dirty="0"/>
              <a:t>版本树</a:t>
            </a:r>
            <a:endParaRPr lang="en-US" altLang="zh-CN" dirty="0"/>
          </a:p>
          <a:p>
            <a:pPr lvl="1"/>
            <a:r>
              <a:rPr lang="zh-CN" altLang="en-US" dirty="0"/>
              <a:t>每次提交（</a:t>
            </a:r>
            <a:r>
              <a:rPr lang="en-US" altLang="zh-CN" dirty="0"/>
              <a:t>commit</a:t>
            </a:r>
            <a:r>
              <a:rPr lang="zh-CN" altLang="en-US" dirty="0"/>
              <a:t>）都会形成一个版本，每个版本会有一个唯一识别码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6619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1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zh-CN" altLang="en-US" dirty="0"/>
              <a:t>分支</a:t>
            </a:r>
            <a:endParaRPr lang="en-US" altLang="zh-CN" dirty="0"/>
          </a:p>
          <a:p>
            <a:pPr lvl="1"/>
            <a:r>
              <a:rPr lang="zh-CN" altLang="en-US" dirty="0"/>
              <a:t>分支本质是指向版本的指针</a:t>
            </a:r>
            <a:endParaRPr lang="en-US" altLang="zh-CN" dirty="0"/>
          </a:p>
          <a:p>
            <a:pPr lvl="1"/>
            <a:r>
              <a:rPr lang="zh-CN" altLang="en-US" dirty="0"/>
              <a:t>本地文件需要对应一个分支</a:t>
            </a:r>
            <a:endParaRPr lang="en-US" altLang="zh-CN" dirty="0"/>
          </a:p>
          <a:p>
            <a:pPr lvl="1"/>
            <a:r>
              <a:rPr lang="zh-CN" altLang="en-US" dirty="0"/>
              <a:t>提交时，当前分支自动前进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创建分支：</a:t>
            </a:r>
            <a:r>
              <a:rPr lang="en-US" altLang="zh-CN" dirty="0" err="1"/>
              <a:t>git</a:t>
            </a:r>
            <a:r>
              <a:rPr lang="en-US" altLang="zh-CN" dirty="0"/>
              <a:t> branch</a:t>
            </a:r>
          </a:p>
          <a:p>
            <a:pPr lvl="1"/>
            <a:r>
              <a:rPr lang="zh-CN" altLang="en-US" dirty="0"/>
              <a:t>切换分支：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4410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9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zh-CN" altLang="en-US" dirty="0"/>
              <a:t>合并</a:t>
            </a:r>
            <a:endParaRPr lang="en-US" altLang="zh-CN" dirty="0"/>
          </a:p>
          <a:p>
            <a:pPr lvl="1"/>
            <a:r>
              <a:rPr lang="zh-CN" altLang="en-US" dirty="0"/>
              <a:t>将两个分支合并，并产生一个新的提交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zh-CN" altLang="en-US" dirty="0"/>
              <a:t>会尽量自动合并，无法自动合并的便会产生冲突，解决所有冲突后才可以提交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master</a:t>
            </a:r>
            <a:r>
              <a:rPr lang="zh-CN" altLang="en-US" dirty="0"/>
              <a:t>合并入</a:t>
            </a:r>
            <a:r>
              <a:rPr lang="en-US" altLang="zh-CN" dirty="0"/>
              <a:t>branch1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在上图中，再次将</a:t>
            </a:r>
            <a:r>
              <a:rPr lang="en-US" altLang="zh-CN" dirty="0"/>
              <a:t>branch1</a:t>
            </a:r>
            <a:r>
              <a:rPr lang="zh-CN" altLang="en-US" dirty="0"/>
              <a:t>合并至</a:t>
            </a:r>
            <a:r>
              <a:rPr lang="en-US" altLang="zh-CN" dirty="0"/>
              <a:t>master</a:t>
            </a:r>
            <a:r>
              <a:rPr lang="zh-CN" altLang="en-US" dirty="0"/>
              <a:t>时，称为</a:t>
            </a:r>
            <a:r>
              <a:rPr lang="en-US" altLang="zh-CN" dirty="0"/>
              <a:t>fast-forward</a:t>
            </a:r>
            <a:r>
              <a:rPr lang="zh-CN" altLang="en-US" dirty="0"/>
              <a:t>。此时不会发生文件对比，而是直接将</a:t>
            </a:r>
            <a:r>
              <a:rPr lang="en-US" altLang="zh-CN" dirty="0"/>
              <a:t>master</a:t>
            </a:r>
            <a:r>
              <a:rPr lang="zh-CN" altLang="en-US" dirty="0"/>
              <a:t>指向</a:t>
            </a:r>
            <a:r>
              <a:rPr lang="en-US" altLang="zh-CN" dirty="0"/>
              <a:t>branch1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61245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38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zh-CN" altLang="en-US" dirty="0"/>
              <a:t>拉取与推送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zh-CN" altLang="en-US" dirty="0"/>
              <a:t>是一个分布式版本控制系统，各版本库间没有主次关系</a:t>
            </a:r>
            <a:endParaRPr lang="en-US" altLang="zh-CN" dirty="0"/>
          </a:p>
          <a:p>
            <a:pPr lvl="1"/>
            <a:r>
              <a:rPr lang="zh-CN" altLang="en-US" dirty="0"/>
              <a:t>两个版本库间，可以使用拉取和推送功能</a:t>
            </a:r>
            <a:endParaRPr lang="en-US" altLang="zh-CN" dirty="0"/>
          </a:p>
          <a:p>
            <a:pPr lvl="1"/>
            <a:r>
              <a:rPr lang="zh-CN" altLang="en-US" dirty="0"/>
              <a:t>必须先拉取，合并提交（解决冲突），再推送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9906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9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84784"/>
            <a:ext cx="8534752" cy="5016049"/>
          </a:xfrm>
        </p:spPr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endParaRPr lang="en-US" altLang="zh-CN" dirty="0"/>
          </a:p>
          <a:p>
            <a:pPr lvl="1"/>
            <a:r>
              <a:rPr lang="zh-CN" altLang="en-US" dirty="0"/>
              <a:t>列出了当前目录及子目录中哪些文件需要被</a:t>
            </a:r>
            <a:r>
              <a:rPr lang="en-US" altLang="zh-CN" dirty="0" err="1"/>
              <a:t>git</a:t>
            </a:r>
            <a:r>
              <a:rPr lang="zh-CN" altLang="en-US" dirty="0"/>
              <a:t>忽略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不会提交空文件夹</a:t>
            </a:r>
            <a:r>
              <a:rPr lang="zh-CN" altLang="en-US" dirty="0"/>
              <a:t>，因此可以合理使用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保持目录结构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E6B12-0A4C-4BBA-BE3A-666CABB61EA2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3217"/>
      </p:ext>
    </p:extLst>
  </p:cSld>
  <p:clrMapOvr>
    <a:masterClrMapping/>
  </p:clrMapOvr>
</p:sld>
</file>

<file path=ppt/theme/theme1.xml><?xml version="1.0" encoding="utf-8"?>
<a:theme xmlns:a="http://schemas.openxmlformats.org/drawingml/2006/main" name="SMEE对内交流模板">
  <a:themeElements>
    <a:clrScheme name="SMEE中文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MEE中文模板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EE中文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B300 Throughput Update" id="{A0837F8E-5301-4BA4-89FB-A9D2B2C55656}" vid="{EC6067F8-E137-4E0E-9B82-B5945434FAC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SMEE对内交流模板</Template>
  <TotalTime>15214</TotalTime>
  <Words>977</Words>
  <Application>Microsoft Office PowerPoint</Application>
  <PresentationFormat>全屏显示(4:3)</PresentationFormat>
  <Paragraphs>148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Arial Black</vt:lpstr>
      <vt:lpstr>Wingdings</vt:lpstr>
      <vt:lpstr>SMEE对内交流模板</vt:lpstr>
      <vt:lpstr>Visio</vt:lpstr>
      <vt:lpstr>PowerPoint 演示文稿</vt:lpstr>
      <vt:lpstr>目录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Git基础</vt:lpstr>
      <vt:lpstr>Bitbucket</vt:lpstr>
      <vt:lpstr>Git Flow</vt:lpstr>
      <vt:lpstr>版本管理工程实践 </vt:lpstr>
      <vt:lpstr>版本管理工程实践 </vt:lpstr>
      <vt:lpstr>版本管理工程实践 </vt:lpstr>
      <vt:lpstr>版本管理工程实践 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 Hui 阚辉</dc:creator>
  <cp:lastModifiedBy>yu zhitian</cp:lastModifiedBy>
  <cp:revision>212</cp:revision>
  <dcterms:created xsi:type="dcterms:W3CDTF">2018-09-25T05:16:29Z</dcterms:created>
  <dcterms:modified xsi:type="dcterms:W3CDTF">2021-02-14T06:47:01Z</dcterms:modified>
</cp:coreProperties>
</file>