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14" r:id="rId2"/>
    <p:sldId id="415" r:id="rId3"/>
    <p:sldId id="421" r:id="rId4"/>
    <p:sldId id="423" r:id="rId5"/>
    <p:sldId id="424" r:id="rId6"/>
    <p:sldId id="425" r:id="rId7"/>
    <p:sldId id="426" r:id="rId8"/>
    <p:sldId id="427" r:id="rId9"/>
    <p:sldId id="428" r:id="rId10"/>
    <p:sldId id="418" r:id="rId11"/>
    <p:sldId id="438" r:id="rId12"/>
    <p:sldId id="437" r:id="rId13"/>
    <p:sldId id="417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11" r:id="rId23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2"/>
        <a:cs typeface="Arial Unicode MS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33CCCC"/>
    <a:srgbClr val="FFFF00"/>
    <a:srgbClr val="6699FF"/>
    <a:srgbClr val="FF3300"/>
    <a:srgbClr val="B2B2B2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1" autoAdjust="0"/>
  </p:normalViewPr>
  <p:slideViewPr>
    <p:cSldViewPr>
      <p:cViewPr>
        <p:scale>
          <a:sx n="107" d="100"/>
          <a:sy n="107" d="100"/>
        </p:scale>
        <p:origin x="-1728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761E29A3-6EA0-41F4-A440-41CAE3AD85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72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570413"/>
            <a:ext cx="5510213" cy="4330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140825"/>
            <a:ext cx="2984500" cy="481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宋体" charset="-122"/>
              </a:defRPr>
            </a:lvl1pPr>
          </a:lstStyle>
          <a:p>
            <a:pPr>
              <a:defRPr/>
            </a:pPr>
            <a:fld id="{B8789C79-5540-4BA8-A842-D413AF85B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41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4FE9E10-8B65-41BD-BD52-9AECA1DB64AF}" type="slidenum">
              <a:rPr lang="en-US" altLang="zh-CN" sz="1200" smtClean="0">
                <a:ea typeface="宋体" charset="-122"/>
              </a:rPr>
              <a:pPr eaLnBrk="1" hangingPunct="1"/>
              <a:t>14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546D9FC8-AE04-49C8-89AA-DC89626DE245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14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7115641-2C14-409D-871F-6D3DEE4F148F}" type="slidenum">
              <a:rPr lang="en-US" altLang="zh-CN" sz="1200" smtClean="0">
                <a:ea typeface="宋体" charset="-122"/>
              </a:rPr>
              <a:pPr eaLnBrk="1" hangingPunct="1"/>
              <a:t>15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AF727BF3-F45B-4050-8E1F-E11875AA25B2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15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988E2CC-E29E-4CF9-A0A0-106F03F79848}" type="slidenum">
              <a:rPr lang="en-US" altLang="zh-CN" sz="1200" smtClean="0">
                <a:ea typeface="宋体" charset="-122"/>
              </a:rPr>
              <a:pPr eaLnBrk="1" hangingPunct="1"/>
              <a:t>16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AF0AD336-9CED-494C-BF3F-C6C9C28B25A6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16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F92977E-CD83-42CF-9A3B-0B798433D15E}" type="slidenum">
              <a:rPr lang="en-US" altLang="zh-CN" sz="1200" smtClean="0">
                <a:ea typeface="宋体" charset="-122"/>
              </a:rPr>
              <a:pPr eaLnBrk="1" hangingPunct="1"/>
              <a:t>17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B8F052EF-76A6-4553-8D12-F59014B8E5B5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17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2ED19A8-8C5F-410B-A391-D3F08E1113F3}" type="slidenum">
              <a:rPr lang="en-US" altLang="zh-CN" sz="1200" smtClean="0">
                <a:ea typeface="宋体" charset="-122"/>
              </a:rPr>
              <a:pPr eaLnBrk="1" hangingPunct="1"/>
              <a:t>18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8DBED61E-62A4-462A-BE7F-561EF5C22F36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18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25A5DCB-86AB-46E4-99C4-FFFD82FCB959}" type="slidenum">
              <a:rPr lang="en-US" altLang="zh-CN" sz="1200" smtClean="0">
                <a:ea typeface="宋体" charset="-122"/>
              </a:rPr>
              <a:pPr eaLnBrk="1" hangingPunct="1"/>
              <a:t>19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CA62B9CB-39FB-4190-81C5-1411B701C08E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19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EC7DFCC-5462-42C9-A709-B10865B6CDF7}" type="slidenum">
              <a:rPr lang="en-US" altLang="zh-CN" sz="1200" smtClean="0">
                <a:ea typeface="宋体" charset="-122"/>
              </a:rPr>
              <a:pPr eaLnBrk="1" hangingPunct="1"/>
              <a:t>20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88617C15-5695-4CA3-8ACF-B17299F7AB12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20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942975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BDCD6E9-281E-47C5-9B29-4D6A7E72E625}" type="slidenum">
              <a:rPr lang="en-US" altLang="zh-CN" sz="1200" smtClean="0">
                <a:ea typeface="宋体" charset="-122"/>
              </a:rPr>
              <a:pPr eaLnBrk="1" hangingPunct="1"/>
              <a:t>21</a:t>
            </a:fld>
            <a:endParaRPr lang="en-US" altLang="zh-CN" sz="1200" smtClean="0">
              <a:ea typeface="宋体" charset="-122"/>
            </a:endParaRPr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4D56F7FC-6A8E-4D0F-9127-DDF4E1DA4A3C}" type="slidenum">
              <a:rPr lang="en-US" altLang="zh-CN" sz="1200">
                <a:solidFill>
                  <a:schemeClr val="accent2"/>
                </a:solidFill>
                <a:ea typeface="宋体" charset="-122"/>
              </a:rPr>
              <a:pPr algn="r" eaLnBrk="1" hangingPunct="1"/>
              <a:t>21</a:t>
            </a:fld>
            <a:endParaRPr lang="en-US" altLang="zh-CN" sz="120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720725"/>
            <a:ext cx="4814888" cy="3609975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4572000"/>
            <a:ext cx="5049837" cy="4330700"/>
          </a:xfrm>
          <a:noFill/>
        </p:spPr>
        <p:txBody>
          <a:bodyPr lIns="91432" tIns="45716" rIns="91432" bIns="45716"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417513" y="4386263"/>
            <a:ext cx="5664200" cy="25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7"/>
          <p:cNvSpPr>
            <a:spLocks noGrp="1"/>
          </p:cNvSpPr>
          <p:nvPr>
            <p:ph sz="quarter" idx="10"/>
          </p:nvPr>
        </p:nvSpPr>
        <p:spPr>
          <a:xfrm>
            <a:off x="0" y="2490169"/>
            <a:ext cx="9144000" cy="720080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9"/>
          <p:cNvSpPr>
            <a:spLocks noGrp="1"/>
          </p:cNvSpPr>
          <p:nvPr>
            <p:ph sz="quarter" idx="11"/>
          </p:nvPr>
        </p:nvSpPr>
        <p:spPr>
          <a:xfrm>
            <a:off x="0" y="3714752"/>
            <a:ext cx="9144000" cy="719633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61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85720" y="1857364"/>
            <a:ext cx="8534752" cy="464346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="1"/>
            </a:lvl1pPr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02438-C843-441C-976C-BA7CE04BCCE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9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35062"/>
            <a:ext cx="8534752" cy="5365771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3BBD-27FA-42D3-AC32-3C9BBDC5C9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772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0" y="1135062"/>
            <a:ext cx="4214272" cy="53657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135062"/>
            <a:ext cx="4234184" cy="53657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80E0-13B0-43E8-9895-035545EBAC0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2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5720" y="1142984"/>
            <a:ext cx="8534752" cy="5357850"/>
          </a:xfrm>
          <a:prstGeom prst="rect">
            <a:avLst/>
          </a:prstGeom>
        </p:spPr>
        <p:txBody>
          <a:bodyPr vert="eaVert"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4D0E7-CB95-4618-A7CB-52D56B57F41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778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1" y="1142984"/>
            <a:ext cx="8534752" cy="2643206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3857628"/>
            <a:ext cx="8534752" cy="2643206"/>
          </a:xfrm>
          <a:prstGeom prst="rect">
            <a:avLst/>
          </a:prstGeo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7920359" cy="77809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37D08-C57C-49B8-A992-B2B237BE1CD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58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3000375"/>
            <a:ext cx="9144000" cy="116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latin typeface="微软雅黑" pitchFamily="34" charset="-122"/>
                <a:ea typeface="微软雅黑" pitchFamily="34" charset="-122"/>
              </a:rPr>
              <a:t>Thank you for your attention!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i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www.smee.com.cn</a:t>
            </a:r>
          </a:p>
        </p:txBody>
      </p:sp>
    </p:spTree>
    <p:extLst>
      <p:ext uri="{BB962C8B-B14F-4D97-AF65-F5344CB8AC3E}">
        <p14:creationId xmlns:p14="http://schemas.microsoft.com/office/powerpoint/2010/main" val="407612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54B6C-EF0D-4F9A-959E-3EA4AD90B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63"/>
          <p:cNvSpPr>
            <a:spLocks noGrp="1" noChangeArrowheads="1"/>
          </p:cNvSpPr>
          <p:nvPr>
            <p:ph type="ftr" sz="quarter" idx="11"/>
          </p:nvPr>
        </p:nvSpPr>
        <p:spPr>
          <a:xfrm>
            <a:off x="2268538" y="6453188"/>
            <a:ext cx="4824412" cy="3063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上海微电子装备有限公司</a:t>
            </a:r>
          </a:p>
        </p:txBody>
      </p:sp>
      <p:sp>
        <p:nvSpPr>
          <p:cNvPr id="4" name="Rectangle 64"/>
          <p:cNvSpPr>
            <a:spLocks noGrp="1" noChangeArrowheads="1"/>
          </p:cNvSpPr>
          <p:nvPr>
            <p:ph type="dt" sz="half" idx="12"/>
          </p:nvPr>
        </p:nvSpPr>
        <p:spPr>
          <a:xfrm>
            <a:off x="180975" y="6453188"/>
            <a:ext cx="1366838" cy="2682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466B8-2954-4955-BF66-E5C27DA0C191}" type="datetime1">
              <a:rPr lang="zh-CN" altLang="en-US"/>
              <a:pPr>
                <a:defRPr/>
              </a:pPr>
              <a:t>2019/5/8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268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0" y="1052513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95288" y="5805488"/>
            <a:ext cx="5400675" cy="1052512"/>
            <a:chOff x="209" y="3612"/>
            <a:chExt cx="3512" cy="708"/>
          </a:xfrm>
        </p:grpSpPr>
        <p:grpSp>
          <p:nvGrpSpPr>
            <p:cNvPr id="1060" name="Group 4"/>
            <p:cNvGrpSpPr>
              <a:grpSpLocks/>
            </p:cNvGrpSpPr>
            <p:nvPr/>
          </p:nvGrpSpPr>
          <p:grpSpPr bwMode="auto">
            <a:xfrm rot="939884">
              <a:off x="385" y="3793"/>
              <a:ext cx="318" cy="391"/>
              <a:chOff x="612" y="3748"/>
              <a:chExt cx="318" cy="391"/>
            </a:xfrm>
          </p:grpSpPr>
          <p:cxnSp>
            <p:nvCxnSpPr>
              <p:cNvPr id="1080" name="AutoShape 5"/>
              <p:cNvCxnSpPr>
                <a:cxnSpLocks noChangeShapeType="1"/>
                <a:endCxn id="312327" idx="3"/>
              </p:cNvCxnSpPr>
              <p:nvPr/>
            </p:nvCxnSpPr>
            <p:spPr bwMode="auto">
              <a:xfrm flipH="1">
                <a:off x="622" y="3780"/>
                <a:ext cx="274" cy="349"/>
              </a:xfrm>
              <a:prstGeom prst="straightConnector1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2326" name="Oval 6"/>
              <p:cNvSpPr>
                <a:spLocks noChangeArrowheads="1"/>
              </p:cNvSpPr>
              <p:nvPr/>
            </p:nvSpPr>
            <p:spPr bwMode="auto">
              <a:xfrm>
                <a:off x="855" y="3734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27" name="Oval 7"/>
              <p:cNvSpPr>
                <a:spLocks noChangeArrowheads="1"/>
              </p:cNvSpPr>
              <p:nvPr/>
            </p:nvSpPr>
            <p:spPr bwMode="auto">
              <a:xfrm>
                <a:off x="599" y="4070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061" name="AutoShape 8"/>
            <p:cNvCxnSpPr>
              <a:cxnSpLocks noChangeShapeType="1"/>
            </p:cNvCxnSpPr>
            <p:nvPr/>
          </p:nvCxnSpPr>
          <p:spPr bwMode="auto">
            <a:xfrm rot="939884" flipH="1">
              <a:off x="295" y="3612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29" name="Oval 9"/>
            <p:cNvSpPr>
              <a:spLocks noChangeArrowheads="1"/>
            </p:cNvSpPr>
            <p:nvPr/>
          </p:nvSpPr>
          <p:spPr bwMode="auto">
            <a:xfrm rot="939884">
              <a:off x="209" y="389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63" name="AutoShape 10"/>
            <p:cNvCxnSpPr>
              <a:cxnSpLocks noChangeShapeType="1"/>
            </p:cNvCxnSpPr>
            <p:nvPr/>
          </p:nvCxnSpPr>
          <p:spPr bwMode="auto">
            <a:xfrm rot="939884" flipH="1">
              <a:off x="521" y="3971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 rot="939884">
              <a:off x="808" y="396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2" name="Oval 12"/>
            <p:cNvSpPr>
              <a:spLocks noChangeArrowheads="1"/>
            </p:cNvSpPr>
            <p:nvPr/>
          </p:nvSpPr>
          <p:spPr bwMode="auto">
            <a:xfrm rot="939884">
              <a:off x="120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3" name="Oval 13"/>
            <p:cNvSpPr>
              <a:spLocks noChangeArrowheads="1"/>
            </p:cNvSpPr>
            <p:nvPr/>
          </p:nvSpPr>
          <p:spPr bwMode="auto">
            <a:xfrm rot="939884">
              <a:off x="1020" y="3974"/>
              <a:ext cx="67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4" name="Oval 14"/>
            <p:cNvSpPr>
              <a:spLocks noChangeArrowheads="1"/>
            </p:cNvSpPr>
            <p:nvPr/>
          </p:nvSpPr>
          <p:spPr bwMode="auto">
            <a:xfrm rot="939884">
              <a:off x="1565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5" name="Oval 15"/>
            <p:cNvSpPr>
              <a:spLocks noChangeArrowheads="1"/>
            </p:cNvSpPr>
            <p:nvPr/>
          </p:nvSpPr>
          <p:spPr bwMode="auto">
            <a:xfrm rot="939884">
              <a:off x="138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6" name="Oval 16"/>
            <p:cNvSpPr>
              <a:spLocks noChangeArrowheads="1"/>
            </p:cNvSpPr>
            <p:nvPr/>
          </p:nvSpPr>
          <p:spPr bwMode="auto">
            <a:xfrm rot="939884">
              <a:off x="1927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7" name="Oval 17"/>
            <p:cNvSpPr>
              <a:spLocks noChangeArrowheads="1"/>
            </p:cNvSpPr>
            <p:nvPr/>
          </p:nvSpPr>
          <p:spPr bwMode="auto">
            <a:xfrm rot="939884">
              <a:off x="1746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 rot="939884">
              <a:off x="229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39" name="Oval 19"/>
            <p:cNvSpPr>
              <a:spLocks noChangeArrowheads="1"/>
            </p:cNvSpPr>
            <p:nvPr/>
          </p:nvSpPr>
          <p:spPr bwMode="auto">
            <a:xfrm rot="939884">
              <a:off x="2108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0" name="Oval 20"/>
            <p:cNvSpPr>
              <a:spLocks noChangeArrowheads="1"/>
            </p:cNvSpPr>
            <p:nvPr/>
          </p:nvSpPr>
          <p:spPr bwMode="auto">
            <a:xfrm rot="939884">
              <a:off x="247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1" name="Oval 21"/>
            <p:cNvSpPr>
              <a:spLocks noChangeArrowheads="1"/>
            </p:cNvSpPr>
            <p:nvPr/>
          </p:nvSpPr>
          <p:spPr bwMode="auto">
            <a:xfrm rot="939884">
              <a:off x="265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2" name="Oval 22"/>
            <p:cNvSpPr>
              <a:spLocks noChangeArrowheads="1"/>
            </p:cNvSpPr>
            <p:nvPr/>
          </p:nvSpPr>
          <p:spPr bwMode="auto">
            <a:xfrm rot="939884">
              <a:off x="288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3" name="Oval 23"/>
            <p:cNvSpPr>
              <a:spLocks noChangeArrowheads="1"/>
            </p:cNvSpPr>
            <p:nvPr/>
          </p:nvSpPr>
          <p:spPr bwMode="auto">
            <a:xfrm rot="939884">
              <a:off x="3061" y="3974"/>
              <a:ext cx="69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 rot="939884">
              <a:off x="324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5" name="Oval 25"/>
            <p:cNvSpPr>
              <a:spLocks noChangeArrowheads="1"/>
            </p:cNvSpPr>
            <p:nvPr/>
          </p:nvSpPr>
          <p:spPr bwMode="auto">
            <a:xfrm rot="939884">
              <a:off x="3424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46" name="Oval 26"/>
            <p:cNvSpPr>
              <a:spLocks noChangeArrowheads="1"/>
            </p:cNvSpPr>
            <p:nvPr/>
          </p:nvSpPr>
          <p:spPr bwMode="auto">
            <a:xfrm rot="939884">
              <a:off x="3651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2347" name="Text Box 27"/>
          <p:cNvSpPr txBox="1">
            <a:spLocks noChangeArrowheads="1"/>
          </p:cNvSpPr>
          <p:nvPr/>
        </p:nvSpPr>
        <p:spPr bwMode="auto">
          <a:xfrm rot="-2718361">
            <a:off x="7099301" y="4284662"/>
            <a:ext cx="16557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a typeface="宋体" charset="-122"/>
              </a:rPr>
              <a:t>SMEE</a:t>
            </a:r>
          </a:p>
        </p:txBody>
      </p:sp>
      <p:pic>
        <p:nvPicPr>
          <p:cNvPr id="1029" name="Picture 28" descr="smee007"/>
          <p:cNvPicPr>
            <a:picLocks noChangeAspect="1" noChangeArrowheads="1"/>
          </p:cNvPicPr>
          <p:nvPr/>
        </p:nvPicPr>
        <p:blipFill>
          <a:blip r:embed="rId10">
            <a:lum brigh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3203575"/>
            <a:ext cx="3586162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49" name="Rectangle 29"/>
          <p:cNvSpPr>
            <a:spLocks noChangeArrowheads="1"/>
          </p:cNvSpPr>
          <p:nvPr/>
        </p:nvSpPr>
        <p:spPr bwMode="auto">
          <a:xfrm>
            <a:off x="0" y="1052513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1" name="Group 30"/>
          <p:cNvGrpSpPr>
            <a:grpSpLocks/>
          </p:cNvGrpSpPr>
          <p:nvPr/>
        </p:nvGrpSpPr>
        <p:grpSpPr bwMode="auto">
          <a:xfrm>
            <a:off x="395288" y="5805488"/>
            <a:ext cx="5400675" cy="1052512"/>
            <a:chOff x="209" y="3612"/>
            <a:chExt cx="3512" cy="708"/>
          </a:xfrm>
        </p:grpSpPr>
        <p:grpSp>
          <p:nvGrpSpPr>
            <p:cNvPr id="1037" name="Group 31"/>
            <p:cNvGrpSpPr>
              <a:grpSpLocks/>
            </p:cNvGrpSpPr>
            <p:nvPr/>
          </p:nvGrpSpPr>
          <p:grpSpPr bwMode="auto">
            <a:xfrm rot="939884">
              <a:off x="385" y="3793"/>
              <a:ext cx="318" cy="391"/>
              <a:chOff x="612" y="3748"/>
              <a:chExt cx="318" cy="391"/>
            </a:xfrm>
          </p:grpSpPr>
          <p:cxnSp>
            <p:nvCxnSpPr>
              <p:cNvPr id="1057" name="AutoShape 32"/>
              <p:cNvCxnSpPr>
                <a:cxnSpLocks noChangeShapeType="1"/>
                <a:endCxn id="312354" idx="3"/>
              </p:cNvCxnSpPr>
              <p:nvPr/>
            </p:nvCxnSpPr>
            <p:spPr bwMode="auto">
              <a:xfrm flipH="1">
                <a:off x="622" y="3780"/>
                <a:ext cx="274" cy="349"/>
              </a:xfrm>
              <a:prstGeom prst="straightConnector1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2353" name="Oval 33"/>
              <p:cNvSpPr>
                <a:spLocks noChangeArrowheads="1"/>
              </p:cNvSpPr>
              <p:nvPr/>
            </p:nvSpPr>
            <p:spPr bwMode="auto">
              <a:xfrm>
                <a:off x="855" y="3734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2354" name="Oval 34"/>
              <p:cNvSpPr>
                <a:spLocks noChangeArrowheads="1"/>
              </p:cNvSpPr>
              <p:nvPr/>
            </p:nvSpPr>
            <p:spPr bwMode="auto">
              <a:xfrm>
                <a:off x="599" y="4070"/>
                <a:ext cx="70" cy="65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cxnSp>
          <p:nvCxnSpPr>
            <p:cNvPr id="1038" name="AutoShape 35"/>
            <p:cNvCxnSpPr>
              <a:cxnSpLocks noChangeShapeType="1"/>
            </p:cNvCxnSpPr>
            <p:nvPr/>
          </p:nvCxnSpPr>
          <p:spPr bwMode="auto">
            <a:xfrm rot="939884" flipH="1">
              <a:off x="295" y="3612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56" name="Oval 36"/>
            <p:cNvSpPr>
              <a:spLocks noChangeArrowheads="1"/>
            </p:cNvSpPr>
            <p:nvPr/>
          </p:nvSpPr>
          <p:spPr bwMode="auto">
            <a:xfrm rot="939884">
              <a:off x="209" y="389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040" name="AutoShape 37"/>
            <p:cNvCxnSpPr>
              <a:cxnSpLocks noChangeShapeType="1"/>
            </p:cNvCxnSpPr>
            <p:nvPr/>
          </p:nvCxnSpPr>
          <p:spPr bwMode="auto">
            <a:xfrm rot="939884" flipH="1">
              <a:off x="521" y="3971"/>
              <a:ext cx="274" cy="349"/>
            </a:xfrm>
            <a:prstGeom prst="straightConnector1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2358" name="Oval 38"/>
            <p:cNvSpPr>
              <a:spLocks noChangeArrowheads="1"/>
            </p:cNvSpPr>
            <p:nvPr/>
          </p:nvSpPr>
          <p:spPr bwMode="auto">
            <a:xfrm rot="939884">
              <a:off x="808" y="3968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59" name="Oval 39"/>
            <p:cNvSpPr>
              <a:spLocks noChangeArrowheads="1"/>
            </p:cNvSpPr>
            <p:nvPr/>
          </p:nvSpPr>
          <p:spPr bwMode="auto">
            <a:xfrm rot="939884">
              <a:off x="120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0" name="Oval 40"/>
            <p:cNvSpPr>
              <a:spLocks noChangeArrowheads="1"/>
            </p:cNvSpPr>
            <p:nvPr/>
          </p:nvSpPr>
          <p:spPr bwMode="auto">
            <a:xfrm rot="939884">
              <a:off x="1020" y="3974"/>
              <a:ext cx="67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1" name="Oval 41"/>
            <p:cNvSpPr>
              <a:spLocks noChangeArrowheads="1"/>
            </p:cNvSpPr>
            <p:nvPr/>
          </p:nvSpPr>
          <p:spPr bwMode="auto">
            <a:xfrm rot="939884">
              <a:off x="1565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2" name="Oval 42"/>
            <p:cNvSpPr>
              <a:spLocks noChangeArrowheads="1"/>
            </p:cNvSpPr>
            <p:nvPr/>
          </p:nvSpPr>
          <p:spPr bwMode="auto">
            <a:xfrm rot="939884">
              <a:off x="138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3" name="Oval 43"/>
            <p:cNvSpPr>
              <a:spLocks noChangeArrowheads="1"/>
            </p:cNvSpPr>
            <p:nvPr/>
          </p:nvSpPr>
          <p:spPr bwMode="auto">
            <a:xfrm rot="939884">
              <a:off x="1927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4" name="Oval 44"/>
            <p:cNvSpPr>
              <a:spLocks noChangeArrowheads="1"/>
            </p:cNvSpPr>
            <p:nvPr/>
          </p:nvSpPr>
          <p:spPr bwMode="auto">
            <a:xfrm rot="939884">
              <a:off x="1746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5" name="Oval 45"/>
            <p:cNvSpPr>
              <a:spLocks noChangeArrowheads="1"/>
            </p:cNvSpPr>
            <p:nvPr/>
          </p:nvSpPr>
          <p:spPr bwMode="auto">
            <a:xfrm rot="939884">
              <a:off x="229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6" name="Oval 46"/>
            <p:cNvSpPr>
              <a:spLocks noChangeArrowheads="1"/>
            </p:cNvSpPr>
            <p:nvPr/>
          </p:nvSpPr>
          <p:spPr bwMode="auto">
            <a:xfrm rot="939884">
              <a:off x="2108" y="3974"/>
              <a:ext cx="64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7" name="Oval 47"/>
            <p:cNvSpPr>
              <a:spLocks noChangeArrowheads="1"/>
            </p:cNvSpPr>
            <p:nvPr/>
          </p:nvSpPr>
          <p:spPr bwMode="auto">
            <a:xfrm rot="939884">
              <a:off x="2472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8" name="Oval 48"/>
            <p:cNvSpPr>
              <a:spLocks noChangeArrowheads="1"/>
            </p:cNvSpPr>
            <p:nvPr/>
          </p:nvSpPr>
          <p:spPr bwMode="auto">
            <a:xfrm rot="939884">
              <a:off x="265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69" name="Oval 49"/>
            <p:cNvSpPr>
              <a:spLocks noChangeArrowheads="1"/>
            </p:cNvSpPr>
            <p:nvPr/>
          </p:nvSpPr>
          <p:spPr bwMode="auto">
            <a:xfrm rot="939884">
              <a:off x="2880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0" name="Oval 50"/>
            <p:cNvSpPr>
              <a:spLocks noChangeArrowheads="1"/>
            </p:cNvSpPr>
            <p:nvPr/>
          </p:nvSpPr>
          <p:spPr bwMode="auto">
            <a:xfrm rot="939884">
              <a:off x="3061" y="3974"/>
              <a:ext cx="69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1" name="Oval 51"/>
            <p:cNvSpPr>
              <a:spLocks noChangeArrowheads="1"/>
            </p:cNvSpPr>
            <p:nvPr/>
          </p:nvSpPr>
          <p:spPr bwMode="auto">
            <a:xfrm rot="939884">
              <a:off x="3243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2" name="Oval 52"/>
            <p:cNvSpPr>
              <a:spLocks noChangeArrowheads="1"/>
            </p:cNvSpPr>
            <p:nvPr/>
          </p:nvSpPr>
          <p:spPr bwMode="auto">
            <a:xfrm rot="939884">
              <a:off x="3424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2373" name="Oval 53"/>
            <p:cNvSpPr>
              <a:spLocks noChangeArrowheads="1"/>
            </p:cNvSpPr>
            <p:nvPr/>
          </p:nvSpPr>
          <p:spPr bwMode="auto">
            <a:xfrm rot="939884">
              <a:off x="3651" y="3974"/>
              <a:ext cx="70" cy="65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2374" name="Text Box 54"/>
          <p:cNvSpPr txBox="1">
            <a:spLocks noChangeArrowheads="1"/>
          </p:cNvSpPr>
          <p:nvPr/>
        </p:nvSpPr>
        <p:spPr bwMode="auto">
          <a:xfrm rot="-2718361">
            <a:off x="7277101" y="4297362"/>
            <a:ext cx="165576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D7D7D7"/>
                </a:solidFill>
                <a:ea typeface="宋体" charset="-122"/>
              </a:rPr>
              <a:t>SM</a:t>
            </a:r>
            <a:r>
              <a:rPr lang="en-US" altLang="zh-CN" sz="2800" b="1">
                <a:solidFill>
                  <a:schemeClr val="bg1"/>
                </a:solidFill>
                <a:ea typeface="宋体" charset="-122"/>
              </a:rPr>
              <a:t>EE</a:t>
            </a:r>
          </a:p>
        </p:txBody>
      </p:sp>
      <p:sp>
        <p:nvSpPr>
          <p:cNvPr id="312375" name="Text Box 55"/>
          <p:cNvSpPr txBox="1">
            <a:spLocks noChangeArrowheads="1"/>
          </p:cNvSpPr>
          <p:nvPr/>
        </p:nvSpPr>
        <p:spPr bwMode="auto">
          <a:xfrm rot="-2718361">
            <a:off x="7164388" y="3787775"/>
            <a:ext cx="1655762" cy="503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700" b="1">
                <a:solidFill>
                  <a:srgbClr val="D7D7D7"/>
                </a:solidFill>
                <a:ea typeface="宋体" charset="-122"/>
              </a:rPr>
              <a:t>SMEE</a:t>
            </a:r>
          </a:p>
        </p:txBody>
      </p:sp>
      <p:pic>
        <p:nvPicPr>
          <p:cNvPr id="1034" name="Picture 56" descr="SMEE -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4300"/>
            <a:ext cx="863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WordArt 57"/>
          <p:cNvSpPr>
            <a:spLocks noChangeArrowheads="1" noChangeShapeType="1" noTextEdit="1"/>
          </p:cNvSpPr>
          <p:nvPr/>
        </p:nvSpPr>
        <p:spPr bwMode="auto">
          <a:xfrm>
            <a:off x="7102475" y="6597650"/>
            <a:ext cx="1933575" cy="161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800" kern="10">
                <a:solidFill>
                  <a:srgbClr val="C81704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 Black"/>
              </a:rPr>
              <a:t> CONFIDENTIAL</a:t>
            </a:r>
            <a:endParaRPr lang="zh-CN" altLang="en-US" sz="1800" kern="10">
              <a:solidFill>
                <a:srgbClr val="C81704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5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85750" y="6500813"/>
            <a:ext cx="2276475" cy="244475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1D37536C-C07B-4FF5-B54F-A4733BF4A90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7" r:id="rId7"/>
    <p:sldLayoutId id="2147483738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微软雅黑" pitchFamily="34" charset="-122"/>
          <a:cs typeface="Arial Unicode MS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 Unicode MS" pitchFamily="34" charset="-122"/>
          <a:cs typeface="Arial Unicode MS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4"/>
          <p:cNvSpPr>
            <a:spLocks noGrp="1"/>
          </p:cNvSpPr>
          <p:nvPr>
            <p:ph sz="quarter" idx="10"/>
          </p:nvPr>
        </p:nvSpPr>
        <p:spPr bwMode="auto">
          <a:xfrm>
            <a:off x="0" y="2490788"/>
            <a:ext cx="9144000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软件部署说明</a:t>
            </a:r>
          </a:p>
        </p:txBody>
      </p:sp>
      <p:sp>
        <p:nvSpPr>
          <p:cNvPr id="4099" name="内容占位符 5"/>
          <p:cNvSpPr>
            <a:spLocks noGrp="1"/>
          </p:cNvSpPr>
          <p:nvPr>
            <p:ph sz="quarter" idx="11"/>
          </p:nvPr>
        </p:nvSpPr>
        <p:spPr bwMode="auto">
          <a:xfrm>
            <a:off x="0" y="3714750"/>
            <a:ext cx="914400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曾地生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软件部署步骤说明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534752" cy="5256584"/>
          </a:xfrm>
        </p:spPr>
        <p:txBody>
          <a:bodyPr/>
          <a:lstStyle/>
          <a:p>
            <a:r>
              <a:rPr lang="zh-CN" altLang="en-US" sz="2000" dirty="0" smtClean="0"/>
              <a:t>软件部署流程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1</a:t>
            </a:r>
            <a:r>
              <a:rPr lang="zh-CN" altLang="en-US" sz="1600" dirty="0" smtClean="0"/>
              <a:t>、 解压</a:t>
            </a:r>
            <a:r>
              <a:rPr lang="en-US" altLang="zh-CN" sz="1600" dirty="0" smtClean="0"/>
              <a:t>L_205003_LOT_BUILD_0.1.4_20190428.zip</a:t>
            </a:r>
            <a:r>
              <a:rPr lang="zh-CN" altLang="en-US" sz="1600" dirty="0" smtClean="0"/>
              <a:t>文件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</a:t>
            </a:r>
            <a:r>
              <a:rPr lang="zh-CN" altLang="en-US" sz="1600" dirty="0"/>
              <a:t>、停止量产，清除机器内部物料，关闭界面，执行“</a:t>
            </a:r>
            <a:r>
              <a:rPr lang="en-US" altLang="zh-CN" sz="1600" dirty="0" err="1"/>
              <a:t>ss_stop</a:t>
            </a:r>
            <a:r>
              <a:rPr lang="en-US" altLang="zh-CN" sz="1600" dirty="0"/>
              <a:t>  -s</a:t>
            </a:r>
            <a:r>
              <a:rPr lang="zh-CN" altLang="en-US" sz="1600" dirty="0"/>
              <a:t>”命令终止</a:t>
            </a:r>
            <a:r>
              <a:rPr lang="zh-CN" altLang="en-US" sz="1600" dirty="0" smtClean="0"/>
              <a:t>平台。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zh-CN" altLang="en-US" sz="1600" dirty="0"/>
              <a:t>执行</a:t>
            </a:r>
            <a:r>
              <a:rPr lang="en-US" altLang="zh-CN" sz="1600" dirty="0"/>
              <a:t>” DB2CM –A”</a:t>
            </a:r>
            <a:r>
              <a:rPr lang="zh-CN" altLang="en-US" sz="1600" dirty="0" smtClean="0"/>
              <a:t>备份所有的机器常数，备份</a:t>
            </a:r>
            <a:r>
              <a:rPr lang="en-US" altLang="zh-CN" sz="1600" dirty="0" smtClean="0"/>
              <a:t>WH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LOT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ME</a:t>
            </a:r>
            <a:r>
              <a:rPr lang="zh-CN" altLang="en-US" sz="1600" dirty="0" smtClean="0"/>
              <a:t>模块的软件。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           备份</a:t>
            </a:r>
            <a:r>
              <a:rPr lang="en-US" altLang="zh-CN" sz="1600" dirty="0"/>
              <a:t>LO</a:t>
            </a:r>
            <a:r>
              <a:rPr lang="zh-CN" altLang="en-US" sz="1600" dirty="0"/>
              <a:t>的数据库，执行“</a:t>
            </a:r>
            <a:r>
              <a:rPr lang="en-US" altLang="zh-CN" sz="1600" dirty="0"/>
              <a:t>DBExportTool.py  -c LO’’</a:t>
            </a:r>
            <a:r>
              <a:rPr lang="zh-CN" altLang="en-US" sz="1600" dirty="0"/>
              <a:t>备份</a:t>
            </a:r>
            <a:r>
              <a:rPr lang="en-US" altLang="zh-CN" sz="1600" dirty="0"/>
              <a:t>LO_DB_struct.xls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4</a:t>
            </a:r>
            <a:r>
              <a:rPr lang="zh-CN" altLang="en-US" sz="1600" dirty="0" smtClean="0"/>
              <a:t>、将压缩包下的</a:t>
            </a:r>
            <a:r>
              <a:rPr lang="en-US" altLang="zh-CN" sz="1600" dirty="0" smtClean="0"/>
              <a:t>lib/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下的全部文件上传至工作站</a:t>
            </a:r>
            <a:r>
              <a:rPr lang="en-US" altLang="zh-CN" sz="1600" dirty="0" smtClean="0"/>
              <a:t>SMEE/lib/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将压缩包下的</a:t>
            </a:r>
            <a:r>
              <a:rPr lang="en-US" altLang="zh-CN" sz="1600" dirty="0" smtClean="0"/>
              <a:t>bin/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下的全部文件上传至工作站</a:t>
            </a:r>
            <a:r>
              <a:rPr lang="en-US" altLang="zh-CN" sz="1600" dirty="0" smtClean="0"/>
              <a:t>SMEE/bin/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将压缩包下的</a:t>
            </a:r>
            <a:r>
              <a:rPr lang="en-US" altLang="zh-CN" sz="1600" dirty="0"/>
              <a:t>DB/</a:t>
            </a:r>
            <a:r>
              <a:rPr lang="en-US" altLang="zh-CN" sz="1600" dirty="0" err="1"/>
              <a:t>ImportData</a:t>
            </a:r>
            <a:r>
              <a:rPr lang="zh-CN" altLang="en-US" sz="1600" dirty="0" smtClean="0"/>
              <a:t>下的全部文件上传至工作站</a:t>
            </a:r>
            <a:r>
              <a:rPr lang="en-US" altLang="zh-CN" sz="1600" dirty="0"/>
              <a:t>SMEE/DB/</a:t>
            </a:r>
            <a:r>
              <a:rPr lang="en-US" altLang="zh-CN" sz="1600" dirty="0" err="1"/>
              <a:t>ImportData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          将压缩包下的</a:t>
            </a:r>
            <a:r>
              <a:rPr lang="en-US" altLang="zh-CN" sz="1600" dirty="0" smtClean="0"/>
              <a:t>CM/data</a:t>
            </a:r>
            <a:r>
              <a:rPr lang="zh-CN" altLang="en-US" sz="1600" dirty="0" smtClean="0"/>
              <a:t>下的全部文件上传至工作站</a:t>
            </a:r>
            <a:r>
              <a:rPr lang="en-US" altLang="zh-CN" sz="1600" dirty="0" smtClean="0"/>
              <a:t>SMEE/CM/data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将</a:t>
            </a:r>
            <a:r>
              <a:rPr lang="zh-CN" altLang="en-US" sz="1600" dirty="0"/>
              <a:t>压缩包下的</a:t>
            </a:r>
            <a:r>
              <a:rPr lang="en-US" altLang="zh-CN" sz="1600" dirty="0" smtClean="0"/>
              <a:t>CM/</a:t>
            </a:r>
            <a:r>
              <a:rPr lang="en-US" altLang="zh-CN" sz="1600" dirty="0" err="1" smtClean="0"/>
              <a:t>configfile</a:t>
            </a:r>
            <a:r>
              <a:rPr lang="zh-CN" altLang="en-US" sz="1600" dirty="0" smtClean="0"/>
              <a:t>下</a:t>
            </a:r>
            <a:r>
              <a:rPr lang="zh-CN" altLang="en-US" sz="1600" dirty="0"/>
              <a:t>的全部文件上传至工作站</a:t>
            </a:r>
            <a:r>
              <a:rPr lang="en-US" altLang="zh-CN" sz="1600" dirty="0"/>
              <a:t>SMEE/CM/ </a:t>
            </a:r>
            <a:r>
              <a:rPr lang="en-US" altLang="zh-CN" sz="1600" dirty="0" err="1"/>
              <a:t>configfile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4</a:t>
            </a:r>
            <a:r>
              <a:rPr lang="zh-CN" altLang="en-US" sz="1600" dirty="0" smtClean="0"/>
              <a:t>、执行</a:t>
            </a:r>
            <a:r>
              <a:rPr lang="en-US" altLang="zh-CN" sz="1600" dirty="0" err="1" smtClean="0"/>
              <a:t>CMUpgrade</a:t>
            </a:r>
            <a:r>
              <a:rPr lang="en-US" altLang="zh-CN" sz="1600" dirty="0" smtClean="0"/>
              <a:t>  –a</a:t>
            </a:r>
            <a:r>
              <a:rPr lang="zh-CN" altLang="en-US" sz="1600" dirty="0" smtClean="0"/>
              <a:t>；升级</a:t>
            </a:r>
            <a:r>
              <a:rPr lang="en-US" altLang="zh-CN" sz="1600" dirty="0" smtClean="0"/>
              <a:t>FCMC,FOMC;</a:t>
            </a:r>
          </a:p>
          <a:p>
            <a:pPr marL="45720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执行</a:t>
            </a:r>
            <a:r>
              <a:rPr lang="en-US" altLang="zh-CN" sz="1600" dirty="0"/>
              <a:t>CM2DB  -f  </a:t>
            </a:r>
            <a:r>
              <a:rPr lang="en-US" altLang="zh-CN" sz="1600" dirty="0" smtClean="0"/>
              <a:t>LVMC</a:t>
            </a:r>
            <a:r>
              <a:rPr lang="zh-CN" altLang="en-US" sz="1600" dirty="0" smtClean="0"/>
              <a:t>；升级</a:t>
            </a:r>
            <a:r>
              <a:rPr lang="en-US" altLang="zh-CN" sz="1600" dirty="0" smtClean="0"/>
              <a:t>LVMC.ini;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执行</a:t>
            </a:r>
            <a:r>
              <a:rPr lang="en-US" altLang="zh-CN" sz="1600" dirty="0"/>
              <a:t>” </a:t>
            </a:r>
            <a:r>
              <a:rPr lang="en-US" altLang="zh-CN" sz="1600" dirty="0" smtClean="0"/>
              <a:t>DBImportTool.py </a:t>
            </a:r>
            <a:r>
              <a:rPr lang="en-US" altLang="zh-CN" sz="1600" dirty="0"/>
              <a:t>”</a:t>
            </a:r>
            <a:r>
              <a:rPr lang="zh-CN" altLang="en-US" sz="1600" dirty="0"/>
              <a:t>；更新</a:t>
            </a:r>
            <a:r>
              <a:rPr lang="en-US" altLang="zh-CN" sz="1600" dirty="0"/>
              <a:t>LO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数据库以及</a:t>
            </a:r>
            <a:r>
              <a:rPr lang="en-US" altLang="zh-CN" sz="1600" dirty="0" smtClean="0"/>
              <a:t>FO</a:t>
            </a:r>
            <a:r>
              <a:rPr lang="zh-CN" altLang="en-US" sz="1600" dirty="0" smtClean="0"/>
              <a:t>错误码表；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ss_start</a:t>
            </a:r>
            <a:r>
              <a:rPr lang="zh-CN" altLang="en-US" sz="1600" dirty="0" smtClean="0"/>
              <a:t>启动平台，确认无异常。</a:t>
            </a:r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3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软件部署步骤说明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256584"/>
          </a:xfrm>
        </p:spPr>
        <p:txBody>
          <a:bodyPr/>
          <a:lstStyle/>
          <a:p>
            <a:r>
              <a:rPr lang="zh-CN" altLang="en-US" sz="2000" dirty="0" smtClean="0"/>
              <a:t>软件回档操作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将备份软件还原回退；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将备份的</a:t>
            </a:r>
            <a:r>
              <a:rPr lang="en-US" altLang="zh-CN" sz="1600" dirty="0"/>
              <a:t>CM/</a:t>
            </a:r>
            <a:r>
              <a:rPr lang="en-US" altLang="zh-CN" sz="1600" dirty="0" err="1"/>
              <a:t>ExportData</a:t>
            </a:r>
            <a:r>
              <a:rPr lang="en-US" altLang="zh-CN" sz="1600" dirty="0"/>
              <a:t>/LVMC.ini</a:t>
            </a:r>
            <a:r>
              <a:rPr lang="zh-CN" altLang="en-US" sz="1600" dirty="0"/>
              <a:t>上传到</a:t>
            </a:r>
            <a:r>
              <a:rPr lang="en-US" altLang="zh-CN" sz="1600" dirty="0"/>
              <a:t>CM/data</a:t>
            </a:r>
            <a:r>
              <a:rPr lang="zh-CN" altLang="en-US" sz="1600" dirty="0"/>
              <a:t>目录下，执行</a:t>
            </a:r>
            <a:r>
              <a:rPr lang="en-US" altLang="zh-CN" sz="1600" dirty="0"/>
              <a:t>” CM2DB  -f  LVMC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；</a:t>
            </a:r>
            <a:endParaRPr lang="en-US" altLang="zh-CN" sz="1600" dirty="0"/>
          </a:p>
          <a:p>
            <a:pPr lvl="1"/>
            <a:r>
              <a:rPr lang="zh-CN" altLang="en-US" sz="1600" dirty="0"/>
              <a:t>将备份的</a:t>
            </a:r>
            <a:r>
              <a:rPr lang="en-US" altLang="zh-CN" sz="1600" dirty="0"/>
              <a:t>CM/</a:t>
            </a:r>
            <a:r>
              <a:rPr lang="en-US" altLang="zh-CN" sz="1600" dirty="0" err="1"/>
              <a:t>ExportData</a:t>
            </a:r>
            <a:r>
              <a:rPr lang="en-US" altLang="zh-CN" sz="1600" dirty="0"/>
              <a:t>/FOMC.ini</a:t>
            </a:r>
            <a:r>
              <a:rPr lang="zh-CN" altLang="en-US" sz="1600" dirty="0"/>
              <a:t>上传到</a:t>
            </a:r>
            <a:r>
              <a:rPr lang="en-US" altLang="zh-CN" sz="1600" dirty="0"/>
              <a:t>CM/data</a:t>
            </a:r>
            <a:r>
              <a:rPr lang="zh-CN" altLang="en-US" sz="1600" dirty="0"/>
              <a:t>目录下，执行</a:t>
            </a:r>
            <a:r>
              <a:rPr lang="en-US" altLang="zh-CN" sz="1600" dirty="0"/>
              <a:t>” CM2DB  -f  FOMC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；</a:t>
            </a:r>
            <a:endParaRPr lang="en-US" altLang="zh-CN" sz="1600" dirty="0"/>
          </a:p>
          <a:p>
            <a:pPr lvl="1"/>
            <a:r>
              <a:rPr lang="zh-CN" altLang="en-US" sz="1600" dirty="0"/>
              <a:t>将备份的</a:t>
            </a:r>
            <a:r>
              <a:rPr lang="en-US" altLang="zh-CN" sz="1600" dirty="0"/>
              <a:t>CM/</a:t>
            </a:r>
            <a:r>
              <a:rPr lang="en-US" altLang="zh-CN" sz="1600" dirty="0" err="1"/>
              <a:t>ExportData</a:t>
            </a:r>
            <a:r>
              <a:rPr lang="en-US" altLang="zh-CN" sz="1600" dirty="0"/>
              <a:t>/FCMC.ini</a:t>
            </a:r>
            <a:r>
              <a:rPr lang="zh-CN" altLang="en-US" sz="1600" dirty="0"/>
              <a:t>上传到</a:t>
            </a:r>
            <a:r>
              <a:rPr lang="en-US" altLang="zh-CN" sz="1600" dirty="0"/>
              <a:t>CM/data</a:t>
            </a:r>
            <a:r>
              <a:rPr lang="zh-CN" altLang="en-US" sz="1600" dirty="0"/>
              <a:t>目录下，执行</a:t>
            </a:r>
            <a:r>
              <a:rPr lang="en-US" altLang="zh-CN" sz="1600" dirty="0"/>
              <a:t>” CM2DB  -f  FCMC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将备份的</a:t>
            </a:r>
            <a:r>
              <a:rPr lang="en-US" altLang="zh-CN" sz="1600" dirty="0"/>
              <a:t>LO</a:t>
            </a:r>
            <a:r>
              <a:rPr lang="zh-CN" altLang="en-US" sz="1600" dirty="0"/>
              <a:t>数据库上传至</a:t>
            </a:r>
            <a:r>
              <a:rPr lang="en-US" altLang="zh-CN" sz="1600" dirty="0"/>
              <a:t>SMEE/DB/</a:t>
            </a:r>
            <a:r>
              <a:rPr lang="en-US" altLang="zh-CN" sz="1600" dirty="0" err="1"/>
              <a:t>ImportData</a:t>
            </a:r>
            <a:r>
              <a:rPr lang="zh-CN" altLang="en-US" sz="1600" dirty="0"/>
              <a:t>，执行</a:t>
            </a:r>
            <a:r>
              <a:rPr lang="en-US" altLang="zh-CN" sz="1600" dirty="0"/>
              <a:t>DBImportTool.py LO_DB_struct.xls ”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88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sz="2000" dirty="0" smtClean="0"/>
              <a:t>验证</a:t>
            </a:r>
            <a:r>
              <a:rPr lang="en-US" altLang="zh-CN" sz="2000" dirty="0" smtClean="0"/>
              <a:t>WH</a:t>
            </a:r>
            <a:r>
              <a:rPr lang="zh-CN" altLang="en-US" sz="2000" dirty="0" smtClean="0"/>
              <a:t>发送</a:t>
            </a:r>
            <a:r>
              <a:rPr lang="zh-CN" altLang="en-US" sz="2000" dirty="0"/>
              <a:t>进片请求流程失败后，</a:t>
            </a:r>
            <a:r>
              <a:rPr lang="en-US" altLang="zh-CN" sz="2000" dirty="0"/>
              <a:t>WH</a:t>
            </a:r>
            <a:r>
              <a:rPr lang="zh-CN" altLang="en-US" sz="2000" dirty="0"/>
              <a:t>通知</a:t>
            </a:r>
            <a:r>
              <a:rPr lang="en-US" altLang="zh-CN" sz="2000" dirty="0"/>
              <a:t>LO</a:t>
            </a:r>
            <a:r>
              <a:rPr lang="zh-CN" altLang="en-US" sz="2000" dirty="0"/>
              <a:t>请求失败的功能。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更新</a:t>
            </a:r>
            <a:r>
              <a:rPr lang="en-US" altLang="zh-CN" sz="2000" dirty="0" smtClean="0"/>
              <a:t>WH</a:t>
            </a:r>
            <a:r>
              <a:rPr lang="zh-CN" altLang="en-US" sz="2000" dirty="0" smtClean="0"/>
              <a:t>软件</a:t>
            </a:r>
            <a:r>
              <a:rPr lang="zh-CN" altLang="en-US" sz="2000" dirty="0"/>
              <a:t>后，验证正常跑</a:t>
            </a:r>
            <a:r>
              <a:rPr lang="zh-CN" altLang="en-US" sz="2000" dirty="0" smtClean="0"/>
              <a:t>片功能是否正常。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当台子准备交接失败后，查看界面量产队列中的批是否变成</a:t>
            </a:r>
            <a:r>
              <a:rPr lang="en-US" altLang="zh-CN" sz="2000" dirty="0"/>
              <a:t>Abort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状态。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4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34752" cy="5160065"/>
          </a:xfrm>
        </p:spPr>
        <p:txBody>
          <a:bodyPr/>
          <a:lstStyle/>
          <a:p>
            <a:r>
              <a:rPr lang="zh-CN" altLang="en-US" sz="2000" dirty="0" smtClean="0"/>
              <a:t>验证原处方能正常跑批功能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使用原处方跑批，如果不弹手动对准框，量产正常结束。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如果弹了手动对准框，则设置对准相关参数回写处方。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验证回写处方功能的验证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按照后面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的操作步骤回写处方。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/>
              <a:t>验证点： 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查看刚才设置的参数在处方是否已经修改。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下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个相同处方量产不会弹手动对准，自动跑批完成。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8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6" t="16676" r="29810" b="25804"/>
          <a:stretch>
            <a:fillRect/>
          </a:stretch>
        </p:blipFill>
        <p:spPr bwMode="auto">
          <a:xfrm>
            <a:off x="3924300" y="1530350"/>
            <a:ext cx="251936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F2551C3-412C-422E-8A26-AF30366467B6}" type="slidenum">
              <a:rPr lang="en-US" altLang="zh-CN" sz="1400" smtClean="0">
                <a:ea typeface="宋体" charset="-122"/>
              </a:rPr>
              <a:pPr eaLnBrk="1" hangingPunct="1"/>
              <a:t>14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1508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1509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3C34DCC-CA3E-4094-99E4-263DCD23C8C9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1511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42481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、回写处方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可回写处方数据差异：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OE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对准可回写数据：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Static Offset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Focus Value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Left/Right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OE Brightness</a:t>
            </a:r>
          </a:p>
          <a:p>
            <a:pPr eaLnBrk="1" hangingPunct="1"/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PU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对准可回写数据：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Static Offset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Brightness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t="16476" r="30096" b="25484"/>
          <a:stretch>
            <a:fillRect/>
          </a:stretch>
        </p:blipFill>
        <p:spPr bwMode="auto">
          <a:xfrm>
            <a:off x="6553200" y="1530350"/>
            <a:ext cx="24860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3" name="AutoShape 19"/>
          <p:cNvSpPr>
            <a:spLocks noChangeArrowheads="1"/>
          </p:cNvSpPr>
          <p:nvPr/>
        </p:nvSpPr>
        <p:spPr bwMode="auto">
          <a:xfrm>
            <a:off x="4148138" y="1009650"/>
            <a:ext cx="2224087" cy="323850"/>
          </a:xfrm>
          <a:prstGeom prst="wedgeRectCallout">
            <a:avLst>
              <a:gd name="adj1" fmla="val -2352"/>
              <a:gd name="adj2" fmla="val 140810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en-US" altLang="zh-CN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OE</a:t>
            </a: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对准回写处方界面</a:t>
            </a:r>
          </a:p>
        </p:txBody>
      </p:sp>
      <p:sp>
        <p:nvSpPr>
          <p:cNvPr id="21514" name="AutoShape 19"/>
          <p:cNvSpPr>
            <a:spLocks noChangeArrowheads="1"/>
          </p:cNvSpPr>
          <p:nvPr/>
        </p:nvSpPr>
        <p:spPr bwMode="auto">
          <a:xfrm>
            <a:off x="6918325" y="1009650"/>
            <a:ext cx="2120900" cy="323850"/>
          </a:xfrm>
          <a:prstGeom prst="wedgeRectCallout">
            <a:avLst>
              <a:gd name="adj1" fmla="val 968"/>
              <a:gd name="adj2" fmla="val 149634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en-US" altLang="zh-CN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PU</a:t>
            </a: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对准回写处方界面</a:t>
            </a:r>
          </a:p>
        </p:txBody>
      </p:sp>
    </p:spTree>
    <p:extLst>
      <p:ext uri="{BB962C8B-B14F-4D97-AF65-F5344CB8AC3E}">
        <p14:creationId xmlns:p14="http://schemas.microsoft.com/office/powerpoint/2010/main" val="2258863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038225"/>
            <a:ext cx="5549900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E89F859-4562-4C7D-9438-6066302385AD}" type="slidenum">
              <a:rPr lang="en-US" altLang="zh-CN" sz="1400" smtClean="0">
                <a:ea typeface="宋体" charset="-122"/>
              </a:rPr>
              <a:pPr eaLnBrk="1" hangingPunct="1"/>
              <a:t>15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2532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2533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85067C8-7B96-4E71-8855-2BEA865041EE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2535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3730625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5.1 Static Offset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5.1.1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对准计算：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【Calculate】,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计算对准结果；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5.1.2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保存数据：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步骤</a:t>
            </a:r>
            <a:r>
              <a:rPr lang="en-US" altLang="zh-CN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5.1.1</a:t>
            </a:r>
            <a:r>
              <a: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执行成功后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，点击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【Save…】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按钮，弹出回写处方界面，根据需要在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勾选是否保存数据到当前量产以及设置上片偏差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5.1.3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回写处方：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 根据需要在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2]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勾选是否需要回写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recipe;</a:t>
            </a:r>
          </a:p>
          <a:p>
            <a:pPr eaLnBrk="1" hangingPunct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5.1.4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完成设置：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【Save】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按钮。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7164388" y="214630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grpSp>
        <p:nvGrpSpPr>
          <p:cNvPr id="22537" name="组合 10"/>
          <p:cNvGrpSpPr>
            <a:grpSpLocks/>
          </p:cNvGrpSpPr>
          <p:nvPr/>
        </p:nvGrpSpPr>
        <p:grpSpPr bwMode="auto">
          <a:xfrm>
            <a:off x="5219700" y="2060575"/>
            <a:ext cx="2305050" cy="1423988"/>
            <a:chOff x="5232914" y="2280597"/>
            <a:chExt cx="2304246" cy="1339192"/>
          </a:xfrm>
        </p:grpSpPr>
        <p:sp>
          <p:nvSpPr>
            <p:cNvPr id="20" name="矩形 19"/>
            <p:cNvSpPr/>
            <p:nvPr/>
          </p:nvSpPr>
          <p:spPr>
            <a:xfrm>
              <a:off x="5232914" y="2280597"/>
              <a:ext cx="2304246" cy="5449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546" name="TextBox 21"/>
            <p:cNvSpPr txBox="1">
              <a:spLocks noChangeArrowheads="1"/>
            </p:cNvSpPr>
            <p:nvPr/>
          </p:nvSpPr>
          <p:spPr bwMode="auto">
            <a:xfrm>
              <a:off x="6395980" y="3250457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22538" name="组合 11"/>
          <p:cNvGrpSpPr>
            <a:grpSpLocks/>
          </p:cNvGrpSpPr>
          <p:nvPr/>
        </p:nvGrpSpPr>
        <p:grpSpPr bwMode="auto">
          <a:xfrm>
            <a:off x="5219700" y="3094038"/>
            <a:ext cx="1471613" cy="403225"/>
            <a:chOff x="4951844" y="3619789"/>
            <a:chExt cx="1471364" cy="402486"/>
          </a:xfrm>
        </p:grpSpPr>
        <p:sp>
          <p:nvSpPr>
            <p:cNvPr id="25" name="矩形 24"/>
            <p:cNvSpPr/>
            <p:nvPr/>
          </p:nvSpPr>
          <p:spPr>
            <a:xfrm>
              <a:off x="4951844" y="3648312"/>
              <a:ext cx="1471364" cy="373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544" name="TextBox 25"/>
            <p:cNvSpPr txBox="1">
              <a:spLocks noChangeArrowheads="1"/>
            </p:cNvSpPr>
            <p:nvPr/>
          </p:nvSpPr>
          <p:spPr bwMode="auto">
            <a:xfrm>
              <a:off x="6156402" y="3619789"/>
              <a:ext cx="2518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8027988" y="5418138"/>
            <a:ext cx="504825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0" name="AutoShape 19"/>
          <p:cNvSpPr>
            <a:spLocks noChangeArrowheads="1"/>
          </p:cNvSpPr>
          <p:nvPr/>
        </p:nvSpPr>
        <p:spPr bwMode="auto">
          <a:xfrm>
            <a:off x="5629275" y="1362075"/>
            <a:ext cx="2774950" cy="323850"/>
          </a:xfrm>
          <a:prstGeom prst="wedgeRectCallout">
            <a:avLst>
              <a:gd name="adj1" fmla="val -55736"/>
              <a:gd name="adj2" fmla="val 184931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勾选保存数据到当前量产</a:t>
            </a:r>
          </a:p>
        </p:txBody>
      </p:sp>
      <p:sp>
        <p:nvSpPr>
          <p:cNvPr id="22541" name="AutoShape 19"/>
          <p:cNvSpPr>
            <a:spLocks noChangeArrowheads="1"/>
          </p:cNvSpPr>
          <p:nvPr/>
        </p:nvSpPr>
        <p:spPr bwMode="auto">
          <a:xfrm>
            <a:off x="5629275" y="3841750"/>
            <a:ext cx="2081213" cy="323850"/>
          </a:xfrm>
          <a:prstGeom prst="wedgeRectCallout">
            <a:avLst>
              <a:gd name="adj1" fmla="val -60306"/>
              <a:gd name="adj2" fmla="val -212130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勾选回写数据到处方</a:t>
            </a:r>
          </a:p>
        </p:txBody>
      </p:sp>
      <p:sp>
        <p:nvSpPr>
          <p:cNvPr id="26" name="矩形 25"/>
          <p:cNvSpPr/>
          <p:nvPr/>
        </p:nvSpPr>
        <p:spPr>
          <a:xfrm>
            <a:off x="8531225" y="5418138"/>
            <a:ext cx="504825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62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052513"/>
            <a:ext cx="53562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F633E51-375B-4611-A8EB-F6562311D969}" type="slidenum">
              <a:rPr lang="en-US" altLang="zh-CN" sz="1400" smtClean="0">
                <a:ea typeface="宋体" charset="-122"/>
              </a:rPr>
              <a:pPr eaLnBrk="1" hangingPunct="1"/>
              <a:t>16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3556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3557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4D7EB89-4C61-4C98-A1DD-EAE1D53F1FAB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37306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5.2  Focus Value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5.2.1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调整垂向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对标记进行垂向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调整后，调整的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delta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值会显示在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Z delta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列中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5.2.2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保存数据：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5.2.1</a:t>
            </a:r>
            <a:r>
              <a: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执行成功后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，点击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【Save…】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按钮，弹出回写处方界面，根据需要在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勾选是否需要保存数据到当前量产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5.2.3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回写处方：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根据需要在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2]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勾选是否需要回写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recipe;</a:t>
            </a: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5.2.4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完成设置：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【Save】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按钮。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3888" y="1916113"/>
            <a:ext cx="720725" cy="1585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3561" name="组合 14"/>
          <p:cNvGrpSpPr>
            <a:grpSpLocks/>
          </p:cNvGrpSpPr>
          <p:nvPr/>
        </p:nvGrpSpPr>
        <p:grpSpPr bwMode="auto">
          <a:xfrm>
            <a:off x="5076825" y="3022600"/>
            <a:ext cx="2100263" cy="544513"/>
            <a:chOff x="4932050" y="2236240"/>
            <a:chExt cx="2965625" cy="544688"/>
          </a:xfrm>
        </p:grpSpPr>
        <p:sp>
          <p:nvSpPr>
            <p:cNvPr id="16" name="矩形 15"/>
            <p:cNvSpPr/>
            <p:nvPr/>
          </p:nvSpPr>
          <p:spPr>
            <a:xfrm>
              <a:off x="4932050" y="2236240"/>
              <a:ext cx="2952175" cy="5446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70" name="TextBox 16"/>
            <p:cNvSpPr txBox="1">
              <a:spLocks noChangeArrowheads="1"/>
            </p:cNvSpPr>
            <p:nvPr/>
          </p:nvSpPr>
          <p:spPr bwMode="auto">
            <a:xfrm>
              <a:off x="7537635" y="2236240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FF0000"/>
                  </a:solidFill>
                </a:rPr>
                <a:t>1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23562" name="组合 21"/>
          <p:cNvGrpSpPr>
            <a:grpSpLocks/>
          </p:cNvGrpSpPr>
          <p:nvPr/>
        </p:nvGrpSpPr>
        <p:grpSpPr bwMode="auto">
          <a:xfrm>
            <a:off x="5081588" y="4360863"/>
            <a:ext cx="1471612" cy="403225"/>
            <a:chOff x="4951844" y="3619789"/>
            <a:chExt cx="1471364" cy="402486"/>
          </a:xfrm>
        </p:grpSpPr>
        <p:sp>
          <p:nvSpPr>
            <p:cNvPr id="23" name="矩形 22"/>
            <p:cNvSpPr/>
            <p:nvPr/>
          </p:nvSpPr>
          <p:spPr>
            <a:xfrm>
              <a:off x="4951844" y="3648312"/>
              <a:ext cx="1471364" cy="373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68" name="TextBox 23"/>
            <p:cNvSpPr txBox="1">
              <a:spLocks noChangeArrowheads="1"/>
            </p:cNvSpPr>
            <p:nvPr/>
          </p:nvSpPr>
          <p:spPr bwMode="auto">
            <a:xfrm>
              <a:off x="6156402" y="3619789"/>
              <a:ext cx="2518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sp>
        <p:nvSpPr>
          <p:cNvPr id="23563" name="TextBox 24"/>
          <p:cNvSpPr txBox="1">
            <a:spLocks noChangeArrowheads="1"/>
          </p:cNvSpPr>
          <p:nvPr/>
        </p:nvSpPr>
        <p:spPr bwMode="auto">
          <a:xfrm>
            <a:off x="6211888" y="4376738"/>
            <a:ext cx="360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3564" name="AutoShape 19"/>
          <p:cNvSpPr>
            <a:spLocks noChangeArrowheads="1"/>
          </p:cNvSpPr>
          <p:nvPr/>
        </p:nvSpPr>
        <p:spPr bwMode="auto">
          <a:xfrm>
            <a:off x="5534025" y="2386013"/>
            <a:ext cx="2774950" cy="323850"/>
          </a:xfrm>
          <a:prstGeom prst="wedgeRectCallout">
            <a:avLst>
              <a:gd name="adj1" fmla="val -55736"/>
              <a:gd name="adj2" fmla="val 184931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勾选保存数据到当前量产</a:t>
            </a:r>
          </a:p>
        </p:txBody>
      </p:sp>
      <p:sp>
        <p:nvSpPr>
          <p:cNvPr id="23565" name="AutoShape 19"/>
          <p:cNvSpPr>
            <a:spLocks noChangeArrowheads="1"/>
          </p:cNvSpPr>
          <p:nvPr/>
        </p:nvSpPr>
        <p:spPr bwMode="auto">
          <a:xfrm>
            <a:off x="5497513" y="5084763"/>
            <a:ext cx="2081212" cy="323850"/>
          </a:xfrm>
          <a:prstGeom prst="wedgeRectCallout">
            <a:avLst>
              <a:gd name="adj1" fmla="val -60306"/>
              <a:gd name="adj2" fmla="val -212130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勾选回写数据到处方</a:t>
            </a:r>
          </a:p>
        </p:txBody>
      </p:sp>
      <p:sp>
        <p:nvSpPr>
          <p:cNvPr id="19" name="矩形 18"/>
          <p:cNvSpPr/>
          <p:nvPr/>
        </p:nvSpPr>
        <p:spPr>
          <a:xfrm>
            <a:off x="8547100" y="5260975"/>
            <a:ext cx="504825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1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052513"/>
            <a:ext cx="5022850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7AB675E-B811-48E7-A284-B49BD64F87A0}" type="slidenum">
              <a:rPr lang="en-US" altLang="zh-CN" sz="1400" smtClean="0">
                <a:ea typeface="宋体" charset="-122"/>
              </a:rPr>
              <a:pPr eaLnBrk="1" hangingPunct="1"/>
              <a:t>17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4580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4581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606B8F8-AF48-4BC6-B70D-B70096070916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4583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4248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5.3  Brightness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5.3.1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调整光源亮度：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【CCD Brightness Setup…】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调整光源亮度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5.3.2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保存数据：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5.3.1</a:t>
            </a:r>
            <a:r>
              <a:rPr lang="zh-CN" altLang="en-US" sz="1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执行成功后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，点击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【Save…】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按钮，弹出回写处方界面，根据需要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勾选是否需要保存数据到当前量产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5.3.3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回写处方：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根据需要在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2]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勾选是否需要回写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recipe;</a:t>
            </a:r>
          </a:p>
          <a:p>
            <a:pPr eaLnBrk="1" hangingPunct="1"/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 5.3.4 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完成设置：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【Save】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按钮。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3338" y="5294313"/>
            <a:ext cx="1439862" cy="34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45150" y="2997200"/>
            <a:ext cx="1951038" cy="763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6" name="TextBox 16"/>
          <p:cNvSpPr txBox="1">
            <a:spLocks noChangeArrowheads="1"/>
          </p:cNvSpPr>
          <p:nvPr/>
        </p:nvSpPr>
        <p:spPr bwMode="auto">
          <a:xfrm>
            <a:off x="7246938" y="299720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51500" y="3779838"/>
            <a:ext cx="1439863" cy="369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8" name="TextBox 18"/>
          <p:cNvSpPr txBox="1">
            <a:spLocks noChangeArrowheads="1"/>
          </p:cNvSpPr>
          <p:nvPr/>
        </p:nvSpPr>
        <p:spPr bwMode="auto">
          <a:xfrm>
            <a:off x="6737350" y="376078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4589" name="AutoShape 19"/>
          <p:cNvSpPr>
            <a:spLocks noChangeArrowheads="1"/>
          </p:cNvSpPr>
          <p:nvPr/>
        </p:nvSpPr>
        <p:spPr bwMode="auto">
          <a:xfrm>
            <a:off x="6040438" y="2246313"/>
            <a:ext cx="2774950" cy="323850"/>
          </a:xfrm>
          <a:prstGeom prst="wedgeRectCallout">
            <a:avLst>
              <a:gd name="adj1" fmla="val -55736"/>
              <a:gd name="adj2" fmla="val 184931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勾选保存数据到当前量产</a:t>
            </a:r>
          </a:p>
        </p:txBody>
      </p:sp>
      <p:sp>
        <p:nvSpPr>
          <p:cNvPr id="24590" name="AutoShape 19"/>
          <p:cNvSpPr>
            <a:spLocks noChangeArrowheads="1"/>
          </p:cNvSpPr>
          <p:nvPr/>
        </p:nvSpPr>
        <p:spPr bwMode="auto">
          <a:xfrm>
            <a:off x="6051550" y="4437063"/>
            <a:ext cx="2079625" cy="323850"/>
          </a:xfrm>
          <a:prstGeom prst="wedgeRectCallout">
            <a:avLst>
              <a:gd name="adj1" fmla="val -60306"/>
              <a:gd name="adj2" fmla="val -212130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buClr>
                <a:srgbClr val="FF0000"/>
              </a:buClr>
            </a:pPr>
            <a:r>
              <a:rPr lang="zh-CN" altLang="en-US" sz="16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勾选回写数据到处方</a:t>
            </a:r>
          </a:p>
        </p:txBody>
      </p:sp>
      <p:sp>
        <p:nvSpPr>
          <p:cNvPr id="15" name="矩形 14"/>
          <p:cNvSpPr/>
          <p:nvPr/>
        </p:nvSpPr>
        <p:spPr>
          <a:xfrm>
            <a:off x="8604250" y="5013325"/>
            <a:ext cx="442913" cy="28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94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43300"/>
            <a:ext cx="18462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1268413"/>
            <a:ext cx="624522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14ABA8B-D15A-42DF-93FE-FE26AFD279FA}" type="slidenum">
              <a:rPr lang="en-US" altLang="zh-CN" sz="1400" smtClean="0">
                <a:ea typeface="宋体" charset="-122"/>
              </a:rPr>
              <a:pPr eaLnBrk="1" hangingPunct="1"/>
              <a:t>18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560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5606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F912442-DC7A-4487-B4BF-EDEFB2BEDA39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5608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2813050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回写结果验证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5.4.1 Static Offset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           处方界面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红框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中数据为回写处方界面红框中的数据。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2138" y="3716338"/>
            <a:ext cx="2376487" cy="37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10" name="TextBox 1"/>
          <p:cNvSpPr txBox="1">
            <a:spLocks noChangeArrowheads="1"/>
          </p:cNvSpPr>
          <p:nvPr/>
        </p:nvSpPr>
        <p:spPr bwMode="auto">
          <a:xfrm>
            <a:off x="5272088" y="3735388"/>
            <a:ext cx="215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5650" y="3644900"/>
            <a:ext cx="1814513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2627313" y="3905250"/>
            <a:ext cx="431800" cy="18891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254125"/>
            <a:ext cx="6256338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44888"/>
            <a:ext cx="1831975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2B54242-0D18-4AD7-9C1A-C76674A51F1B}" type="slidenum">
              <a:rPr lang="en-US" altLang="zh-CN" sz="1400" smtClean="0">
                <a:ea typeface="宋体" charset="-122"/>
              </a:rPr>
              <a:pPr eaLnBrk="1" hangingPunct="1"/>
              <a:t>19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662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6630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A5D1D2F-E220-4FF3-B6CE-BB76AE6ADA94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6632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2816225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结果验证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5.4.2 Focus Value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处方界面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红框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中数据为回写处方界面红框中的数据。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650" y="4076700"/>
            <a:ext cx="1831975" cy="61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59113" y="2276475"/>
            <a:ext cx="2665412" cy="21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5364163" y="2185988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rot="18836298">
            <a:off x="2304257" y="3118644"/>
            <a:ext cx="1873250" cy="287337"/>
          </a:xfrm>
          <a:prstGeom prst="rightArrow">
            <a:avLst>
              <a:gd name="adj1" fmla="val 40380"/>
              <a:gd name="adj2" fmla="val 572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38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59870"/>
              </p:ext>
            </p:extLst>
          </p:nvPr>
        </p:nvGraphicFramePr>
        <p:xfrm>
          <a:off x="467544" y="1268760"/>
          <a:ext cx="8352928" cy="4770885"/>
        </p:xfrm>
        <a:graphic>
          <a:graphicData uri="http://schemas.openxmlformats.org/drawingml/2006/table">
            <a:tbl>
              <a:tblPr/>
              <a:tblGrid>
                <a:gridCol w="1676400"/>
                <a:gridCol w="6676528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机台号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205003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机台当前版本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L_50417_LOT_BUILD_0.1.2_20190409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L_50417_WH_BUILD_0.1.1_20190411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拟更新版本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L_205003_LOT_BUILD_0.1.4_20190428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L_205003_ME_BUILD_0.1.8_20190507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L_205003_WH_BUILD_0.1.1_20190506</a:t>
                      </a:r>
                      <a:endParaRPr kumimoji="0" lang="zh-CN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安全等级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中：新增离轴</a:t>
                      </a:r>
                      <a:r>
                        <a:rPr kumimoji="0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ccd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亮度调节功能与修改参数回写处方功能。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中：新增调焦搜索流程，变更调平点光斑有效性获取方式。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部署所需时间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2h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外发人员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曾地生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自测说明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已在仿真环境验证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验证人员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单燕 高卉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399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验证说明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已在仿真环境验证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1254125"/>
            <a:ext cx="6256338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544888"/>
            <a:ext cx="1831975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11AECC8-5B4F-417A-90C6-6699AE51AB8D}" type="slidenum">
              <a:rPr lang="en-US" altLang="zh-CN" sz="1400" smtClean="0">
                <a:ea typeface="宋体" charset="-122"/>
              </a:rPr>
              <a:pPr eaLnBrk="1" hangingPunct="1"/>
              <a:t>20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765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7654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5BB4374-9B54-45A4-B413-7918C1682700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7656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28162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结果验证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5.4.3 Left/Right OE Brightness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处方界面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红框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中数据为回写处方界面红框中的数据。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213" y="4581525"/>
            <a:ext cx="1830387" cy="72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49588" y="2428875"/>
            <a:ext cx="2665412" cy="865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5364163" y="2428875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rot="18836298">
            <a:off x="2304257" y="3915569"/>
            <a:ext cx="1873250" cy="287337"/>
          </a:xfrm>
          <a:prstGeom prst="rightArrow">
            <a:avLst>
              <a:gd name="adj1" fmla="val 40380"/>
              <a:gd name="adj2" fmla="val 572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44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250950"/>
            <a:ext cx="6278562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43300"/>
            <a:ext cx="18462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33EAF3-3550-4CD1-8F34-B188C12E0AAC}" type="slidenum">
              <a:rPr lang="en-US" altLang="zh-CN" sz="1400" smtClean="0">
                <a:ea typeface="宋体" charset="-122"/>
              </a:rPr>
              <a:pPr eaLnBrk="1" hangingPunct="1"/>
              <a:t>21</a:t>
            </a:fld>
            <a:endParaRPr lang="en-US" altLang="zh-CN" sz="1400" smtClean="0">
              <a:ea typeface="宋体" charset="-122"/>
            </a:endParaRPr>
          </a:p>
        </p:txBody>
      </p:sp>
      <p:sp>
        <p:nvSpPr>
          <p:cNvPr id="2867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600" smtClean="0"/>
              <a:t>上海微电子装备有限公司</a:t>
            </a:r>
          </a:p>
        </p:txBody>
      </p:sp>
      <p:sp>
        <p:nvSpPr>
          <p:cNvPr id="28678" name="日期占位符 3"/>
          <p:cNvSpPr>
            <a:spLocks noGrp="1"/>
          </p:cNvSpPr>
          <p:nvPr>
            <p:ph type="dt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90EB77F-426F-48D8-87A5-582A71D47BCB}" type="datetime1">
              <a:rPr lang="zh-CN" altLang="en-US" sz="1400" smtClean="0"/>
              <a:pPr eaLnBrk="1" hangingPunct="1"/>
              <a:t>2019/5/8</a:t>
            </a:fld>
            <a:endParaRPr lang="en-US" altLang="zh-CN" sz="1400" smtClean="0"/>
          </a:p>
        </p:txBody>
      </p:sp>
      <p:sp>
        <p:nvSpPr>
          <p:cNvPr id="18503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915988" y="401638"/>
            <a:ext cx="7327900" cy="769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t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可选择操作</a:t>
            </a:r>
            <a:r>
              <a:rPr lang="en-US" altLang="zh-CN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数据回写处方</a:t>
            </a:r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107950" y="1171575"/>
            <a:ext cx="2816225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、回写处方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续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结果验证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 5.4.3 PU Brightness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800" b="1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处方界面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红框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1]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中数据为回写处方界面红框中的数据。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650" y="4216400"/>
            <a:ext cx="1831975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14988" y="1844675"/>
            <a:ext cx="2413000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7683500" y="1833563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</a:rPr>
              <a:t>1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19357034">
            <a:off x="2317750" y="3121025"/>
            <a:ext cx="3640138" cy="287338"/>
          </a:xfrm>
          <a:prstGeom prst="rightArrow">
            <a:avLst>
              <a:gd name="adj1" fmla="val 40380"/>
              <a:gd name="adj2" fmla="val 572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00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8503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5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变更内容说明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34752" cy="5232073"/>
          </a:xfrm>
        </p:spPr>
        <p:txBody>
          <a:bodyPr/>
          <a:lstStyle/>
          <a:p>
            <a:r>
              <a:rPr lang="zh-CN" altLang="en-US" sz="2000" b="0" kern="1200" dirty="0" smtClean="0">
                <a:latin typeface="华文细黑" pitchFamily="2" charset="-122"/>
                <a:ea typeface="华文细黑" pitchFamily="2" charset="-122"/>
              </a:rPr>
              <a:t>新增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离轴</a:t>
            </a:r>
            <a:r>
              <a:rPr lang="en-US" altLang="zh-CN" sz="2000" b="0" kern="1200" dirty="0" err="1">
                <a:latin typeface="华文细黑" pitchFamily="2" charset="-122"/>
                <a:ea typeface="华文细黑" pitchFamily="2" charset="-122"/>
              </a:rPr>
              <a:t>ccd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亮度调节功能</a:t>
            </a:r>
            <a:endParaRPr lang="en-US" altLang="zh-CN" sz="2000" b="0" kern="12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600" b="1" kern="1200" dirty="0" smtClean="0">
                <a:latin typeface="华文细黑" pitchFamily="2" charset="-122"/>
                <a:ea typeface="华文细黑" pitchFamily="2" charset="-122"/>
              </a:rPr>
              <a:t>处方界面参数设置</a:t>
            </a:r>
            <a:endParaRPr lang="en-US" altLang="zh-CN" sz="1600" b="1" kern="12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4" y="2132856"/>
            <a:ext cx="6912768" cy="44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变更内容说明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34752" cy="5232073"/>
          </a:xfrm>
        </p:spPr>
        <p:txBody>
          <a:bodyPr/>
          <a:lstStyle/>
          <a:p>
            <a:r>
              <a:rPr lang="zh-CN" altLang="en-US" sz="2000" b="0" kern="1200" dirty="0" smtClean="0">
                <a:latin typeface="华文细黑" pitchFamily="2" charset="-122"/>
                <a:ea typeface="华文细黑" pitchFamily="2" charset="-122"/>
              </a:rPr>
              <a:t>新增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参数</a:t>
            </a:r>
            <a:r>
              <a:rPr lang="zh-CN" altLang="en-US" sz="2000" b="0" kern="1200" dirty="0" smtClean="0">
                <a:latin typeface="华文细黑" pitchFamily="2" charset="-122"/>
                <a:ea typeface="华文细黑" pitchFamily="2" charset="-122"/>
              </a:rPr>
              <a:t>回写处方功能</a:t>
            </a:r>
            <a:endParaRPr lang="en-US" altLang="zh-CN" sz="2000" b="0" kern="12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主要回写以下参数：</a:t>
            </a:r>
            <a:endParaRPr lang="en-US" altLang="zh-CN" kern="1200" dirty="0">
              <a:latin typeface="华文细黑" pitchFamily="2" charset="-122"/>
              <a:ea typeface="华文细黑" pitchFamily="2" charset="-122"/>
            </a:endParaRPr>
          </a:p>
          <a:p>
            <a:pPr marL="457200" lvl="1" indent="0">
              <a:buNone/>
            </a:pPr>
            <a:r>
              <a:rPr lang="en-US" altLang="zh-CN" kern="1200" dirty="0">
                <a:latin typeface="华文细黑" pitchFamily="2" charset="-122"/>
                <a:ea typeface="华文细黑" pitchFamily="2" charset="-122"/>
              </a:rPr>
              <a:t>	1.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离轴左</a:t>
            </a:r>
            <a:r>
              <a:rPr lang="en-US" altLang="zh-CN" kern="12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右</a:t>
            </a:r>
            <a:r>
              <a:rPr lang="en-US" altLang="zh-CN" kern="1200" dirty="0" err="1">
                <a:latin typeface="华文细黑" pitchFamily="2" charset="-122"/>
                <a:ea typeface="华文细黑" pitchFamily="2" charset="-122"/>
              </a:rPr>
              <a:t>ccd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电压值，</a:t>
            </a:r>
            <a:r>
              <a:rPr lang="en-US" altLang="zh-CN" kern="1200" dirty="0">
                <a:latin typeface="华文细黑" pitchFamily="2" charset="-122"/>
                <a:ea typeface="华文细黑" pitchFamily="2" charset="-122"/>
              </a:rPr>
              <a:t>PU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对准</a:t>
            </a:r>
            <a:r>
              <a:rPr lang="en-US" altLang="zh-CN" kern="1200" dirty="0" err="1">
                <a:latin typeface="华文细黑" pitchFamily="2" charset="-122"/>
                <a:ea typeface="华文细黑" pitchFamily="2" charset="-122"/>
              </a:rPr>
              <a:t>ccd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电压值回写处方。</a:t>
            </a:r>
            <a:endParaRPr lang="en-US" altLang="zh-CN" kern="1200" dirty="0">
              <a:latin typeface="华文细黑" pitchFamily="2" charset="-122"/>
              <a:ea typeface="华文细黑" pitchFamily="2" charset="-122"/>
            </a:endParaRPr>
          </a:p>
          <a:p>
            <a:pPr marL="457200" lvl="1" indent="0">
              <a:buNone/>
            </a:pPr>
            <a:r>
              <a:rPr lang="en-US" altLang="zh-CN" kern="1200" dirty="0">
                <a:latin typeface="华文细黑" pitchFamily="2" charset="-122"/>
                <a:ea typeface="华文细黑" pitchFamily="2" charset="-122"/>
              </a:rPr>
              <a:t>	2.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离轴对准焦面值回写。</a:t>
            </a:r>
            <a:endParaRPr lang="en-US" altLang="zh-CN" kern="1200" dirty="0">
              <a:latin typeface="华文细黑" pitchFamily="2" charset="-122"/>
              <a:ea typeface="华文细黑" pitchFamily="2" charset="-122"/>
            </a:endParaRPr>
          </a:p>
          <a:p>
            <a:pPr marL="457200" lvl="1" indent="0">
              <a:buNone/>
            </a:pPr>
            <a:r>
              <a:rPr lang="en-US" altLang="zh-CN" kern="1200" dirty="0">
                <a:latin typeface="华文细黑" pitchFamily="2" charset="-122"/>
                <a:ea typeface="华文细黑" pitchFamily="2" charset="-122"/>
              </a:rPr>
              <a:t>	3.</a:t>
            </a:r>
            <a:r>
              <a:rPr lang="zh-CN" altLang="en-US" kern="1200" dirty="0">
                <a:latin typeface="华文细黑" pitchFamily="2" charset="-122"/>
                <a:ea typeface="华文细黑" pitchFamily="2" charset="-122"/>
              </a:rPr>
              <a:t>上片静态偏差值回写</a:t>
            </a:r>
            <a:r>
              <a:rPr lang="zh-CN" altLang="en-US" kern="12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b="0" kern="12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800" b="0" dirty="0" smtClean="0"/>
              <a:t>增加</a:t>
            </a:r>
            <a:r>
              <a:rPr lang="zh-CN" altLang="en-US" sz="1800" b="0" dirty="0"/>
              <a:t>发送进片请求流程失败后，</a:t>
            </a:r>
            <a:r>
              <a:rPr lang="en-US" altLang="zh-CN" sz="1800" b="0" dirty="0"/>
              <a:t>WH</a:t>
            </a:r>
            <a:r>
              <a:rPr lang="zh-CN" altLang="en-US" sz="1800" b="0" dirty="0"/>
              <a:t>通知</a:t>
            </a:r>
            <a:r>
              <a:rPr lang="en-US" altLang="zh-CN" sz="1800" b="0" dirty="0"/>
              <a:t>LO</a:t>
            </a:r>
            <a:r>
              <a:rPr lang="zh-CN" altLang="en-US" sz="1800" b="0" dirty="0"/>
              <a:t>请求失败的功能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变更内容说明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34752" cy="5232073"/>
          </a:xfrm>
        </p:spPr>
        <p:txBody>
          <a:bodyPr/>
          <a:lstStyle/>
          <a:p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LV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组件删除机器常数</a:t>
            </a:r>
            <a:endParaRPr lang="en-US" altLang="zh-CN" sz="2000" b="0" kern="1200" dirty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FO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组件新增机器常数</a:t>
            </a:r>
            <a:endParaRPr lang="en-US" altLang="zh-CN" sz="2000" b="0" kern="1200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全局调平点光斑有效性由</a:t>
            </a:r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LV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机器常数</a:t>
            </a:r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iGL_Spot_Local_global_point_1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，</a:t>
            </a:r>
            <a:endParaRPr lang="en-US" altLang="zh-CN" sz="2000" b="0" kern="1200" dirty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buNone/>
            </a:pPr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iGL_Spot_Local_global_point_2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iGL_Spot_Local_global_point_3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三个机器常数更改为</a:t>
            </a:r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iGL_Spot_on_WS_9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一个机器常数</a:t>
            </a:r>
            <a:endParaRPr lang="en-US" altLang="zh-CN" sz="2000" b="0" kern="1200" dirty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000" b="0" kern="1200" dirty="0">
                <a:latin typeface="华文细黑" pitchFamily="2" charset="-122"/>
                <a:ea typeface="华文细黑" pitchFamily="2" charset="-122"/>
              </a:rPr>
              <a:t>FO</a:t>
            </a:r>
            <a:r>
              <a:rPr lang="zh-CN" altLang="en-US" sz="2000" b="0" kern="1200" dirty="0">
                <a:latin typeface="华文细黑" pitchFamily="2" charset="-122"/>
                <a:ea typeface="华文细黑" pitchFamily="2" charset="-122"/>
              </a:rPr>
              <a:t>组件新增调焦失败后绕圈搜索流程</a:t>
            </a:r>
            <a:endParaRPr lang="en-US" altLang="zh-CN" sz="2000" b="0" kern="1200" dirty="0">
              <a:latin typeface="华文细黑" pitchFamily="2" charset="-122"/>
              <a:ea typeface="华文细黑" pitchFamily="2" charset="-122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48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34752" cy="5232073"/>
          </a:xfrm>
        </p:spPr>
        <p:txBody>
          <a:bodyPr/>
          <a:lstStyle/>
          <a:p>
            <a:r>
              <a:rPr lang="zh-CN" altLang="en-US" sz="2000" dirty="0" smtClean="0"/>
              <a:t>不涉及对外接口变更</a:t>
            </a:r>
            <a:endParaRPr lang="en-US" altLang="zh-CN" sz="2000" dirty="0" smtClean="0"/>
          </a:p>
          <a:p>
            <a:r>
              <a:rPr lang="zh-CN" altLang="en-US" sz="2000" dirty="0" smtClean="0"/>
              <a:t>不涉及用户操作方式、方法变更</a:t>
            </a:r>
            <a:endParaRPr lang="en-US" altLang="zh-CN" sz="2000" dirty="0" smtClean="0"/>
          </a:p>
          <a:p>
            <a:r>
              <a:rPr lang="zh-CN" altLang="en-US" sz="2000" dirty="0" smtClean="0"/>
              <a:t>不涉及自动化功能变更</a:t>
            </a:r>
            <a:endParaRPr lang="zh-CN" altLang="en-US" sz="2000" dirty="0"/>
          </a:p>
          <a:p>
            <a:r>
              <a:rPr lang="zh-CN" altLang="en-US" sz="2000" dirty="0" smtClean="0"/>
              <a:t>涉及机器常数变更或重新标底</a:t>
            </a:r>
            <a:endParaRPr lang="zh-CN" altLang="en-US" sz="2000" dirty="0"/>
          </a:p>
          <a:p>
            <a:r>
              <a:rPr lang="zh-CN" altLang="en-US" sz="2000" dirty="0" smtClean="0"/>
              <a:t>涉及机台性能变更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9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机器常数变更说明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/>
          <a:lstStyle/>
          <a:p>
            <a:r>
              <a:rPr lang="zh-CN" altLang="en-US" sz="2000" dirty="0" smtClean="0"/>
              <a:t>描述要求：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FO</a:t>
            </a:r>
            <a:r>
              <a:rPr lang="zh-CN" altLang="en-US" sz="2000" dirty="0" smtClean="0"/>
              <a:t>组件机器常数新增内容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14408"/>
              </p:ext>
            </p:extLst>
          </p:nvPr>
        </p:nvGraphicFramePr>
        <p:xfrm>
          <a:off x="-36512" y="2204864"/>
          <a:ext cx="912495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icObj Class" r:id="rId3" imgW="9124920" imgH="2505240" progId="Picture.PicObj.1">
                  <p:embed/>
                </p:oleObj>
              </mc:Choice>
              <mc:Fallback>
                <p:oleObj name="PicObj Class" r:id="rId3" imgW="9124920" imgH="2505240" progId="Picture.PicObj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512" y="2204864"/>
                        <a:ext cx="9124950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51571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</a:t>
            </a:r>
            <a:r>
              <a:rPr lang="zh-CN" altLang="en-US" dirty="0" smtClean="0"/>
              <a:t>组件新增机器常数不需要进行修改，使用默认值即可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机器常数变更说明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/>
          <a:lstStyle/>
          <a:p>
            <a:r>
              <a:rPr lang="zh-CN" altLang="en-US" sz="2000" dirty="0" smtClean="0"/>
              <a:t>描述要求：</a:t>
            </a:r>
            <a:r>
              <a:rPr lang="en-US" altLang="zh-CN" sz="2000" dirty="0" smtClean="0"/>
              <a:t> LV</a:t>
            </a:r>
            <a:r>
              <a:rPr lang="zh-CN" altLang="en-US" sz="2000" dirty="0" smtClean="0"/>
              <a:t>组件机器常数变更内容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2052" name="Picture 4" descr="C:\Users\sunyh3560\Pictures\{79534E91-6BAB-4690-A20E-5958719F129A}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7" y="1700806"/>
            <a:ext cx="8928992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616530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黑框为数值变化内容，红框为新版本删除内容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机器常数变更说明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/>
          <a:lstStyle/>
          <a:p>
            <a:r>
              <a:rPr lang="zh-CN" altLang="en-US" sz="2000" dirty="0" smtClean="0"/>
              <a:t>描述要求：</a:t>
            </a:r>
            <a:r>
              <a:rPr lang="en-US" altLang="zh-CN" sz="2000" dirty="0" smtClean="0"/>
              <a:t> LV</a:t>
            </a:r>
            <a:r>
              <a:rPr lang="zh-CN" altLang="en-US" sz="2000" dirty="0" smtClean="0"/>
              <a:t>组件机器常数变更内容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402438-C843-441C-976C-BA7CE04BCCE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02700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LV</a:t>
            </a:r>
            <a:r>
              <a:rPr lang="zh-CN" altLang="en-US" dirty="0" smtClean="0"/>
              <a:t>组件机器常数红框内容，设置为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pic>
        <p:nvPicPr>
          <p:cNvPr id="2050" name="Picture 2" descr="C:\Users\sunyh3560\Pictures\{6733D219-460B-4A97-AD74-DDAAE8B52453}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5"/>
            <a:ext cx="8784976" cy="42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EE对内交流模板">
  <a:themeElements>
    <a:clrScheme name="SMEE中文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MEE中文模板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EE中文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EE中文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EE中文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SB300 Throughput Update" id="{A0837F8E-5301-4BA4-89FB-A9D2B2C55656}" vid="{EC6067F8-E137-4E0E-9B82-B5945434FAC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SMEE对内交流模板</Template>
  <TotalTime>2196</TotalTime>
  <Words>1405</Words>
  <Application>Microsoft Office PowerPoint</Application>
  <PresentationFormat>全屏显示(4:3)</PresentationFormat>
  <Paragraphs>240</Paragraphs>
  <Slides>22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SMEE对内交流模板</vt:lpstr>
      <vt:lpstr>PicObj Class</vt:lpstr>
      <vt:lpstr>PowerPoint 演示文稿</vt:lpstr>
      <vt:lpstr>说明</vt:lpstr>
      <vt:lpstr>变更内容说明</vt:lpstr>
      <vt:lpstr>变更内容说明</vt:lpstr>
      <vt:lpstr>变更内容说明</vt:lpstr>
      <vt:lpstr>影响分析</vt:lpstr>
      <vt:lpstr>机器常数变更说明</vt:lpstr>
      <vt:lpstr>机器常数变更说明</vt:lpstr>
      <vt:lpstr>机器常数变更说明</vt:lpstr>
      <vt:lpstr>软件部署步骤说明</vt:lpstr>
      <vt:lpstr>软件部署步骤说明</vt:lpstr>
      <vt:lpstr>验证步骤</vt:lpstr>
      <vt:lpstr>验证步骤</vt:lpstr>
      <vt:lpstr>可选择操作-数据回写处方</vt:lpstr>
      <vt:lpstr>可选择操作-数据回写处方</vt:lpstr>
      <vt:lpstr>可选择操作-数据回写处方</vt:lpstr>
      <vt:lpstr>可选择操作-数据回写处方</vt:lpstr>
      <vt:lpstr>可选择操作-数据回写处方</vt:lpstr>
      <vt:lpstr>可选择操作-数据回写处方</vt:lpstr>
      <vt:lpstr>可选择操作-数据回写处方</vt:lpstr>
      <vt:lpstr>可选择操作-数据回写处方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Changsu 张昌粟</dc:creator>
  <cp:lastModifiedBy>Zeng Disheng 曾地生</cp:lastModifiedBy>
  <cp:revision>60</cp:revision>
  <dcterms:created xsi:type="dcterms:W3CDTF">2018-11-05T07:23:55Z</dcterms:created>
  <dcterms:modified xsi:type="dcterms:W3CDTF">2019-05-08T12:10:24Z</dcterms:modified>
</cp:coreProperties>
</file>