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Proxima Nova"/>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11" Type="http://schemas.openxmlformats.org/officeDocument/2006/relationships/slide" Target="slides/slide7.xml"/><Relationship Id="rId22" Type="http://schemas.openxmlformats.org/officeDocument/2006/relationships/font" Target="fonts/ProximaNova-boldItalic.fntdata"/><Relationship Id="rId10" Type="http://schemas.openxmlformats.org/officeDocument/2006/relationships/slide" Target="slides/slide6.xml"/><Relationship Id="rId21" Type="http://schemas.openxmlformats.org/officeDocument/2006/relationships/font" Target="fonts/ProximaNova-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ProximaNova-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3812f48a7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812f48a7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latin typeface="Calibri"/>
                <a:ea typeface="Calibri"/>
                <a:cs typeface="Calibri"/>
                <a:sym typeface="Calibri"/>
              </a:rPr>
              <a:t>For milestone 3, we used a modified version of A* algorithm to find the closest path from one place to another place. We used the time taken for travelling as the cost. There are 3 kinds of costs: the total cost, the current cost, and the future predict cost.</a:t>
            </a:r>
            <a:endParaRPr sz="1050">
              <a:latin typeface="Calibri"/>
              <a:ea typeface="Calibri"/>
              <a:cs typeface="Calibri"/>
              <a:sym typeface="Calibri"/>
            </a:endParaRPr>
          </a:p>
          <a:p>
            <a:pPr indent="0" lvl="0" marL="0" rtl="0" algn="l">
              <a:spcBef>
                <a:spcPts val="0"/>
              </a:spcBef>
              <a:spcAft>
                <a:spcPts val="0"/>
              </a:spcAft>
              <a:buNone/>
            </a:pPr>
            <a:r>
              <a:rPr lang="en" sz="1050">
                <a:latin typeface="Calibri"/>
                <a:ea typeface="Calibri"/>
                <a:cs typeface="Calibri"/>
                <a:sym typeface="Calibri"/>
              </a:rPr>
              <a:t>for point A, the time taken for travelling from start to A is the current cost, and the time taken for travelling the straight line between A and end is the future cost, even though the straight line path is not legal.</a:t>
            </a:r>
            <a:endParaRPr sz="1050">
              <a:latin typeface="Calibri"/>
              <a:ea typeface="Calibri"/>
              <a:cs typeface="Calibri"/>
              <a:sym typeface="Calibri"/>
            </a:endParaRPr>
          </a:p>
          <a:p>
            <a:pPr indent="0" lvl="0" marL="0" rtl="0" algn="l">
              <a:spcBef>
                <a:spcPts val="0"/>
              </a:spcBef>
              <a:spcAft>
                <a:spcPts val="0"/>
              </a:spcAft>
              <a:buNone/>
            </a:pPr>
            <a:r>
              <a:rPr lang="en" sz="1050">
                <a:latin typeface="Calibri"/>
                <a:ea typeface="Calibri"/>
                <a:cs typeface="Calibri"/>
                <a:sym typeface="Calibri"/>
              </a:rPr>
              <a:t>for point B, the sum of the cost between start and A and the cost between A and B is the current cost, the cost between B and end is the future cost.</a:t>
            </a:r>
            <a:endParaRPr sz="1050">
              <a:latin typeface="Calibri"/>
              <a:ea typeface="Calibri"/>
              <a:cs typeface="Calibri"/>
              <a:sym typeface="Calibri"/>
            </a:endParaRPr>
          </a:p>
          <a:p>
            <a:pPr indent="0" lvl="0" marL="0" rtl="0" algn="l">
              <a:spcBef>
                <a:spcPts val="0"/>
              </a:spcBef>
              <a:spcAft>
                <a:spcPts val="0"/>
              </a:spcAft>
              <a:buNone/>
            </a:pPr>
            <a:r>
              <a:rPr lang="en" sz="1050">
                <a:latin typeface="Calibri"/>
                <a:ea typeface="Calibri"/>
                <a:cs typeface="Calibri"/>
                <a:sym typeface="Calibri"/>
              </a:rPr>
              <a:t> </a:t>
            </a:r>
            <a:endParaRPr sz="1050">
              <a:latin typeface="Calibri"/>
              <a:ea typeface="Calibri"/>
              <a:cs typeface="Calibri"/>
              <a:sym typeface="Calibri"/>
            </a:endParaRPr>
          </a:p>
          <a:p>
            <a:pPr indent="0" lvl="0" marL="0" rtl="0" algn="l">
              <a:spcBef>
                <a:spcPts val="0"/>
              </a:spcBef>
              <a:spcAft>
                <a:spcPts val="0"/>
              </a:spcAft>
              <a:buNone/>
            </a:pPr>
            <a:r>
              <a:rPr lang="en" sz="1050">
                <a:latin typeface="Calibri"/>
                <a:ea typeface="Calibri"/>
                <a:cs typeface="Calibri"/>
                <a:sym typeface="Calibri"/>
              </a:rPr>
              <a:t>we stored two variables for each point: the smallest total cost and the previous point on the path which computes the smallest total cost</a:t>
            </a:r>
            <a:endParaRPr sz="1050">
              <a:latin typeface="Calibri"/>
              <a:ea typeface="Calibri"/>
              <a:cs typeface="Calibri"/>
              <a:sym typeface="Calibri"/>
            </a:endParaRPr>
          </a:p>
          <a:p>
            <a:pPr indent="0" lvl="0" marL="0" rtl="0" algn="l">
              <a:spcBef>
                <a:spcPts val="0"/>
              </a:spcBef>
              <a:spcAft>
                <a:spcPts val="0"/>
              </a:spcAft>
              <a:buNone/>
            </a:pPr>
            <a:r>
              <a:rPr lang="en" sz="1050">
                <a:latin typeface="Calibri"/>
                <a:ea typeface="Calibri"/>
                <a:cs typeface="Calibri"/>
                <a:sym typeface="Calibri"/>
              </a:rPr>
              <a:t>for point A, we have the total cost for A and the previous point which is the start point. for point B, we have the total cost for B and point A.</a:t>
            </a:r>
            <a:endParaRPr sz="1050">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36ef2f1a4a_0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36ef2f1a4a_0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latin typeface="Calibri"/>
                <a:ea typeface="Calibri"/>
                <a:cs typeface="Calibri"/>
                <a:sym typeface="Calibri"/>
              </a:rPr>
              <a:t>and compare the new path to the old one, we will keep the old path since it’s still shorter than the new one.</a:t>
            </a:r>
            <a:endParaRPr sz="1050">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g36ef2f1a4a_0_9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36ef2f1a4a_0_9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latin typeface="Calibri"/>
                <a:ea typeface="Calibri"/>
                <a:cs typeface="Calibri"/>
                <a:sym typeface="Calibri"/>
              </a:rPr>
              <a:t>the last swapping method is 2 opt, we select any two points, and inverse the order between these two points to see if there are better legal results.</a:t>
            </a:r>
            <a:endParaRPr sz="1050">
              <a:latin typeface="Calibri"/>
              <a:ea typeface="Calibri"/>
              <a:cs typeface="Calibri"/>
              <a:sym typeface="Calibri"/>
            </a:endParaRPr>
          </a:p>
          <a:p>
            <a:pPr indent="0" lvl="0" marL="0" rtl="0" algn="l">
              <a:spcBef>
                <a:spcPts val="0"/>
              </a:spcBef>
              <a:spcAft>
                <a:spcPts val="0"/>
              </a:spcAft>
              <a:buNone/>
            </a:pPr>
            <a:r>
              <a:rPr lang="en" sz="1050">
                <a:latin typeface="Calibri"/>
                <a:ea typeface="Calibri"/>
                <a:cs typeface="Calibri"/>
                <a:sym typeface="Calibri"/>
              </a:rPr>
              <a:t>if we select pick up A and drop off B, inverse the points between them, since we can’t drop off C before we pick up it, this path is not legal, so we will ignore this one.</a:t>
            </a:r>
            <a:endParaRPr sz="1050">
              <a:latin typeface="Calibri"/>
              <a:ea typeface="Calibri"/>
              <a:cs typeface="Calibri"/>
              <a:sym typeface="Calibri"/>
            </a:endParaRPr>
          </a:p>
          <a:p>
            <a:pPr indent="0" lvl="0" marL="0" rtl="0" algn="l">
              <a:spcBef>
                <a:spcPts val="0"/>
              </a:spcBef>
              <a:spcAft>
                <a:spcPts val="0"/>
              </a:spcAft>
              <a:buNone/>
            </a:pPr>
            <a:r>
              <a:t/>
            </a:r>
            <a:endParaRPr sz="1050">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Google Shape;498;g36ef2f1a4a_0_9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36ef2f1a4a_0_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latin typeface="Calibri"/>
                <a:ea typeface="Calibri"/>
                <a:cs typeface="Calibri"/>
                <a:sym typeface="Calibri"/>
              </a:rPr>
              <a:t>if we select pick up C and drop off B, the new path is legal,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7" name="Shape 537"/>
        <p:cNvGrpSpPr/>
        <p:nvPr/>
      </p:nvGrpSpPr>
      <p:grpSpPr>
        <a:xfrm>
          <a:off x="0" y="0"/>
          <a:ext cx="0" cy="0"/>
          <a:chOff x="0" y="0"/>
          <a:chExt cx="0" cy="0"/>
        </a:xfrm>
      </p:grpSpPr>
      <p:sp>
        <p:nvSpPr>
          <p:cNvPr id="538" name="Google Shape;538;g36ef2f1a4a_0_10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36ef2f1a4a_0_10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latin typeface="Calibri"/>
                <a:ea typeface="Calibri"/>
                <a:cs typeface="Calibri"/>
                <a:sym typeface="Calibri"/>
              </a:rPr>
              <a:t>so we compare it with the old path and find that the old path is still shorter</a:t>
            </a:r>
            <a:endParaRPr sz="1050">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Google Shape;591;g36ef2f1a4a_0_1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36ef2f1a4a_0_1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latin typeface="Calibri"/>
                <a:ea typeface="Calibri"/>
                <a:cs typeface="Calibri"/>
                <a:sym typeface="Calibri"/>
              </a:rPr>
              <a:t>therefore, this is the shortest path if we start with depot 1</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36ef2f1a4a_0_1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6ef2f1a4a_0_1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latin typeface="Calibri"/>
                <a:ea typeface="Calibri"/>
                <a:cs typeface="Calibri"/>
                <a:sym typeface="Calibri"/>
              </a:rPr>
              <a:t>if we add a point C here, since the path passes through C has less cost than the one passes A, hence the current cost for B changes, and we store the total cost with the new current cost, and replace the previous point with C.</a:t>
            </a:r>
            <a:endParaRPr sz="1050">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36ef2f1a4a_0_1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6ef2f1a4a_0_1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latin typeface="Calibri"/>
                <a:ea typeface="Calibri"/>
                <a:cs typeface="Calibri"/>
                <a:sym typeface="Calibri"/>
              </a:rPr>
              <a:t>After we finished storing variables and reached to the end point, we started to check the variables on the end point.</a:t>
            </a:r>
            <a:endParaRPr sz="1050">
              <a:latin typeface="Calibri"/>
              <a:ea typeface="Calibri"/>
              <a:cs typeface="Calibri"/>
              <a:sym typeface="Calibri"/>
            </a:endParaRPr>
          </a:p>
          <a:p>
            <a:pPr indent="0" lvl="0" marL="0" rtl="0" algn="l">
              <a:spcBef>
                <a:spcPts val="0"/>
              </a:spcBef>
              <a:spcAft>
                <a:spcPts val="0"/>
              </a:spcAft>
              <a:buNone/>
            </a:pPr>
            <a:r>
              <a:rPr lang="en" sz="1050">
                <a:latin typeface="Calibri"/>
                <a:ea typeface="Calibri"/>
                <a:cs typeface="Calibri"/>
                <a:sym typeface="Calibri"/>
              </a:rPr>
              <a:t>since the previous point is E, we go to point E and find out the previous point for E is D, so we go to point D next and finally reach the start. Hence the path with the smallest cost is start, D, E, End and this will be the outcome of our milestone 3 pathfinder</a:t>
            </a:r>
            <a:endParaRPr sz="1050">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3812f48a7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812f48a7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latin typeface="Calibri"/>
                <a:ea typeface="Calibri"/>
                <a:cs typeface="Calibri"/>
                <a:sym typeface="Calibri"/>
              </a:rPr>
              <a:t>For milestone 4, firstly we choose to start at any depot (for example depot 1), then we will find a shortest path by using greedy search and 3 kinds of swapping, then we repeat this process for all the other depot and keep the shortest path as the final result.</a:t>
            </a:r>
            <a:endParaRPr sz="1050">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36ef2f1a4a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6ef2f1a4a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latin typeface="Calibri"/>
                <a:ea typeface="Calibri"/>
                <a:cs typeface="Calibri"/>
                <a:sym typeface="Calibri"/>
              </a:rPr>
              <a:t>let me use an example to explain how we find the shortest path</a:t>
            </a:r>
            <a:endParaRPr sz="1050">
              <a:latin typeface="Calibri"/>
              <a:ea typeface="Calibri"/>
              <a:cs typeface="Calibri"/>
              <a:sym typeface="Calibri"/>
            </a:endParaRPr>
          </a:p>
          <a:p>
            <a:pPr indent="0" lvl="0" marL="0" rtl="0" algn="l">
              <a:spcBef>
                <a:spcPts val="0"/>
              </a:spcBef>
              <a:spcAft>
                <a:spcPts val="0"/>
              </a:spcAft>
              <a:buNone/>
            </a:pPr>
            <a:r>
              <a:rPr lang="en" sz="1050">
                <a:latin typeface="Calibri"/>
                <a:ea typeface="Calibri"/>
                <a:cs typeface="Calibri"/>
                <a:sym typeface="Calibri"/>
              </a:rPr>
              <a:t>suppose depot 1 is the start point</a:t>
            </a:r>
            <a:endParaRPr sz="1050">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36ef2f1a4a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6ef2f1a4a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latin typeface="Calibri"/>
                <a:ea typeface="Calibri"/>
                <a:cs typeface="Calibri"/>
                <a:sym typeface="Calibri"/>
              </a:rPr>
              <a:t>firstly we will compute a path by using greedy search, for each point, we will go to the closest legal point.</a:t>
            </a:r>
            <a:endParaRPr sz="1050">
              <a:latin typeface="Calibri"/>
              <a:ea typeface="Calibri"/>
              <a:cs typeface="Calibri"/>
              <a:sym typeface="Calibri"/>
            </a:endParaRPr>
          </a:p>
          <a:p>
            <a:pPr indent="0" lvl="0" marL="0" rtl="0" algn="l">
              <a:spcBef>
                <a:spcPts val="0"/>
              </a:spcBef>
              <a:spcAft>
                <a:spcPts val="0"/>
              </a:spcAft>
              <a:buNone/>
            </a:pPr>
            <a:r>
              <a:rPr lang="en" sz="1050">
                <a:latin typeface="Calibri"/>
                <a:ea typeface="Calibri"/>
                <a:cs typeface="Calibri"/>
                <a:sym typeface="Calibri"/>
              </a:rPr>
              <a:t>start with depot 1, pick up A is the next because it’s the closest point</a:t>
            </a:r>
            <a:endParaRPr sz="1050">
              <a:latin typeface="Calibri"/>
              <a:ea typeface="Calibri"/>
              <a:cs typeface="Calibri"/>
              <a:sym typeface="Calibri"/>
            </a:endParaRPr>
          </a:p>
          <a:p>
            <a:pPr indent="0" lvl="0" marL="0" rtl="0" algn="l">
              <a:spcBef>
                <a:spcPts val="0"/>
              </a:spcBef>
              <a:spcAft>
                <a:spcPts val="0"/>
              </a:spcAft>
              <a:buNone/>
            </a:pPr>
            <a:r>
              <a:rPr lang="en" sz="1050">
                <a:latin typeface="Calibri"/>
                <a:ea typeface="Calibri"/>
                <a:cs typeface="Calibri"/>
                <a:sym typeface="Calibri"/>
              </a:rPr>
              <a:t>the next closest point is drop off B, but it is not legal since B is not picked up yet, so we will go to pick up C instead</a:t>
            </a:r>
            <a:endParaRPr sz="1050">
              <a:latin typeface="Calibri"/>
              <a:ea typeface="Calibri"/>
              <a:cs typeface="Calibri"/>
              <a:sym typeface="Calibri"/>
            </a:endParaRPr>
          </a:p>
          <a:p>
            <a:pPr indent="0" lvl="0" marL="0" rtl="0" algn="l">
              <a:spcBef>
                <a:spcPts val="0"/>
              </a:spcBef>
              <a:spcAft>
                <a:spcPts val="0"/>
              </a:spcAft>
              <a:buNone/>
            </a:pPr>
            <a:r>
              <a:rPr lang="en" sz="1050">
                <a:latin typeface="Calibri"/>
                <a:ea typeface="Calibri"/>
                <a:cs typeface="Calibri"/>
                <a:sym typeface="Calibri"/>
              </a:rPr>
              <a:t>we will go to drop off C because it’s the closest legal drop off and then pick up B, drop off B, drop off A and end with depot 2</a:t>
            </a:r>
            <a:endParaRPr sz="1050">
              <a:latin typeface="Calibri"/>
              <a:ea typeface="Calibri"/>
              <a:cs typeface="Calibri"/>
              <a:sym typeface="Calibri"/>
            </a:endParaRPr>
          </a:p>
          <a:p>
            <a:pPr indent="0" lvl="0" marL="0" rtl="0" algn="l">
              <a:spcBef>
                <a:spcPts val="0"/>
              </a:spcBef>
              <a:spcAft>
                <a:spcPts val="0"/>
              </a:spcAft>
              <a:buNone/>
            </a:pPr>
            <a:r>
              <a:t/>
            </a:r>
            <a:endParaRPr/>
          </a:p>
          <a:p>
            <a:pPr indent="0" lvl="0" marL="0" rtl="0" algn="l">
              <a:spcBef>
                <a:spcPts val="0"/>
              </a:spcBef>
              <a:spcAft>
                <a:spcPts val="0"/>
              </a:spcAft>
              <a:buNone/>
            </a:pPr>
            <a:r>
              <a:rPr lang="en" sz="1050">
                <a:latin typeface="Calibri"/>
                <a:ea typeface="Calibri"/>
                <a:cs typeface="Calibri"/>
                <a:sym typeface="Calibri"/>
              </a:rPr>
              <a:t>The result we get from greedy search is not always the best solution since it only looks for locally optimal choice, so we come up with 3 ways of changing the delivery order to see if there are better solutions. </a:t>
            </a:r>
            <a:endParaRPr sz="1050">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36ef2f1a4a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6ef2f1a4a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latin typeface="Calibri"/>
                <a:ea typeface="Calibri"/>
                <a:cs typeface="Calibri"/>
                <a:sym typeface="Calibri"/>
              </a:rPr>
              <a:t>the first one is selection swap, we select the point which computes the longest local distance, and change its position in the delivery order</a:t>
            </a:r>
            <a:endParaRPr sz="1050">
              <a:latin typeface="Calibri"/>
              <a:ea typeface="Calibri"/>
              <a:cs typeface="Calibri"/>
              <a:sym typeface="Calibri"/>
            </a:endParaRPr>
          </a:p>
          <a:p>
            <a:pPr indent="0" lvl="0" marL="0" rtl="0" algn="l">
              <a:spcBef>
                <a:spcPts val="0"/>
              </a:spcBef>
              <a:spcAft>
                <a:spcPts val="0"/>
              </a:spcAft>
              <a:buNone/>
            </a:pPr>
            <a:r>
              <a:rPr lang="en" sz="1050">
                <a:latin typeface="Calibri"/>
                <a:ea typeface="Calibri"/>
                <a:cs typeface="Calibri"/>
                <a:sym typeface="Calibri"/>
              </a:rPr>
              <a:t>the red line has the longest distance, so we will change the position of drop off A, put it any where after its corresponding pick up so that the path is legal</a:t>
            </a:r>
            <a:endParaRPr sz="1050">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36ef2f1a4a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36ef2f1a4a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latin typeface="Calibri"/>
                <a:ea typeface="Calibri"/>
                <a:cs typeface="Calibri"/>
                <a:sym typeface="Calibri"/>
              </a:rPr>
              <a:t>and calculate the total distance of the new path then compare it to the old path</a:t>
            </a:r>
            <a:endParaRPr sz="1050">
              <a:latin typeface="Calibri"/>
              <a:ea typeface="Calibri"/>
              <a:cs typeface="Calibri"/>
              <a:sym typeface="Calibri"/>
            </a:endParaRPr>
          </a:p>
          <a:p>
            <a:pPr indent="0" lvl="0" marL="0" rtl="0" algn="l">
              <a:spcBef>
                <a:spcPts val="0"/>
              </a:spcBef>
              <a:spcAft>
                <a:spcPts val="0"/>
              </a:spcAft>
              <a:buNone/>
            </a:pPr>
            <a:r>
              <a:rPr lang="en" sz="1050">
                <a:latin typeface="Calibri"/>
                <a:ea typeface="Calibri"/>
                <a:cs typeface="Calibri"/>
                <a:sym typeface="Calibri"/>
              </a:rPr>
              <a:t>in this case, we will keep the old path because it’s shorter than the new one.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36ef2f1a4a_0_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36ef2f1a4a_0_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latin typeface="Calibri"/>
                <a:ea typeface="Calibri"/>
                <a:cs typeface="Calibri"/>
                <a:sym typeface="Calibri"/>
              </a:rPr>
              <a:t>the second one is pair swap, we swap the position of two pairs of pick up and drop off, for example, A and B</a:t>
            </a:r>
            <a:endParaRPr sz="1050">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p:nvPr/>
        </p:nvSpPr>
        <p:spPr>
          <a:xfrm>
            <a:off x="6361350" y="79325"/>
            <a:ext cx="2640900" cy="20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txBox="1"/>
          <p:nvPr>
            <p:ph type="title"/>
          </p:nvPr>
        </p:nvSpPr>
        <p:spPr>
          <a:xfrm>
            <a:off x="311700" y="4450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Milestone 3 - Point to Point Pathfinder</a:t>
            </a:r>
            <a:endParaRPr/>
          </a:p>
        </p:txBody>
      </p:sp>
      <p:sp>
        <p:nvSpPr>
          <p:cNvPr id="61" name="Google Shape;61;p13"/>
          <p:cNvSpPr txBox="1"/>
          <p:nvPr>
            <p:ph idx="1" type="body"/>
          </p:nvPr>
        </p:nvSpPr>
        <p:spPr>
          <a:xfrm>
            <a:off x="311700" y="1198072"/>
            <a:ext cx="2640900" cy="42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Modified version of A* </a:t>
            </a:r>
            <a:endParaRPr/>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a:p>
        </p:txBody>
      </p:sp>
      <p:sp>
        <p:nvSpPr>
          <p:cNvPr id="62" name="Google Shape;62;p13"/>
          <p:cNvSpPr/>
          <p:nvPr/>
        </p:nvSpPr>
        <p:spPr>
          <a:xfrm>
            <a:off x="2745700" y="4042150"/>
            <a:ext cx="134400" cy="120900"/>
          </a:xfrm>
          <a:prstGeom prst="flowChartConnector">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txBox="1"/>
          <p:nvPr/>
        </p:nvSpPr>
        <p:spPr>
          <a:xfrm>
            <a:off x="2590325" y="3682525"/>
            <a:ext cx="22608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Start</a:t>
            </a:r>
            <a:endParaRPr/>
          </a:p>
        </p:txBody>
      </p:sp>
      <p:sp>
        <p:nvSpPr>
          <p:cNvPr id="64" name="Google Shape;64;p13"/>
          <p:cNvSpPr/>
          <p:nvPr/>
        </p:nvSpPr>
        <p:spPr>
          <a:xfrm>
            <a:off x="8719500" y="2428075"/>
            <a:ext cx="134400" cy="120900"/>
          </a:xfrm>
          <a:prstGeom prst="flowChartConnector">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txBox="1"/>
          <p:nvPr/>
        </p:nvSpPr>
        <p:spPr>
          <a:xfrm>
            <a:off x="8536675" y="2068375"/>
            <a:ext cx="2260800" cy="3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End</a:t>
            </a:r>
            <a:endParaRPr/>
          </a:p>
        </p:txBody>
      </p:sp>
      <p:sp>
        <p:nvSpPr>
          <p:cNvPr id="66" name="Google Shape;66;p13"/>
          <p:cNvSpPr/>
          <p:nvPr/>
        </p:nvSpPr>
        <p:spPr>
          <a:xfrm>
            <a:off x="4851125" y="3608088"/>
            <a:ext cx="134400" cy="120900"/>
          </a:xfrm>
          <a:prstGeom prst="flowChartConnector">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 name="Google Shape;67;p13"/>
          <p:cNvCxnSpPr>
            <a:endCxn id="66" idx="3"/>
          </p:cNvCxnSpPr>
          <p:nvPr/>
        </p:nvCxnSpPr>
        <p:spPr>
          <a:xfrm flipH="1" rot="10800000">
            <a:off x="2818807" y="3711282"/>
            <a:ext cx="2052000" cy="375000"/>
          </a:xfrm>
          <a:prstGeom prst="straightConnector1">
            <a:avLst/>
          </a:prstGeom>
          <a:noFill/>
          <a:ln cap="flat" cmpd="sng" w="9525">
            <a:solidFill>
              <a:schemeClr val="dk2"/>
            </a:solidFill>
            <a:prstDash val="solid"/>
            <a:round/>
            <a:headEnd len="med" w="med" type="none"/>
            <a:tailEnd len="med" w="med" type="none"/>
          </a:ln>
        </p:spPr>
      </p:cxnSp>
      <p:sp>
        <p:nvSpPr>
          <p:cNvPr id="68" name="Google Shape;68;p13"/>
          <p:cNvSpPr/>
          <p:nvPr/>
        </p:nvSpPr>
        <p:spPr>
          <a:xfrm>
            <a:off x="6971450" y="4163038"/>
            <a:ext cx="134400" cy="120900"/>
          </a:xfrm>
          <a:prstGeom prst="flowChartConnector">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 name="Google Shape;69;p13"/>
          <p:cNvCxnSpPr>
            <a:stCxn id="66" idx="6"/>
            <a:endCxn id="68" idx="2"/>
          </p:cNvCxnSpPr>
          <p:nvPr/>
        </p:nvCxnSpPr>
        <p:spPr>
          <a:xfrm>
            <a:off x="4985525" y="3668538"/>
            <a:ext cx="1986000" cy="555000"/>
          </a:xfrm>
          <a:prstGeom prst="straightConnector1">
            <a:avLst/>
          </a:prstGeom>
          <a:noFill/>
          <a:ln cap="flat" cmpd="sng" w="9525">
            <a:solidFill>
              <a:schemeClr val="dk2"/>
            </a:solidFill>
            <a:prstDash val="solid"/>
            <a:round/>
            <a:headEnd len="med" w="med" type="none"/>
            <a:tailEnd len="med" w="med" type="none"/>
          </a:ln>
        </p:spPr>
      </p:cxnSp>
      <p:cxnSp>
        <p:nvCxnSpPr>
          <p:cNvPr id="70" name="Google Shape;70;p13"/>
          <p:cNvCxnSpPr>
            <a:endCxn id="64" idx="4"/>
          </p:cNvCxnSpPr>
          <p:nvPr/>
        </p:nvCxnSpPr>
        <p:spPr>
          <a:xfrm flipH="1" rot="10800000">
            <a:off x="7086300" y="2548975"/>
            <a:ext cx="1700400" cy="1631700"/>
          </a:xfrm>
          <a:prstGeom prst="straightConnector1">
            <a:avLst/>
          </a:prstGeom>
          <a:noFill/>
          <a:ln cap="flat" cmpd="sng" w="9525">
            <a:solidFill>
              <a:schemeClr val="dk2"/>
            </a:solidFill>
            <a:prstDash val="solid"/>
            <a:round/>
            <a:headEnd len="med" w="med" type="none"/>
            <a:tailEnd len="med" w="med" type="none"/>
          </a:ln>
        </p:spPr>
      </p:cxnSp>
      <p:sp>
        <p:nvSpPr>
          <p:cNvPr id="71" name="Google Shape;71;p13"/>
          <p:cNvSpPr txBox="1"/>
          <p:nvPr/>
        </p:nvSpPr>
        <p:spPr>
          <a:xfrm>
            <a:off x="4668100" y="3729000"/>
            <a:ext cx="3570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72" name="Google Shape;72;p13"/>
          <p:cNvSpPr txBox="1"/>
          <p:nvPr/>
        </p:nvSpPr>
        <p:spPr>
          <a:xfrm>
            <a:off x="6805250" y="4393775"/>
            <a:ext cx="466800" cy="3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a:t>
            </a:r>
            <a:endParaRPr/>
          </a:p>
        </p:txBody>
      </p:sp>
      <p:cxnSp>
        <p:nvCxnSpPr>
          <p:cNvPr id="73" name="Google Shape;73;p13"/>
          <p:cNvCxnSpPr>
            <a:endCxn id="71" idx="0"/>
          </p:cNvCxnSpPr>
          <p:nvPr/>
        </p:nvCxnSpPr>
        <p:spPr>
          <a:xfrm flipH="1" rot="10800000">
            <a:off x="2828200" y="3729000"/>
            <a:ext cx="2018400" cy="368400"/>
          </a:xfrm>
          <a:prstGeom prst="straightConnector1">
            <a:avLst/>
          </a:prstGeom>
          <a:noFill/>
          <a:ln cap="flat" cmpd="sng" w="28575">
            <a:solidFill>
              <a:srgbClr val="FF0000"/>
            </a:solidFill>
            <a:prstDash val="solid"/>
            <a:round/>
            <a:headEnd len="med" w="med" type="none"/>
            <a:tailEnd len="med" w="med" type="none"/>
          </a:ln>
        </p:spPr>
      </p:cxnSp>
      <p:cxnSp>
        <p:nvCxnSpPr>
          <p:cNvPr id="74" name="Google Shape;74;p13"/>
          <p:cNvCxnSpPr/>
          <p:nvPr/>
        </p:nvCxnSpPr>
        <p:spPr>
          <a:xfrm flipH="1" rot="10800000">
            <a:off x="4899875" y="2504838"/>
            <a:ext cx="3887100" cy="1163700"/>
          </a:xfrm>
          <a:prstGeom prst="straightConnector1">
            <a:avLst/>
          </a:prstGeom>
          <a:noFill/>
          <a:ln cap="flat" cmpd="sng" w="28575">
            <a:solidFill>
              <a:srgbClr val="FF0000"/>
            </a:solidFill>
            <a:prstDash val="dot"/>
            <a:round/>
            <a:headEnd len="med" w="med" type="none"/>
            <a:tailEnd len="med" w="med" type="none"/>
          </a:ln>
        </p:spPr>
      </p:cxnSp>
      <p:sp>
        <p:nvSpPr>
          <p:cNvPr id="75" name="Google Shape;75;p13"/>
          <p:cNvSpPr txBox="1"/>
          <p:nvPr/>
        </p:nvSpPr>
        <p:spPr>
          <a:xfrm>
            <a:off x="3560575" y="3888100"/>
            <a:ext cx="843600" cy="42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c</a:t>
            </a:r>
            <a:r>
              <a:rPr lang="en">
                <a:solidFill>
                  <a:srgbClr val="FF0000"/>
                </a:solidFill>
              </a:rPr>
              <a:t>(A)</a:t>
            </a:r>
            <a:endParaRPr>
              <a:solidFill>
                <a:srgbClr val="FF0000"/>
              </a:solidFill>
            </a:endParaRPr>
          </a:p>
        </p:txBody>
      </p:sp>
      <p:sp>
        <p:nvSpPr>
          <p:cNvPr id="76" name="Google Shape;76;p13"/>
          <p:cNvSpPr txBox="1"/>
          <p:nvPr/>
        </p:nvSpPr>
        <p:spPr>
          <a:xfrm>
            <a:off x="6498750" y="2687975"/>
            <a:ext cx="6072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f</a:t>
            </a:r>
            <a:r>
              <a:rPr lang="en">
                <a:solidFill>
                  <a:srgbClr val="FF0000"/>
                </a:solidFill>
              </a:rPr>
              <a:t>(A)</a:t>
            </a:r>
            <a:endParaRPr>
              <a:solidFill>
                <a:srgbClr val="FF0000"/>
              </a:solidFill>
            </a:endParaRPr>
          </a:p>
        </p:txBody>
      </p:sp>
      <p:sp>
        <p:nvSpPr>
          <p:cNvPr id="77" name="Google Shape;77;p13"/>
          <p:cNvSpPr txBox="1"/>
          <p:nvPr/>
        </p:nvSpPr>
        <p:spPr>
          <a:xfrm>
            <a:off x="6498750" y="152600"/>
            <a:ext cx="2315700" cy="183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t>
            </a:r>
            <a:r>
              <a:rPr b="1" lang="en" sz="1800"/>
              <a:t>(n) = c(n) + f(n)</a:t>
            </a:r>
            <a:endParaRPr b="1" sz="1800"/>
          </a:p>
          <a:p>
            <a:pPr indent="0" lvl="0" marL="0" rtl="0" algn="l">
              <a:spcBef>
                <a:spcPts val="0"/>
              </a:spcBef>
              <a:spcAft>
                <a:spcPts val="0"/>
              </a:spcAft>
              <a:buNone/>
            </a:pPr>
            <a:r>
              <a:t/>
            </a:r>
            <a:endParaRPr sz="1200"/>
          </a:p>
          <a:p>
            <a:pPr indent="0" lvl="0" marL="0" rtl="0" algn="l">
              <a:spcBef>
                <a:spcPts val="0"/>
              </a:spcBef>
              <a:spcAft>
                <a:spcPts val="0"/>
              </a:spcAft>
              <a:buNone/>
            </a:pPr>
            <a:r>
              <a:rPr lang="en"/>
              <a:t>total </a:t>
            </a:r>
            <a:r>
              <a:rPr lang="en"/>
              <a:t>cost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current </a:t>
            </a:r>
            <a:r>
              <a:rPr lang="en"/>
              <a:t>cost from Start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future predict cost </a:t>
            </a:r>
            <a:r>
              <a:rPr lang="en"/>
              <a:t>to End </a:t>
            </a:r>
            <a:endParaRPr/>
          </a:p>
        </p:txBody>
      </p:sp>
      <p:cxnSp>
        <p:nvCxnSpPr>
          <p:cNvPr id="78" name="Google Shape;78;p13"/>
          <p:cNvCxnSpPr/>
          <p:nvPr/>
        </p:nvCxnSpPr>
        <p:spPr>
          <a:xfrm flipH="1" rot="10800000">
            <a:off x="2852338" y="3714575"/>
            <a:ext cx="2018400" cy="368400"/>
          </a:xfrm>
          <a:prstGeom prst="straightConnector1">
            <a:avLst/>
          </a:prstGeom>
          <a:noFill/>
          <a:ln cap="flat" cmpd="sng" w="38100">
            <a:solidFill>
              <a:srgbClr val="0000FF"/>
            </a:solidFill>
            <a:prstDash val="solid"/>
            <a:round/>
            <a:headEnd len="med" w="med" type="none"/>
            <a:tailEnd len="med" w="med" type="none"/>
          </a:ln>
        </p:spPr>
      </p:cxnSp>
      <p:cxnSp>
        <p:nvCxnSpPr>
          <p:cNvPr id="79" name="Google Shape;79;p13"/>
          <p:cNvCxnSpPr>
            <a:stCxn id="66" idx="6"/>
            <a:endCxn id="68" idx="2"/>
          </p:cNvCxnSpPr>
          <p:nvPr/>
        </p:nvCxnSpPr>
        <p:spPr>
          <a:xfrm>
            <a:off x="4985525" y="3668538"/>
            <a:ext cx="1986000" cy="555000"/>
          </a:xfrm>
          <a:prstGeom prst="straightConnector1">
            <a:avLst/>
          </a:prstGeom>
          <a:noFill/>
          <a:ln cap="flat" cmpd="sng" w="38100">
            <a:solidFill>
              <a:srgbClr val="0000FF"/>
            </a:solidFill>
            <a:prstDash val="solid"/>
            <a:round/>
            <a:headEnd len="med" w="med" type="none"/>
            <a:tailEnd len="med" w="med" type="none"/>
          </a:ln>
        </p:spPr>
      </p:cxnSp>
      <p:sp>
        <p:nvSpPr>
          <p:cNvPr id="80" name="Google Shape;80;p13"/>
          <p:cNvSpPr txBox="1"/>
          <p:nvPr/>
        </p:nvSpPr>
        <p:spPr>
          <a:xfrm>
            <a:off x="4424800" y="3110200"/>
            <a:ext cx="560700" cy="42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c</a:t>
            </a:r>
            <a:r>
              <a:rPr lang="en">
                <a:solidFill>
                  <a:srgbClr val="0000FF"/>
                </a:solidFill>
              </a:rPr>
              <a:t>(B)</a:t>
            </a:r>
            <a:endParaRPr>
              <a:solidFill>
                <a:srgbClr val="0000FF"/>
              </a:solidFill>
            </a:endParaRPr>
          </a:p>
        </p:txBody>
      </p:sp>
      <p:cxnSp>
        <p:nvCxnSpPr>
          <p:cNvPr id="81" name="Google Shape;81;p13"/>
          <p:cNvCxnSpPr>
            <a:stCxn id="68" idx="7"/>
            <a:endCxn id="64" idx="4"/>
          </p:cNvCxnSpPr>
          <p:nvPr/>
        </p:nvCxnSpPr>
        <p:spPr>
          <a:xfrm flipH="1" rot="10800000">
            <a:off x="7086168" y="2549043"/>
            <a:ext cx="1700400" cy="1631700"/>
          </a:xfrm>
          <a:prstGeom prst="straightConnector1">
            <a:avLst/>
          </a:prstGeom>
          <a:noFill/>
          <a:ln cap="flat" cmpd="sng" w="28575">
            <a:solidFill>
              <a:srgbClr val="0000FF"/>
            </a:solidFill>
            <a:prstDash val="dot"/>
            <a:round/>
            <a:headEnd len="med" w="med" type="none"/>
            <a:tailEnd len="med" w="med" type="none"/>
          </a:ln>
        </p:spPr>
      </p:cxnSp>
      <p:sp>
        <p:nvSpPr>
          <p:cNvPr id="82" name="Google Shape;82;p13"/>
          <p:cNvSpPr txBox="1"/>
          <p:nvPr/>
        </p:nvSpPr>
        <p:spPr>
          <a:xfrm>
            <a:off x="8014975" y="3478725"/>
            <a:ext cx="6072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f</a:t>
            </a:r>
            <a:r>
              <a:rPr lang="en">
                <a:solidFill>
                  <a:srgbClr val="0000FF"/>
                </a:solidFill>
              </a:rPr>
              <a:t>(B)</a:t>
            </a:r>
            <a:endParaRPr>
              <a:solidFill>
                <a:srgbClr val="0000FF"/>
              </a:solidFill>
            </a:endParaRPr>
          </a:p>
        </p:txBody>
      </p:sp>
      <p:cxnSp>
        <p:nvCxnSpPr>
          <p:cNvPr id="83" name="Google Shape;83;p13"/>
          <p:cNvCxnSpPr>
            <a:stCxn id="80" idx="1"/>
            <a:endCxn id="75" idx="0"/>
          </p:cNvCxnSpPr>
          <p:nvPr/>
        </p:nvCxnSpPr>
        <p:spPr>
          <a:xfrm flipH="1">
            <a:off x="3982300" y="3324700"/>
            <a:ext cx="442500" cy="563400"/>
          </a:xfrm>
          <a:prstGeom prst="curvedConnector2">
            <a:avLst/>
          </a:prstGeom>
          <a:noFill/>
          <a:ln cap="flat" cmpd="sng" w="9525">
            <a:solidFill>
              <a:srgbClr val="0000FF"/>
            </a:solidFill>
            <a:prstDash val="solid"/>
            <a:round/>
            <a:headEnd len="med" w="med" type="none"/>
            <a:tailEnd len="med" w="med" type="none"/>
          </a:ln>
        </p:spPr>
      </p:cxnSp>
      <p:cxnSp>
        <p:nvCxnSpPr>
          <p:cNvPr id="84" name="Google Shape;84;p13"/>
          <p:cNvCxnSpPr>
            <a:stCxn id="80" idx="3"/>
          </p:cNvCxnSpPr>
          <p:nvPr/>
        </p:nvCxnSpPr>
        <p:spPr>
          <a:xfrm>
            <a:off x="4985500" y="3324700"/>
            <a:ext cx="1028100" cy="608100"/>
          </a:xfrm>
          <a:prstGeom prst="curvedConnector3">
            <a:avLst>
              <a:gd fmla="val 76855" name="adj1"/>
            </a:avLst>
          </a:prstGeom>
          <a:noFill/>
          <a:ln cap="flat" cmpd="sng" w="9525">
            <a:solidFill>
              <a:srgbClr val="0000FF"/>
            </a:solidFill>
            <a:prstDash val="solid"/>
            <a:round/>
            <a:headEnd len="med" w="med" type="none"/>
            <a:tailEnd len="med" w="med" type="none"/>
          </a:ln>
        </p:spPr>
      </p:cxnSp>
      <p:cxnSp>
        <p:nvCxnSpPr>
          <p:cNvPr id="85" name="Google Shape;85;p13"/>
          <p:cNvCxnSpPr/>
          <p:nvPr/>
        </p:nvCxnSpPr>
        <p:spPr>
          <a:xfrm>
            <a:off x="6928925" y="527825"/>
            <a:ext cx="0" cy="174000"/>
          </a:xfrm>
          <a:prstGeom prst="straightConnector1">
            <a:avLst/>
          </a:prstGeom>
          <a:noFill/>
          <a:ln cap="flat" cmpd="sng" w="28575">
            <a:solidFill>
              <a:srgbClr val="000000"/>
            </a:solidFill>
            <a:prstDash val="solid"/>
            <a:round/>
            <a:headEnd len="med" w="med" type="none"/>
            <a:tailEnd len="med" w="med" type="triangle"/>
          </a:ln>
        </p:spPr>
      </p:cxnSp>
      <p:cxnSp>
        <p:nvCxnSpPr>
          <p:cNvPr id="86" name="Google Shape;86;p13"/>
          <p:cNvCxnSpPr/>
          <p:nvPr/>
        </p:nvCxnSpPr>
        <p:spPr>
          <a:xfrm>
            <a:off x="7633725" y="564450"/>
            <a:ext cx="9300" cy="531000"/>
          </a:xfrm>
          <a:prstGeom prst="straightConnector1">
            <a:avLst/>
          </a:prstGeom>
          <a:noFill/>
          <a:ln cap="flat" cmpd="sng" w="28575">
            <a:solidFill>
              <a:srgbClr val="000000"/>
            </a:solidFill>
            <a:prstDash val="solid"/>
            <a:round/>
            <a:headEnd len="med" w="med" type="none"/>
            <a:tailEnd len="med" w="med" type="triangle"/>
          </a:ln>
        </p:spPr>
      </p:cxnSp>
      <p:cxnSp>
        <p:nvCxnSpPr>
          <p:cNvPr id="87" name="Google Shape;87;p13"/>
          <p:cNvCxnSpPr/>
          <p:nvPr/>
        </p:nvCxnSpPr>
        <p:spPr>
          <a:xfrm>
            <a:off x="8445150" y="564450"/>
            <a:ext cx="21600" cy="915300"/>
          </a:xfrm>
          <a:prstGeom prst="straightConnector1">
            <a:avLst/>
          </a:prstGeom>
          <a:noFill/>
          <a:ln cap="flat" cmpd="sng" w="28575">
            <a:solidFill>
              <a:srgbClr val="000000"/>
            </a:solidFill>
            <a:prstDash val="solid"/>
            <a:round/>
            <a:headEnd len="med" w="med" type="none"/>
            <a:tailEnd len="med" w="med" type="triangle"/>
          </a:ln>
        </p:spPr>
      </p:cxnSp>
      <p:sp>
        <p:nvSpPr>
          <p:cNvPr id="88" name="Google Shape;88;p13"/>
          <p:cNvSpPr txBox="1"/>
          <p:nvPr/>
        </p:nvSpPr>
        <p:spPr>
          <a:xfrm>
            <a:off x="530875" y="1864200"/>
            <a:ext cx="1025400" cy="6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265925" y="1714088"/>
            <a:ext cx="3020100" cy="1631700"/>
          </a:xfrm>
          <a:prstGeom prst="roundRect">
            <a:avLst>
              <a:gd fmla="val 16667" name="adj"/>
            </a:avLst>
          </a:prstGeom>
          <a:noFill/>
          <a:ln cap="flat" cmpd="sng" w="762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txBox="1"/>
          <p:nvPr/>
        </p:nvSpPr>
        <p:spPr>
          <a:xfrm>
            <a:off x="1124125" y="1714088"/>
            <a:ext cx="1217400" cy="6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8761D"/>
                </a:solidFill>
              </a:rPr>
              <a:t>Every Point</a:t>
            </a:r>
            <a:endParaRPr b="1">
              <a:solidFill>
                <a:srgbClr val="38761D"/>
              </a:solidFill>
            </a:endParaRPr>
          </a:p>
        </p:txBody>
      </p:sp>
      <p:sp>
        <p:nvSpPr>
          <p:cNvPr id="91" name="Google Shape;91;p13"/>
          <p:cNvSpPr txBox="1"/>
          <p:nvPr/>
        </p:nvSpPr>
        <p:spPr>
          <a:xfrm>
            <a:off x="348275" y="2071975"/>
            <a:ext cx="2855400" cy="10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Smallest total theoretical cost t(n)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previous point on the path which computes the smallest t(n)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2" name="Google Shape;92;p13"/>
          <p:cNvSpPr/>
          <p:nvPr/>
        </p:nvSpPr>
        <p:spPr>
          <a:xfrm>
            <a:off x="3863725" y="2051600"/>
            <a:ext cx="1673400" cy="9153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txBox="1"/>
          <p:nvPr/>
        </p:nvSpPr>
        <p:spPr>
          <a:xfrm>
            <a:off x="4053701" y="2005400"/>
            <a:ext cx="1320300" cy="61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0000"/>
                </a:solidFill>
              </a:rPr>
              <a:t>A</a:t>
            </a:r>
            <a:endParaRPr b="1">
              <a:solidFill>
                <a:srgbClr val="FF0000"/>
              </a:solidFill>
            </a:endParaRPr>
          </a:p>
        </p:txBody>
      </p:sp>
      <p:sp>
        <p:nvSpPr>
          <p:cNvPr id="94" name="Google Shape;94;p13"/>
          <p:cNvSpPr txBox="1"/>
          <p:nvPr/>
        </p:nvSpPr>
        <p:spPr>
          <a:xfrm>
            <a:off x="4027363" y="2305400"/>
            <a:ext cx="1373100" cy="615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t>t(A) = c(A) + f(A)</a:t>
            </a:r>
            <a:endParaRPr sz="1200"/>
          </a:p>
          <a:p>
            <a:pPr indent="0" lvl="0" marL="0" rtl="0" algn="ctr">
              <a:lnSpc>
                <a:spcPct val="150000"/>
              </a:lnSpc>
              <a:spcBef>
                <a:spcPts val="0"/>
              </a:spcBef>
              <a:spcAft>
                <a:spcPts val="0"/>
              </a:spcAft>
              <a:buNone/>
            </a:pPr>
            <a:r>
              <a:rPr lang="en" sz="1200"/>
              <a:t>Start</a:t>
            </a:r>
            <a:endParaRPr sz="1200"/>
          </a:p>
        </p:txBody>
      </p:sp>
      <p:sp>
        <p:nvSpPr>
          <p:cNvPr id="95" name="Google Shape;95;p13"/>
          <p:cNvSpPr/>
          <p:nvPr/>
        </p:nvSpPr>
        <p:spPr>
          <a:xfrm>
            <a:off x="7399650" y="4099075"/>
            <a:ext cx="1673400" cy="915300"/>
          </a:xfrm>
          <a:prstGeom prst="roundRect">
            <a:avLst>
              <a:gd fmla="val 16667" name="adj"/>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txBox="1"/>
          <p:nvPr/>
        </p:nvSpPr>
        <p:spPr>
          <a:xfrm>
            <a:off x="7589626" y="4052875"/>
            <a:ext cx="1320300" cy="61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FF"/>
                </a:solidFill>
              </a:rPr>
              <a:t>B</a:t>
            </a:r>
            <a:endParaRPr b="1">
              <a:solidFill>
                <a:srgbClr val="0000FF"/>
              </a:solidFill>
            </a:endParaRPr>
          </a:p>
        </p:txBody>
      </p:sp>
      <p:sp>
        <p:nvSpPr>
          <p:cNvPr id="97" name="Google Shape;97;p13"/>
          <p:cNvSpPr txBox="1"/>
          <p:nvPr/>
        </p:nvSpPr>
        <p:spPr>
          <a:xfrm>
            <a:off x="7563288" y="4352875"/>
            <a:ext cx="1373100" cy="615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t>t</a:t>
            </a:r>
            <a:r>
              <a:rPr lang="en" sz="1200"/>
              <a:t>(B) = c(B) + f(B)</a:t>
            </a:r>
            <a:endParaRPr sz="1200"/>
          </a:p>
          <a:p>
            <a:pPr indent="0" lvl="0" marL="0" rtl="0" algn="ctr">
              <a:lnSpc>
                <a:spcPct val="150000"/>
              </a:lnSpc>
              <a:spcBef>
                <a:spcPts val="0"/>
              </a:spcBef>
              <a:spcAft>
                <a:spcPts val="0"/>
              </a:spcAft>
              <a:buNone/>
            </a:pPr>
            <a:r>
              <a:rPr lang="en" sz="1200"/>
              <a:t>A</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
                                        </p:tgtEl>
                                        <p:attrNameLst>
                                          <p:attrName>style.visibility</p:attrName>
                                        </p:attrNameLst>
                                      </p:cBhvr>
                                      <p:to>
                                        <p:strVal val="visible"/>
                                      </p:to>
                                    </p:set>
                                    <p:animEffect filter="fade" transition="in">
                                      <p:cBhvr>
                                        <p:cTn dur="1000"/>
                                        <p:tgtEl>
                                          <p:spTgt spid="59"/>
                                        </p:tgtEl>
                                      </p:cBhvr>
                                    </p:animEffect>
                                  </p:childTnLst>
                                </p:cTn>
                              </p:par>
                              <p:par>
                                <p:cTn fill="hold" nodeType="with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par>
                                <p:cTn fill="hold" nodeType="with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par>
                                <p:cTn fill="hold" nodeType="with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par>
                                <p:cTn fill="hold" nodeType="with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par>
                                <p:cTn fill="hold" nodeType="with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par>
                                <p:cTn fill="hold" nodeType="with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par>
                                <p:cTn fill="hold" nodeType="with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par>
                                <p:cTn fill="hold" nodeType="with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par>
                                <p:cTn fill="hold" nodeType="with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par>
                                <p:cTn fill="hold" nodeType="with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par>
                                <p:cTn fill="hold" nodeType="with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par>
                                <p:cTn fill="hold" nodeType="with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par>
                                <p:cTn fill="hold" nodeType="with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par>
                                <p:cTn fill="hold" nodeType="with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par>
                                <p:cTn fill="hold" nodeType="with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22"/>
          <p:cNvSpPr/>
          <p:nvPr/>
        </p:nvSpPr>
        <p:spPr>
          <a:xfrm>
            <a:off x="3093507" y="98038"/>
            <a:ext cx="134314" cy="92274"/>
          </a:xfrm>
          <a:prstGeom prst="flowChartExtra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2"/>
          <p:cNvSpPr/>
          <p:nvPr/>
        </p:nvSpPr>
        <p:spPr>
          <a:xfrm>
            <a:off x="2745375" y="1536263"/>
            <a:ext cx="134314" cy="92274"/>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2"/>
          <p:cNvSpPr/>
          <p:nvPr/>
        </p:nvSpPr>
        <p:spPr>
          <a:xfrm>
            <a:off x="503175" y="875825"/>
            <a:ext cx="134400" cy="120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2"/>
          <p:cNvSpPr/>
          <p:nvPr/>
        </p:nvSpPr>
        <p:spPr>
          <a:xfrm>
            <a:off x="7918300" y="1628350"/>
            <a:ext cx="134400" cy="120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2"/>
          <p:cNvSpPr/>
          <p:nvPr/>
        </p:nvSpPr>
        <p:spPr>
          <a:xfrm>
            <a:off x="5843084" y="1356627"/>
            <a:ext cx="134314" cy="92274"/>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2"/>
          <p:cNvSpPr/>
          <p:nvPr/>
        </p:nvSpPr>
        <p:spPr>
          <a:xfrm>
            <a:off x="7551832" y="268864"/>
            <a:ext cx="134314" cy="92274"/>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2"/>
          <p:cNvSpPr/>
          <p:nvPr/>
        </p:nvSpPr>
        <p:spPr>
          <a:xfrm>
            <a:off x="762813" y="1448900"/>
            <a:ext cx="155325" cy="120825"/>
          </a:xfrm>
          <a:prstGeom prst="flowChartExtra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2"/>
          <p:cNvSpPr/>
          <p:nvPr/>
        </p:nvSpPr>
        <p:spPr>
          <a:xfrm>
            <a:off x="5538576" y="2061330"/>
            <a:ext cx="134314" cy="92274"/>
          </a:xfrm>
          <a:prstGeom prst="flowChartExtra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2"/>
          <p:cNvSpPr txBox="1"/>
          <p:nvPr/>
        </p:nvSpPr>
        <p:spPr>
          <a:xfrm>
            <a:off x="503175" y="1569725"/>
            <a:ext cx="1001100" cy="4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(pickup)</a:t>
            </a:r>
            <a:endParaRPr/>
          </a:p>
        </p:txBody>
      </p:sp>
      <p:sp>
        <p:nvSpPr>
          <p:cNvPr id="414" name="Google Shape;414;p22"/>
          <p:cNvSpPr txBox="1"/>
          <p:nvPr/>
        </p:nvSpPr>
        <p:spPr>
          <a:xfrm>
            <a:off x="2941725" y="128675"/>
            <a:ext cx="14874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 (pickup)</a:t>
            </a:r>
            <a:endParaRPr/>
          </a:p>
        </p:txBody>
      </p:sp>
      <p:sp>
        <p:nvSpPr>
          <p:cNvPr id="415" name="Google Shape;415;p22"/>
          <p:cNvSpPr txBox="1"/>
          <p:nvPr/>
        </p:nvSpPr>
        <p:spPr>
          <a:xfrm>
            <a:off x="5329976" y="2153725"/>
            <a:ext cx="10011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 (pickup)</a:t>
            </a:r>
            <a:endParaRPr/>
          </a:p>
        </p:txBody>
      </p:sp>
      <p:sp>
        <p:nvSpPr>
          <p:cNvPr id="416" name="Google Shape;416;p22"/>
          <p:cNvSpPr txBox="1"/>
          <p:nvPr/>
        </p:nvSpPr>
        <p:spPr>
          <a:xfrm>
            <a:off x="2551210" y="1176975"/>
            <a:ext cx="12189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 (dropoff)</a:t>
            </a:r>
            <a:endParaRPr/>
          </a:p>
        </p:txBody>
      </p:sp>
      <p:sp>
        <p:nvSpPr>
          <p:cNvPr id="417" name="Google Shape;417;p22"/>
          <p:cNvSpPr txBox="1"/>
          <p:nvPr/>
        </p:nvSpPr>
        <p:spPr>
          <a:xfrm>
            <a:off x="7253201" y="-56325"/>
            <a:ext cx="11592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(dropoff)</a:t>
            </a:r>
            <a:endParaRPr/>
          </a:p>
        </p:txBody>
      </p:sp>
      <p:sp>
        <p:nvSpPr>
          <p:cNvPr id="418" name="Google Shape;418;p22"/>
          <p:cNvSpPr txBox="1"/>
          <p:nvPr/>
        </p:nvSpPr>
        <p:spPr>
          <a:xfrm>
            <a:off x="5713550" y="1038750"/>
            <a:ext cx="11592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 (dropoff)</a:t>
            </a:r>
            <a:endParaRPr/>
          </a:p>
        </p:txBody>
      </p:sp>
      <p:sp>
        <p:nvSpPr>
          <p:cNvPr id="419" name="Google Shape;419;p22"/>
          <p:cNvSpPr txBox="1"/>
          <p:nvPr/>
        </p:nvSpPr>
        <p:spPr>
          <a:xfrm>
            <a:off x="347800" y="516200"/>
            <a:ext cx="1122000" cy="4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Depot 1</a:t>
            </a:r>
            <a:endParaRPr/>
          </a:p>
        </p:txBody>
      </p:sp>
      <p:sp>
        <p:nvSpPr>
          <p:cNvPr id="420" name="Google Shape;420;p22"/>
          <p:cNvSpPr txBox="1"/>
          <p:nvPr/>
        </p:nvSpPr>
        <p:spPr>
          <a:xfrm>
            <a:off x="7646431" y="1828518"/>
            <a:ext cx="9702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Depot 2</a:t>
            </a:r>
            <a:endParaRPr/>
          </a:p>
        </p:txBody>
      </p:sp>
      <p:cxnSp>
        <p:nvCxnSpPr>
          <p:cNvPr id="421" name="Google Shape;421;p22"/>
          <p:cNvCxnSpPr>
            <a:endCxn id="406" idx="2"/>
          </p:cNvCxnSpPr>
          <p:nvPr/>
        </p:nvCxnSpPr>
        <p:spPr>
          <a:xfrm>
            <a:off x="570332" y="996738"/>
            <a:ext cx="2242200" cy="631800"/>
          </a:xfrm>
          <a:prstGeom prst="straightConnector1">
            <a:avLst/>
          </a:prstGeom>
          <a:noFill/>
          <a:ln cap="flat" cmpd="sng" w="28575">
            <a:solidFill>
              <a:srgbClr val="000000"/>
            </a:solidFill>
            <a:prstDash val="solid"/>
            <a:round/>
            <a:headEnd len="med" w="med" type="none"/>
            <a:tailEnd len="med" w="med" type="triangle"/>
          </a:ln>
        </p:spPr>
      </p:cxnSp>
      <p:cxnSp>
        <p:nvCxnSpPr>
          <p:cNvPr id="422" name="Google Shape;422;p22"/>
          <p:cNvCxnSpPr>
            <a:stCxn id="406" idx="2"/>
            <a:endCxn id="405" idx="0"/>
          </p:cNvCxnSpPr>
          <p:nvPr/>
        </p:nvCxnSpPr>
        <p:spPr>
          <a:xfrm flipH="1" rot="10800000">
            <a:off x="2812532" y="97938"/>
            <a:ext cx="348000" cy="1530600"/>
          </a:xfrm>
          <a:prstGeom prst="straightConnector1">
            <a:avLst/>
          </a:prstGeom>
          <a:noFill/>
          <a:ln cap="flat" cmpd="sng" w="28575">
            <a:solidFill>
              <a:srgbClr val="000000"/>
            </a:solidFill>
            <a:prstDash val="solid"/>
            <a:round/>
            <a:headEnd len="med" w="med" type="none"/>
            <a:tailEnd len="med" w="med" type="triangle"/>
          </a:ln>
        </p:spPr>
      </p:cxnSp>
      <p:cxnSp>
        <p:nvCxnSpPr>
          <p:cNvPr id="423" name="Google Shape;423;p22"/>
          <p:cNvCxnSpPr>
            <a:endCxn id="409" idx="2"/>
          </p:cNvCxnSpPr>
          <p:nvPr/>
        </p:nvCxnSpPr>
        <p:spPr>
          <a:xfrm>
            <a:off x="3160742" y="98001"/>
            <a:ext cx="2749500" cy="1350900"/>
          </a:xfrm>
          <a:prstGeom prst="straightConnector1">
            <a:avLst/>
          </a:prstGeom>
          <a:noFill/>
          <a:ln cap="flat" cmpd="sng" w="28575">
            <a:solidFill>
              <a:srgbClr val="000000"/>
            </a:solidFill>
            <a:prstDash val="solid"/>
            <a:round/>
            <a:headEnd len="med" w="med" type="none"/>
            <a:tailEnd len="med" w="med" type="triangle"/>
          </a:ln>
        </p:spPr>
      </p:cxnSp>
      <p:cxnSp>
        <p:nvCxnSpPr>
          <p:cNvPr id="424" name="Google Shape;424;p22"/>
          <p:cNvCxnSpPr>
            <a:stCxn id="409" idx="2"/>
            <a:endCxn id="411" idx="0"/>
          </p:cNvCxnSpPr>
          <p:nvPr/>
        </p:nvCxnSpPr>
        <p:spPr>
          <a:xfrm rot="10800000">
            <a:off x="840542" y="1448901"/>
            <a:ext cx="5069700" cy="0"/>
          </a:xfrm>
          <a:prstGeom prst="straightConnector1">
            <a:avLst/>
          </a:prstGeom>
          <a:noFill/>
          <a:ln cap="flat" cmpd="sng" w="28575">
            <a:solidFill>
              <a:srgbClr val="000000"/>
            </a:solidFill>
            <a:prstDash val="solid"/>
            <a:round/>
            <a:headEnd len="med" w="med" type="none"/>
            <a:tailEnd len="med" w="med" type="triangle"/>
          </a:ln>
        </p:spPr>
      </p:cxnSp>
      <p:cxnSp>
        <p:nvCxnSpPr>
          <p:cNvPr id="425" name="Google Shape;425;p22"/>
          <p:cNvCxnSpPr>
            <a:stCxn id="412" idx="0"/>
            <a:endCxn id="408" idx="0"/>
          </p:cNvCxnSpPr>
          <p:nvPr/>
        </p:nvCxnSpPr>
        <p:spPr>
          <a:xfrm flipH="1" rot="10800000">
            <a:off x="5605733" y="1628430"/>
            <a:ext cx="2379900" cy="432900"/>
          </a:xfrm>
          <a:prstGeom prst="straightConnector1">
            <a:avLst/>
          </a:prstGeom>
          <a:noFill/>
          <a:ln cap="flat" cmpd="sng" w="28575">
            <a:solidFill>
              <a:srgbClr val="000000"/>
            </a:solidFill>
            <a:prstDash val="solid"/>
            <a:round/>
            <a:headEnd len="med" w="med" type="none"/>
            <a:tailEnd len="med" w="med" type="triangle"/>
          </a:ln>
        </p:spPr>
      </p:cxnSp>
      <p:cxnSp>
        <p:nvCxnSpPr>
          <p:cNvPr id="426" name="Google Shape;426;p22"/>
          <p:cNvCxnSpPr>
            <a:stCxn id="411" idx="0"/>
          </p:cNvCxnSpPr>
          <p:nvPr/>
        </p:nvCxnSpPr>
        <p:spPr>
          <a:xfrm flipH="1" rot="10800000">
            <a:off x="840475" y="348800"/>
            <a:ext cx="6765000" cy="1100100"/>
          </a:xfrm>
          <a:prstGeom prst="straightConnector1">
            <a:avLst/>
          </a:prstGeom>
          <a:noFill/>
          <a:ln cap="flat" cmpd="sng" w="28575">
            <a:solidFill>
              <a:srgbClr val="000000"/>
            </a:solidFill>
            <a:prstDash val="solid"/>
            <a:round/>
            <a:headEnd len="med" w="med" type="none"/>
            <a:tailEnd len="med" w="med" type="triangle"/>
          </a:ln>
        </p:spPr>
      </p:cxnSp>
      <p:cxnSp>
        <p:nvCxnSpPr>
          <p:cNvPr id="427" name="Google Shape;427;p22"/>
          <p:cNvCxnSpPr>
            <a:endCxn id="412" idx="0"/>
          </p:cNvCxnSpPr>
          <p:nvPr/>
        </p:nvCxnSpPr>
        <p:spPr>
          <a:xfrm flipH="1">
            <a:off x="5605733" y="383430"/>
            <a:ext cx="1999500" cy="1677900"/>
          </a:xfrm>
          <a:prstGeom prst="straightConnector1">
            <a:avLst/>
          </a:prstGeom>
          <a:noFill/>
          <a:ln cap="flat" cmpd="sng" w="28575">
            <a:solidFill>
              <a:srgbClr val="000000"/>
            </a:solidFill>
            <a:prstDash val="solid"/>
            <a:round/>
            <a:headEnd len="med" w="med" type="none"/>
            <a:tailEnd len="med" w="med" type="triangle"/>
          </a:ln>
        </p:spPr>
      </p:cxnSp>
      <p:sp>
        <p:nvSpPr>
          <p:cNvPr id="428" name="Google Shape;428;p22"/>
          <p:cNvSpPr/>
          <p:nvPr/>
        </p:nvSpPr>
        <p:spPr>
          <a:xfrm>
            <a:off x="3093507" y="2689738"/>
            <a:ext cx="134314" cy="92274"/>
          </a:xfrm>
          <a:prstGeom prst="flowChartExtra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2"/>
          <p:cNvSpPr/>
          <p:nvPr/>
        </p:nvSpPr>
        <p:spPr>
          <a:xfrm>
            <a:off x="2745375" y="4127963"/>
            <a:ext cx="134314" cy="92274"/>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2"/>
          <p:cNvSpPr/>
          <p:nvPr/>
        </p:nvSpPr>
        <p:spPr>
          <a:xfrm>
            <a:off x="503175" y="3467525"/>
            <a:ext cx="134400" cy="120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2"/>
          <p:cNvSpPr/>
          <p:nvPr/>
        </p:nvSpPr>
        <p:spPr>
          <a:xfrm>
            <a:off x="7918300" y="4220050"/>
            <a:ext cx="134400" cy="120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2"/>
          <p:cNvSpPr/>
          <p:nvPr/>
        </p:nvSpPr>
        <p:spPr>
          <a:xfrm>
            <a:off x="5843084" y="3948327"/>
            <a:ext cx="134314" cy="92274"/>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2"/>
          <p:cNvSpPr/>
          <p:nvPr/>
        </p:nvSpPr>
        <p:spPr>
          <a:xfrm>
            <a:off x="7551832" y="2860564"/>
            <a:ext cx="134314" cy="92274"/>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2"/>
          <p:cNvSpPr/>
          <p:nvPr/>
        </p:nvSpPr>
        <p:spPr>
          <a:xfrm>
            <a:off x="762813" y="4040600"/>
            <a:ext cx="155325" cy="120825"/>
          </a:xfrm>
          <a:prstGeom prst="flowChartExtra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2"/>
          <p:cNvSpPr/>
          <p:nvPr/>
        </p:nvSpPr>
        <p:spPr>
          <a:xfrm>
            <a:off x="5538576" y="4653030"/>
            <a:ext cx="134314" cy="92274"/>
          </a:xfrm>
          <a:prstGeom prst="flowChartExtra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2"/>
          <p:cNvSpPr txBox="1"/>
          <p:nvPr/>
        </p:nvSpPr>
        <p:spPr>
          <a:xfrm>
            <a:off x="503175" y="4161425"/>
            <a:ext cx="1001100" cy="4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(pickup)</a:t>
            </a:r>
            <a:endParaRPr/>
          </a:p>
        </p:txBody>
      </p:sp>
      <p:sp>
        <p:nvSpPr>
          <p:cNvPr id="437" name="Google Shape;437;p22"/>
          <p:cNvSpPr txBox="1"/>
          <p:nvPr/>
        </p:nvSpPr>
        <p:spPr>
          <a:xfrm>
            <a:off x="2941725" y="2720375"/>
            <a:ext cx="14874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 (pickup)</a:t>
            </a:r>
            <a:endParaRPr/>
          </a:p>
        </p:txBody>
      </p:sp>
      <p:sp>
        <p:nvSpPr>
          <p:cNvPr id="438" name="Google Shape;438;p22"/>
          <p:cNvSpPr txBox="1"/>
          <p:nvPr/>
        </p:nvSpPr>
        <p:spPr>
          <a:xfrm>
            <a:off x="5329976" y="4745425"/>
            <a:ext cx="10011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 (pickup)</a:t>
            </a:r>
            <a:endParaRPr/>
          </a:p>
        </p:txBody>
      </p:sp>
      <p:sp>
        <p:nvSpPr>
          <p:cNvPr id="439" name="Google Shape;439;p22"/>
          <p:cNvSpPr txBox="1"/>
          <p:nvPr/>
        </p:nvSpPr>
        <p:spPr>
          <a:xfrm>
            <a:off x="2551210" y="3768675"/>
            <a:ext cx="12189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 (dropoff)</a:t>
            </a:r>
            <a:endParaRPr/>
          </a:p>
        </p:txBody>
      </p:sp>
      <p:sp>
        <p:nvSpPr>
          <p:cNvPr id="440" name="Google Shape;440;p22"/>
          <p:cNvSpPr txBox="1"/>
          <p:nvPr/>
        </p:nvSpPr>
        <p:spPr>
          <a:xfrm>
            <a:off x="7253201" y="2535375"/>
            <a:ext cx="11592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(dropoff)</a:t>
            </a:r>
            <a:endParaRPr/>
          </a:p>
        </p:txBody>
      </p:sp>
      <p:sp>
        <p:nvSpPr>
          <p:cNvPr id="441" name="Google Shape;441;p22"/>
          <p:cNvSpPr txBox="1"/>
          <p:nvPr/>
        </p:nvSpPr>
        <p:spPr>
          <a:xfrm>
            <a:off x="5713550" y="3630450"/>
            <a:ext cx="11592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 (dropoff)</a:t>
            </a:r>
            <a:endParaRPr/>
          </a:p>
        </p:txBody>
      </p:sp>
      <p:sp>
        <p:nvSpPr>
          <p:cNvPr id="442" name="Google Shape;442;p22"/>
          <p:cNvSpPr txBox="1"/>
          <p:nvPr/>
        </p:nvSpPr>
        <p:spPr>
          <a:xfrm>
            <a:off x="347800" y="3107900"/>
            <a:ext cx="1122000" cy="4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Depot 1</a:t>
            </a:r>
            <a:endParaRPr/>
          </a:p>
        </p:txBody>
      </p:sp>
      <p:sp>
        <p:nvSpPr>
          <p:cNvPr id="443" name="Google Shape;443;p22"/>
          <p:cNvSpPr txBox="1"/>
          <p:nvPr/>
        </p:nvSpPr>
        <p:spPr>
          <a:xfrm>
            <a:off x="7646431" y="4420218"/>
            <a:ext cx="9702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Depot 2</a:t>
            </a:r>
            <a:endParaRPr/>
          </a:p>
        </p:txBody>
      </p:sp>
      <p:cxnSp>
        <p:nvCxnSpPr>
          <p:cNvPr id="444" name="Google Shape;444;p22"/>
          <p:cNvCxnSpPr>
            <a:endCxn id="434" idx="0"/>
          </p:cNvCxnSpPr>
          <p:nvPr/>
        </p:nvCxnSpPr>
        <p:spPr>
          <a:xfrm>
            <a:off x="570475" y="3588500"/>
            <a:ext cx="270000" cy="452100"/>
          </a:xfrm>
          <a:prstGeom prst="straightConnector1">
            <a:avLst/>
          </a:prstGeom>
          <a:noFill/>
          <a:ln cap="flat" cmpd="sng" w="28575">
            <a:solidFill>
              <a:srgbClr val="000000"/>
            </a:solidFill>
            <a:prstDash val="solid"/>
            <a:round/>
            <a:headEnd len="med" w="med" type="none"/>
            <a:tailEnd len="med" w="med" type="triangle"/>
          </a:ln>
        </p:spPr>
      </p:cxnSp>
      <p:cxnSp>
        <p:nvCxnSpPr>
          <p:cNvPr id="445" name="Google Shape;445;p22"/>
          <p:cNvCxnSpPr>
            <a:stCxn id="434" idx="0"/>
            <a:endCxn id="428" idx="0"/>
          </p:cNvCxnSpPr>
          <p:nvPr/>
        </p:nvCxnSpPr>
        <p:spPr>
          <a:xfrm flipH="1" rot="10800000">
            <a:off x="840475" y="2689700"/>
            <a:ext cx="2320200" cy="1350900"/>
          </a:xfrm>
          <a:prstGeom prst="straightConnector1">
            <a:avLst/>
          </a:prstGeom>
          <a:noFill/>
          <a:ln cap="flat" cmpd="sng" w="28575">
            <a:solidFill>
              <a:srgbClr val="000000"/>
            </a:solidFill>
            <a:prstDash val="solid"/>
            <a:round/>
            <a:headEnd len="med" w="med" type="none"/>
            <a:tailEnd len="med" w="med" type="triangle"/>
          </a:ln>
        </p:spPr>
      </p:cxnSp>
      <p:cxnSp>
        <p:nvCxnSpPr>
          <p:cNvPr id="446" name="Google Shape;446;p22"/>
          <p:cNvCxnSpPr>
            <a:endCxn id="432" idx="2"/>
          </p:cNvCxnSpPr>
          <p:nvPr/>
        </p:nvCxnSpPr>
        <p:spPr>
          <a:xfrm>
            <a:off x="3160742" y="2689701"/>
            <a:ext cx="2749500" cy="1350900"/>
          </a:xfrm>
          <a:prstGeom prst="straightConnector1">
            <a:avLst/>
          </a:prstGeom>
          <a:noFill/>
          <a:ln cap="flat" cmpd="sng" w="28575">
            <a:solidFill>
              <a:srgbClr val="000000"/>
            </a:solidFill>
            <a:prstDash val="solid"/>
            <a:round/>
            <a:headEnd len="med" w="med" type="none"/>
            <a:tailEnd len="med" w="med" type="triangle"/>
          </a:ln>
        </p:spPr>
      </p:cxnSp>
      <p:cxnSp>
        <p:nvCxnSpPr>
          <p:cNvPr id="447" name="Google Shape;447;p22"/>
          <p:cNvCxnSpPr>
            <a:stCxn id="432" idx="2"/>
            <a:endCxn id="435" idx="0"/>
          </p:cNvCxnSpPr>
          <p:nvPr/>
        </p:nvCxnSpPr>
        <p:spPr>
          <a:xfrm flipH="1">
            <a:off x="5605742" y="4040601"/>
            <a:ext cx="304500" cy="612300"/>
          </a:xfrm>
          <a:prstGeom prst="straightConnector1">
            <a:avLst/>
          </a:prstGeom>
          <a:noFill/>
          <a:ln cap="flat" cmpd="sng" w="28575">
            <a:solidFill>
              <a:srgbClr val="000000"/>
            </a:solidFill>
            <a:prstDash val="solid"/>
            <a:round/>
            <a:headEnd len="med" w="med" type="none"/>
            <a:tailEnd len="med" w="med" type="triangle"/>
          </a:ln>
        </p:spPr>
      </p:cxnSp>
      <p:cxnSp>
        <p:nvCxnSpPr>
          <p:cNvPr id="448" name="Google Shape;448;p22"/>
          <p:cNvCxnSpPr>
            <a:stCxn id="435" idx="0"/>
            <a:endCxn id="429" idx="2"/>
          </p:cNvCxnSpPr>
          <p:nvPr/>
        </p:nvCxnSpPr>
        <p:spPr>
          <a:xfrm rot="10800000">
            <a:off x="2812433" y="4220130"/>
            <a:ext cx="2793300" cy="432900"/>
          </a:xfrm>
          <a:prstGeom prst="straightConnector1">
            <a:avLst/>
          </a:prstGeom>
          <a:noFill/>
          <a:ln cap="flat" cmpd="sng" w="28575">
            <a:solidFill>
              <a:srgbClr val="000000"/>
            </a:solidFill>
            <a:prstDash val="solid"/>
            <a:round/>
            <a:headEnd len="med" w="med" type="none"/>
            <a:tailEnd len="med" w="med" type="triangle"/>
          </a:ln>
        </p:spPr>
      </p:cxnSp>
      <p:cxnSp>
        <p:nvCxnSpPr>
          <p:cNvPr id="449" name="Google Shape;449;p22"/>
          <p:cNvCxnSpPr/>
          <p:nvPr/>
        </p:nvCxnSpPr>
        <p:spPr>
          <a:xfrm flipH="1" rot="10800000">
            <a:off x="2812532" y="2940438"/>
            <a:ext cx="4792800" cy="1279800"/>
          </a:xfrm>
          <a:prstGeom prst="straightConnector1">
            <a:avLst/>
          </a:prstGeom>
          <a:noFill/>
          <a:ln cap="flat" cmpd="sng" w="28575">
            <a:solidFill>
              <a:srgbClr val="000000"/>
            </a:solidFill>
            <a:prstDash val="solid"/>
            <a:round/>
            <a:headEnd len="med" w="med" type="none"/>
            <a:tailEnd len="med" w="med" type="triangle"/>
          </a:ln>
        </p:spPr>
      </p:cxnSp>
      <p:cxnSp>
        <p:nvCxnSpPr>
          <p:cNvPr id="450" name="Google Shape;450;p22"/>
          <p:cNvCxnSpPr>
            <a:endCxn id="431" idx="1"/>
          </p:cNvCxnSpPr>
          <p:nvPr/>
        </p:nvCxnSpPr>
        <p:spPr>
          <a:xfrm>
            <a:off x="7605282" y="2975055"/>
            <a:ext cx="332700" cy="1262700"/>
          </a:xfrm>
          <a:prstGeom prst="straightConnector1">
            <a:avLst/>
          </a:prstGeom>
          <a:noFill/>
          <a:ln cap="flat" cmpd="sng" w="28575">
            <a:solidFill>
              <a:srgbClr val="000000"/>
            </a:solidFill>
            <a:prstDash val="solid"/>
            <a:round/>
            <a:headEnd len="med" w="med" type="none"/>
            <a:tailEnd len="med" w="med" type="triangle"/>
          </a:ln>
        </p:spPr>
      </p:cxnSp>
      <p:cxnSp>
        <p:nvCxnSpPr>
          <p:cNvPr id="451" name="Google Shape;451;p22"/>
          <p:cNvCxnSpPr/>
          <p:nvPr/>
        </p:nvCxnSpPr>
        <p:spPr>
          <a:xfrm>
            <a:off x="4500" y="2521513"/>
            <a:ext cx="9135000" cy="27600"/>
          </a:xfrm>
          <a:prstGeom prst="straightConnector1">
            <a:avLst/>
          </a:prstGeom>
          <a:noFill/>
          <a:ln cap="flat" cmpd="sng" w="76200">
            <a:solidFill>
              <a:srgbClr val="FF0000"/>
            </a:solidFill>
            <a:prstDash val="solid"/>
            <a:round/>
            <a:headEnd len="med" w="med" type="none"/>
            <a:tailEnd len="med" w="med" type="none"/>
          </a:ln>
        </p:spPr>
      </p:cxnSp>
      <p:sp>
        <p:nvSpPr>
          <p:cNvPr id="452" name="Google Shape;452;p22"/>
          <p:cNvSpPr txBox="1"/>
          <p:nvPr/>
        </p:nvSpPr>
        <p:spPr>
          <a:xfrm>
            <a:off x="283750" y="2591713"/>
            <a:ext cx="5272200" cy="6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Original</a:t>
            </a:r>
            <a:endParaRPr b="1">
              <a:solidFill>
                <a:srgbClr val="FF0000"/>
              </a:solidFill>
            </a:endParaRPr>
          </a:p>
        </p:txBody>
      </p:sp>
      <p:sp>
        <p:nvSpPr>
          <p:cNvPr id="453" name="Google Shape;453;p22"/>
          <p:cNvSpPr txBox="1"/>
          <p:nvPr/>
        </p:nvSpPr>
        <p:spPr>
          <a:xfrm>
            <a:off x="283750" y="2078550"/>
            <a:ext cx="5272200" cy="6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After P</a:t>
            </a:r>
            <a:r>
              <a:rPr b="1" lang="en">
                <a:solidFill>
                  <a:srgbClr val="FF0000"/>
                </a:solidFill>
              </a:rPr>
              <a:t>air </a:t>
            </a:r>
            <a:r>
              <a:rPr b="1" lang="en">
                <a:solidFill>
                  <a:srgbClr val="FF0000"/>
                </a:solidFill>
              </a:rPr>
              <a:t>Swapping</a:t>
            </a:r>
            <a:endParaRPr b="1">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Google Shape;458;p23"/>
          <p:cNvSpPr/>
          <p:nvPr/>
        </p:nvSpPr>
        <p:spPr>
          <a:xfrm>
            <a:off x="4808050" y="229375"/>
            <a:ext cx="4145700" cy="9678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9" name="Google Shape;459;p23"/>
          <p:cNvPicPr preferRelativeResize="0"/>
          <p:nvPr/>
        </p:nvPicPr>
        <p:blipFill rotWithShape="1">
          <a:blip r:embed="rId3">
            <a:alphaModFix/>
          </a:blip>
          <a:srcRect b="0" l="0" r="0" t="3984"/>
          <a:stretch/>
        </p:blipFill>
        <p:spPr>
          <a:xfrm>
            <a:off x="12825" y="0"/>
            <a:ext cx="2494349" cy="967700"/>
          </a:xfrm>
          <a:prstGeom prst="rect">
            <a:avLst/>
          </a:prstGeom>
          <a:noFill/>
          <a:ln>
            <a:noFill/>
          </a:ln>
        </p:spPr>
      </p:pic>
      <p:sp>
        <p:nvSpPr>
          <p:cNvPr id="460" name="Google Shape;460;p23"/>
          <p:cNvSpPr txBox="1"/>
          <p:nvPr/>
        </p:nvSpPr>
        <p:spPr>
          <a:xfrm>
            <a:off x="4911275" y="279625"/>
            <a:ext cx="4954200" cy="8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Delivery Order: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  A</a:t>
            </a:r>
            <a:r>
              <a:rPr lang="en">
                <a:solidFill>
                  <a:srgbClr val="222222"/>
                </a:solidFill>
              </a:rPr>
              <a:t>↑, C↑, C↓, B↑, B↓, A↓, 2</a:t>
            </a:r>
            <a:endParaRPr/>
          </a:p>
          <a:p>
            <a:pPr indent="0" lvl="0" marL="0" rtl="0" algn="l">
              <a:spcBef>
                <a:spcPts val="0"/>
              </a:spcBef>
              <a:spcAft>
                <a:spcPts val="0"/>
              </a:spcAft>
              <a:buNone/>
            </a:pPr>
            <a:r>
              <a:t/>
            </a:r>
            <a:endParaRPr/>
          </a:p>
        </p:txBody>
      </p:sp>
      <p:sp>
        <p:nvSpPr>
          <p:cNvPr id="461" name="Google Shape;461;p23"/>
          <p:cNvSpPr txBox="1"/>
          <p:nvPr/>
        </p:nvSpPr>
        <p:spPr>
          <a:xfrm>
            <a:off x="189250" y="1146913"/>
            <a:ext cx="4954200" cy="5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462" name="Google Shape;462;p23"/>
          <p:cNvPicPr preferRelativeResize="0"/>
          <p:nvPr/>
        </p:nvPicPr>
        <p:blipFill>
          <a:blip r:embed="rId4">
            <a:alphaModFix/>
          </a:blip>
          <a:stretch>
            <a:fillRect/>
          </a:stretch>
        </p:blipFill>
        <p:spPr>
          <a:xfrm>
            <a:off x="55825" y="-12"/>
            <a:ext cx="4036301" cy="904275"/>
          </a:xfrm>
          <a:prstGeom prst="rect">
            <a:avLst/>
          </a:prstGeom>
          <a:noFill/>
          <a:ln>
            <a:noFill/>
          </a:ln>
        </p:spPr>
      </p:pic>
      <p:pic>
        <p:nvPicPr>
          <p:cNvPr id="463" name="Google Shape;463;p23"/>
          <p:cNvPicPr preferRelativeResize="0"/>
          <p:nvPr/>
        </p:nvPicPr>
        <p:blipFill>
          <a:blip r:embed="rId5">
            <a:alphaModFix/>
          </a:blip>
          <a:stretch>
            <a:fillRect/>
          </a:stretch>
        </p:blipFill>
        <p:spPr>
          <a:xfrm>
            <a:off x="-9925" y="-11"/>
            <a:ext cx="4036301" cy="2174236"/>
          </a:xfrm>
          <a:prstGeom prst="rect">
            <a:avLst/>
          </a:prstGeom>
          <a:noFill/>
          <a:ln>
            <a:noFill/>
          </a:ln>
        </p:spPr>
      </p:pic>
      <p:pic>
        <p:nvPicPr>
          <p:cNvPr id="464" name="Google Shape;464;p23"/>
          <p:cNvPicPr preferRelativeResize="0"/>
          <p:nvPr/>
        </p:nvPicPr>
        <p:blipFill>
          <a:blip r:embed="rId6">
            <a:alphaModFix/>
          </a:blip>
          <a:stretch>
            <a:fillRect/>
          </a:stretch>
        </p:blipFill>
        <p:spPr>
          <a:xfrm>
            <a:off x="-98150" y="0"/>
            <a:ext cx="4212742" cy="2174224"/>
          </a:xfrm>
          <a:prstGeom prst="rect">
            <a:avLst/>
          </a:prstGeom>
          <a:noFill/>
          <a:ln>
            <a:noFill/>
          </a:ln>
        </p:spPr>
      </p:pic>
      <p:sp>
        <p:nvSpPr>
          <p:cNvPr id="465" name="Google Shape;465;p23"/>
          <p:cNvSpPr/>
          <p:nvPr/>
        </p:nvSpPr>
        <p:spPr>
          <a:xfrm>
            <a:off x="5177400" y="763125"/>
            <a:ext cx="304500" cy="3252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3"/>
          <p:cNvSpPr/>
          <p:nvPr/>
        </p:nvSpPr>
        <p:spPr>
          <a:xfrm>
            <a:off x="6439300" y="763125"/>
            <a:ext cx="304500" cy="3252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3"/>
          <p:cNvSpPr/>
          <p:nvPr/>
        </p:nvSpPr>
        <p:spPr>
          <a:xfrm>
            <a:off x="5503850" y="763125"/>
            <a:ext cx="913500" cy="325200"/>
          </a:xfrm>
          <a:prstGeom prst="rect">
            <a:avLst/>
          </a:prstGeom>
          <a:noFill/>
          <a:ln cap="flat" cmpd="sng" w="1905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8" name="Google Shape;468;p23"/>
          <p:cNvCxnSpPr/>
          <p:nvPr/>
        </p:nvCxnSpPr>
        <p:spPr>
          <a:xfrm rot="10800000">
            <a:off x="5555950" y="1305700"/>
            <a:ext cx="842100" cy="9300"/>
          </a:xfrm>
          <a:prstGeom prst="straightConnector1">
            <a:avLst/>
          </a:prstGeom>
          <a:noFill/>
          <a:ln cap="flat" cmpd="sng" w="19050">
            <a:solidFill>
              <a:schemeClr val="dk2"/>
            </a:solidFill>
            <a:prstDash val="solid"/>
            <a:round/>
            <a:headEnd len="med" w="med" type="none"/>
            <a:tailEnd len="med" w="med" type="triangle"/>
          </a:ln>
        </p:spPr>
      </p:cxnSp>
      <p:sp>
        <p:nvSpPr>
          <p:cNvPr id="469" name="Google Shape;469;p23"/>
          <p:cNvSpPr txBox="1"/>
          <p:nvPr/>
        </p:nvSpPr>
        <p:spPr>
          <a:xfrm>
            <a:off x="5673853" y="1294552"/>
            <a:ext cx="913500" cy="37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inverse</a:t>
            </a:r>
            <a:endParaRPr/>
          </a:p>
        </p:txBody>
      </p:sp>
      <p:sp>
        <p:nvSpPr>
          <p:cNvPr id="470" name="Google Shape;470;p23"/>
          <p:cNvSpPr txBox="1"/>
          <p:nvPr/>
        </p:nvSpPr>
        <p:spPr>
          <a:xfrm>
            <a:off x="4948650" y="1814175"/>
            <a:ext cx="2749500" cy="5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1,  A</a:t>
            </a:r>
            <a:r>
              <a:rPr lang="en">
                <a:solidFill>
                  <a:srgbClr val="222222"/>
                </a:solidFill>
              </a:rPr>
              <a:t>↑,</a:t>
            </a:r>
            <a:r>
              <a:rPr lang="en">
                <a:solidFill>
                  <a:srgbClr val="222222"/>
                </a:solidFill>
              </a:rPr>
              <a:t> B↑,</a:t>
            </a:r>
            <a:r>
              <a:rPr lang="en">
                <a:solidFill>
                  <a:srgbClr val="222222"/>
                </a:solidFill>
              </a:rPr>
              <a:t> C↓,</a:t>
            </a:r>
            <a:r>
              <a:rPr lang="en">
                <a:solidFill>
                  <a:srgbClr val="222222"/>
                </a:solidFill>
              </a:rPr>
              <a:t>C↑,</a:t>
            </a:r>
            <a:r>
              <a:rPr lang="en">
                <a:solidFill>
                  <a:srgbClr val="222222"/>
                </a:solidFill>
              </a:rPr>
              <a:t> B↓, A↓, 2</a:t>
            </a:r>
            <a:endParaRPr/>
          </a:p>
        </p:txBody>
      </p:sp>
      <p:sp>
        <p:nvSpPr>
          <p:cNvPr id="471" name="Google Shape;471;p23"/>
          <p:cNvSpPr txBox="1"/>
          <p:nvPr/>
        </p:nvSpPr>
        <p:spPr>
          <a:xfrm>
            <a:off x="5862000" y="2360050"/>
            <a:ext cx="12189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not legal</a:t>
            </a:r>
            <a:endParaRPr>
              <a:solidFill>
                <a:srgbClr val="FF0000"/>
              </a:solidFill>
            </a:endParaRPr>
          </a:p>
        </p:txBody>
      </p:sp>
      <p:sp>
        <p:nvSpPr>
          <p:cNvPr id="472" name="Google Shape;472;p23"/>
          <p:cNvSpPr/>
          <p:nvPr/>
        </p:nvSpPr>
        <p:spPr>
          <a:xfrm>
            <a:off x="6031500" y="1616000"/>
            <a:ext cx="270000" cy="325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3"/>
          <p:cNvSpPr/>
          <p:nvPr/>
        </p:nvSpPr>
        <p:spPr>
          <a:xfrm>
            <a:off x="5862025" y="1941200"/>
            <a:ext cx="627600" cy="3720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3"/>
          <p:cNvSpPr/>
          <p:nvPr/>
        </p:nvSpPr>
        <p:spPr>
          <a:xfrm>
            <a:off x="3093507" y="2689738"/>
            <a:ext cx="134314" cy="92274"/>
          </a:xfrm>
          <a:prstGeom prst="flowChartExtra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3"/>
          <p:cNvSpPr/>
          <p:nvPr/>
        </p:nvSpPr>
        <p:spPr>
          <a:xfrm>
            <a:off x="2745375" y="4127963"/>
            <a:ext cx="134314" cy="92274"/>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3"/>
          <p:cNvSpPr/>
          <p:nvPr/>
        </p:nvSpPr>
        <p:spPr>
          <a:xfrm>
            <a:off x="503175" y="3467525"/>
            <a:ext cx="134400" cy="120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3"/>
          <p:cNvSpPr/>
          <p:nvPr/>
        </p:nvSpPr>
        <p:spPr>
          <a:xfrm>
            <a:off x="7918300" y="4220050"/>
            <a:ext cx="134400" cy="120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3"/>
          <p:cNvSpPr/>
          <p:nvPr/>
        </p:nvSpPr>
        <p:spPr>
          <a:xfrm>
            <a:off x="5843084" y="3948327"/>
            <a:ext cx="134314" cy="92274"/>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3"/>
          <p:cNvSpPr/>
          <p:nvPr/>
        </p:nvSpPr>
        <p:spPr>
          <a:xfrm>
            <a:off x="7551832" y="2860564"/>
            <a:ext cx="134314" cy="92274"/>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3"/>
          <p:cNvSpPr/>
          <p:nvPr/>
        </p:nvSpPr>
        <p:spPr>
          <a:xfrm>
            <a:off x="762813" y="4040600"/>
            <a:ext cx="155325" cy="120825"/>
          </a:xfrm>
          <a:prstGeom prst="flowChartExtra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3"/>
          <p:cNvSpPr/>
          <p:nvPr/>
        </p:nvSpPr>
        <p:spPr>
          <a:xfrm>
            <a:off x="5538576" y="4653030"/>
            <a:ext cx="134314" cy="92274"/>
          </a:xfrm>
          <a:prstGeom prst="flowChartExtra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3"/>
          <p:cNvSpPr txBox="1"/>
          <p:nvPr/>
        </p:nvSpPr>
        <p:spPr>
          <a:xfrm>
            <a:off x="503175" y="4161425"/>
            <a:ext cx="1001100" cy="4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(pickup)</a:t>
            </a:r>
            <a:endParaRPr/>
          </a:p>
        </p:txBody>
      </p:sp>
      <p:sp>
        <p:nvSpPr>
          <p:cNvPr id="483" name="Google Shape;483;p23"/>
          <p:cNvSpPr txBox="1"/>
          <p:nvPr/>
        </p:nvSpPr>
        <p:spPr>
          <a:xfrm>
            <a:off x="2941725" y="2720375"/>
            <a:ext cx="14874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 (pickup)</a:t>
            </a:r>
            <a:endParaRPr/>
          </a:p>
        </p:txBody>
      </p:sp>
      <p:sp>
        <p:nvSpPr>
          <p:cNvPr id="484" name="Google Shape;484;p23"/>
          <p:cNvSpPr txBox="1"/>
          <p:nvPr/>
        </p:nvSpPr>
        <p:spPr>
          <a:xfrm>
            <a:off x="5329976" y="4745425"/>
            <a:ext cx="10011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 (pickup)</a:t>
            </a:r>
            <a:endParaRPr/>
          </a:p>
        </p:txBody>
      </p:sp>
      <p:sp>
        <p:nvSpPr>
          <p:cNvPr id="485" name="Google Shape;485;p23"/>
          <p:cNvSpPr txBox="1"/>
          <p:nvPr/>
        </p:nvSpPr>
        <p:spPr>
          <a:xfrm>
            <a:off x="2551210" y="3768675"/>
            <a:ext cx="12189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 (dropoff)</a:t>
            </a:r>
            <a:endParaRPr/>
          </a:p>
        </p:txBody>
      </p:sp>
      <p:sp>
        <p:nvSpPr>
          <p:cNvPr id="486" name="Google Shape;486;p23"/>
          <p:cNvSpPr txBox="1"/>
          <p:nvPr/>
        </p:nvSpPr>
        <p:spPr>
          <a:xfrm>
            <a:off x="7253201" y="2535375"/>
            <a:ext cx="11592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(dropoff)</a:t>
            </a:r>
            <a:endParaRPr/>
          </a:p>
        </p:txBody>
      </p:sp>
      <p:sp>
        <p:nvSpPr>
          <p:cNvPr id="487" name="Google Shape;487;p23"/>
          <p:cNvSpPr txBox="1"/>
          <p:nvPr/>
        </p:nvSpPr>
        <p:spPr>
          <a:xfrm>
            <a:off x="5713550" y="3630450"/>
            <a:ext cx="11592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 (dropoff)</a:t>
            </a:r>
            <a:endParaRPr/>
          </a:p>
        </p:txBody>
      </p:sp>
      <p:sp>
        <p:nvSpPr>
          <p:cNvPr id="488" name="Google Shape;488;p23"/>
          <p:cNvSpPr txBox="1"/>
          <p:nvPr/>
        </p:nvSpPr>
        <p:spPr>
          <a:xfrm>
            <a:off x="347800" y="3107900"/>
            <a:ext cx="1122000" cy="4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Depot 1</a:t>
            </a:r>
            <a:endParaRPr/>
          </a:p>
        </p:txBody>
      </p:sp>
      <p:sp>
        <p:nvSpPr>
          <p:cNvPr id="489" name="Google Shape;489;p23"/>
          <p:cNvSpPr txBox="1"/>
          <p:nvPr/>
        </p:nvSpPr>
        <p:spPr>
          <a:xfrm>
            <a:off x="7646431" y="4420218"/>
            <a:ext cx="9702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Depot 2</a:t>
            </a:r>
            <a:endParaRPr/>
          </a:p>
        </p:txBody>
      </p:sp>
      <p:cxnSp>
        <p:nvCxnSpPr>
          <p:cNvPr id="490" name="Google Shape;490;p23"/>
          <p:cNvCxnSpPr>
            <a:endCxn id="480" idx="0"/>
          </p:cNvCxnSpPr>
          <p:nvPr/>
        </p:nvCxnSpPr>
        <p:spPr>
          <a:xfrm>
            <a:off x="570475" y="3588500"/>
            <a:ext cx="270000" cy="452100"/>
          </a:xfrm>
          <a:prstGeom prst="straightConnector1">
            <a:avLst/>
          </a:prstGeom>
          <a:noFill/>
          <a:ln cap="flat" cmpd="sng" w="28575">
            <a:solidFill>
              <a:srgbClr val="000000"/>
            </a:solidFill>
            <a:prstDash val="solid"/>
            <a:round/>
            <a:headEnd len="med" w="med" type="none"/>
            <a:tailEnd len="med" w="med" type="triangle"/>
          </a:ln>
        </p:spPr>
      </p:cxnSp>
      <p:cxnSp>
        <p:nvCxnSpPr>
          <p:cNvPr id="491" name="Google Shape;491;p23"/>
          <p:cNvCxnSpPr>
            <a:stCxn id="480" idx="0"/>
            <a:endCxn id="474" idx="0"/>
          </p:cNvCxnSpPr>
          <p:nvPr/>
        </p:nvCxnSpPr>
        <p:spPr>
          <a:xfrm flipH="1" rot="10800000">
            <a:off x="840475" y="2689700"/>
            <a:ext cx="2320200" cy="1350900"/>
          </a:xfrm>
          <a:prstGeom prst="straightConnector1">
            <a:avLst/>
          </a:prstGeom>
          <a:noFill/>
          <a:ln cap="flat" cmpd="sng" w="28575">
            <a:solidFill>
              <a:srgbClr val="000000"/>
            </a:solidFill>
            <a:prstDash val="solid"/>
            <a:round/>
            <a:headEnd len="med" w="med" type="none"/>
            <a:tailEnd len="med" w="med" type="triangle"/>
          </a:ln>
        </p:spPr>
      </p:cxnSp>
      <p:cxnSp>
        <p:nvCxnSpPr>
          <p:cNvPr id="492" name="Google Shape;492;p23"/>
          <p:cNvCxnSpPr>
            <a:endCxn id="478" idx="2"/>
          </p:cNvCxnSpPr>
          <p:nvPr/>
        </p:nvCxnSpPr>
        <p:spPr>
          <a:xfrm>
            <a:off x="3160742" y="2689701"/>
            <a:ext cx="2749500" cy="1350900"/>
          </a:xfrm>
          <a:prstGeom prst="straightConnector1">
            <a:avLst/>
          </a:prstGeom>
          <a:noFill/>
          <a:ln cap="flat" cmpd="sng" w="28575">
            <a:solidFill>
              <a:srgbClr val="000000"/>
            </a:solidFill>
            <a:prstDash val="solid"/>
            <a:round/>
            <a:headEnd len="med" w="med" type="none"/>
            <a:tailEnd len="med" w="med" type="triangle"/>
          </a:ln>
        </p:spPr>
      </p:cxnSp>
      <p:cxnSp>
        <p:nvCxnSpPr>
          <p:cNvPr id="493" name="Google Shape;493;p23"/>
          <p:cNvCxnSpPr>
            <a:stCxn id="478" idx="2"/>
            <a:endCxn id="481" idx="0"/>
          </p:cNvCxnSpPr>
          <p:nvPr/>
        </p:nvCxnSpPr>
        <p:spPr>
          <a:xfrm flipH="1">
            <a:off x="5605742" y="4040601"/>
            <a:ext cx="304500" cy="612300"/>
          </a:xfrm>
          <a:prstGeom prst="straightConnector1">
            <a:avLst/>
          </a:prstGeom>
          <a:noFill/>
          <a:ln cap="flat" cmpd="sng" w="28575">
            <a:solidFill>
              <a:srgbClr val="000000"/>
            </a:solidFill>
            <a:prstDash val="solid"/>
            <a:round/>
            <a:headEnd len="med" w="med" type="none"/>
            <a:tailEnd len="med" w="med" type="triangle"/>
          </a:ln>
        </p:spPr>
      </p:cxnSp>
      <p:cxnSp>
        <p:nvCxnSpPr>
          <p:cNvPr id="494" name="Google Shape;494;p23"/>
          <p:cNvCxnSpPr>
            <a:stCxn id="481" idx="0"/>
            <a:endCxn id="475" idx="2"/>
          </p:cNvCxnSpPr>
          <p:nvPr/>
        </p:nvCxnSpPr>
        <p:spPr>
          <a:xfrm rot="10800000">
            <a:off x="2812433" y="4220130"/>
            <a:ext cx="2793300" cy="432900"/>
          </a:xfrm>
          <a:prstGeom prst="straightConnector1">
            <a:avLst/>
          </a:prstGeom>
          <a:noFill/>
          <a:ln cap="flat" cmpd="sng" w="28575">
            <a:solidFill>
              <a:srgbClr val="000000"/>
            </a:solidFill>
            <a:prstDash val="solid"/>
            <a:round/>
            <a:headEnd len="med" w="med" type="none"/>
            <a:tailEnd len="med" w="med" type="triangle"/>
          </a:ln>
        </p:spPr>
      </p:cxnSp>
      <p:cxnSp>
        <p:nvCxnSpPr>
          <p:cNvPr id="495" name="Google Shape;495;p23"/>
          <p:cNvCxnSpPr/>
          <p:nvPr/>
        </p:nvCxnSpPr>
        <p:spPr>
          <a:xfrm flipH="1" rot="10800000">
            <a:off x="2812532" y="2940438"/>
            <a:ext cx="4792800" cy="1279800"/>
          </a:xfrm>
          <a:prstGeom prst="straightConnector1">
            <a:avLst/>
          </a:prstGeom>
          <a:noFill/>
          <a:ln cap="flat" cmpd="sng" w="28575">
            <a:solidFill>
              <a:srgbClr val="000000"/>
            </a:solidFill>
            <a:prstDash val="solid"/>
            <a:round/>
            <a:headEnd len="med" w="med" type="none"/>
            <a:tailEnd len="med" w="med" type="triangle"/>
          </a:ln>
        </p:spPr>
      </p:cxnSp>
      <p:cxnSp>
        <p:nvCxnSpPr>
          <p:cNvPr id="496" name="Google Shape;496;p23"/>
          <p:cNvCxnSpPr>
            <a:endCxn id="477" idx="1"/>
          </p:cNvCxnSpPr>
          <p:nvPr/>
        </p:nvCxnSpPr>
        <p:spPr>
          <a:xfrm>
            <a:off x="7605282" y="2975055"/>
            <a:ext cx="332700" cy="1262700"/>
          </a:xfrm>
          <a:prstGeom prst="straightConnector1">
            <a:avLst/>
          </a:prstGeom>
          <a:noFill/>
          <a:ln cap="flat" cmpd="sng" w="28575">
            <a:solidFill>
              <a:srgbClr val="0000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2000"/>
                                        <p:tgtEl>
                                          <p:spTgt spid="465"/>
                                        </p:tgtEl>
                                      </p:cBhvr>
                                    </p:animEffect>
                                  </p:childTnLst>
                                </p:cTn>
                              </p:par>
                              <p:par>
                                <p:cTn fill="hold" nodeType="with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1900"/>
                                        <p:tgtEl>
                                          <p:spTgt spid="466"/>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2100"/>
                                        <p:tgtEl>
                                          <p:spTgt spid="467"/>
                                        </p:tgtEl>
                                      </p:cBhvr>
                                    </p:animEffect>
                                  </p:childTnLst>
                                </p:cTn>
                              </p:par>
                            </p:childTnLst>
                          </p:cTn>
                        </p:par>
                        <p:par>
                          <p:cTn fill="hold">
                            <p:stCondLst>
                              <p:cond delay="4100"/>
                            </p:stCondLst>
                            <p:childTnLst>
                              <p:par>
                                <p:cTn fill="hold" nodeType="after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1300"/>
                                        <p:tgtEl>
                                          <p:spTgt spid="468"/>
                                        </p:tgtEl>
                                      </p:cBhvr>
                                    </p:animEffect>
                                  </p:childTnLst>
                                </p:cTn>
                              </p:par>
                            </p:childTnLst>
                          </p:cTn>
                        </p:par>
                        <p:par>
                          <p:cTn fill="hold">
                            <p:stCondLst>
                              <p:cond delay="5400"/>
                            </p:stCondLst>
                            <p:childTnLst>
                              <p:par>
                                <p:cTn fill="hold" nodeType="after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1000"/>
                                        <p:tgtEl>
                                          <p:spTgt spid="469"/>
                                        </p:tgtEl>
                                      </p:cBhvr>
                                    </p:animEffect>
                                  </p:childTnLst>
                                </p:cTn>
                              </p:par>
                            </p:childTnLst>
                          </p:cTn>
                        </p:par>
                        <p:par>
                          <p:cTn fill="hold">
                            <p:stCondLst>
                              <p:cond delay="6400"/>
                            </p:stCondLst>
                            <p:childTnLst>
                              <p:par>
                                <p:cTn fill="hold" nodeType="after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1000"/>
                                        <p:tgtEl>
                                          <p:spTgt spid="472"/>
                                        </p:tgtEl>
                                      </p:cBhvr>
                                    </p:animEffect>
                                  </p:childTnLst>
                                </p:cTn>
                              </p:par>
                            </p:childTnLst>
                          </p:cTn>
                        </p:par>
                        <p:par>
                          <p:cTn fill="hold">
                            <p:stCondLst>
                              <p:cond delay="7400"/>
                            </p:stCondLst>
                            <p:childTnLst>
                              <p:par>
                                <p:cTn fill="hold" nodeType="after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1000"/>
                                        <p:tgtEl>
                                          <p:spTgt spid="470"/>
                                        </p:tgtEl>
                                      </p:cBhvr>
                                    </p:animEffect>
                                  </p:childTnLst>
                                </p:cTn>
                              </p:par>
                            </p:childTnLst>
                          </p:cTn>
                        </p:par>
                        <p:par>
                          <p:cTn fill="hold">
                            <p:stCondLst>
                              <p:cond delay="8400"/>
                            </p:stCondLst>
                            <p:childTnLst>
                              <p:par>
                                <p:cTn fill="hold" nodeType="after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1500"/>
                                        <p:tgtEl>
                                          <p:spTgt spid="473"/>
                                        </p:tgtEl>
                                      </p:cBhvr>
                                    </p:animEffect>
                                  </p:childTnLst>
                                </p:cTn>
                              </p:par>
                            </p:childTnLst>
                          </p:cTn>
                        </p:par>
                        <p:par>
                          <p:cTn fill="hold">
                            <p:stCondLst>
                              <p:cond delay="9900"/>
                            </p:stCondLst>
                            <p:childTnLst>
                              <p:par>
                                <p:cTn fill="hold" nodeType="after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1000"/>
                                        <p:tgtEl>
                                          <p:spTgt spid="4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Google Shape;501;p24"/>
          <p:cNvSpPr/>
          <p:nvPr/>
        </p:nvSpPr>
        <p:spPr>
          <a:xfrm>
            <a:off x="4808050" y="229375"/>
            <a:ext cx="4145700" cy="9678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2" name="Google Shape;502;p24"/>
          <p:cNvPicPr preferRelativeResize="0"/>
          <p:nvPr/>
        </p:nvPicPr>
        <p:blipFill rotWithShape="1">
          <a:blip r:embed="rId3">
            <a:alphaModFix/>
          </a:blip>
          <a:srcRect b="0" l="0" r="0" t="3984"/>
          <a:stretch/>
        </p:blipFill>
        <p:spPr>
          <a:xfrm>
            <a:off x="12825" y="0"/>
            <a:ext cx="2494349" cy="967700"/>
          </a:xfrm>
          <a:prstGeom prst="rect">
            <a:avLst/>
          </a:prstGeom>
          <a:noFill/>
          <a:ln>
            <a:noFill/>
          </a:ln>
        </p:spPr>
      </p:pic>
      <p:sp>
        <p:nvSpPr>
          <p:cNvPr id="503" name="Google Shape;503;p24"/>
          <p:cNvSpPr txBox="1"/>
          <p:nvPr/>
        </p:nvSpPr>
        <p:spPr>
          <a:xfrm>
            <a:off x="4911275" y="279625"/>
            <a:ext cx="4954200" cy="8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Delivery Order: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  A</a:t>
            </a:r>
            <a:r>
              <a:rPr lang="en">
                <a:solidFill>
                  <a:srgbClr val="222222"/>
                </a:solidFill>
              </a:rPr>
              <a:t>↑, C↑, C↓, B↑, B↓, A↓, 2</a:t>
            </a:r>
            <a:endParaRPr/>
          </a:p>
          <a:p>
            <a:pPr indent="0" lvl="0" marL="0" rtl="0" algn="l">
              <a:spcBef>
                <a:spcPts val="0"/>
              </a:spcBef>
              <a:spcAft>
                <a:spcPts val="0"/>
              </a:spcAft>
              <a:buNone/>
            </a:pPr>
            <a:r>
              <a:t/>
            </a:r>
            <a:endParaRPr/>
          </a:p>
        </p:txBody>
      </p:sp>
      <p:pic>
        <p:nvPicPr>
          <p:cNvPr id="504" name="Google Shape;504;p24"/>
          <p:cNvPicPr preferRelativeResize="0"/>
          <p:nvPr/>
        </p:nvPicPr>
        <p:blipFill>
          <a:blip r:embed="rId4">
            <a:alphaModFix/>
          </a:blip>
          <a:stretch>
            <a:fillRect/>
          </a:stretch>
        </p:blipFill>
        <p:spPr>
          <a:xfrm>
            <a:off x="55825" y="-12"/>
            <a:ext cx="4036301" cy="904275"/>
          </a:xfrm>
          <a:prstGeom prst="rect">
            <a:avLst/>
          </a:prstGeom>
          <a:noFill/>
          <a:ln>
            <a:noFill/>
          </a:ln>
        </p:spPr>
      </p:pic>
      <p:pic>
        <p:nvPicPr>
          <p:cNvPr id="505" name="Google Shape;505;p24"/>
          <p:cNvPicPr preferRelativeResize="0"/>
          <p:nvPr/>
        </p:nvPicPr>
        <p:blipFill>
          <a:blip r:embed="rId5">
            <a:alphaModFix/>
          </a:blip>
          <a:stretch>
            <a:fillRect/>
          </a:stretch>
        </p:blipFill>
        <p:spPr>
          <a:xfrm>
            <a:off x="-9925" y="-11"/>
            <a:ext cx="4036301" cy="2174236"/>
          </a:xfrm>
          <a:prstGeom prst="rect">
            <a:avLst/>
          </a:prstGeom>
          <a:noFill/>
          <a:ln>
            <a:noFill/>
          </a:ln>
        </p:spPr>
      </p:pic>
      <p:pic>
        <p:nvPicPr>
          <p:cNvPr id="506" name="Google Shape;506;p24"/>
          <p:cNvPicPr preferRelativeResize="0"/>
          <p:nvPr/>
        </p:nvPicPr>
        <p:blipFill>
          <a:blip r:embed="rId6">
            <a:alphaModFix/>
          </a:blip>
          <a:stretch>
            <a:fillRect/>
          </a:stretch>
        </p:blipFill>
        <p:spPr>
          <a:xfrm>
            <a:off x="-98150" y="0"/>
            <a:ext cx="4212742" cy="2174224"/>
          </a:xfrm>
          <a:prstGeom prst="rect">
            <a:avLst/>
          </a:prstGeom>
          <a:noFill/>
          <a:ln>
            <a:noFill/>
          </a:ln>
        </p:spPr>
      </p:pic>
      <p:sp>
        <p:nvSpPr>
          <p:cNvPr id="507" name="Google Shape;507;p24"/>
          <p:cNvSpPr/>
          <p:nvPr/>
        </p:nvSpPr>
        <p:spPr>
          <a:xfrm>
            <a:off x="5490350" y="763125"/>
            <a:ext cx="304500" cy="3252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4"/>
          <p:cNvSpPr/>
          <p:nvPr/>
        </p:nvSpPr>
        <p:spPr>
          <a:xfrm>
            <a:off x="6439275" y="763125"/>
            <a:ext cx="304500" cy="3252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4"/>
          <p:cNvSpPr/>
          <p:nvPr/>
        </p:nvSpPr>
        <p:spPr>
          <a:xfrm>
            <a:off x="5816913" y="763125"/>
            <a:ext cx="600300" cy="325200"/>
          </a:xfrm>
          <a:prstGeom prst="rect">
            <a:avLst/>
          </a:prstGeom>
          <a:noFill/>
          <a:ln cap="flat" cmpd="sng" w="1905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0" name="Google Shape;510;p24"/>
          <p:cNvCxnSpPr/>
          <p:nvPr/>
        </p:nvCxnSpPr>
        <p:spPr>
          <a:xfrm rot="10800000">
            <a:off x="5830450" y="1315000"/>
            <a:ext cx="567600" cy="0"/>
          </a:xfrm>
          <a:prstGeom prst="straightConnector1">
            <a:avLst/>
          </a:prstGeom>
          <a:noFill/>
          <a:ln cap="flat" cmpd="sng" w="19050">
            <a:solidFill>
              <a:schemeClr val="dk2"/>
            </a:solidFill>
            <a:prstDash val="solid"/>
            <a:round/>
            <a:headEnd len="med" w="med" type="none"/>
            <a:tailEnd len="med" w="med" type="triangle"/>
          </a:ln>
        </p:spPr>
      </p:cxnSp>
      <p:sp>
        <p:nvSpPr>
          <p:cNvPr id="511" name="Google Shape;511;p24"/>
          <p:cNvSpPr txBox="1"/>
          <p:nvPr/>
        </p:nvSpPr>
        <p:spPr>
          <a:xfrm>
            <a:off x="5751700" y="1254025"/>
            <a:ext cx="5272200" cy="6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inverse</a:t>
            </a:r>
            <a:endParaRPr/>
          </a:p>
        </p:txBody>
      </p:sp>
      <p:sp>
        <p:nvSpPr>
          <p:cNvPr id="512" name="Google Shape;512;p24"/>
          <p:cNvSpPr txBox="1"/>
          <p:nvPr/>
        </p:nvSpPr>
        <p:spPr>
          <a:xfrm>
            <a:off x="4911275" y="1814175"/>
            <a:ext cx="2566200" cy="5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1,  A</a:t>
            </a:r>
            <a:r>
              <a:rPr lang="en">
                <a:solidFill>
                  <a:srgbClr val="222222"/>
                </a:solidFill>
              </a:rPr>
              <a:t>↑, C↑,</a:t>
            </a:r>
            <a:r>
              <a:rPr lang="en">
                <a:solidFill>
                  <a:srgbClr val="222222"/>
                </a:solidFill>
              </a:rPr>
              <a:t> B↑, </a:t>
            </a:r>
            <a:r>
              <a:rPr lang="en">
                <a:solidFill>
                  <a:srgbClr val="222222"/>
                </a:solidFill>
              </a:rPr>
              <a:t>C↓, B↓, A↓, 2</a:t>
            </a:r>
            <a:endParaRPr/>
          </a:p>
        </p:txBody>
      </p:sp>
      <p:sp>
        <p:nvSpPr>
          <p:cNvPr id="513" name="Google Shape;513;p24"/>
          <p:cNvSpPr/>
          <p:nvPr/>
        </p:nvSpPr>
        <p:spPr>
          <a:xfrm>
            <a:off x="6031513" y="1622288"/>
            <a:ext cx="270000" cy="325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4"/>
          <p:cNvSpPr/>
          <p:nvPr/>
        </p:nvSpPr>
        <p:spPr>
          <a:xfrm>
            <a:off x="3093507" y="2689738"/>
            <a:ext cx="134314" cy="92274"/>
          </a:xfrm>
          <a:prstGeom prst="flowChartExtra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4"/>
          <p:cNvSpPr/>
          <p:nvPr/>
        </p:nvSpPr>
        <p:spPr>
          <a:xfrm>
            <a:off x="2745375" y="4127963"/>
            <a:ext cx="134314" cy="92274"/>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4"/>
          <p:cNvSpPr/>
          <p:nvPr/>
        </p:nvSpPr>
        <p:spPr>
          <a:xfrm>
            <a:off x="503175" y="3467525"/>
            <a:ext cx="134400" cy="120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4"/>
          <p:cNvSpPr/>
          <p:nvPr/>
        </p:nvSpPr>
        <p:spPr>
          <a:xfrm>
            <a:off x="7918300" y="4220050"/>
            <a:ext cx="134400" cy="120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4"/>
          <p:cNvSpPr/>
          <p:nvPr/>
        </p:nvSpPr>
        <p:spPr>
          <a:xfrm>
            <a:off x="5843084" y="3948327"/>
            <a:ext cx="134314" cy="92274"/>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4"/>
          <p:cNvSpPr/>
          <p:nvPr/>
        </p:nvSpPr>
        <p:spPr>
          <a:xfrm>
            <a:off x="7551832" y="2860564"/>
            <a:ext cx="134314" cy="92274"/>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4"/>
          <p:cNvSpPr/>
          <p:nvPr/>
        </p:nvSpPr>
        <p:spPr>
          <a:xfrm>
            <a:off x="762813" y="4040600"/>
            <a:ext cx="155325" cy="120825"/>
          </a:xfrm>
          <a:prstGeom prst="flowChartExtra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4"/>
          <p:cNvSpPr/>
          <p:nvPr/>
        </p:nvSpPr>
        <p:spPr>
          <a:xfrm>
            <a:off x="5538576" y="4653030"/>
            <a:ext cx="134314" cy="92274"/>
          </a:xfrm>
          <a:prstGeom prst="flowChartExtra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4"/>
          <p:cNvSpPr txBox="1"/>
          <p:nvPr/>
        </p:nvSpPr>
        <p:spPr>
          <a:xfrm>
            <a:off x="503175" y="4161425"/>
            <a:ext cx="1001100" cy="4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(pickup)</a:t>
            </a:r>
            <a:endParaRPr/>
          </a:p>
        </p:txBody>
      </p:sp>
      <p:sp>
        <p:nvSpPr>
          <p:cNvPr id="523" name="Google Shape;523;p24"/>
          <p:cNvSpPr txBox="1"/>
          <p:nvPr/>
        </p:nvSpPr>
        <p:spPr>
          <a:xfrm>
            <a:off x="2941725" y="2720375"/>
            <a:ext cx="14874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 (pickup)</a:t>
            </a:r>
            <a:endParaRPr/>
          </a:p>
        </p:txBody>
      </p:sp>
      <p:sp>
        <p:nvSpPr>
          <p:cNvPr id="524" name="Google Shape;524;p24"/>
          <p:cNvSpPr txBox="1"/>
          <p:nvPr/>
        </p:nvSpPr>
        <p:spPr>
          <a:xfrm>
            <a:off x="5329976" y="4745425"/>
            <a:ext cx="10011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 (pickup)</a:t>
            </a:r>
            <a:endParaRPr/>
          </a:p>
        </p:txBody>
      </p:sp>
      <p:sp>
        <p:nvSpPr>
          <p:cNvPr id="525" name="Google Shape;525;p24"/>
          <p:cNvSpPr txBox="1"/>
          <p:nvPr/>
        </p:nvSpPr>
        <p:spPr>
          <a:xfrm>
            <a:off x="2551210" y="3768675"/>
            <a:ext cx="12189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 (dropoff)</a:t>
            </a:r>
            <a:endParaRPr/>
          </a:p>
        </p:txBody>
      </p:sp>
      <p:sp>
        <p:nvSpPr>
          <p:cNvPr id="526" name="Google Shape;526;p24"/>
          <p:cNvSpPr txBox="1"/>
          <p:nvPr/>
        </p:nvSpPr>
        <p:spPr>
          <a:xfrm>
            <a:off x="7253201" y="2535375"/>
            <a:ext cx="11592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(dropoff)</a:t>
            </a:r>
            <a:endParaRPr/>
          </a:p>
        </p:txBody>
      </p:sp>
      <p:sp>
        <p:nvSpPr>
          <p:cNvPr id="527" name="Google Shape;527;p24"/>
          <p:cNvSpPr txBox="1"/>
          <p:nvPr/>
        </p:nvSpPr>
        <p:spPr>
          <a:xfrm>
            <a:off x="5713550" y="3630450"/>
            <a:ext cx="11592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 (dropoff)</a:t>
            </a:r>
            <a:endParaRPr/>
          </a:p>
        </p:txBody>
      </p:sp>
      <p:sp>
        <p:nvSpPr>
          <p:cNvPr id="528" name="Google Shape;528;p24"/>
          <p:cNvSpPr txBox="1"/>
          <p:nvPr/>
        </p:nvSpPr>
        <p:spPr>
          <a:xfrm>
            <a:off x="347800" y="3107900"/>
            <a:ext cx="1122000" cy="4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Depot 1</a:t>
            </a:r>
            <a:endParaRPr/>
          </a:p>
        </p:txBody>
      </p:sp>
      <p:sp>
        <p:nvSpPr>
          <p:cNvPr id="529" name="Google Shape;529;p24"/>
          <p:cNvSpPr txBox="1"/>
          <p:nvPr/>
        </p:nvSpPr>
        <p:spPr>
          <a:xfrm>
            <a:off x="7646431" y="4420218"/>
            <a:ext cx="9702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Depot 2</a:t>
            </a:r>
            <a:endParaRPr/>
          </a:p>
        </p:txBody>
      </p:sp>
      <p:cxnSp>
        <p:nvCxnSpPr>
          <p:cNvPr id="530" name="Google Shape;530;p24"/>
          <p:cNvCxnSpPr>
            <a:endCxn id="520" idx="0"/>
          </p:cNvCxnSpPr>
          <p:nvPr/>
        </p:nvCxnSpPr>
        <p:spPr>
          <a:xfrm>
            <a:off x="570475" y="3588500"/>
            <a:ext cx="270000" cy="452100"/>
          </a:xfrm>
          <a:prstGeom prst="straightConnector1">
            <a:avLst/>
          </a:prstGeom>
          <a:noFill/>
          <a:ln cap="flat" cmpd="sng" w="28575">
            <a:solidFill>
              <a:srgbClr val="000000"/>
            </a:solidFill>
            <a:prstDash val="solid"/>
            <a:round/>
            <a:headEnd len="med" w="med" type="none"/>
            <a:tailEnd len="med" w="med" type="triangle"/>
          </a:ln>
        </p:spPr>
      </p:cxnSp>
      <p:cxnSp>
        <p:nvCxnSpPr>
          <p:cNvPr id="531" name="Google Shape;531;p24"/>
          <p:cNvCxnSpPr>
            <a:stCxn id="520" idx="0"/>
            <a:endCxn id="514" idx="0"/>
          </p:cNvCxnSpPr>
          <p:nvPr/>
        </p:nvCxnSpPr>
        <p:spPr>
          <a:xfrm flipH="1" rot="10800000">
            <a:off x="840475" y="2689700"/>
            <a:ext cx="2320200" cy="1350900"/>
          </a:xfrm>
          <a:prstGeom prst="straightConnector1">
            <a:avLst/>
          </a:prstGeom>
          <a:noFill/>
          <a:ln cap="flat" cmpd="sng" w="28575">
            <a:solidFill>
              <a:srgbClr val="000000"/>
            </a:solidFill>
            <a:prstDash val="solid"/>
            <a:round/>
            <a:headEnd len="med" w="med" type="none"/>
            <a:tailEnd len="med" w="med" type="triangle"/>
          </a:ln>
        </p:spPr>
      </p:cxnSp>
      <p:cxnSp>
        <p:nvCxnSpPr>
          <p:cNvPr id="532" name="Google Shape;532;p24"/>
          <p:cNvCxnSpPr>
            <a:endCxn id="518" idx="2"/>
          </p:cNvCxnSpPr>
          <p:nvPr/>
        </p:nvCxnSpPr>
        <p:spPr>
          <a:xfrm>
            <a:off x="3160742" y="2689701"/>
            <a:ext cx="2749500" cy="1350900"/>
          </a:xfrm>
          <a:prstGeom prst="straightConnector1">
            <a:avLst/>
          </a:prstGeom>
          <a:noFill/>
          <a:ln cap="flat" cmpd="sng" w="28575">
            <a:solidFill>
              <a:srgbClr val="000000"/>
            </a:solidFill>
            <a:prstDash val="solid"/>
            <a:round/>
            <a:headEnd len="med" w="med" type="none"/>
            <a:tailEnd len="med" w="med" type="triangle"/>
          </a:ln>
        </p:spPr>
      </p:cxnSp>
      <p:cxnSp>
        <p:nvCxnSpPr>
          <p:cNvPr id="533" name="Google Shape;533;p24"/>
          <p:cNvCxnSpPr>
            <a:stCxn id="518" idx="2"/>
            <a:endCxn id="521" idx="0"/>
          </p:cNvCxnSpPr>
          <p:nvPr/>
        </p:nvCxnSpPr>
        <p:spPr>
          <a:xfrm flipH="1">
            <a:off x="5605742" y="4040601"/>
            <a:ext cx="304500" cy="612300"/>
          </a:xfrm>
          <a:prstGeom prst="straightConnector1">
            <a:avLst/>
          </a:prstGeom>
          <a:noFill/>
          <a:ln cap="flat" cmpd="sng" w="28575">
            <a:solidFill>
              <a:srgbClr val="000000"/>
            </a:solidFill>
            <a:prstDash val="solid"/>
            <a:round/>
            <a:headEnd len="med" w="med" type="none"/>
            <a:tailEnd len="med" w="med" type="triangle"/>
          </a:ln>
        </p:spPr>
      </p:cxnSp>
      <p:cxnSp>
        <p:nvCxnSpPr>
          <p:cNvPr id="534" name="Google Shape;534;p24"/>
          <p:cNvCxnSpPr>
            <a:stCxn id="521" idx="0"/>
            <a:endCxn id="515" idx="2"/>
          </p:cNvCxnSpPr>
          <p:nvPr/>
        </p:nvCxnSpPr>
        <p:spPr>
          <a:xfrm rot="10800000">
            <a:off x="2812433" y="4220130"/>
            <a:ext cx="2793300" cy="432900"/>
          </a:xfrm>
          <a:prstGeom prst="straightConnector1">
            <a:avLst/>
          </a:prstGeom>
          <a:noFill/>
          <a:ln cap="flat" cmpd="sng" w="28575">
            <a:solidFill>
              <a:srgbClr val="000000"/>
            </a:solidFill>
            <a:prstDash val="solid"/>
            <a:round/>
            <a:headEnd len="med" w="med" type="none"/>
            <a:tailEnd len="med" w="med" type="triangle"/>
          </a:ln>
        </p:spPr>
      </p:cxnSp>
      <p:cxnSp>
        <p:nvCxnSpPr>
          <p:cNvPr id="535" name="Google Shape;535;p24"/>
          <p:cNvCxnSpPr/>
          <p:nvPr/>
        </p:nvCxnSpPr>
        <p:spPr>
          <a:xfrm flipH="1" rot="10800000">
            <a:off x="2812532" y="2940438"/>
            <a:ext cx="4792800" cy="1279800"/>
          </a:xfrm>
          <a:prstGeom prst="straightConnector1">
            <a:avLst/>
          </a:prstGeom>
          <a:noFill/>
          <a:ln cap="flat" cmpd="sng" w="28575">
            <a:solidFill>
              <a:srgbClr val="000000"/>
            </a:solidFill>
            <a:prstDash val="solid"/>
            <a:round/>
            <a:headEnd len="med" w="med" type="none"/>
            <a:tailEnd len="med" w="med" type="triangle"/>
          </a:ln>
        </p:spPr>
      </p:cxnSp>
      <p:cxnSp>
        <p:nvCxnSpPr>
          <p:cNvPr id="536" name="Google Shape;536;p24"/>
          <p:cNvCxnSpPr>
            <a:endCxn id="517" idx="1"/>
          </p:cNvCxnSpPr>
          <p:nvPr/>
        </p:nvCxnSpPr>
        <p:spPr>
          <a:xfrm>
            <a:off x="7605282" y="2975055"/>
            <a:ext cx="332700" cy="1262700"/>
          </a:xfrm>
          <a:prstGeom prst="straightConnector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0" name="Shape 540"/>
        <p:cNvGrpSpPr/>
        <p:nvPr/>
      </p:nvGrpSpPr>
      <p:grpSpPr>
        <a:xfrm>
          <a:off x="0" y="0"/>
          <a:ext cx="0" cy="0"/>
          <a:chOff x="0" y="0"/>
          <a:chExt cx="0" cy="0"/>
        </a:xfrm>
      </p:grpSpPr>
      <p:sp>
        <p:nvSpPr>
          <p:cNvPr id="541" name="Google Shape;541;p25"/>
          <p:cNvSpPr/>
          <p:nvPr/>
        </p:nvSpPr>
        <p:spPr>
          <a:xfrm>
            <a:off x="3047732" y="154363"/>
            <a:ext cx="134314" cy="92274"/>
          </a:xfrm>
          <a:prstGeom prst="flowChartExtra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5"/>
          <p:cNvSpPr/>
          <p:nvPr/>
        </p:nvSpPr>
        <p:spPr>
          <a:xfrm>
            <a:off x="2699600" y="1592588"/>
            <a:ext cx="134314" cy="92274"/>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5"/>
          <p:cNvSpPr/>
          <p:nvPr/>
        </p:nvSpPr>
        <p:spPr>
          <a:xfrm>
            <a:off x="457400" y="932150"/>
            <a:ext cx="134400" cy="120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5"/>
          <p:cNvSpPr/>
          <p:nvPr/>
        </p:nvSpPr>
        <p:spPr>
          <a:xfrm>
            <a:off x="7872525" y="1684675"/>
            <a:ext cx="134400" cy="120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5"/>
          <p:cNvSpPr/>
          <p:nvPr/>
        </p:nvSpPr>
        <p:spPr>
          <a:xfrm>
            <a:off x="5797309" y="1412952"/>
            <a:ext cx="134314" cy="92274"/>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5"/>
          <p:cNvSpPr/>
          <p:nvPr/>
        </p:nvSpPr>
        <p:spPr>
          <a:xfrm>
            <a:off x="7506057" y="325189"/>
            <a:ext cx="134314" cy="92274"/>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5"/>
          <p:cNvSpPr/>
          <p:nvPr/>
        </p:nvSpPr>
        <p:spPr>
          <a:xfrm>
            <a:off x="717038" y="1505225"/>
            <a:ext cx="155325" cy="120825"/>
          </a:xfrm>
          <a:prstGeom prst="flowChartExtra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5"/>
          <p:cNvSpPr/>
          <p:nvPr/>
        </p:nvSpPr>
        <p:spPr>
          <a:xfrm>
            <a:off x="5492801" y="2117655"/>
            <a:ext cx="134314" cy="92274"/>
          </a:xfrm>
          <a:prstGeom prst="flowChartExtra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5"/>
          <p:cNvSpPr txBox="1"/>
          <p:nvPr/>
        </p:nvSpPr>
        <p:spPr>
          <a:xfrm>
            <a:off x="457400" y="1626050"/>
            <a:ext cx="1001100" cy="4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(pickup)</a:t>
            </a:r>
            <a:endParaRPr/>
          </a:p>
        </p:txBody>
      </p:sp>
      <p:sp>
        <p:nvSpPr>
          <p:cNvPr id="550" name="Google Shape;550;p25"/>
          <p:cNvSpPr txBox="1"/>
          <p:nvPr/>
        </p:nvSpPr>
        <p:spPr>
          <a:xfrm>
            <a:off x="2895950" y="185000"/>
            <a:ext cx="14874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 (pickup)</a:t>
            </a:r>
            <a:endParaRPr/>
          </a:p>
        </p:txBody>
      </p:sp>
      <p:sp>
        <p:nvSpPr>
          <p:cNvPr id="551" name="Google Shape;551;p25"/>
          <p:cNvSpPr txBox="1"/>
          <p:nvPr/>
        </p:nvSpPr>
        <p:spPr>
          <a:xfrm>
            <a:off x="5284201" y="2210050"/>
            <a:ext cx="10011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 (pickup)</a:t>
            </a:r>
            <a:endParaRPr/>
          </a:p>
        </p:txBody>
      </p:sp>
      <p:sp>
        <p:nvSpPr>
          <p:cNvPr id="552" name="Google Shape;552;p25"/>
          <p:cNvSpPr txBox="1"/>
          <p:nvPr/>
        </p:nvSpPr>
        <p:spPr>
          <a:xfrm>
            <a:off x="2505435" y="1233300"/>
            <a:ext cx="12189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 (dropoff)</a:t>
            </a:r>
            <a:endParaRPr/>
          </a:p>
        </p:txBody>
      </p:sp>
      <p:sp>
        <p:nvSpPr>
          <p:cNvPr id="553" name="Google Shape;553;p25"/>
          <p:cNvSpPr txBox="1"/>
          <p:nvPr/>
        </p:nvSpPr>
        <p:spPr>
          <a:xfrm>
            <a:off x="7207426" y="0"/>
            <a:ext cx="11592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(dropoff)</a:t>
            </a:r>
            <a:endParaRPr/>
          </a:p>
        </p:txBody>
      </p:sp>
      <p:sp>
        <p:nvSpPr>
          <p:cNvPr id="554" name="Google Shape;554;p25"/>
          <p:cNvSpPr txBox="1"/>
          <p:nvPr/>
        </p:nvSpPr>
        <p:spPr>
          <a:xfrm>
            <a:off x="5667775" y="1095075"/>
            <a:ext cx="11592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 (dropoff)</a:t>
            </a:r>
            <a:endParaRPr/>
          </a:p>
        </p:txBody>
      </p:sp>
      <p:sp>
        <p:nvSpPr>
          <p:cNvPr id="555" name="Google Shape;555;p25"/>
          <p:cNvSpPr txBox="1"/>
          <p:nvPr/>
        </p:nvSpPr>
        <p:spPr>
          <a:xfrm>
            <a:off x="302025" y="572525"/>
            <a:ext cx="1122000" cy="4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Depot 1</a:t>
            </a:r>
            <a:endParaRPr/>
          </a:p>
        </p:txBody>
      </p:sp>
      <p:sp>
        <p:nvSpPr>
          <p:cNvPr id="556" name="Google Shape;556;p25"/>
          <p:cNvSpPr txBox="1"/>
          <p:nvPr/>
        </p:nvSpPr>
        <p:spPr>
          <a:xfrm>
            <a:off x="7600656" y="1884843"/>
            <a:ext cx="9702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Depot 2</a:t>
            </a:r>
            <a:endParaRPr/>
          </a:p>
        </p:txBody>
      </p:sp>
      <p:cxnSp>
        <p:nvCxnSpPr>
          <p:cNvPr id="557" name="Google Shape;557;p25"/>
          <p:cNvCxnSpPr>
            <a:endCxn id="547" idx="0"/>
          </p:cNvCxnSpPr>
          <p:nvPr/>
        </p:nvCxnSpPr>
        <p:spPr>
          <a:xfrm>
            <a:off x="524700" y="1053125"/>
            <a:ext cx="270000" cy="452100"/>
          </a:xfrm>
          <a:prstGeom prst="straightConnector1">
            <a:avLst/>
          </a:prstGeom>
          <a:noFill/>
          <a:ln cap="flat" cmpd="sng" w="28575">
            <a:solidFill>
              <a:srgbClr val="000000"/>
            </a:solidFill>
            <a:prstDash val="solid"/>
            <a:round/>
            <a:headEnd len="med" w="med" type="none"/>
            <a:tailEnd len="med" w="med" type="triangle"/>
          </a:ln>
        </p:spPr>
      </p:cxnSp>
      <p:cxnSp>
        <p:nvCxnSpPr>
          <p:cNvPr id="558" name="Google Shape;558;p25"/>
          <p:cNvCxnSpPr>
            <a:stCxn id="547" idx="0"/>
            <a:endCxn id="541" idx="0"/>
          </p:cNvCxnSpPr>
          <p:nvPr/>
        </p:nvCxnSpPr>
        <p:spPr>
          <a:xfrm flipH="1" rot="10800000">
            <a:off x="794700" y="154325"/>
            <a:ext cx="2320200" cy="1350900"/>
          </a:xfrm>
          <a:prstGeom prst="straightConnector1">
            <a:avLst/>
          </a:prstGeom>
          <a:noFill/>
          <a:ln cap="flat" cmpd="sng" w="28575">
            <a:solidFill>
              <a:srgbClr val="000000"/>
            </a:solidFill>
            <a:prstDash val="solid"/>
            <a:round/>
            <a:headEnd len="med" w="med" type="none"/>
            <a:tailEnd len="med" w="med" type="triangle"/>
          </a:ln>
        </p:spPr>
      </p:cxnSp>
      <p:cxnSp>
        <p:nvCxnSpPr>
          <p:cNvPr id="559" name="Google Shape;559;p25"/>
          <p:cNvCxnSpPr>
            <a:endCxn id="548" idx="0"/>
          </p:cNvCxnSpPr>
          <p:nvPr/>
        </p:nvCxnSpPr>
        <p:spPr>
          <a:xfrm>
            <a:off x="3114958" y="154455"/>
            <a:ext cx="2445000" cy="1963200"/>
          </a:xfrm>
          <a:prstGeom prst="straightConnector1">
            <a:avLst/>
          </a:prstGeom>
          <a:noFill/>
          <a:ln cap="flat" cmpd="sng" w="28575">
            <a:solidFill>
              <a:srgbClr val="000000"/>
            </a:solidFill>
            <a:prstDash val="solid"/>
            <a:round/>
            <a:headEnd len="med" w="med" type="none"/>
            <a:tailEnd len="med" w="med" type="triangle"/>
          </a:ln>
        </p:spPr>
      </p:cxnSp>
      <p:cxnSp>
        <p:nvCxnSpPr>
          <p:cNvPr id="560" name="Google Shape;560;p25"/>
          <p:cNvCxnSpPr>
            <a:stCxn id="545" idx="2"/>
            <a:endCxn id="542" idx="2"/>
          </p:cNvCxnSpPr>
          <p:nvPr/>
        </p:nvCxnSpPr>
        <p:spPr>
          <a:xfrm flipH="1">
            <a:off x="2766667" y="1505226"/>
            <a:ext cx="3097800" cy="179700"/>
          </a:xfrm>
          <a:prstGeom prst="straightConnector1">
            <a:avLst/>
          </a:prstGeom>
          <a:noFill/>
          <a:ln cap="flat" cmpd="sng" w="28575">
            <a:solidFill>
              <a:srgbClr val="000000"/>
            </a:solidFill>
            <a:prstDash val="solid"/>
            <a:round/>
            <a:headEnd len="med" w="med" type="none"/>
            <a:tailEnd len="med" w="med" type="triangle"/>
          </a:ln>
        </p:spPr>
      </p:cxnSp>
      <p:cxnSp>
        <p:nvCxnSpPr>
          <p:cNvPr id="561" name="Google Shape;561;p25"/>
          <p:cNvCxnSpPr>
            <a:stCxn id="548" idx="0"/>
            <a:endCxn id="545" idx="2"/>
          </p:cNvCxnSpPr>
          <p:nvPr/>
        </p:nvCxnSpPr>
        <p:spPr>
          <a:xfrm flipH="1" rot="10800000">
            <a:off x="5559958" y="1505355"/>
            <a:ext cx="304500" cy="612300"/>
          </a:xfrm>
          <a:prstGeom prst="straightConnector1">
            <a:avLst/>
          </a:prstGeom>
          <a:noFill/>
          <a:ln cap="flat" cmpd="sng" w="28575">
            <a:solidFill>
              <a:srgbClr val="000000"/>
            </a:solidFill>
            <a:prstDash val="solid"/>
            <a:round/>
            <a:headEnd len="med" w="med" type="none"/>
            <a:tailEnd len="med" w="med" type="triangle"/>
          </a:ln>
        </p:spPr>
      </p:cxnSp>
      <p:cxnSp>
        <p:nvCxnSpPr>
          <p:cNvPr id="562" name="Google Shape;562;p25"/>
          <p:cNvCxnSpPr/>
          <p:nvPr/>
        </p:nvCxnSpPr>
        <p:spPr>
          <a:xfrm flipH="1" rot="10800000">
            <a:off x="2766757" y="405063"/>
            <a:ext cx="4792800" cy="1279800"/>
          </a:xfrm>
          <a:prstGeom prst="straightConnector1">
            <a:avLst/>
          </a:prstGeom>
          <a:noFill/>
          <a:ln cap="flat" cmpd="sng" w="28575">
            <a:solidFill>
              <a:srgbClr val="000000"/>
            </a:solidFill>
            <a:prstDash val="solid"/>
            <a:round/>
            <a:headEnd len="med" w="med" type="none"/>
            <a:tailEnd len="med" w="med" type="triangle"/>
          </a:ln>
        </p:spPr>
      </p:cxnSp>
      <p:cxnSp>
        <p:nvCxnSpPr>
          <p:cNvPr id="563" name="Google Shape;563;p25"/>
          <p:cNvCxnSpPr>
            <a:endCxn id="544" idx="1"/>
          </p:cNvCxnSpPr>
          <p:nvPr/>
        </p:nvCxnSpPr>
        <p:spPr>
          <a:xfrm>
            <a:off x="7559507" y="439680"/>
            <a:ext cx="332700" cy="1262700"/>
          </a:xfrm>
          <a:prstGeom prst="straightConnector1">
            <a:avLst/>
          </a:prstGeom>
          <a:noFill/>
          <a:ln cap="flat" cmpd="sng" w="28575">
            <a:solidFill>
              <a:srgbClr val="000000"/>
            </a:solidFill>
            <a:prstDash val="solid"/>
            <a:round/>
            <a:headEnd len="med" w="med" type="none"/>
            <a:tailEnd len="med" w="med" type="triangle"/>
          </a:ln>
        </p:spPr>
      </p:cxnSp>
      <p:sp>
        <p:nvSpPr>
          <p:cNvPr id="564" name="Google Shape;564;p25"/>
          <p:cNvSpPr/>
          <p:nvPr/>
        </p:nvSpPr>
        <p:spPr>
          <a:xfrm>
            <a:off x="3093507" y="2689738"/>
            <a:ext cx="134314" cy="92274"/>
          </a:xfrm>
          <a:prstGeom prst="flowChartExtra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5"/>
          <p:cNvSpPr/>
          <p:nvPr/>
        </p:nvSpPr>
        <p:spPr>
          <a:xfrm>
            <a:off x="2745375" y="4127963"/>
            <a:ext cx="134314" cy="92274"/>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5"/>
          <p:cNvSpPr/>
          <p:nvPr/>
        </p:nvSpPr>
        <p:spPr>
          <a:xfrm>
            <a:off x="503175" y="3467525"/>
            <a:ext cx="134400" cy="120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5"/>
          <p:cNvSpPr/>
          <p:nvPr/>
        </p:nvSpPr>
        <p:spPr>
          <a:xfrm>
            <a:off x="7918300" y="4220050"/>
            <a:ext cx="134400" cy="120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5"/>
          <p:cNvSpPr/>
          <p:nvPr/>
        </p:nvSpPr>
        <p:spPr>
          <a:xfrm>
            <a:off x="5843084" y="3948327"/>
            <a:ext cx="134314" cy="92274"/>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5"/>
          <p:cNvSpPr/>
          <p:nvPr/>
        </p:nvSpPr>
        <p:spPr>
          <a:xfrm>
            <a:off x="7551832" y="2860564"/>
            <a:ext cx="134314" cy="92274"/>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5"/>
          <p:cNvSpPr/>
          <p:nvPr/>
        </p:nvSpPr>
        <p:spPr>
          <a:xfrm>
            <a:off x="762813" y="4040600"/>
            <a:ext cx="155325" cy="120825"/>
          </a:xfrm>
          <a:prstGeom prst="flowChartExtra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5"/>
          <p:cNvSpPr/>
          <p:nvPr/>
        </p:nvSpPr>
        <p:spPr>
          <a:xfrm>
            <a:off x="5538576" y="4653030"/>
            <a:ext cx="134314" cy="92274"/>
          </a:xfrm>
          <a:prstGeom prst="flowChartExtra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5"/>
          <p:cNvSpPr txBox="1"/>
          <p:nvPr/>
        </p:nvSpPr>
        <p:spPr>
          <a:xfrm>
            <a:off x="503175" y="4161425"/>
            <a:ext cx="1001100" cy="4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(pickup)</a:t>
            </a:r>
            <a:endParaRPr/>
          </a:p>
        </p:txBody>
      </p:sp>
      <p:sp>
        <p:nvSpPr>
          <p:cNvPr id="573" name="Google Shape;573;p25"/>
          <p:cNvSpPr txBox="1"/>
          <p:nvPr/>
        </p:nvSpPr>
        <p:spPr>
          <a:xfrm>
            <a:off x="2941725" y="2720375"/>
            <a:ext cx="14874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 (pickup)</a:t>
            </a:r>
            <a:endParaRPr/>
          </a:p>
        </p:txBody>
      </p:sp>
      <p:sp>
        <p:nvSpPr>
          <p:cNvPr id="574" name="Google Shape;574;p25"/>
          <p:cNvSpPr txBox="1"/>
          <p:nvPr/>
        </p:nvSpPr>
        <p:spPr>
          <a:xfrm>
            <a:off x="5329976" y="4745425"/>
            <a:ext cx="10011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 (pickup)</a:t>
            </a:r>
            <a:endParaRPr/>
          </a:p>
        </p:txBody>
      </p:sp>
      <p:sp>
        <p:nvSpPr>
          <p:cNvPr id="575" name="Google Shape;575;p25"/>
          <p:cNvSpPr txBox="1"/>
          <p:nvPr/>
        </p:nvSpPr>
        <p:spPr>
          <a:xfrm>
            <a:off x="2551210" y="3768675"/>
            <a:ext cx="12189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 (dropoff)</a:t>
            </a:r>
            <a:endParaRPr/>
          </a:p>
        </p:txBody>
      </p:sp>
      <p:sp>
        <p:nvSpPr>
          <p:cNvPr id="576" name="Google Shape;576;p25"/>
          <p:cNvSpPr txBox="1"/>
          <p:nvPr/>
        </p:nvSpPr>
        <p:spPr>
          <a:xfrm>
            <a:off x="7253201" y="2535375"/>
            <a:ext cx="11592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(dropoff)</a:t>
            </a:r>
            <a:endParaRPr/>
          </a:p>
        </p:txBody>
      </p:sp>
      <p:sp>
        <p:nvSpPr>
          <p:cNvPr id="577" name="Google Shape;577;p25"/>
          <p:cNvSpPr txBox="1"/>
          <p:nvPr/>
        </p:nvSpPr>
        <p:spPr>
          <a:xfrm>
            <a:off x="5713550" y="3630450"/>
            <a:ext cx="11592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 (dropoff)</a:t>
            </a:r>
            <a:endParaRPr/>
          </a:p>
        </p:txBody>
      </p:sp>
      <p:sp>
        <p:nvSpPr>
          <p:cNvPr id="578" name="Google Shape;578;p25"/>
          <p:cNvSpPr txBox="1"/>
          <p:nvPr/>
        </p:nvSpPr>
        <p:spPr>
          <a:xfrm>
            <a:off x="347800" y="3107900"/>
            <a:ext cx="1122000" cy="4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Depot 1</a:t>
            </a:r>
            <a:endParaRPr/>
          </a:p>
        </p:txBody>
      </p:sp>
      <p:sp>
        <p:nvSpPr>
          <p:cNvPr id="579" name="Google Shape;579;p25"/>
          <p:cNvSpPr txBox="1"/>
          <p:nvPr/>
        </p:nvSpPr>
        <p:spPr>
          <a:xfrm>
            <a:off x="7646431" y="4420218"/>
            <a:ext cx="9702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Depot 2</a:t>
            </a:r>
            <a:endParaRPr/>
          </a:p>
        </p:txBody>
      </p:sp>
      <p:cxnSp>
        <p:nvCxnSpPr>
          <p:cNvPr id="580" name="Google Shape;580;p25"/>
          <p:cNvCxnSpPr>
            <a:endCxn id="570" idx="0"/>
          </p:cNvCxnSpPr>
          <p:nvPr/>
        </p:nvCxnSpPr>
        <p:spPr>
          <a:xfrm>
            <a:off x="570475" y="3588500"/>
            <a:ext cx="270000" cy="452100"/>
          </a:xfrm>
          <a:prstGeom prst="straightConnector1">
            <a:avLst/>
          </a:prstGeom>
          <a:noFill/>
          <a:ln cap="flat" cmpd="sng" w="28575">
            <a:solidFill>
              <a:srgbClr val="000000"/>
            </a:solidFill>
            <a:prstDash val="solid"/>
            <a:round/>
            <a:headEnd len="med" w="med" type="none"/>
            <a:tailEnd len="med" w="med" type="triangle"/>
          </a:ln>
        </p:spPr>
      </p:cxnSp>
      <p:cxnSp>
        <p:nvCxnSpPr>
          <p:cNvPr id="581" name="Google Shape;581;p25"/>
          <p:cNvCxnSpPr>
            <a:stCxn id="570" idx="0"/>
            <a:endCxn id="564" idx="0"/>
          </p:cNvCxnSpPr>
          <p:nvPr/>
        </p:nvCxnSpPr>
        <p:spPr>
          <a:xfrm flipH="1" rot="10800000">
            <a:off x="840475" y="2689700"/>
            <a:ext cx="2320200" cy="1350900"/>
          </a:xfrm>
          <a:prstGeom prst="straightConnector1">
            <a:avLst/>
          </a:prstGeom>
          <a:noFill/>
          <a:ln cap="flat" cmpd="sng" w="28575">
            <a:solidFill>
              <a:srgbClr val="000000"/>
            </a:solidFill>
            <a:prstDash val="solid"/>
            <a:round/>
            <a:headEnd len="med" w="med" type="none"/>
            <a:tailEnd len="med" w="med" type="triangle"/>
          </a:ln>
        </p:spPr>
      </p:cxnSp>
      <p:cxnSp>
        <p:nvCxnSpPr>
          <p:cNvPr id="582" name="Google Shape;582;p25"/>
          <p:cNvCxnSpPr>
            <a:endCxn id="568" idx="2"/>
          </p:cNvCxnSpPr>
          <p:nvPr/>
        </p:nvCxnSpPr>
        <p:spPr>
          <a:xfrm>
            <a:off x="3160742" y="2689701"/>
            <a:ext cx="2749500" cy="1350900"/>
          </a:xfrm>
          <a:prstGeom prst="straightConnector1">
            <a:avLst/>
          </a:prstGeom>
          <a:noFill/>
          <a:ln cap="flat" cmpd="sng" w="28575">
            <a:solidFill>
              <a:srgbClr val="000000"/>
            </a:solidFill>
            <a:prstDash val="solid"/>
            <a:round/>
            <a:headEnd len="med" w="med" type="none"/>
            <a:tailEnd len="med" w="med" type="triangle"/>
          </a:ln>
        </p:spPr>
      </p:cxnSp>
      <p:cxnSp>
        <p:nvCxnSpPr>
          <p:cNvPr id="583" name="Google Shape;583;p25"/>
          <p:cNvCxnSpPr>
            <a:stCxn id="568" idx="2"/>
            <a:endCxn id="571" idx="0"/>
          </p:cNvCxnSpPr>
          <p:nvPr/>
        </p:nvCxnSpPr>
        <p:spPr>
          <a:xfrm flipH="1">
            <a:off x="5605742" y="4040601"/>
            <a:ext cx="304500" cy="612300"/>
          </a:xfrm>
          <a:prstGeom prst="straightConnector1">
            <a:avLst/>
          </a:prstGeom>
          <a:noFill/>
          <a:ln cap="flat" cmpd="sng" w="28575">
            <a:solidFill>
              <a:srgbClr val="000000"/>
            </a:solidFill>
            <a:prstDash val="solid"/>
            <a:round/>
            <a:headEnd len="med" w="med" type="none"/>
            <a:tailEnd len="med" w="med" type="triangle"/>
          </a:ln>
        </p:spPr>
      </p:cxnSp>
      <p:cxnSp>
        <p:nvCxnSpPr>
          <p:cNvPr id="584" name="Google Shape;584;p25"/>
          <p:cNvCxnSpPr>
            <a:stCxn id="571" idx="0"/>
            <a:endCxn id="565" idx="2"/>
          </p:cNvCxnSpPr>
          <p:nvPr/>
        </p:nvCxnSpPr>
        <p:spPr>
          <a:xfrm rot="10800000">
            <a:off x="2812433" y="4220130"/>
            <a:ext cx="2793300" cy="432900"/>
          </a:xfrm>
          <a:prstGeom prst="straightConnector1">
            <a:avLst/>
          </a:prstGeom>
          <a:noFill/>
          <a:ln cap="flat" cmpd="sng" w="28575">
            <a:solidFill>
              <a:srgbClr val="000000"/>
            </a:solidFill>
            <a:prstDash val="solid"/>
            <a:round/>
            <a:headEnd len="med" w="med" type="none"/>
            <a:tailEnd len="med" w="med" type="triangle"/>
          </a:ln>
        </p:spPr>
      </p:cxnSp>
      <p:cxnSp>
        <p:nvCxnSpPr>
          <p:cNvPr id="585" name="Google Shape;585;p25"/>
          <p:cNvCxnSpPr/>
          <p:nvPr/>
        </p:nvCxnSpPr>
        <p:spPr>
          <a:xfrm flipH="1" rot="10800000">
            <a:off x="2812532" y="2940438"/>
            <a:ext cx="4792800" cy="1279800"/>
          </a:xfrm>
          <a:prstGeom prst="straightConnector1">
            <a:avLst/>
          </a:prstGeom>
          <a:noFill/>
          <a:ln cap="flat" cmpd="sng" w="28575">
            <a:solidFill>
              <a:srgbClr val="000000"/>
            </a:solidFill>
            <a:prstDash val="solid"/>
            <a:round/>
            <a:headEnd len="med" w="med" type="none"/>
            <a:tailEnd len="med" w="med" type="triangle"/>
          </a:ln>
        </p:spPr>
      </p:cxnSp>
      <p:cxnSp>
        <p:nvCxnSpPr>
          <p:cNvPr id="586" name="Google Shape;586;p25"/>
          <p:cNvCxnSpPr>
            <a:endCxn id="567" idx="1"/>
          </p:cNvCxnSpPr>
          <p:nvPr/>
        </p:nvCxnSpPr>
        <p:spPr>
          <a:xfrm>
            <a:off x="7605282" y="2975055"/>
            <a:ext cx="332700" cy="1262700"/>
          </a:xfrm>
          <a:prstGeom prst="straightConnector1">
            <a:avLst/>
          </a:prstGeom>
          <a:noFill/>
          <a:ln cap="flat" cmpd="sng" w="28575">
            <a:solidFill>
              <a:srgbClr val="000000"/>
            </a:solidFill>
            <a:prstDash val="solid"/>
            <a:round/>
            <a:headEnd len="med" w="med" type="none"/>
            <a:tailEnd len="med" w="med" type="triangle"/>
          </a:ln>
        </p:spPr>
      </p:cxnSp>
      <p:cxnSp>
        <p:nvCxnSpPr>
          <p:cNvPr id="587" name="Google Shape;587;p25"/>
          <p:cNvCxnSpPr/>
          <p:nvPr/>
        </p:nvCxnSpPr>
        <p:spPr>
          <a:xfrm>
            <a:off x="4500" y="2521513"/>
            <a:ext cx="9135000" cy="27600"/>
          </a:xfrm>
          <a:prstGeom prst="straightConnector1">
            <a:avLst/>
          </a:prstGeom>
          <a:noFill/>
          <a:ln cap="flat" cmpd="sng" w="76200">
            <a:solidFill>
              <a:srgbClr val="FF0000"/>
            </a:solidFill>
            <a:prstDash val="solid"/>
            <a:round/>
            <a:headEnd len="med" w="med" type="none"/>
            <a:tailEnd len="med" w="med" type="none"/>
          </a:ln>
        </p:spPr>
      </p:cxnSp>
      <p:sp>
        <p:nvSpPr>
          <p:cNvPr id="588" name="Google Shape;588;p25"/>
          <p:cNvSpPr txBox="1"/>
          <p:nvPr/>
        </p:nvSpPr>
        <p:spPr>
          <a:xfrm>
            <a:off x="283750" y="2591713"/>
            <a:ext cx="5272200" cy="6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Original</a:t>
            </a:r>
            <a:endParaRPr b="1">
              <a:solidFill>
                <a:srgbClr val="FF0000"/>
              </a:solidFill>
            </a:endParaRPr>
          </a:p>
        </p:txBody>
      </p:sp>
      <p:sp>
        <p:nvSpPr>
          <p:cNvPr id="589" name="Google Shape;589;p25"/>
          <p:cNvSpPr txBox="1"/>
          <p:nvPr/>
        </p:nvSpPr>
        <p:spPr>
          <a:xfrm>
            <a:off x="283750" y="2078550"/>
            <a:ext cx="5272200" cy="6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After 2 O</a:t>
            </a:r>
            <a:r>
              <a:rPr b="1" lang="en">
                <a:solidFill>
                  <a:srgbClr val="FF0000"/>
                </a:solidFill>
              </a:rPr>
              <a:t>pt </a:t>
            </a:r>
            <a:r>
              <a:rPr b="1" lang="en">
                <a:solidFill>
                  <a:srgbClr val="FF0000"/>
                </a:solidFill>
              </a:rPr>
              <a:t>Swapping</a:t>
            </a:r>
            <a:endParaRPr b="1">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3" name="Shape 593"/>
        <p:cNvGrpSpPr/>
        <p:nvPr/>
      </p:nvGrpSpPr>
      <p:grpSpPr>
        <a:xfrm>
          <a:off x="0" y="0"/>
          <a:ext cx="0" cy="0"/>
          <a:chOff x="0" y="0"/>
          <a:chExt cx="0" cy="0"/>
        </a:xfrm>
      </p:grpSpPr>
      <p:sp>
        <p:nvSpPr>
          <p:cNvPr id="594" name="Google Shape;594;p26"/>
          <p:cNvSpPr/>
          <p:nvPr/>
        </p:nvSpPr>
        <p:spPr>
          <a:xfrm>
            <a:off x="3093507" y="2689738"/>
            <a:ext cx="134314" cy="92274"/>
          </a:xfrm>
          <a:prstGeom prst="flowChartExtra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6"/>
          <p:cNvSpPr/>
          <p:nvPr/>
        </p:nvSpPr>
        <p:spPr>
          <a:xfrm>
            <a:off x="2745375" y="4127963"/>
            <a:ext cx="134314" cy="92274"/>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6"/>
          <p:cNvSpPr/>
          <p:nvPr/>
        </p:nvSpPr>
        <p:spPr>
          <a:xfrm>
            <a:off x="503175" y="3467525"/>
            <a:ext cx="134400" cy="120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6"/>
          <p:cNvSpPr/>
          <p:nvPr/>
        </p:nvSpPr>
        <p:spPr>
          <a:xfrm>
            <a:off x="7918300" y="4220050"/>
            <a:ext cx="134400" cy="120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6"/>
          <p:cNvSpPr/>
          <p:nvPr/>
        </p:nvSpPr>
        <p:spPr>
          <a:xfrm>
            <a:off x="5843084" y="3948327"/>
            <a:ext cx="134314" cy="92274"/>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6"/>
          <p:cNvSpPr/>
          <p:nvPr/>
        </p:nvSpPr>
        <p:spPr>
          <a:xfrm>
            <a:off x="7551832" y="2860564"/>
            <a:ext cx="134314" cy="92274"/>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6"/>
          <p:cNvSpPr/>
          <p:nvPr/>
        </p:nvSpPr>
        <p:spPr>
          <a:xfrm>
            <a:off x="762813" y="4040600"/>
            <a:ext cx="155325" cy="120825"/>
          </a:xfrm>
          <a:prstGeom prst="flowChartExtra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6"/>
          <p:cNvSpPr/>
          <p:nvPr/>
        </p:nvSpPr>
        <p:spPr>
          <a:xfrm>
            <a:off x="5538576" y="4653030"/>
            <a:ext cx="134314" cy="92274"/>
          </a:xfrm>
          <a:prstGeom prst="flowChartExtra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6"/>
          <p:cNvSpPr txBox="1"/>
          <p:nvPr/>
        </p:nvSpPr>
        <p:spPr>
          <a:xfrm>
            <a:off x="503175" y="4161425"/>
            <a:ext cx="1001100" cy="4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(pickup)</a:t>
            </a:r>
            <a:endParaRPr/>
          </a:p>
        </p:txBody>
      </p:sp>
      <p:sp>
        <p:nvSpPr>
          <p:cNvPr id="603" name="Google Shape;603;p26"/>
          <p:cNvSpPr txBox="1"/>
          <p:nvPr/>
        </p:nvSpPr>
        <p:spPr>
          <a:xfrm>
            <a:off x="2941725" y="2720375"/>
            <a:ext cx="14874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 (pickup)</a:t>
            </a:r>
            <a:endParaRPr/>
          </a:p>
        </p:txBody>
      </p:sp>
      <p:sp>
        <p:nvSpPr>
          <p:cNvPr id="604" name="Google Shape;604;p26"/>
          <p:cNvSpPr txBox="1"/>
          <p:nvPr/>
        </p:nvSpPr>
        <p:spPr>
          <a:xfrm>
            <a:off x="5329976" y="4745425"/>
            <a:ext cx="10011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 (pickup)</a:t>
            </a:r>
            <a:endParaRPr/>
          </a:p>
        </p:txBody>
      </p:sp>
      <p:sp>
        <p:nvSpPr>
          <p:cNvPr id="605" name="Google Shape;605;p26"/>
          <p:cNvSpPr txBox="1"/>
          <p:nvPr/>
        </p:nvSpPr>
        <p:spPr>
          <a:xfrm>
            <a:off x="2551210" y="3768675"/>
            <a:ext cx="12189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 (dropoff)</a:t>
            </a:r>
            <a:endParaRPr/>
          </a:p>
        </p:txBody>
      </p:sp>
      <p:sp>
        <p:nvSpPr>
          <p:cNvPr id="606" name="Google Shape;606;p26"/>
          <p:cNvSpPr txBox="1"/>
          <p:nvPr/>
        </p:nvSpPr>
        <p:spPr>
          <a:xfrm>
            <a:off x="7253201" y="2535375"/>
            <a:ext cx="11592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(dropoff)</a:t>
            </a:r>
            <a:endParaRPr/>
          </a:p>
        </p:txBody>
      </p:sp>
      <p:sp>
        <p:nvSpPr>
          <p:cNvPr id="607" name="Google Shape;607;p26"/>
          <p:cNvSpPr txBox="1"/>
          <p:nvPr/>
        </p:nvSpPr>
        <p:spPr>
          <a:xfrm>
            <a:off x="5713550" y="3630450"/>
            <a:ext cx="11592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 (dropoff)</a:t>
            </a:r>
            <a:endParaRPr/>
          </a:p>
        </p:txBody>
      </p:sp>
      <p:sp>
        <p:nvSpPr>
          <p:cNvPr id="608" name="Google Shape;608;p26"/>
          <p:cNvSpPr txBox="1"/>
          <p:nvPr/>
        </p:nvSpPr>
        <p:spPr>
          <a:xfrm>
            <a:off x="347800" y="3107900"/>
            <a:ext cx="1122000" cy="4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Depot 1</a:t>
            </a:r>
            <a:endParaRPr/>
          </a:p>
        </p:txBody>
      </p:sp>
      <p:sp>
        <p:nvSpPr>
          <p:cNvPr id="609" name="Google Shape;609;p26"/>
          <p:cNvSpPr txBox="1"/>
          <p:nvPr/>
        </p:nvSpPr>
        <p:spPr>
          <a:xfrm>
            <a:off x="7646431" y="4420218"/>
            <a:ext cx="9702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Depot 2</a:t>
            </a:r>
            <a:endParaRPr/>
          </a:p>
        </p:txBody>
      </p:sp>
      <p:cxnSp>
        <p:nvCxnSpPr>
          <p:cNvPr id="610" name="Google Shape;610;p26"/>
          <p:cNvCxnSpPr>
            <a:endCxn id="600" idx="0"/>
          </p:cNvCxnSpPr>
          <p:nvPr/>
        </p:nvCxnSpPr>
        <p:spPr>
          <a:xfrm>
            <a:off x="570475" y="3588500"/>
            <a:ext cx="270000" cy="452100"/>
          </a:xfrm>
          <a:prstGeom prst="straightConnector1">
            <a:avLst/>
          </a:prstGeom>
          <a:noFill/>
          <a:ln cap="flat" cmpd="sng" w="28575">
            <a:solidFill>
              <a:srgbClr val="000000"/>
            </a:solidFill>
            <a:prstDash val="solid"/>
            <a:round/>
            <a:headEnd len="med" w="med" type="none"/>
            <a:tailEnd len="med" w="med" type="triangle"/>
          </a:ln>
        </p:spPr>
      </p:cxnSp>
      <p:cxnSp>
        <p:nvCxnSpPr>
          <p:cNvPr id="611" name="Google Shape;611;p26"/>
          <p:cNvCxnSpPr>
            <a:stCxn id="600" idx="0"/>
            <a:endCxn id="594" idx="0"/>
          </p:cNvCxnSpPr>
          <p:nvPr/>
        </p:nvCxnSpPr>
        <p:spPr>
          <a:xfrm flipH="1" rot="10800000">
            <a:off x="840475" y="2689700"/>
            <a:ext cx="2320200" cy="1350900"/>
          </a:xfrm>
          <a:prstGeom prst="straightConnector1">
            <a:avLst/>
          </a:prstGeom>
          <a:noFill/>
          <a:ln cap="flat" cmpd="sng" w="28575">
            <a:solidFill>
              <a:srgbClr val="000000"/>
            </a:solidFill>
            <a:prstDash val="solid"/>
            <a:round/>
            <a:headEnd len="med" w="med" type="none"/>
            <a:tailEnd len="med" w="med" type="triangle"/>
          </a:ln>
        </p:spPr>
      </p:cxnSp>
      <p:cxnSp>
        <p:nvCxnSpPr>
          <p:cNvPr id="612" name="Google Shape;612;p26"/>
          <p:cNvCxnSpPr>
            <a:endCxn id="598" idx="2"/>
          </p:cNvCxnSpPr>
          <p:nvPr/>
        </p:nvCxnSpPr>
        <p:spPr>
          <a:xfrm>
            <a:off x="3160742" y="2689701"/>
            <a:ext cx="2749500" cy="1350900"/>
          </a:xfrm>
          <a:prstGeom prst="straightConnector1">
            <a:avLst/>
          </a:prstGeom>
          <a:noFill/>
          <a:ln cap="flat" cmpd="sng" w="28575">
            <a:solidFill>
              <a:srgbClr val="000000"/>
            </a:solidFill>
            <a:prstDash val="solid"/>
            <a:round/>
            <a:headEnd len="med" w="med" type="none"/>
            <a:tailEnd len="med" w="med" type="triangle"/>
          </a:ln>
        </p:spPr>
      </p:cxnSp>
      <p:cxnSp>
        <p:nvCxnSpPr>
          <p:cNvPr id="613" name="Google Shape;613;p26"/>
          <p:cNvCxnSpPr>
            <a:stCxn id="598" idx="2"/>
            <a:endCxn id="601" idx="0"/>
          </p:cNvCxnSpPr>
          <p:nvPr/>
        </p:nvCxnSpPr>
        <p:spPr>
          <a:xfrm flipH="1">
            <a:off x="5605742" y="4040601"/>
            <a:ext cx="304500" cy="612300"/>
          </a:xfrm>
          <a:prstGeom prst="straightConnector1">
            <a:avLst/>
          </a:prstGeom>
          <a:noFill/>
          <a:ln cap="flat" cmpd="sng" w="28575">
            <a:solidFill>
              <a:srgbClr val="000000"/>
            </a:solidFill>
            <a:prstDash val="solid"/>
            <a:round/>
            <a:headEnd len="med" w="med" type="none"/>
            <a:tailEnd len="med" w="med" type="triangle"/>
          </a:ln>
        </p:spPr>
      </p:cxnSp>
      <p:cxnSp>
        <p:nvCxnSpPr>
          <p:cNvPr id="614" name="Google Shape;614;p26"/>
          <p:cNvCxnSpPr>
            <a:stCxn id="601" idx="0"/>
            <a:endCxn id="595" idx="2"/>
          </p:cNvCxnSpPr>
          <p:nvPr/>
        </p:nvCxnSpPr>
        <p:spPr>
          <a:xfrm rot="10800000">
            <a:off x="2812433" y="4220130"/>
            <a:ext cx="2793300" cy="432900"/>
          </a:xfrm>
          <a:prstGeom prst="straightConnector1">
            <a:avLst/>
          </a:prstGeom>
          <a:noFill/>
          <a:ln cap="flat" cmpd="sng" w="28575">
            <a:solidFill>
              <a:srgbClr val="000000"/>
            </a:solidFill>
            <a:prstDash val="solid"/>
            <a:round/>
            <a:headEnd len="med" w="med" type="none"/>
            <a:tailEnd len="med" w="med" type="triangle"/>
          </a:ln>
        </p:spPr>
      </p:cxnSp>
      <p:cxnSp>
        <p:nvCxnSpPr>
          <p:cNvPr id="615" name="Google Shape;615;p26"/>
          <p:cNvCxnSpPr/>
          <p:nvPr/>
        </p:nvCxnSpPr>
        <p:spPr>
          <a:xfrm flipH="1" rot="10800000">
            <a:off x="2812532" y="2940438"/>
            <a:ext cx="4792800" cy="1279800"/>
          </a:xfrm>
          <a:prstGeom prst="straightConnector1">
            <a:avLst/>
          </a:prstGeom>
          <a:noFill/>
          <a:ln cap="flat" cmpd="sng" w="28575">
            <a:solidFill>
              <a:srgbClr val="000000"/>
            </a:solidFill>
            <a:prstDash val="solid"/>
            <a:round/>
            <a:headEnd len="med" w="med" type="none"/>
            <a:tailEnd len="med" w="med" type="triangle"/>
          </a:ln>
        </p:spPr>
      </p:cxnSp>
      <p:cxnSp>
        <p:nvCxnSpPr>
          <p:cNvPr id="616" name="Google Shape;616;p26"/>
          <p:cNvCxnSpPr>
            <a:endCxn id="597" idx="1"/>
          </p:cNvCxnSpPr>
          <p:nvPr/>
        </p:nvCxnSpPr>
        <p:spPr>
          <a:xfrm>
            <a:off x="7605282" y="2975055"/>
            <a:ext cx="332700" cy="1262700"/>
          </a:xfrm>
          <a:prstGeom prst="straightConnector1">
            <a:avLst/>
          </a:prstGeom>
          <a:noFill/>
          <a:ln cap="flat" cmpd="sng" w="28575">
            <a:solidFill>
              <a:srgbClr val="000000"/>
            </a:solidFill>
            <a:prstDash val="solid"/>
            <a:round/>
            <a:headEnd len="med" w="med" type="none"/>
            <a:tailEnd len="med" w="med" type="triangle"/>
          </a:ln>
        </p:spPr>
      </p:cxnSp>
      <p:pic>
        <p:nvPicPr>
          <p:cNvPr id="617" name="Google Shape;617;p26"/>
          <p:cNvPicPr preferRelativeResize="0"/>
          <p:nvPr/>
        </p:nvPicPr>
        <p:blipFill>
          <a:blip r:embed="rId3">
            <a:alphaModFix/>
          </a:blip>
          <a:stretch>
            <a:fillRect/>
          </a:stretch>
        </p:blipFill>
        <p:spPr>
          <a:xfrm>
            <a:off x="0" y="0"/>
            <a:ext cx="4327549" cy="2230324"/>
          </a:xfrm>
          <a:prstGeom prst="rect">
            <a:avLst/>
          </a:prstGeom>
          <a:noFill/>
          <a:ln>
            <a:noFill/>
          </a:ln>
        </p:spPr>
      </p:pic>
      <p:sp>
        <p:nvSpPr>
          <p:cNvPr id="618" name="Google Shape;618;p26"/>
          <p:cNvSpPr/>
          <p:nvPr/>
        </p:nvSpPr>
        <p:spPr>
          <a:xfrm>
            <a:off x="4808050" y="229375"/>
            <a:ext cx="4145700" cy="9678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6"/>
          <p:cNvSpPr txBox="1"/>
          <p:nvPr/>
        </p:nvSpPr>
        <p:spPr>
          <a:xfrm>
            <a:off x="4911275" y="279625"/>
            <a:ext cx="4954200" cy="8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Delivery Order: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  A</a:t>
            </a:r>
            <a:r>
              <a:rPr lang="en">
                <a:solidFill>
                  <a:srgbClr val="222222"/>
                </a:solidFill>
              </a:rPr>
              <a:t>↑, C↑, C↓, B↑, B↓, A↓, 2</a:t>
            </a:r>
            <a:endParaRPr/>
          </a:p>
          <a:p>
            <a:pPr indent="0" lvl="0" marL="0" rtl="0" algn="l">
              <a:spcBef>
                <a:spcPts val="0"/>
              </a:spcBef>
              <a:spcAft>
                <a:spcPts val="0"/>
              </a:spcAft>
              <a:buNone/>
            </a:pPr>
            <a:r>
              <a:t/>
            </a:r>
            <a:endParaRPr/>
          </a:p>
        </p:txBody>
      </p:sp>
      <p:sp>
        <p:nvSpPr>
          <p:cNvPr id="620" name="Google Shape;620;p26"/>
          <p:cNvSpPr/>
          <p:nvPr/>
        </p:nvSpPr>
        <p:spPr>
          <a:xfrm>
            <a:off x="7907800" y="4198775"/>
            <a:ext cx="155400" cy="142200"/>
          </a:xfrm>
          <a:prstGeom prst="flowChartConnector">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61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61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61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61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61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61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61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20"/>
                                        </p:tgtEl>
                                        <p:attrNameLst>
                                          <p:attrName>style.visibility</p:attrName>
                                        </p:attrNameLst>
                                      </p:cBhvr>
                                      <p:to>
                                        <p:strVal val="visible"/>
                                      </p:to>
                                    </p:set>
                                    <p:animEffect filter="fade" transition="in">
                                      <p:cBhvr>
                                        <p:cTn dur="1000"/>
                                        <p:tgtEl>
                                          <p:spTgt spid="6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4"/>
          <p:cNvSpPr/>
          <p:nvPr/>
        </p:nvSpPr>
        <p:spPr>
          <a:xfrm>
            <a:off x="6361350" y="79325"/>
            <a:ext cx="2640900" cy="20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txBox="1"/>
          <p:nvPr>
            <p:ph type="title"/>
          </p:nvPr>
        </p:nvSpPr>
        <p:spPr>
          <a:xfrm>
            <a:off x="311700" y="445025"/>
            <a:ext cx="7251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Milestone 3 - Point to Point Pathfinder</a:t>
            </a:r>
            <a:endParaRPr/>
          </a:p>
        </p:txBody>
      </p:sp>
      <p:sp>
        <p:nvSpPr>
          <p:cNvPr id="104" name="Google Shape;104;p14"/>
          <p:cNvSpPr txBox="1"/>
          <p:nvPr>
            <p:ph idx="1" type="body"/>
          </p:nvPr>
        </p:nvSpPr>
        <p:spPr>
          <a:xfrm>
            <a:off x="311700" y="1198072"/>
            <a:ext cx="2640900" cy="42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Modified version of A* </a:t>
            </a:r>
            <a:endParaRPr/>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a:p>
        </p:txBody>
      </p:sp>
      <p:sp>
        <p:nvSpPr>
          <p:cNvPr id="105" name="Google Shape;105;p14"/>
          <p:cNvSpPr/>
          <p:nvPr/>
        </p:nvSpPr>
        <p:spPr>
          <a:xfrm>
            <a:off x="2745700" y="4042150"/>
            <a:ext cx="134400" cy="120900"/>
          </a:xfrm>
          <a:prstGeom prst="flowChartConnector">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txBox="1"/>
          <p:nvPr/>
        </p:nvSpPr>
        <p:spPr>
          <a:xfrm>
            <a:off x="2590325" y="3682525"/>
            <a:ext cx="22608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Start</a:t>
            </a:r>
            <a:endParaRPr/>
          </a:p>
        </p:txBody>
      </p:sp>
      <p:sp>
        <p:nvSpPr>
          <p:cNvPr id="107" name="Google Shape;107;p14"/>
          <p:cNvSpPr/>
          <p:nvPr/>
        </p:nvSpPr>
        <p:spPr>
          <a:xfrm>
            <a:off x="8719500" y="2428075"/>
            <a:ext cx="134400" cy="120900"/>
          </a:xfrm>
          <a:prstGeom prst="flowChartConnector">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txBox="1"/>
          <p:nvPr/>
        </p:nvSpPr>
        <p:spPr>
          <a:xfrm>
            <a:off x="8536675" y="2068375"/>
            <a:ext cx="2260800" cy="3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End</a:t>
            </a:r>
            <a:endParaRPr/>
          </a:p>
        </p:txBody>
      </p:sp>
      <p:sp>
        <p:nvSpPr>
          <p:cNvPr id="109" name="Google Shape;109;p14"/>
          <p:cNvSpPr/>
          <p:nvPr/>
        </p:nvSpPr>
        <p:spPr>
          <a:xfrm>
            <a:off x="4851125" y="3608088"/>
            <a:ext cx="134400" cy="120900"/>
          </a:xfrm>
          <a:prstGeom prst="flowChartConnector">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0" name="Google Shape;110;p14"/>
          <p:cNvCxnSpPr>
            <a:endCxn id="109" idx="3"/>
          </p:cNvCxnSpPr>
          <p:nvPr/>
        </p:nvCxnSpPr>
        <p:spPr>
          <a:xfrm flipH="1" rot="10800000">
            <a:off x="2818807" y="3711282"/>
            <a:ext cx="2052000" cy="375000"/>
          </a:xfrm>
          <a:prstGeom prst="straightConnector1">
            <a:avLst/>
          </a:prstGeom>
          <a:noFill/>
          <a:ln cap="flat" cmpd="sng" w="9525">
            <a:solidFill>
              <a:schemeClr val="dk2"/>
            </a:solidFill>
            <a:prstDash val="solid"/>
            <a:round/>
            <a:headEnd len="med" w="med" type="none"/>
            <a:tailEnd len="med" w="med" type="none"/>
          </a:ln>
        </p:spPr>
      </p:cxnSp>
      <p:sp>
        <p:nvSpPr>
          <p:cNvPr id="111" name="Google Shape;111;p14"/>
          <p:cNvSpPr/>
          <p:nvPr/>
        </p:nvSpPr>
        <p:spPr>
          <a:xfrm>
            <a:off x="6971450" y="4163038"/>
            <a:ext cx="134400" cy="120900"/>
          </a:xfrm>
          <a:prstGeom prst="flowChartConnector">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2" name="Google Shape;112;p14"/>
          <p:cNvCxnSpPr>
            <a:stCxn id="109" idx="6"/>
            <a:endCxn id="111" idx="2"/>
          </p:cNvCxnSpPr>
          <p:nvPr/>
        </p:nvCxnSpPr>
        <p:spPr>
          <a:xfrm>
            <a:off x="4985525" y="3668538"/>
            <a:ext cx="1986000" cy="555000"/>
          </a:xfrm>
          <a:prstGeom prst="straightConnector1">
            <a:avLst/>
          </a:prstGeom>
          <a:noFill/>
          <a:ln cap="flat" cmpd="sng" w="9525">
            <a:solidFill>
              <a:schemeClr val="dk2"/>
            </a:solidFill>
            <a:prstDash val="solid"/>
            <a:round/>
            <a:headEnd len="med" w="med" type="none"/>
            <a:tailEnd len="med" w="med" type="none"/>
          </a:ln>
        </p:spPr>
      </p:cxnSp>
      <p:cxnSp>
        <p:nvCxnSpPr>
          <p:cNvPr id="113" name="Google Shape;113;p14"/>
          <p:cNvCxnSpPr>
            <a:endCxn id="107" idx="4"/>
          </p:cNvCxnSpPr>
          <p:nvPr/>
        </p:nvCxnSpPr>
        <p:spPr>
          <a:xfrm flipH="1" rot="10800000">
            <a:off x="7086300" y="2548975"/>
            <a:ext cx="1700400" cy="1631700"/>
          </a:xfrm>
          <a:prstGeom prst="straightConnector1">
            <a:avLst/>
          </a:prstGeom>
          <a:noFill/>
          <a:ln cap="flat" cmpd="sng" w="9525">
            <a:solidFill>
              <a:schemeClr val="dk2"/>
            </a:solidFill>
            <a:prstDash val="solid"/>
            <a:round/>
            <a:headEnd len="med" w="med" type="none"/>
            <a:tailEnd len="med" w="med" type="none"/>
          </a:ln>
        </p:spPr>
      </p:cxnSp>
      <p:sp>
        <p:nvSpPr>
          <p:cNvPr id="114" name="Google Shape;114;p14"/>
          <p:cNvSpPr txBox="1"/>
          <p:nvPr/>
        </p:nvSpPr>
        <p:spPr>
          <a:xfrm>
            <a:off x="4715675" y="3646675"/>
            <a:ext cx="3570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115" name="Google Shape;115;p14"/>
          <p:cNvSpPr txBox="1"/>
          <p:nvPr/>
        </p:nvSpPr>
        <p:spPr>
          <a:xfrm>
            <a:off x="6805250" y="4393775"/>
            <a:ext cx="466800" cy="3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116" name="Google Shape;116;p14"/>
          <p:cNvSpPr txBox="1"/>
          <p:nvPr/>
        </p:nvSpPr>
        <p:spPr>
          <a:xfrm>
            <a:off x="6498750" y="152600"/>
            <a:ext cx="2315700" cy="183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t>
            </a:r>
            <a:r>
              <a:rPr b="1" lang="en" sz="1800"/>
              <a:t>(n) = c(n) + f(n)</a:t>
            </a:r>
            <a:endParaRPr b="1" sz="1800"/>
          </a:p>
          <a:p>
            <a:pPr indent="0" lvl="0" marL="0" rtl="0" algn="l">
              <a:spcBef>
                <a:spcPts val="0"/>
              </a:spcBef>
              <a:spcAft>
                <a:spcPts val="0"/>
              </a:spcAft>
              <a:buNone/>
            </a:pPr>
            <a:r>
              <a:t/>
            </a:r>
            <a:endParaRPr sz="1200"/>
          </a:p>
          <a:p>
            <a:pPr indent="0" lvl="0" marL="0" rtl="0" algn="l">
              <a:spcBef>
                <a:spcPts val="0"/>
              </a:spcBef>
              <a:spcAft>
                <a:spcPts val="0"/>
              </a:spcAft>
              <a:buNone/>
            </a:pPr>
            <a:r>
              <a:rPr lang="en"/>
              <a:t>total cost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current cost from Start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future predict cost to End </a:t>
            </a:r>
            <a:endParaRPr/>
          </a:p>
        </p:txBody>
      </p:sp>
      <p:cxnSp>
        <p:nvCxnSpPr>
          <p:cNvPr id="117" name="Google Shape;117;p14"/>
          <p:cNvCxnSpPr/>
          <p:nvPr/>
        </p:nvCxnSpPr>
        <p:spPr>
          <a:xfrm flipH="1" rot="10800000">
            <a:off x="7086168" y="2549043"/>
            <a:ext cx="1700400" cy="1631700"/>
          </a:xfrm>
          <a:prstGeom prst="straightConnector1">
            <a:avLst/>
          </a:prstGeom>
          <a:noFill/>
          <a:ln cap="flat" cmpd="sng" w="28575">
            <a:solidFill>
              <a:srgbClr val="0000FF"/>
            </a:solidFill>
            <a:prstDash val="dot"/>
            <a:round/>
            <a:headEnd len="med" w="med" type="none"/>
            <a:tailEnd len="med" w="med" type="none"/>
          </a:ln>
        </p:spPr>
      </p:cxnSp>
      <p:sp>
        <p:nvSpPr>
          <p:cNvPr id="118" name="Google Shape;118;p14"/>
          <p:cNvSpPr txBox="1"/>
          <p:nvPr/>
        </p:nvSpPr>
        <p:spPr>
          <a:xfrm>
            <a:off x="8014975" y="3478725"/>
            <a:ext cx="6072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f</a:t>
            </a:r>
            <a:r>
              <a:rPr lang="en">
                <a:solidFill>
                  <a:srgbClr val="0000FF"/>
                </a:solidFill>
              </a:rPr>
              <a:t>(B)</a:t>
            </a:r>
            <a:endParaRPr>
              <a:solidFill>
                <a:srgbClr val="0000FF"/>
              </a:solidFill>
            </a:endParaRPr>
          </a:p>
        </p:txBody>
      </p:sp>
      <p:cxnSp>
        <p:nvCxnSpPr>
          <p:cNvPr id="119" name="Google Shape;119;p14"/>
          <p:cNvCxnSpPr/>
          <p:nvPr/>
        </p:nvCxnSpPr>
        <p:spPr>
          <a:xfrm>
            <a:off x="6928925" y="527825"/>
            <a:ext cx="0" cy="174000"/>
          </a:xfrm>
          <a:prstGeom prst="straightConnector1">
            <a:avLst/>
          </a:prstGeom>
          <a:noFill/>
          <a:ln cap="flat" cmpd="sng" w="28575">
            <a:solidFill>
              <a:srgbClr val="000000"/>
            </a:solidFill>
            <a:prstDash val="solid"/>
            <a:round/>
            <a:headEnd len="med" w="med" type="none"/>
            <a:tailEnd len="med" w="med" type="triangle"/>
          </a:ln>
        </p:spPr>
      </p:cxnSp>
      <p:cxnSp>
        <p:nvCxnSpPr>
          <p:cNvPr id="120" name="Google Shape;120;p14"/>
          <p:cNvCxnSpPr/>
          <p:nvPr/>
        </p:nvCxnSpPr>
        <p:spPr>
          <a:xfrm>
            <a:off x="7633725" y="564450"/>
            <a:ext cx="9300" cy="531000"/>
          </a:xfrm>
          <a:prstGeom prst="straightConnector1">
            <a:avLst/>
          </a:prstGeom>
          <a:noFill/>
          <a:ln cap="flat" cmpd="sng" w="28575">
            <a:solidFill>
              <a:srgbClr val="000000"/>
            </a:solidFill>
            <a:prstDash val="solid"/>
            <a:round/>
            <a:headEnd len="med" w="med" type="none"/>
            <a:tailEnd len="med" w="med" type="triangle"/>
          </a:ln>
        </p:spPr>
      </p:cxnSp>
      <p:cxnSp>
        <p:nvCxnSpPr>
          <p:cNvPr id="121" name="Google Shape;121;p14"/>
          <p:cNvCxnSpPr/>
          <p:nvPr/>
        </p:nvCxnSpPr>
        <p:spPr>
          <a:xfrm>
            <a:off x="8445150" y="564450"/>
            <a:ext cx="21600" cy="915300"/>
          </a:xfrm>
          <a:prstGeom prst="straightConnector1">
            <a:avLst/>
          </a:prstGeom>
          <a:noFill/>
          <a:ln cap="flat" cmpd="sng" w="28575">
            <a:solidFill>
              <a:srgbClr val="000000"/>
            </a:solidFill>
            <a:prstDash val="solid"/>
            <a:round/>
            <a:headEnd len="med" w="med" type="none"/>
            <a:tailEnd len="med" w="med" type="triangle"/>
          </a:ln>
        </p:spPr>
      </p:cxnSp>
      <p:sp>
        <p:nvSpPr>
          <p:cNvPr id="122" name="Google Shape;122;p14"/>
          <p:cNvSpPr txBox="1"/>
          <p:nvPr/>
        </p:nvSpPr>
        <p:spPr>
          <a:xfrm>
            <a:off x="530875" y="1864200"/>
            <a:ext cx="1025400" cy="6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
          <p:cNvSpPr/>
          <p:nvPr/>
        </p:nvSpPr>
        <p:spPr>
          <a:xfrm>
            <a:off x="265925" y="1714088"/>
            <a:ext cx="3020100" cy="1631700"/>
          </a:xfrm>
          <a:prstGeom prst="roundRect">
            <a:avLst>
              <a:gd fmla="val 16667" name="adj"/>
            </a:avLst>
          </a:prstGeom>
          <a:noFill/>
          <a:ln cap="flat" cmpd="sng" w="762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4"/>
          <p:cNvSpPr txBox="1"/>
          <p:nvPr/>
        </p:nvSpPr>
        <p:spPr>
          <a:xfrm>
            <a:off x="1124125" y="1714088"/>
            <a:ext cx="1217400" cy="6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8761D"/>
                </a:solidFill>
              </a:rPr>
              <a:t>Every Point</a:t>
            </a:r>
            <a:endParaRPr b="1">
              <a:solidFill>
                <a:srgbClr val="38761D"/>
              </a:solidFill>
            </a:endParaRPr>
          </a:p>
        </p:txBody>
      </p:sp>
      <p:sp>
        <p:nvSpPr>
          <p:cNvPr id="125" name="Google Shape;125;p14"/>
          <p:cNvSpPr txBox="1"/>
          <p:nvPr/>
        </p:nvSpPr>
        <p:spPr>
          <a:xfrm>
            <a:off x="348275" y="2071975"/>
            <a:ext cx="2855400" cy="10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Smallest total theoretical cost f(n)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previous point on the path which computes the smallest f(n)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6" name="Google Shape;126;p14"/>
          <p:cNvSpPr/>
          <p:nvPr/>
        </p:nvSpPr>
        <p:spPr>
          <a:xfrm>
            <a:off x="7399650" y="4099075"/>
            <a:ext cx="1673400" cy="915300"/>
          </a:xfrm>
          <a:prstGeom prst="roundRect">
            <a:avLst>
              <a:gd fmla="val 16667" name="adj"/>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
          <p:cNvSpPr txBox="1"/>
          <p:nvPr/>
        </p:nvSpPr>
        <p:spPr>
          <a:xfrm>
            <a:off x="7589626" y="4052875"/>
            <a:ext cx="1320300" cy="61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FF"/>
                </a:solidFill>
              </a:rPr>
              <a:t>B</a:t>
            </a:r>
            <a:endParaRPr b="1">
              <a:solidFill>
                <a:srgbClr val="0000FF"/>
              </a:solidFill>
            </a:endParaRPr>
          </a:p>
        </p:txBody>
      </p:sp>
      <p:sp>
        <p:nvSpPr>
          <p:cNvPr id="128" name="Google Shape;128;p14"/>
          <p:cNvSpPr txBox="1"/>
          <p:nvPr/>
        </p:nvSpPr>
        <p:spPr>
          <a:xfrm>
            <a:off x="7399650" y="4352875"/>
            <a:ext cx="1700400" cy="615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t>t</a:t>
            </a:r>
            <a:r>
              <a:rPr lang="en" sz="1200"/>
              <a:t>(B) = new c(B) + f(B)</a:t>
            </a:r>
            <a:endParaRPr sz="1200"/>
          </a:p>
          <a:p>
            <a:pPr indent="0" lvl="0" marL="0" rtl="0" algn="ctr">
              <a:lnSpc>
                <a:spcPct val="150000"/>
              </a:lnSpc>
              <a:spcBef>
                <a:spcPts val="0"/>
              </a:spcBef>
              <a:spcAft>
                <a:spcPts val="0"/>
              </a:spcAft>
              <a:buNone/>
            </a:pPr>
            <a:r>
              <a:rPr lang="en" sz="1200"/>
              <a:t>C</a:t>
            </a:r>
            <a:endParaRPr sz="1200"/>
          </a:p>
        </p:txBody>
      </p:sp>
      <p:sp>
        <p:nvSpPr>
          <p:cNvPr id="129" name="Google Shape;129;p14"/>
          <p:cNvSpPr/>
          <p:nvPr/>
        </p:nvSpPr>
        <p:spPr>
          <a:xfrm>
            <a:off x="5072675" y="4103988"/>
            <a:ext cx="134400" cy="120900"/>
          </a:xfrm>
          <a:prstGeom prst="flowChartConnector">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txBox="1"/>
          <p:nvPr/>
        </p:nvSpPr>
        <p:spPr>
          <a:xfrm>
            <a:off x="5187350" y="3849100"/>
            <a:ext cx="3570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t>
            </a:r>
            <a:endParaRPr/>
          </a:p>
        </p:txBody>
      </p:sp>
      <p:cxnSp>
        <p:nvCxnSpPr>
          <p:cNvPr id="131" name="Google Shape;131;p14"/>
          <p:cNvCxnSpPr/>
          <p:nvPr/>
        </p:nvCxnSpPr>
        <p:spPr>
          <a:xfrm>
            <a:off x="2846625" y="4125025"/>
            <a:ext cx="2233200" cy="9300"/>
          </a:xfrm>
          <a:prstGeom prst="straightConnector1">
            <a:avLst/>
          </a:prstGeom>
          <a:noFill/>
          <a:ln cap="flat" cmpd="sng" w="9525">
            <a:solidFill>
              <a:schemeClr val="dk2"/>
            </a:solidFill>
            <a:prstDash val="solid"/>
            <a:round/>
            <a:headEnd len="med" w="med" type="none"/>
            <a:tailEnd len="med" w="med" type="none"/>
          </a:ln>
        </p:spPr>
      </p:cxnSp>
      <p:cxnSp>
        <p:nvCxnSpPr>
          <p:cNvPr id="132" name="Google Shape;132;p14"/>
          <p:cNvCxnSpPr>
            <a:stCxn id="129" idx="6"/>
            <a:endCxn id="111" idx="3"/>
          </p:cNvCxnSpPr>
          <p:nvPr/>
        </p:nvCxnSpPr>
        <p:spPr>
          <a:xfrm>
            <a:off x="5207075" y="4164438"/>
            <a:ext cx="1784100" cy="101700"/>
          </a:xfrm>
          <a:prstGeom prst="straightConnector1">
            <a:avLst/>
          </a:prstGeom>
          <a:noFill/>
          <a:ln cap="flat" cmpd="sng" w="9525">
            <a:solidFill>
              <a:schemeClr val="dk2"/>
            </a:solidFill>
            <a:prstDash val="solid"/>
            <a:round/>
            <a:headEnd len="med" w="med" type="none"/>
            <a:tailEnd len="med" w="med" type="none"/>
          </a:ln>
        </p:spPr>
      </p:cxnSp>
      <p:sp>
        <p:nvSpPr>
          <p:cNvPr id="133" name="Google Shape;133;p14"/>
          <p:cNvSpPr/>
          <p:nvPr/>
        </p:nvSpPr>
        <p:spPr>
          <a:xfrm>
            <a:off x="8097600" y="4686975"/>
            <a:ext cx="304500" cy="2973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4" name="Google Shape;134;p14"/>
          <p:cNvCxnSpPr/>
          <p:nvPr/>
        </p:nvCxnSpPr>
        <p:spPr>
          <a:xfrm>
            <a:off x="5187350" y="4164438"/>
            <a:ext cx="1784100" cy="101700"/>
          </a:xfrm>
          <a:prstGeom prst="straightConnector1">
            <a:avLst/>
          </a:prstGeom>
          <a:noFill/>
          <a:ln cap="flat" cmpd="sng" w="28575">
            <a:solidFill>
              <a:srgbClr val="0000FF"/>
            </a:solidFill>
            <a:prstDash val="solid"/>
            <a:round/>
            <a:headEnd len="med" w="med" type="none"/>
            <a:tailEnd len="med" w="med" type="none"/>
          </a:ln>
        </p:spPr>
      </p:cxnSp>
      <p:cxnSp>
        <p:nvCxnSpPr>
          <p:cNvPr id="135" name="Google Shape;135;p14"/>
          <p:cNvCxnSpPr/>
          <p:nvPr/>
        </p:nvCxnSpPr>
        <p:spPr>
          <a:xfrm>
            <a:off x="2820900" y="4125025"/>
            <a:ext cx="2233200" cy="9300"/>
          </a:xfrm>
          <a:prstGeom prst="straightConnector1">
            <a:avLst/>
          </a:prstGeom>
          <a:noFill/>
          <a:ln cap="flat" cmpd="sng" w="28575">
            <a:solidFill>
              <a:srgbClr val="0000FF"/>
            </a:solidFill>
            <a:prstDash val="solid"/>
            <a:round/>
            <a:headEnd len="med" w="med" type="none"/>
            <a:tailEnd len="med" w="med" type="none"/>
          </a:ln>
        </p:spPr>
      </p:cxnSp>
      <p:sp>
        <p:nvSpPr>
          <p:cNvPr id="136" name="Google Shape;136;p14"/>
          <p:cNvSpPr txBox="1"/>
          <p:nvPr/>
        </p:nvSpPr>
        <p:spPr>
          <a:xfrm>
            <a:off x="4503350" y="4326400"/>
            <a:ext cx="10254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new c</a:t>
            </a:r>
            <a:r>
              <a:rPr lang="en">
                <a:solidFill>
                  <a:srgbClr val="0000FF"/>
                </a:solidFill>
              </a:rPr>
              <a:t>(B)</a:t>
            </a:r>
            <a:endParaRPr>
              <a:solidFill>
                <a:srgbClr val="0000FF"/>
              </a:solidFill>
            </a:endParaRPr>
          </a:p>
        </p:txBody>
      </p:sp>
      <p:cxnSp>
        <p:nvCxnSpPr>
          <p:cNvPr id="137" name="Google Shape;137;p14"/>
          <p:cNvCxnSpPr>
            <a:endCxn id="136" idx="1"/>
          </p:cNvCxnSpPr>
          <p:nvPr/>
        </p:nvCxnSpPr>
        <p:spPr>
          <a:xfrm flipH="1" rot="-5400000">
            <a:off x="4235600" y="4246150"/>
            <a:ext cx="361500" cy="174000"/>
          </a:xfrm>
          <a:prstGeom prst="curvedConnector2">
            <a:avLst/>
          </a:prstGeom>
          <a:noFill/>
          <a:ln cap="flat" cmpd="sng" w="19050">
            <a:solidFill>
              <a:srgbClr val="0000FF"/>
            </a:solidFill>
            <a:prstDash val="solid"/>
            <a:round/>
            <a:headEnd len="med" w="med" type="none"/>
            <a:tailEnd len="med" w="med" type="none"/>
          </a:ln>
        </p:spPr>
      </p:cxnSp>
      <p:cxnSp>
        <p:nvCxnSpPr>
          <p:cNvPr id="138" name="Google Shape;138;p14"/>
          <p:cNvCxnSpPr>
            <a:stCxn id="136" idx="3"/>
          </p:cNvCxnSpPr>
          <p:nvPr/>
        </p:nvCxnSpPr>
        <p:spPr>
          <a:xfrm flipH="1" rot="10800000">
            <a:off x="5528750" y="4216600"/>
            <a:ext cx="779100" cy="297300"/>
          </a:xfrm>
          <a:prstGeom prst="curvedConnector3">
            <a:avLst>
              <a:gd fmla="val 50000" name="adj1"/>
            </a:avLst>
          </a:prstGeom>
          <a:noFill/>
          <a:ln cap="flat" cmpd="sng" w="19050">
            <a:solidFill>
              <a:srgbClr val="0000FF"/>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800"/>
                                        <p:tgtEl>
                                          <p:spTgt spid="129"/>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5"/>
          <p:cNvSpPr txBox="1"/>
          <p:nvPr>
            <p:ph type="title"/>
          </p:nvPr>
        </p:nvSpPr>
        <p:spPr>
          <a:xfrm>
            <a:off x="311700" y="4450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Returning the shortest path</a:t>
            </a:r>
            <a:endParaRPr/>
          </a:p>
        </p:txBody>
      </p:sp>
      <p:sp>
        <p:nvSpPr>
          <p:cNvPr id="144" name="Google Shape;144;p15"/>
          <p:cNvSpPr/>
          <p:nvPr/>
        </p:nvSpPr>
        <p:spPr>
          <a:xfrm>
            <a:off x="2745700" y="4042150"/>
            <a:ext cx="134400" cy="120900"/>
          </a:xfrm>
          <a:prstGeom prst="flowChartConnector">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txBox="1"/>
          <p:nvPr/>
        </p:nvSpPr>
        <p:spPr>
          <a:xfrm>
            <a:off x="2590325" y="3682525"/>
            <a:ext cx="22608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Start</a:t>
            </a:r>
            <a:endParaRPr/>
          </a:p>
        </p:txBody>
      </p:sp>
      <p:sp>
        <p:nvSpPr>
          <p:cNvPr id="146" name="Google Shape;146;p15"/>
          <p:cNvSpPr/>
          <p:nvPr/>
        </p:nvSpPr>
        <p:spPr>
          <a:xfrm>
            <a:off x="8719500" y="2428075"/>
            <a:ext cx="134400" cy="120900"/>
          </a:xfrm>
          <a:prstGeom prst="flowChartConnector">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txBox="1"/>
          <p:nvPr/>
        </p:nvSpPr>
        <p:spPr>
          <a:xfrm>
            <a:off x="8536675" y="2068375"/>
            <a:ext cx="2260800" cy="3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End</a:t>
            </a:r>
            <a:endParaRPr/>
          </a:p>
        </p:txBody>
      </p:sp>
      <p:sp>
        <p:nvSpPr>
          <p:cNvPr id="148" name="Google Shape;148;p15"/>
          <p:cNvSpPr/>
          <p:nvPr/>
        </p:nvSpPr>
        <p:spPr>
          <a:xfrm>
            <a:off x="3653525" y="2576988"/>
            <a:ext cx="134400" cy="120900"/>
          </a:xfrm>
          <a:prstGeom prst="flowChartConnector">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p:nvPr/>
        </p:nvSpPr>
        <p:spPr>
          <a:xfrm>
            <a:off x="4851125" y="3608088"/>
            <a:ext cx="134400" cy="120900"/>
          </a:xfrm>
          <a:prstGeom prst="flowChartConnector">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p:nvPr/>
        </p:nvSpPr>
        <p:spPr>
          <a:xfrm>
            <a:off x="5111600" y="4776488"/>
            <a:ext cx="134400" cy="120900"/>
          </a:xfrm>
          <a:prstGeom prst="flowChartConnector">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a:off x="7726225" y="4163038"/>
            <a:ext cx="134400" cy="120900"/>
          </a:xfrm>
          <a:prstGeom prst="flowChartConnector">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p:nvPr/>
        </p:nvSpPr>
        <p:spPr>
          <a:xfrm>
            <a:off x="6563150" y="2457313"/>
            <a:ext cx="134400" cy="120900"/>
          </a:xfrm>
          <a:prstGeom prst="flowChartConnector">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3" name="Google Shape;153;p15"/>
          <p:cNvCxnSpPr>
            <a:endCxn id="148" idx="3"/>
          </p:cNvCxnSpPr>
          <p:nvPr/>
        </p:nvCxnSpPr>
        <p:spPr>
          <a:xfrm flipH="1" rot="10800000">
            <a:off x="2860507" y="2680182"/>
            <a:ext cx="812700" cy="1379700"/>
          </a:xfrm>
          <a:prstGeom prst="straightConnector1">
            <a:avLst/>
          </a:prstGeom>
          <a:noFill/>
          <a:ln cap="flat" cmpd="sng" w="9525">
            <a:solidFill>
              <a:schemeClr val="dk2"/>
            </a:solidFill>
            <a:prstDash val="solid"/>
            <a:round/>
            <a:headEnd len="med" w="med" type="none"/>
            <a:tailEnd len="med" w="med" type="none"/>
          </a:ln>
        </p:spPr>
      </p:cxnSp>
      <p:cxnSp>
        <p:nvCxnSpPr>
          <p:cNvPr id="154" name="Google Shape;154;p15"/>
          <p:cNvCxnSpPr>
            <a:endCxn id="149" idx="1"/>
          </p:cNvCxnSpPr>
          <p:nvPr/>
        </p:nvCxnSpPr>
        <p:spPr>
          <a:xfrm>
            <a:off x="3768307" y="2680193"/>
            <a:ext cx="1102500" cy="945600"/>
          </a:xfrm>
          <a:prstGeom prst="straightConnector1">
            <a:avLst/>
          </a:prstGeom>
          <a:noFill/>
          <a:ln cap="flat" cmpd="sng" w="9525">
            <a:solidFill>
              <a:schemeClr val="dk2"/>
            </a:solidFill>
            <a:prstDash val="solid"/>
            <a:round/>
            <a:headEnd len="med" w="med" type="none"/>
            <a:tailEnd len="med" w="med" type="none"/>
          </a:ln>
        </p:spPr>
      </p:cxnSp>
      <p:cxnSp>
        <p:nvCxnSpPr>
          <p:cNvPr id="155" name="Google Shape;155;p15"/>
          <p:cNvCxnSpPr>
            <a:stCxn id="149" idx="4"/>
            <a:endCxn id="150" idx="0"/>
          </p:cNvCxnSpPr>
          <p:nvPr/>
        </p:nvCxnSpPr>
        <p:spPr>
          <a:xfrm>
            <a:off x="4918325" y="3728988"/>
            <a:ext cx="260400" cy="1047600"/>
          </a:xfrm>
          <a:prstGeom prst="straightConnector1">
            <a:avLst/>
          </a:prstGeom>
          <a:noFill/>
          <a:ln cap="flat" cmpd="sng" w="9525">
            <a:solidFill>
              <a:schemeClr val="dk2"/>
            </a:solidFill>
            <a:prstDash val="solid"/>
            <a:round/>
            <a:headEnd len="med" w="med" type="none"/>
            <a:tailEnd len="med" w="med" type="none"/>
          </a:ln>
        </p:spPr>
      </p:cxnSp>
      <p:cxnSp>
        <p:nvCxnSpPr>
          <p:cNvPr id="156" name="Google Shape;156;p15"/>
          <p:cNvCxnSpPr>
            <a:stCxn id="149" idx="7"/>
            <a:endCxn id="152" idx="3"/>
          </p:cNvCxnSpPr>
          <p:nvPr/>
        </p:nvCxnSpPr>
        <p:spPr>
          <a:xfrm flipH="1" rot="10800000">
            <a:off x="4965843" y="2560493"/>
            <a:ext cx="1617000" cy="1065300"/>
          </a:xfrm>
          <a:prstGeom prst="straightConnector1">
            <a:avLst/>
          </a:prstGeom>
          <a:noFill/>
          <a:ln cap="flat" cmpd="sng" w="9525">
            <a:solidFill>
              <a:schemeClr val="dk2"/>
            </a:solidFill>
            <a:prstDash val="solid"/>
            <a:round/>
            <a:headEnd len="med" w="med" type="none"/>
            <a:tailEnd len="med" w="med" type="none"/>
          </a:ln>
        </p:spPr>
      </p:cxnSp>
      <p:cxnSp>
        <p:nvCxnSpPr>
          <p:cNvPr id="157" name="Google Shape;157;p15"/>
          <p:cNvCxnSpPr>
            <a:stCxn id="148" idx="6"/>
            <a:endCxn id="152" idx="2"/>
          </p:cNvCxnSpPr>
          <p:nvPr/>
        </p:nvCxnSpPr>
        <p:spPr>
          <a:xfrm flipH="1" rot="10800000">
            <a:off x="3787925" y="2517738"/>
            <a:ext cx="2775300" cy="119700"/>
          </a:xfrm>
          <a:prstGeom prst="straightConnector1">
            <a:avLst/>
          </a:prstGeom>
          <a:noFill/>
          <a:ln cap="flat" cmpd="sng" w="9525">
            <a:solidFill>
              <a:schemeClr val="dk2"/>
            </a:solidFill>
            <a:prstDash val="solid"/>
            <a:round/>
            <a:headEnd len="med" w="med" type="none"/>
            <a:tailEnd len="med" w="med" type="none"/>
          </a:ln>
        </p:spPr>
      </p:cxnSp>
      <p:cxnSp>
        <p:nvCxnSpPr>
          <p:cNvPr id="158" name="Google Shape;158;p15"/>
          <p:cNvCxnSpPr>
            <a:stCxn id="144" idx="6"/>
            <a:endCxn id="150" idx="4"/>
          </p:cNvCxnSpPr>
          <p:nvPr/>
        </p:nvCxnSpPr>
        <p:spPr>
          <a:xfrm>
            <a:off x="2880100" y="4102600"/>
            <a:ext cx="2298600" cy="794700"/>
          </a:xfrm>
          <a:prstGeom prst="straightConnector1">
            <a:avLst/>
          </a:prstGeom>
          <a:noFill/>
          <a:ln cap="flat" cmpd="sng" w="9525">
            <a:solidFill>
              <a:schemeClr val="dk2"/>
            </a:solidFill>
            <a:prstDash val="solid"/>
            <a:round/>
            <a:headEnd len="med" w="med" type="none"/>
            <a:tailEnd len="med" w="med" type="none"/>
          </a:ln>
        </p:spPr>
      </p:cxnSp>
      <p:cxnSp>
        <p:nvCxnSpPr>
          <p:cNvPr id="159" name="Google Shape;159;p15"/>
          <p:cNvCxnSpPr>
            <a:stCxn id="150" idx="6"/>
            <a:endCxn id="151" idx="3"/>
          </p:cNvCxnSpPr>
          <p:nvPr/>
        </p:nvCxnSpPr>
        <p:spPr>
          <a:xfrm flipH="1" rot="10800000">
            <a:off x="5246000" y="4266338"/>
            <a:ext cx="2499900" cy="570600"/>
          </a:xfrm>
          <a:prstGeom prst="straightConnector1">
            <a:avLst/>
          </a:prstGeom>
          <a:noFill/>
          <a:ln cap="flat" cmpd="sng" w="9525">
            <a:solidFill>
              <a:schemeClr val="dk2"/>
            </a:solidFill>
            <a:prstDash val="solid"/>
            <a:round/>
            <a:headEnd len="med" w="med" type="none"/>
            <a:tailEnd len="med" w="med" type="none"/>
          </a:ln>
        </p:spPr>
      </p:cxnSp>
      <p:cxnSp>
        <p:nvCxnSpPr>
          <p:cNvPr id="160" name="Google Shape;160;p15"/>
          <p:cNvCxnSpPr>
            <a:endCxn id="149" idx="3"/>
          </p:cNvCxnSpPr>
          <p:nvPr/>
        </p:nvCxnSpPr>
        <p:spPr>
          <a:xfrm flipH="1" rot="10800000">
            <a:off x="2818807" y="3711282"/>
            <a:ext cx="2052000" cy="375000"/>
          </a:xfrm>
          <a:prstGeom prst="straightConnector1">
            <a:avLst/>
          </a:prstGeom>
          <a:noFill/>
          <a:ln cap="flat" cmpd="sng" w="9525">
            <a:solidFill>
              <a:schemeClr val="dk2"/>
            </a:solidFill>
            <a:prstDash val="solid"/>
            <a:round/>
            <a:headEnd len="med" w="med" type="none"/>
            <a:tailEnd len="med" w="med" type="none"/>
          </a:ln>
        </p:spPr>
      </p:cxnSp>
      <p:cxnSp>
        <p:nvCxnSpPr>
          <p:cNvPr id="161" name="Google Shape;161;p15"/>
          <p:cNvCxnSpPr>
            <a:stCxn id="152" idx="6"/>
          </p:cNvCxnSpPr>
          <p:nvPr/>
        </p:nvCxnSpPr>
        <p:spPr>
          <a:xfrm flipH="1" rot="10800000">
            <a:off x="6697550" y="2495863"/>
            <a:ext cx="2061900" cy="21900"/>
          </a:xfrm>
          <a:prstGeom prst="straightConnector1">
            <a:avLst/>
          </a:prstGeom>
          <a:noFill/>
          <a:ln cap="flat" cmpd="sng" w="9525">
            <a:solidFill>
              <a:schemeClr val="dk2"/>
            </a:solidFill>
            <a:prstDash val="solid"/>
            <a:round/>
            <a:headEnd len="med" w="med" type="none"/>
            <a:tailEnd len="med" w="med" type="none"/>
          </a:ln>
        </p:spPr>
      </p:cxnSp>
      <p:cxnSp>
        <p:nvCxnSpPr>
          <p:cNvPr id="162" name="Google Shape;162;p15"/>
          <p:cNvCxnSpPr>
            <a:stCxn id="151" idx="7"/>
            <a:endCxn id="146" idx="4"/>
          </p:cNvCxnSpPr>
          <p:nvPr/>
        </p:nvCxnSpPr>
        <p:spPr>
          <a:xfrm flipH="1" rot="10800000">
            <a:off x="7840943" y="2549043"/>
            <a:ext cx="945900" cy="1631700"/>
          </a:xfrm>
          <a:prstGeom prst="straightConnector1">
            <a:avLst/>
          </a:prstGeom>
          <a:noFill/>
          <a:ln cap="flat" cmpd="sng" w="9525">
            <a:solidFill>
              <a:schemeClr val="dk2"/>
            </a:solidFill>
            <a:prstDash val="solid"/>
            <a:round/>
            <a:headEnd len="med" w="med" type="none"/>
            <a:tailEnd len="med" w="med" type="none"/>
          </a:ln>
        </p:spPr>
      </p:cxnSp>
      <p:cxnSp>
        <p:nvCxnSpPr>
          <p:cNvPr id="163" name="Google Shape;163;p15"/>
          <p:cNvCxnSpPr>
            <a:stCxn id="149" idx="5"/>
            <a:endCxn id="151" idx="2"/>
          </p:cNvCxnSpPr>
          <p:nvPr/>
        </p:nvCxnSpPr>
        <p:spPr>
          <a:xfrm>
            <a:off x="4965843" y="3711282"/>
            <a:ext cx="2760300" cy="512100"/>
          </a:xfrm>
          <a:prstGeom prst="straightConnector1">
            <a:avLst/>
          </a:prstGeom>
          <a:noFill/>
          <a:ln cap="flat" cmpd="sng" w="9525">
            <a:solidFill>
              <a:schemeClr val="dk2"/>
            </a:solidFill>
            <a:prstDash val="solid"/>
            <a:round/>
            <a:headEnd len="med" w="med" type="none"/>
            <a:tailEnd len="med" w="med" type="none"/>
          </a:ln>
        </p:spPr>
      </p:cxnSp>
      <p:sp>
        <p:nvSpPr>
          <p:cNvPr id="164" name="Google Shape;164;p15"/>
          <p:cNvSpPr/>
          <p:nvPr/>
        </p:nvSpPr>
        <p:spPr>
          <a:xfrm>
            <a:off x="620625" y="3304438"/>
            <a:ext cx="134400" cy="120900"/>
          </a:xfrm>
          <a:prstGeom prst="flowChartConnector">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p:nvPr/>
        </p:nvSpPr>
        <p:spPr>
          <a:xfrm>
            <a:off x="1029325" y="4836938"/>
            <a:ext cx="134400" cy="120900"/>
          </a:xfrm>
          <a:prstGeom prst="flowChartConnector">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6" name="Google Shape;166;p15"/>
          <p:cNvCxnSpPr>
            <a:stCxn id="144" idx="2"/>
            <a:endCxn id="164" idx="5"/>
          </p:cNvCxnSpPr>
          <p:nvPr/>
        </p:nvCxnSpPr>
        <p:spPr>
          <a:xfrm rot="10800000">
            <a:off x="735400" y="3407500"/>
            <a:ext cx="2010300" cy="695100"/>
          </a:xfrm>
          <a:prstGeom prst="straightConnector1">
            <a:avLst/>
          </a:prstGeom>
          <a:noFill/>
          <a:ln cap="flat" cmpd="sng" w="9525">
            <a:solidFill>
              <a:schemeClr val="dk2"/>
            </a:solidFill>
            <a:prstDash val="solid"/>
            <a:round/>
            <a:headEnd len="med" w="med" type="none"/>
            <a:tailEnd len="med" w="med" type="none"/>
          </a:ln>
        </p:spPr>
      </p:cxnSp>
      <p:cxnSp>
        <p:nvCxnSpPr>
          <p:cNvPr id="167" name="Google Shape;167;p15"/>
          <p:cNvCxnSpPr>
            <a:stCxn id="144" idx="2"/>
            <a:endCxn id="165" idx="7"/>
          </p:cNvCxnSpPr>
          <p:nvPr/>
        </p:nvCxnSpPr>
        <p:spPr>
          <a:xfrm flipH="1">
            <a:off x="1144000" y="4102600"/>
            <a:ext cx="1601700" cy="752100"/>
          </a:xfrm>
          <a:prstGeom prst="straightConnector1">
            <a:avLst/>
          </a:prstGeom>
          <a:noFill/>
          <a:ln cap="flat" cmpd="sng" w="9525">
            <a:solidFill>
              <a:schemeClr val="dk2"/>
            </a:solidFill>
            <a:prstDash val="solid"/>
            <a:round/>
            <a:headEnd len="med" w="med" type="none"/>
            <a:tailEnd len="med" w="med" type="none"/>
          </a:ln>
        </p:spPr>
      </p:cxnSp>
      <p:cxnSp>
        <p:nvCxnSpPr>
          <p:cNvPr id="168" name="Google Shape;168;p15"/>
          <p:cNvCxnSpPr>
            <a:stCxn id="148" idx="2"/>
            <a:endCxn id="164" idx="2"/>
          </p:cNvCxnSpPr>
          <p:nvPr/>
        </p:nvCxnSpPr>
        <p:spPr>
          <a:xfrm flipH="1">
            <a:off x="620525" y="2637438"/>
            <a:ext cx="3033000" cy="727500"/>
          </a:xfrm>
          <a:prstGeom prst="straightConnector1">
            <a:avLst/>
          </a:prstGeom>
          <a:noFill/>
          <a:ln cap="flat" cmpd="sng" w="9525">
            <a:solidFill>
              <a:schemeClr val="dk2"/>
            </a:solidFill>
            <a:prstDash val="solid"/>
            <a:round/>
            <a:headEnd len="med" w="med" type="none"/>
            <a:tailEnd len="med" w="med" type="none"/>
          </a:ln>
        </p:spPr>
      </p:cxnSp>
      <p:cxnSp>
        <p:nvCxnSpPr>
          <p:cNvPr id="169" name="Google Shape;169;p15"/>
          <p:cNvCxnSpPr>
            <a:stCxn id="165" idx="5"/>
            <a:endCxn id="150" idx="5"/>
          </p:cNvCxnSpPr>
          <p:nvPr/>
        </p:nvCxnSpPr>
        <p:spPr>
          <a:xfrm flipH="1" rot="10800000">
            <a:off x="1144043" y="4879832"/>
            <a:ext cx="4082400" cy="60300"/>
          </a:xfrm>
          <a:prstGeom prst="straightConnector1">
            <a:avLst/>
          </a:prstGeom>
          <a:noFill/>
          <a:ln cap="flat" cmpd="sng" w="9525">
            <a:solidFill>
              <a:schemeClr val="dk2"/>
            </a:solidFill>
            <a:prstDash val="solid"/>
            <a:round/>
            <a:headEnd len="med" w="med" type="none"/>
            <a:tailEnd len="med" w="med" type="none"/>
          </a:ln>
        </p:spPr>
      </p:cxnSp>
      <p:sp>
        <p:nvSpPr>
          <p:cNvPr id="170" name="Google Shape;170;p15"/>
          <p:cNvSpPr txBox="1"/>
          <p:nvPr/>
        </p:nvSpPr>
        <p:spPr>
          <a:xfrm>
            <a:off x="485125" y="2871050"/>
            <a:ext cx="3570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171" name="Google Shape;171;p15"/>
          <p:cNvSpPr txBox="1"/>
          <p:nvPr/>
        </p:nvSpPr>
        <p:spPr>
          <a:xfrm>
            <a:off x="814625" y="4500300"/>
            <a:ext cx="2604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172" name="Google Shape;172;p15"/>
          <p:cNvSpPr txBox="1"/>
          <p:nvPr/>
        </p:nvSpPr>
        <p:spPr>
          <a:xfrm>
            <a:off x="3340900" y="2175400"/>
            <a:ext cx="2604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173" name="Google Shape;173;p15"/>
          <p:cNvSpPr txBox="1"/>
          <p:nvPr/>
        </p:nvSpPr>
        <p:spPr>
          <a:xfrm>
            <a:off x="4247075" y="3401925"/>
            <a:ext cx="260400" cy="2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74" name="Google Shape;174;p15"/>
          <p:cNvSpPr txBox="1"/>
          <p:nvPr/>
        </p:nvSpPr>
        <p:spPr>
          <a:xfrm>
            <a:off x="6343125" y="2138775"/>
            <a:ext cx="260400" cy="2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175" name="Google Shape;175;p15"/>
          <p:cNvSpPr txBox="1"/>
          <p:nvPr/>
        </p:nvSpPr>
        <p:spPr>
          <a:xfrm>
            <a:off x="5263075" y="4408775"/>
            <a:ext cx="3111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176" name="Google Shape;176;p15"/>
          <p:cNvSpPr txBox="1"/>
          <p:nvPr/>
        </p:nvSpPr>
        <p:spPr>
          <a:xfrm>
            <a:off x="7459825" y="3676525"/>
            <a:ext cx="2604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a:t>
            </a:r>
            <a:endParaRPr/>
          </a:p>
        </p:txBody>
      </p:sp>
      <p:sp>
        <p:nvSpPr>
          <p:cNvPr id="177" name="Google Shape;177;p15"/>
          <p:cNvSpPr/>
          <p:nvPr/>
        </p:nvSpPr>
        <p:spPr>
          <a:xfrm>
            <a:off x="7797925" y="1244275"/>
            <a:ext cx="945900" cy="915300"/>
          </a:xfrm>
          <a:prstGeom prst="roundRect">
            <a:avLst>
              <a:gd fmla="val 16667"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
          <p:cNvSpPr txBox="1"/>
          <p:nvPr/>
        </p:nvSpPr>
        <p:spPr>
          <a:xfrm>
            <a:off x="7550200" y="1198075"/>
            <a:ext cx="1465500" cy="61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End</a:t>
            </a:r>
            <a:endParaRPr b="1"/>
          </a:p>
        </p:txBody>
      </p:sp>
      <p:sp>
        <p:nvSpPr>
          <p:cNvPr id="179" name="Google Shape;179;p15"/>
          <p:cNvSpPr txBox="1"/>
          <p:nvPr/>
        </p:nvSpPr>
        <p:spPr>
          <a:xfrm>
            <a:off x="7523875" y="1498075"/>
            <a:ext cx="1491900" cy="6150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1200"/>
              <a:t>f(End)</a:t>
            </a:r>
            <a:endParaRPr sz="1200"/>
          </a:p>
          <a:p>
            <a:pPr indent="0" lvl="0" marL="0" rtl="0" algn="ctr">
              <a:lnSpc>
                <a:spcPct val="150000"/>
              </a:lnSpc>
              <a:spcBef>
                <a:spcPts val="0"/>
              </a:spcBef>
              <a:spcAft>
                <a:spcPts val="0"/>
              </a:spcAft>
              <a:buNone/>
            </a:pPr>
            <a:r>
              <a:rPr lang="en" sz="1200">
                <a:solidFill>
                  <a:srgbClr val="FF0000"/>
                </a:solidFill>
              </a:rPr>
              <a:t>E</a:t>
            </a:r>
            <a:endParaRPr sz="1200">
              <a:solidFill>
                <a:srgbClr val="FF0000"/>
              </a:solidFill>
            </a:endParaRPr>
          </a:p>
        </p:txBody>
      </p:sp>
      <p:sp>
        <p:nvSpPr>
          <p:cNvPr id="180" name="Google Shape;180;p15"/>
          <p:cNvSpPr/>
          <p:nvPr/>
        </p:nvSpPr>
        <p:spPr>
          <a:xfrm>
            <a:off x="5520050" y="1302975"/>
            <a:ext cx="945900" cy="915300"/>
          </a:xfrm>
          <a:prstGeom prst="roundRect">
            <a:avLst>
              <a:gd fmla="val 16667"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
          <p:cNvSpPr txBox="1"/>
          <p:nvPr/>
        </p:nvSpPr>
        <p:spPr>
          <a:xfrm>
            <a:off x="5272325" y="1256775"/>
            <a:ext cx="1465500" cy="61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E</a:t>
            </a:r>
            <a:endParaRPr b="1"/>
          </a:p>
        </p:txBody>
      </p:sp>
      <p:sp>
        <p:nvSpPr>
          <p:cNvPr id="182" name="Google Shape;182;p15"/>
          <p:cNvSpPr txBox="1"/>
          <p:nvPr/>
        </p:nvSpPr>
        <p:spPr>
          <a:xfrm>
            <a:off x="5246000" y="1556775"/>
            <a:ext cx="1491900" cy="6150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1200"/>
              <a:t>f(E)</a:t>
            </a:r>
            <a:endParaRPr sz="1200"/>
          </a:p>
          <a:p>
            <a:pPr indent="0" lvl="0" marL="0" rtl="0" algn="ctr">
              <a:lnSpc>
                <a:spcPct val="150000"/>
              </a:lnSpc>
              <a:spcBef>
                <a:spcPts val="0"/>
              </a:spcBef>
              <a:spcAft>
                <a:spcPts val="0"/>
              </a:spcAft>
              <a:buNone/>
            </a:pPr>
            <a:r>
              <a:rPr lang="en" sz="1200">
                <a:solidFill>
                  <a:srgbClr val="FF0000"/>
                </a:solidFill>
              </a:rPr>
              <a:t>D</a:t>
            </a:r>
            <a:endParaRPr sz="1200">
              <a:solidFill>
                <a:srgbClr val="FF0000"/>
              </a:solidFill>
            </a:endParaRPr>
          </a:p>
        </p:txBody>
      </p:sp>
      <p:sp>
        <p:nvSpPr>
          <p:cNvPr id="183" name="Google Shape;183;p15"/>
          <p:cNvSpPr/>
          <p:nvPr/>
        </p:nvSpPr>
        <p:spPr>
          <a:xfrm>
            <a:off x="5511750" y="3212575"/>
            <a:ext cx="945900" cy="915300"/>
          </a:xfrm>
          <a:prstGeom prst="roundRect">
            <a:avLst>
              <a:gd fmla="val 16667"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txBox="1"/>
          <p:nvPr/>
        </p:nvSpPr>
        <p:spPr>
          <a:xfrm>
            <a:off x="5264025" y="3166375"/>
            <a:ext cx="1465500" cy="61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D</a:t>
            </a:r>
            <a:endParaRPr b="1"/>
          </a:p>
        </p:txBody>
      </p:sp>
      <p:sp>
        <p:nvSpPr>
          <p:cNvPr id="185" name="Google Shape;185;p15"/>
          <p:cNvSpPr txBox="1"/>
          <p:nvPr/>
        </p:nvSpPr>
        <p:spPr>
          <a:xfrm>
            <a:off x="5237700" y="3466375"/>
            <a:ext cx="1491900" cy="6150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1200"/>
              <a:t>f(D)</a:t>
            </a:r>
            <a:endParaRPr sz="1200"/>
          </a:p>
          <a:p>
            <a:pPr indent="0" lvl="0" marL="0" rtl="0" algn="ctr">
              <a:lnSpc>
                <a:spcPct val="150000"/>
              </a:lnSpc>
              <a:spcBef>
                <a:spcPts val="0"/>
              </a:spcBef>
              <a:spcAft>
                <a:spcPts val="0"/>
              </a:spcAft>
              <a:buNone/>
            </a:pPr>
            <a:r>
              <a:rPr lang="en" sz="1200">
                <a:solidFill>
                  <a:srgbClr val="FF0000"/>
                </a:solidFill>
              </a:rPr>
              <a:t>Start</a:t>
            </a:r>
            <a:endParaRPr sz="1200">
              <a:solidFill>
                <a:srgbClr val="FF0000"/>
              </a:solidFill>
            </a:endParaRPr>
          </a:p>
        </p:txBody>
      </p:sp>
      <p:sp>
        <p:nvSpPr>
          <p:cNvPr id="186" name="Google Shape;186;p15"/>
          <p:cNvSpPr/>
          <p:nvPr/>
        </p:nvSpPr>
        <p:spPr>
          <a:xfrm>
            <a:off x="6773325" y="1952425"/>
            <a:ext cx="1345525" cy="424350"/>
          </a:xfrm>
          <a:custGeom>
            <a:rect b="b" l="l" r="r" t="t"/>
            <a:pathLst>
              <a:path extrusionOk="0" h="16974" w="53821">
                <a:moveTo>
                  <a:pt x="53821" y="1230"/>
                </a:moveTo>
                <a:cubicBezTo>
                  <a:pt x="48451" y="1230"/>
                  <a:pt x="30572" y="-1394"/>
                  <a:pt x="21602" y="1230"/>
                </a:cubicBezTo>
                <a:cubicBezTo>
                  <a:pt x="12632" y="3854"/>
                  <a:pt x="3600" y="14350"/>
                  <a:pt x="0" y="16974"/>
                </a:cubicBezTo>
              </a:path>
            </a:pathLst>
          </a:custGeom>
          <a:noFill/>
          <a:ln cap="flat" cmpd="sng" w="19050">
            <a:solidFill>
              <a:srgbClr val="FF0000"/>
            </a:solidFill>
            <a:prstDash val="solid"/>
            <a:round/>
            <a:headEnd len="med" w="med" type="none"/>
            <a:tailEnd len="med" w="med" type="triangle"/>
          </a:ln>
        </p:spPr>
      </p:sp>
      <p:sp>
        <p:nvSpPr>
          <p:cNvPr id="187" name="Google Shape;187;p15"/>
          <p:cNvSpPr/>
          <p:nvPr/>
        </p:nvSpPr>
        <p:spPr>
          <a:xfrm>
            <a:off x="4924400" y="2093025"/>
            <a:ext cx="860400" cy="1327200"/>
          </a:xfrm>
          <a:custGeom>
            <a:rect b="b" l="l" r="r" t="t"/>
            <a:pathLst>
              <a:path extrusionOk="0" h="53088" w="34416">
                <a:moveTo>
                  <a:pt x="34416" y="0"/>
                </a:moveTo>
                <a:cubicBezTo>
                  <a:pt x="29717" y="2075"/>
                  <a:pt x="11960" y="3600"/>
                  <a:pt x="6224" y="12448"/>
                </a:cubicBezTo>
                <a:cubicBezTo>
                  <a:pt x="488" y="21296"/>
                  <a:pt x="1037" y="46315"/>
                  <a:pt x="0" y="53088"/>
                </a:cubicBezTo>
              </a:path>
            </a:pathLst>
          </a:custGeom>
          <a:noFill/>
          <a:ln cap="flat" cmpd="sng" w="19050">
            <a:solidFill>
              <a:srgbClr val="FF0000"/>
            </a:solidFill>
            <a:prstDash val="solid"/>
            <a:round/>
            <a:headEnd len="med" w="med" type="none"/>
            <a:tailEnd len="med" w="med" type="triangle"/>
          </a:ln>
        </p:spPr>
      </p:sp>
      <p:sp>
        <p:nvSpPr>
          <p:cNvPr id="188" name="Google Shape;188;p15"/>
          <p:cNvSpPr/>
          <p:nvPr/>
        </p:nvSpPr>
        <p:spPr>
          <a:xfrm>
            <a:off x="3148675" y="3969425"/>
            <a:ext cx="2617800" cy="314400"/>
          </a:xfrm>
          <a:custGeom>
            <a:rect b="b" l="l" r="r" t="t"/>
            <a:pathLst>
              <a:path extrusionOk="0" h="12576" w="104712">
                <a:moveTo>
                  <a:pt x="104712" y="0"/>
                </a:moveTo>
                <a:cubicBezTo>
                  <a:pt x="97390" y="2075"/>
                  <a:pt x="78229" y="11472"/>
                  <a:pt x="60777" y="12448"/>
                </a:cubicBezTo>
                <a:cubicBezTo>
                  <a:pt x="43325" y="13424"/>
                  <a:pt x="10130" y="6956"/>
                  <a:pt x="0" y="5858"/>
                </a:cubicBezTo>
              </a:path>
            </a:pathLst>
          </a:custGeom>
          <a:noFill/>
          <a:ln cap="flat" cmpd="sng" w="19050">
            <a:solidFill>
              <a:srgbClr val="FF0000"/>
            </a:solidFill>
            <a:prstDash val="solid"/>
            <a:round/>
            <a:headEnd len="med" w="med" type="none"/>
            <a:tailEnd len="med" w="med" type="triangle"/>
          </a:ln>
        </p:spPr>
      </p:sp>
      <p:cxnSp>
        <p:nvCxnSpPr>
          <p:cNvPr id="189" name="Google Shape;189;p15"/>
          <p:cNvCxnSpPr>
            <a:endCxn id="149" idx="3"/>
          </p:cNvCxnSpPr>
          <p:nvPr/>
        </p:nvCxnSpPr>
        <p:spPr>
          <a:xfrm flipH="1" rot="10800000">
            <a:off x="2846707" y="3711282"/>
            <a:ext cx="2024100" cy="368100"/>
          </a:xfrm>
          <a:prstGeom prst="straightConnector1">
            <a:avLst/>
          </a:prstGeom>
          <a:noFill/>
          <a:ln cap="flat" cmpd="sng" w="28575">
            <a:solidFill>
              <a:srgbClr val="0000FF"/>
            </a:solidFill>
            <a:prstDash val="solid"/>
            <a:round/>
            <a:headEnd len="med" w="med" type="none"/>
            <a:tailEnd len="med" w="med" type="triangle"/>
          </a:ln>
        </p:spPr>
      </p:cxnSp>
      <p:cxnSp>
        <p:nvCxnSpPr>
          <p:cNvPr id="190" name="Google Shape;190;p15"/>
          <p:cNvCxnSpPr>
            <a:stCxn id="149" idx="7"/>
          </p:cNvCxnSpPr>
          <p:nvPr/>
        </p:nvCxnSpPr>
        <p:spPr>
          <a:xfrm flipH="1" rot="10800000">
            <a:off x="4965843" y="2550593"/>
            <a:ext cx="1670100" cy="1075200"/>
          </a:xfrm>
          <a:prstGeom prst="straightConnector1">
            <a:avLst/>
          </a:prstGeom>
          <a:noFill/>
          <a:ln cap="flat" cmpd="sng" w="28575">
            <a:solidFill>
              <a:srgbClr val="0000FF"/>
            </a:solidFill>
            <a:prstDash val="solid"/>
            <a:round/>
            <a:headEnd len="med" w="med" type="none"/>
            <a:tailEnd len="med" w="med" type="triangle"/>
          </a:ln>
        </p:spPr>
      </p:cxnSp>
      <p:cxnSp>
        <p:nvCxnSpPr>
          <p:cNvPr id="191" name="Google Shape;191;p15"/>
          <p:cNvCxnSpPr/>
          <p:nvPr/>
        </p:nvCxnSpPr>
        <p:spPr>
          <a:xfrm flipH="1" rot="10800000">
            <a:off x="6672650" y="2495775"/>
            <a:ext cx="2086800" cy="18300"/>
          </a:xfrm>
          <a:prstGeom prst="straightConnector1">
            <a:avLst/>
          </a:prstGeom>
          <a:noFill/>
          <a:ln cap="flat" cmpd="sng" w="28575">
            <a:solidFill>
              <a:srgbClr val="0000FF"/>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16"/>
          <p:cNvSpPr/>
          <p:nvPr/>
        </p:nvSpPr>
        <p:spPr>
          <a:xfrm>
            <a:off x="2654925" y="1290850"/>
            <a:ext cx="4060200" cy="3153600"/>
          </a:xfrm>
          <a:prstGeom prst="roundRect">
            <a:avLst>
              <a:gd fmla="val 16667" name="adj"/>
            </a:avLst>
          </a:prstGeom>
          <a:noFill/>
          <a:ln cap="flat" cmpd="sng" w="762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Milestone 4 - Traveling Courier</a:t>
            </a:r>
            <a:endParaRPr/>
          </a:p>
        </p:txBody>
      </p:sp>
      <p:pic>
        <p:nvPicPr>
          <p:cNvPr id="198" name="Google Shape;198;p16"/>
          <p:cNvPicPr preferRelativeResize="0"/>
          <p:nvPr/>
        </p:nvPicPr>
        <p:blipFill>
          <a:blip r:embed="rId3">
            <a:alphaModFix/>
          </a:blip>
          <a:stretch>
            <a:fillRect/>
          </a:stretch>
        </p:blipFill>
        <p:spPr>
          <a:xfrm>
            <a:off x="2756775" y="2064275"/>
            <a:ext cx="3851949" cy="2003799"/>
          </a:xfrm>
          <a:prstGeom prst="rect">
            <a:avLst/>
          </a:prstGeom>
          <a:noFill/>
          <a:ln>
            <a:noFill/>
          </a:ln>
        </p:spPr>
      </p:pic>
      <p:sp>
        <p:nvSpPr>
          <p:cNvPr id="199" name="Google Shape;199;p16"/>
          <p:cNvSpPr txBox="1"/>
          <p:nvPr/>
        </p:nvSpPr>
        <p:spPr>
          <a:xfrm>
            <a:off x="530875" y="1864200"/>
            <a:ext cx="1025400" cy="6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6"/>
          <p:cNvSpPr/>
          <p:nvPr/>
        </p:nvSpPr>
        <p:spPr>
          <a:xfrm>
            <a:off x="530875" y="1251850"/>
            <a:ext cx="1071300" cy="3153600"/>
          </a:xfrm>
          <a:prstGeom prst="roundRect">
            <a:avLst>
              <a:gd fmla="val 16667" name="adj"/>
            </a:avLst>
          </a:prstGeom>
          <a:noFill/>
          <a:ln cap="flat" cmpd="sng" w="762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6"/>
          <p:cNvSpPr/>
          <p:nvPr/>
        </p:nvSpPr>
        <p:spPr>
          <a:xfrm>
            <a:off x="1684688" y="1966625"/>
            <a:ext cx="887700" cy="290100"/>
          </a:xfrm>
          <a:prstGeom prst="right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6"/>
          <p:cNvSpPr txBox="1"/>
          <p:nvPr/>
        </p:nvSpPr>
        <p:spPr>
          <a:xfrm>
            <a:off x="530875" y="1351625"/>
            <a:ext cx="1217400" cy="6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8761D"/>
                </a:solidFill>
              </a:rPr>
              <a:t>S</a:t>
            </a:r>
            <a:r>
              <a:rPr b="1" lang="en">
                <a:solidFill>
                  <a:srgbClr val="38761D"/>
                </a:solidFill>
              </a:rPr>
              <a:t>tart Point</a:t>
            </a:r>
            <a:endParaRPr b="1">
              <a:solidFill>
                <a:srgbClr val="38761D"/>
              </a:solidFill>
            </a:endParaRPr>
          </a:p>
        </p:txBody>
      </p:sp>
      <p:sp>
        <p:nvSpPr>
          <p:cNvPr id="203" name="Google Shape;203;p16"/>
          <p:cNvSpPr txBox="1"/>
          <p:nvPr/>
        </p:nvSpPr>
        <p:spPr>
          <a:xfrm>
            <a:off x="604325" y="1908075"/>
            <a:ext cx="951900" cy="21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Depot 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Depot 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Depot 3</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Depot n</a:t>
            </a:r>
            <a:endParaRPr/>
          </a:p>
        </p:txBody>
      </p:sp>
      <p:sp>
        <p:nvSpPr>
          <p:cNvPr id="204" name="Google Shape;204;p16"/>
          <p:cNvSpPr txBox="1"/>
          <p:nvPr/>
        </p:nvSpPr>
        <p:spPr>
          <a:xfrm>
            <a:off x="8149775" y="2680575"/>
            <a:ext cx="1025400" cy="6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R</a:t>
            </a:r>
            <a:r>
              <a:rPr b="1" lang="en"/>
              <a:t>esult </a:t>
            </a:r>
            <a:endParaRPr b="1"/>
          </a:p>
        </p:txBody>
      </p:sp>
      <p:sp>
        <p:nvSpPr>
          <p:cNvPr id="205" name="Google Shape;205;p16"/>
          <p:cNvSpPr txBox="1"/>
          <p:nvPr/>
        </p:nvSpPr>
        <p:spPr>
          <a:xfrm>
            <a:off x="2981325" y="1351625"/>
            <a:ext cx="3810900" cy="6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8761D"/>
                </a:solidFill>
              </a:rPr>
              <a:t>Find a shortest path </a:t>
            </a:r>
            <a:endParaRPr b="1">
              <a:solidFill>
                <a:srgbClr val="38761D"/>
              </a:solidFill>
            </a:endParaRPr>
          </a:p>
        </p:txBody>
      </p:sp>
      <p:sp>
        <p:nvSpPr>
          <p:cNvPr id="206" name="Google Shape;206;p16"/>
          <p:cNvSpPr/>
          <p:nvPr/>
        </p:nvSpPr>
        <p:spPr>
          <a:xfrm>
            <a:off x="1684700" y="2426700"/>
            <a:ext cx="887700" cy="290100"/>
          </a:xfrm>
          <a:prstGeom prst="right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
          <p:cNvSpPr/>
          <p:nvPr/>
        </p:nvSpPr>
        <p:spPr>
          <a:xfrm>
            <a:off x="1684688" y="2843025"/>
            <a:ext cx="887700" cy="290100"/>
          </a:xfrm>
          <a:prstGeom prst="right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6"/>
          <p:cNvSpPr/>
          <p:nvPr/>
        </p:nvSpPr>
        <p:spPr>
          <a:xfrm>
            <a:off x="1684700" y="3873000"/>
            <a:ext cx="887700" cy="290100"/>
          </a:xfrm>
          <a:prstGeom prst="right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6"/>
          <p:cNvSpPr/>
          <p:nvPr/>
        </p:nvSpPr>
        <p:spPr>
          <a:xfrm>
            <a:off x="6988600" y="2722600"/>
            <a:ext cx="887700" cy="290100"/>
          </a:xfrm>
          <a:prstGeom prst="right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6"/>
          <p:cNvSpPr txBox="1"/>
          <p:nvPr/>
        </p:nvSpPr>
        <p:spPr>
          <a:xfrm>
            <a:off x="7031500" y="2479200"/>
            <a:ext cx="951900" cy="3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best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100"/>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700"/>
                                        <p:tgtEl>
                                          <p:spTgt spid="209"/>
                                        </p:tgtEl>
                                      </p:cBhvr>
                                    </p:animEffect>
                                  </p:childTnLst>
                                </p:cTn>
                              </p:par>
                            </p:childTnLst>
                          </p:cTn>
                        </p:par>
                        <p:par>
                          <p:cTn fill="hold">
                            <p:stCondLst>
                              <p:cond delay="700"/>
                            </p:stCondLst>
                            <p:childTnLst>
                              <p:par>
                                <p:cTn fill="hold" nodeType="after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300"/>
                                        <p:tgtEl>
                                          <p:spTgt spid="206"/>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17"/>
          <p:cNvSpPr/>
          <p:nvPr/>
        </p:nvSpPr>
        <p:spPr>
          <a:xfrm>
            <a:off x="3093507" y="2689738"/>
            <a:ext cx="134314" cy="92274"/>
          </a:xfrm>
          <a:prstGeom prst="flowChartExtra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7"/>
          <p:cNvSpPr/>
          <p:nvPr/>
        </p:nvSpPr>
        <p:spPr>
          <a:xfrm>
            <a:off x="2745375" y="4127963"/>
            <a:ext cx="134314" cy="92274"/>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7"/>
          <p:cNvSpPr/>
          <p:nvPr/>
        </p:nvSpPr>
        <p:spPr>
          <a:xfrm>
            <a:off x="503175" y="3467525"/>
            <a:ext cx="134400" cy="120900"/>
          </a:xfrm>
          <a:prstGeom prst="flowChartConnector">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7"/>
          <p:cNvSpPr/>
          <p:nvPr/>
        </p:nvSpPr>
        <p:spPr>
          <a:xfrm>
            <a:off x="7918300" y="4220050"/>
            <a:ext cx="134400" cy="120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7"/>
          <p:cNvSpPr/>
          <p:nvPr/>
        </p:nvSpPr>
        <p:spPr>
          <a:xfrm>
            <a:off x="5843084" y="3948327"/>
            <a:ext cx="134314" cy="92274"/>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7"/>
          <p:cNvSpPr/>
          <p:nvPr/>
        </p:nvSpPr>
        <p:spPr>
          <a:xfrm>
            <a:off x="7551832" y="2860564"/>
            <a:ext cx="134314" cy="92274"/>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7"/>
          <p:cNvSpPr/>
          <p:nvPr/>
        </p:nvSpPr>
        <p:spPr>
          <a:xfrm>
            <a:off x="762813" y="4040600"/>
            <a:ext cx="155325" cy="120825"/>
          </a:xfrm>
          <a:prstGeom prst="flowChartExtra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
          <p:cNvSpPr/>
          <p:nvPr/>
        </p:nvSpPr>
        <p:spPr>
          <a:xfrm>
            <a:off x="5538576" y="4653030"/>
            <a:ext cx="134314" cy="92274"/>
          </a:xfrm>
          <a:prstGeom prst="flowChartExtra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7"/>
          <p:cNvSpPr txBox="1"/>
          <p:nvPr/>
        </p:nvSpPr>
        <p:spPr>
          <a:xfrm>
            <a:off x="503175" y="4161425"/>
            <a:ext cx="1001100" cy="4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(pickup)</a:t>
            </a:r>
            <a:endParaRPr/>
          </a:p>
        </p:txBody>
      </p:sp>
      <p:sp>
        <p:nvSpPr>
          <p:cNvPr id="224" name="Google Shape;224;p17"/>
          <p:cNvSpPr txBox="1"/>
          <p:nvPr/>
        </p:nvSpPr>
        <p:spPr>
          <a:xfrm>
            <a:off x="2941725" y="2720375"/>
            <a:ext cx="14874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 (pickup)</a:t>
            </a:r>
            <a:endParaRPr/>
          </a:p>
        </p:txBody>
      </p:sp>
      <p:sp>
        <p:nvSpPr>
          <p:cNvPr id="225" name="Google Shape;225;p17"/>
          <p:cNvSpPr txBox="1"/>
          <p:nvPr/>
        </p:nvSpPr>
        <p:spPr>
          <a:xfrm>
            <a:off x="5329976" y="4745425"/>
            <a:ext cx="10011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 (pickup)</a:t>
            </a:r>
            <a:endParaRPr/>
          </a:p>
        </p:txBody>
      </p:sp>
      <p:sp>
        <p:nvSpPr>
          <p:cNvPr id="226" name="Google Shape;226;p17"/>
          <p:cNvSpPr txBox="1"/>
          <p:nvPr/>
        </p:nvSpPr>
        <p:spPr>
          <a:xfrm>
            <a:off x="2551210" y="3768675"/>
            <a:ext cx="12189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 (dropoff)</a:t>
            </a:r>
            <a:endParaRPr/>
          </a:p>
        </p:txBody>
      </p:sp>
      <p:sp>
        <p:nvSpPr>
          <p:cNvPr id="227" name="Google Shape;227;p17"/>
          <p:cNvSpPr txBox="1"/>
          <p:nvPr/>
        </p:nvSpPr>
        <p:spPr>
          <a:xfrm>
            <a:off x="7253201" y="2535375"/>
            <a:ext cx="11592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(dropoff)</a:t>
            </a:r>
            <a:endParaRPr/>
          </a:p>
        </p:txBody>
      </p:sp>
      <p:sp>
        <p:nvSpPr>
          <p:cNvPr id="228" name="Google Shape;228;p17"/>
          <p:cNvSpPr txBox="1"/>
          <p:nvPr/>
        </p:nvSpPr>
        <p:spPr>
          <a:xfrm>
            <a:off x="5713550" y="3630450"/>
            <a:ext cx="11592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 (dropoff)</a:t>
            </a:r>
            <a:endParaRPr/>
          </a:p>
        </p:txBody>
      </p:sp>
      <p:sp>
        <p:nvSpPr>
          <p:cNvPr id="229" name="Google Shape;229;p17"/>
          <p:cNvSpPr txBox="1"/>
          <p:nvPr/>
        </p:nvSpPr>
        <p:spPr>
          <a:xfrm>
            <a:off x="347800" y="3107900"/>
            <a:ext cx="2260800" cy="4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Depot 1 </a:t>
            </a:r>
            <a:endParaRPr/>
          </a:p>
        </p:txBody>
      </p:sp>
      <p:sp>
        <p:nvSpPr>
          <p:cNvPr id="230" name="Google Shape;230;p17"/>
          <p:cNvSpPr txBox="1"/>
          <p:nvPr/>
        </p:nvSpPr>
        <p:spPr>
          <a:xfrm>
            <a:off x="7646431" y="4420218"/>
            <a:ext cx="9702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Depot 2</a:t>
            </a:r>
            <a:endParaRPr/>
          </a:p>
        </p:txBody>
      </p:sp>
      <p:sp>
        <p:nvSpPr>
          <p:cNvPr id="231" name="Google Shape;23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 Start with Depot 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18"/>
          <p:cNvSpPr/>
          <p:nvPr/>
        </p:nvSpPr>
        <p:spPr>
          <a:xfrm>
            <a:off x="4808050" y="229375"/>
            <a:ext cx="4145700" cy="9678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7" name="Google Shape;237;p18"/>
          <p:cNvPicPr preferRelativeResize="0"/>
          <p:nvPr/>
        </p:nvPicPr>
        <p:blipFill rotWithShape="1">
          <a:blip r:embed="rId3">
            <a:alphaModFix/>
          </a:blip>
          <a:srcRect b="0" l="0" r="0" t="3984"/>
          <a:stretch/>
        </p:blipFill>
        <p:spPr>
          <a:xfrm>
            <a:off x="12825" y="0"/>
            <a:ext cx="2494349" cy="967700"/>
          </a:xfrm>
          <a:prstGeom prst="rect">
            <a:avLst/>
          </a:prstGeom>
          <a:noFill/>
          <a:ln>
            <a:noFill/>
          </a:ln>
        </p:spPr>
      </p:pic>
      <p:sp>
        <p:nvSpPr>
          <p:cNvPr id="238" name="Google Shape;238;p18"/>
          <p:cNvSpPr txBox="1"/>
          <p:nvPr/>
        </p:nvSpPr>
        <p:spPr>
          <a:xfrm>
            <a:off x="4911275" y="279625"/>
            <a:ext cx="4954200" cy="8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Deliver</a:t>
            </a:r>
            <a:r>
              <a:rPr lang="en"/>
              <a:t>y Order: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  A</a:t>
            </a:r>
            <a:r>
              <a:rPr lang="en">
                <a:solidFill>
                  <a:srgbClr val="222222"/>
                </a:solidFill>
              </a:rPr>
              <a:t>↑, C↑, C↓, B↑, B↓, A↓, 2</a:t>
            </a:r>
            <a:endParaRPr/>
          </a:p>
          <a:p>
            <a:pPr indent="0" lvl="0" marL="0" rtl="0" algn="l">
              <a:spcBef>
                <a:spcPts val="0"/>
              </a:spcBef>
              <a:spcAft>
                <a:spcPts val="0"/>
              </a:spcAft>
              <a:buNone/>
            </a:pPr>
            <a:r>
              <a:t/>
            </a:r>
            <a:endParaRPr/>
          </a:p>
        </p:txBody>
      </p:sp>
      <p:sp>
        <p:nvSpPr>
          <p:cNvPr id="239" name="Google Shape;239;p18"/>
          <p:cNvSpPr txBox="1"/>
          <p:nvPr/>
        </p:nvSpPr>
        <p:spPr>
          <a:xfrm>
            <a:off x="189250" y="1146913"/>
            <a:ext cx="4954200" cy="5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8"/>
          <p:cNvSpPr/>
          <p:nvPr/>
        </p:nvSpPr>
        <p:spPr>
          <a:xfrm>
            <a:off x="3093507" y="2689738"/>
            <a:ext cx="134314" cy="92274"/>
          </a:xfrm>
          <a:prstGeom prst="flowChartExtra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8"/>
          <p:cNvSpPr/>
          <p:nvPr/>
        </p:nvSpPr>
        <p:spPr>
          <a:xfrm>
            <a:off x="2745375" y="4127963"/>
            <a:ext cx="134314" cy="92274"/>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8"/>
          <p:cNvSpPr/>
          <p:nvPr/>
        </p:nvSpPr>
        <p:spPr>
          <a:xfrm>
            <a:off x="503175" y="3467525"/>
            <a:ext cx="134400" cy="120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8"/>
          <p:cNvSpPr/>
          <p:nvPr/>
        </p:nvSpPr>
        <p:spPr>
          <a:xfrm>
            <a:off x="7918300" y="4220050"/>
            <a:ext cx="134400" cy="120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8"/>
          <p:cNvSpPr/>
          <p:nvPr/>
        </p:nvSpPr>
        <p:spPr>
          <a:xfrm>
            <a:off x="5843084" y="3948327"/>
            <a:ext cx="134314" cy="92274"/>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8"/>
          <p:cNvSpPr/>
          <p:nvPr/>
        </p:nvSpPr>
        <p:spPr>
          <a:xfrm>
            <a:off x="7551832" y="2860564"/>
            <a:ext cx="134314" cy="92274"/>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8"/>
          <p:cNvSpPr/>
          <p:nvPr/>
        </p:nvSpPr>
        <p:spPr>
          <a:xfrm>
            <a:off x="762813" y="4040600"/>
            <a:ext cx="155325" cy="120825"/>
          </a:xfrm>
          <a:prstGeom prst="flowChartExtra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8"/>
          <p:cNvSpPr/>
          <p:nvPr/>
        </p:nvSpPr>
        <p:spPr>
          <a:xfrm>
            <a:off x="5538576" y="4653030"/>
            <a:ext cx="134314" cy="92274"/>
          </a:xfrm>
          <a:prstGeom prst="flowChartExtra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8"/>
          <p:cNvSpPr txBox="1"/>
          <p:nvPr/>
        </p:nvSpPr>
        <p:spPr>
          <a:xfrm>
            <a:off x="503175" y="4161425"/>
            <a:ext cx="1001100" cy="4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(pickup)</a:t>
            </a:r>
            <a:endParaRPr/>
          </a:p>
        </p:txBody>
      </p:sp>
      <p:sp>
        <p:nvSpPr>
          <p:cNvPr id="249" name="Google Shape;249;p18"/>
          <p:cNvSpPr txBox="1"/>
          <p:nvPr/>
        </p:nvSpPr>
        <p:spPr>
          <a:xfrm>
            <a:off x="2941725" y="2720375"/>
            <a:ext cx="14874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 (pickup)</a:t>
            </a:r>
            <a:endParaRPr/>
          </a:p>
        </p:txBody>
      </p:sp>
      <p:sp>
        <p:nvSpPr>
          <p:cNvPr id="250" name="Google Shape;250;p18"/>
          <p:cNvSpPr txBox="1"/>
          <p:nvPr/>
        </p:nvSpPr>
        <p:spPr>
          <a:xfrm>
            <a:off x="5329976" y="4745425"/>
            <a:ext cx="10011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 (pickup)</a:t>
            </a:r>
            <a:endParaRPr/>
          </a:p>
        </p:txBody>
      </p:sp>
      <p:sp>
        <p:nvSpPr>
          <p:cNvPr id="251" name="Google Shape;251;p18"/>
          <p:cNvSpPr txBox="1"/>
          <p:nvPr/>
        </p:nvSpPr>
        <p:spPr>
          <a:xfrm>
            <a:off x="2551210" y="3768675"/>
            <a:ext cx="12189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 (dropoff)</a:t>
            </a:r>
            <a:endParaRPr/>
          </a:p>
        </p:txBody>
      </p:sp>
      <p:sp>
        <p:nvSpPr>
          <p:cNvPr id="252" name="Google Shape;252;p18"/>
          <p:cNvSpPr txBox="1"/>
          <p:nvPr/>
        </p:nvSpPr>
        <p:spPr>
          <a:xfrm>
            <a:off x="7253201" y="2535375"/>
            <a:ext cx="11592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(dropoff)</a:t>
            </a:r>
            <a:endParaRPr/>
          </a:p>
        </p:txBody>
      </p:sp>
      <p:sp>
        <p:nvSpPr>
          <p:cNvPr id="253" name="Google Shape;253;p18"/>
          <p:cNvSpPr txBox="1"/>
          <p:nvPr/>
        </p:nvSpPr>
        <p:spPr>
          <a:xfrm>
            <a:off x="5713550" y="3630450"/>
            <a:ext cx="11592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 (dropoff)</a:t>
            </a:r>
            <a:endParaRPr/>
          </a:p>
        </p:txBody>
      </p:sp>
      <p:sp>
        <p:nvSpPr>
          <p:cNvPr id="254" name="Google Shape;254;p18"/>
          <p:cNvSpPr txBox="1"/>
          <p:nvPr/>
        </p:nvSpPr>
        <p:spPr>
          <a:xfrm>
            <a:off x="347800" y="3107900"/>
            <a:ext cx="1122000" cy="4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Depot 1</a:t>
            </a:r>
            <a:endParaRPr/>
          </a:p>
        </p:txBody>
      </p:sp>
      <p:sp>
        <p:nvSpPr>
          <p:cNvPr id="255" name="Google Shape;255;p18"/>
          <p:cNvSpPr txBox="1"/>
          <p:nvPr/>
        </p:nvSpPr>
        <p:spPr>
          <a:xfrm>
            <a:off x="7646431" y="4420218"/>
            <a:ext cx="9702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Depot 2</a:t>
            </a:r>
            <a:endParaRPr/>
          </a:p>
        </p:txBody>
      </p:sp>
      <p:cxnSp>
        <p:nvCxnSpPr>
          <p:cNvPr id="256" name="Google Shape;256;p18"/>
          <p:cNvCxnSpPr>
            <a:endCxn id="246" idx="0"/>
          </p:cNvCxnSpPr>
          <p:nvPr/>
        </p:nvCxnSpPr>
        <p:spPr>
          <a:xfrm>
            <a:off x="570475" y="3588500"/>
            <a:ext cx="270000" cy="452100"/>
          </a:xfrm>
          <a:prstGeom prst="straightConnector1">
            <a:avLst/>
          </a:prstGeom>
          <a:noFill/>
          <a:ln cap="flat" cmpd="sng" w="28575">
            <a:solidFill>
              <a:srgbClr val="000000"/>
            </a:solidFill>
            <a:prstDash val="solid"/>
            <a:round/>
            <a:headEnd len="med" w="med" type="none"/>
            <a:tailEnd len="med" w="med" type="triangle"/>
          </a:ln>
        </p:spPr>
      </p:cxnSp>
      <p:cxnSp>
        <p:nvCxnSpPr>
          <p:cNvPr id="257" name="Google Shape;257;p18"/>
          <p:cNvCxnSpPr>
            <a:stCxn id="246" idx="0"/>
            <a:endCxn id="240" idx="0"/>
          </p:cNvCxnSpPr>
          <p:nvPr/>
        </p:nvCxnSpPr>
        <p:spPr>
          <a:xfrm flipH="1" rot="10800000">
            <a:off x="840475" y="2689700"/>
            <a:ext cx="2320200" cy="1350900"/>
          </a:xfrm>
          <a:prstGeom prst="straightConnector1">
            <a:avLst/>
          </a:prstGeom>
          <a:noFill/>
          <a:ln cap="flat" cmpd="sng" w="28575">
            <a:solidFill>
              <a:srgbClr val="000000"/>
            </a:solidFill>
            <a:prstDash val="solid"/>
            <a:round/>
            <a:headEnd len="med" w="med" type="none"/>
            <a:tailEnd len="med" w="med" type="triangle"/>
          </a:ln>
        </p:spPr>
      </p:cxnSp>
      <p:cxnSp>
        <p:nvCxnSpPr>
          <p:cNvPr id="258" name="Google Shape;258;p18"/>
          <p:cNvCxnSpPr>
            <a:endCxn id="244" idx="2"/>
          </p:cNvCxnSpPr>
          <p:nvPr/>
        </p:nvCxnSpPr>
        <p:spPr>
          <a:xfrm>
            <a:off x="3160742" y="2689701"/>
            <a:ext cx="2749500" cy="1350900"/>
          </a:xfrm>
          <a:prstGeom prst="straightConnector1">
            <a:avLst/>
          </a:prstGeom>
          <a:noFill/>
          <a:ln cap="flat" cmpd="sng" w="28575">
            <a:solidFill>
              <a:srgbClr val="000000"/>
            </a:solidFill>
            <a:prstDash val="solid"/>
            <a:round/>
            <a:headEnd len="med" w="med" type="none"/>
            <a:tailEnd len="med" w="med" type="triangle"/>
          </a:ln>
        </p:spPr>
      </p:cxnSp>
      <p:cxnSp>
        <p:nvCxnSpPr>
          <p:cNvPr id="259" name="Google Shape;259;p18"/>
          <p:cNvCxnSpPr>
            <a:stCxn id="244" idx="2"/>
            <a:endCxn id="247" idx="0"/>
          </p:cNvCxnSpPr>
          <p:nvPr/>
        </p:nvCxnSpPr>
        <p:spPr>
          <a:xfrm flipH="1">
            <a:off x="5605742" y="4040601"/>
            <a:ext cx="304500" cy="612300"/>
          </a:xfrm>
          <a:prstGeom prst="straightConnector1">
            <a:avLst/>
          </a:prstGeom>
          <a:noFill/>
          <a:ln cap="flat" cmpd="sng" w="28575">
            <a:solidFill>
              <a:srgbClr val="000000"/>
            </a:solidFill>
            <a:prstDash val="solid"/>
            <a:round/>
            <a:headEnd len="med" w="med" type="none"/>
            <a:tailEnd len="med" w="med" type="triangle"/>
          </a:ln>
        </p:spPr>
      </p:cxnSp>
      <p:cxnSp>
        <p:nvCxnSpPr>
          <p:cNvPr id="260" name="Google Shape;260;p18"/>
          <p:cNvCxnSpPr>
            <a:stCxn id="247" idx="0"/>
            <a:endCxn id="241" idx="2"/>
          </p:cNvCxnSpPr>
          <p:nvPr/>
        </p:nvCxnSpPr>
        <p:spPr>
          <a:xfrm rot="10800000">
            <a:off x="2812433" y="4220130"/>
            <a:ext cx="2793300" cy="432900"/>
          </a:xfrm>
          <a:prstGeom prst="straightConnector1">
            <a:avLst/>
          </a:prstGeom>
          <a:noFill/>
          <a:ln cap="flat" cmpd="sng" w="28575">
            <a:solidFill>
              <a:srgbClr val="000000"/>
            </a:solidFill>
            <a:prstDash val="solid"/>
            <a:round/>
            <a:headEnd len="med" w="med" type="none"/>
            <a:tailEnd len="med" w="med" type="triangle"/>
          </a:ln>
        </p:spPr>
      </p:cxnSp>
      <p:cxnSp>
        <p:nvCxnSpPr>
          <p:cNvPr id="261" name="Google Shape;261;p18"/>
          <p:cNvCxnSpPr/>
          <p:nvPr/>
        </p:nvCxnSpPr>
        <p:spPr>
          <a:xfrm flipH="1" rot="10800000">
            <a:off x="2812532" y="2940438"/>
            <a:ext cx="4792800" cy="1279800"/>
          </a:xfrm>
          <a:prstGeom prst="straightConnector1">
            <a:avLst/>
          </a:prstGeom>
          <a:noFill/>
          <a:ln cap="flat" cmpd="sng" w="28575">
            <a:solidFill>
              <a:srgbClr val="000000"/>
            </a:solidFill>
            <a:prstDash val="solid"/>
            <a:round/>
            <a:headEnd len="med" w="med" type="none"/>
            <a:tailEnd len="med" w="med" type="triangle"/>
          </a:ln>
        </p:spPr>
      </p:cxnSp>
      <p:cxnSp>
        <p:nvCxnSpPr>
          <p:cNvPr id="262" name="Google Shape;262;p18"/>
          <p:cNvCxnSpPr>
            <a:endCxn id="243" idx="1"/>
          </p:cNvCxnSpPr>
          <p:nvPr/>
        </p:nvCxnSpPr>
        <p:spPr>
          <a:xfrm>
            <a:off x="7605282" y="2975055"/>
            <a:ext cx="332700" cy="1262700"/>
          </a:xfrm>
          <a:prstGeom prst="straightConnector1">
            <a:avLst/>
          </a:prstGeom>
          <a:noFill/>
          <a:ln cap="flat" cmpd="sng" w="28575">
            <a:solidFill>
              <a:srgbClr val="0000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par>
                                <p:cTn fill="hold" nodeType="with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19"/>
          <p:cNvSpPr/>
          <p:nvPr/>
        </p:nvSpPr>
        <p:spPr>
          <a:xfrm>
            <a:off x="4808050" y="229375"/>
            <a:ext cx="4145700" cy="9678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8" name="Google Shape;268;p19"/>
          <p:cNvPicPr preferRelativeResize="0"/>
          <p:nvPr/>
        </p:nvPicPr>
        <p:blipFill rotWithShape="1">
          <a:blip r:embed="rId3">
            <a:alphaModFix/>
          </a:blip>
          <a:srcRect b="0" l="0" r="0" t="3984"/>
          <a:stretch/>
        </p:blipFill>
        <p:spPr>
          <a:xfrm>
            <a:off x="12825" y="0"/>
            <a:ext cx="2494349" cy="967700"/>
          </a:xfrm>
          <a:prstGeom prst="rect">
            <a:avLst/>
          </a:prstGeom>
          <a:noFill/>
          <a:ln>
            <a:noFill/>
          </a:ln>
        </p:spPr>
      </p:pic>
      <p:sp>
        <p:nvSpPr>
          <p:cNvPr id="269" name="Google Shape;269;p19"/>
          <p:cNvSpPr txBox="1"/>
          <p:nvPr/>
        </p:nvSpPr>
        <p:spPr>
          <a:xfrm>
            <a:off x="4911275" y="279625"/>
            <a:ext cx="4954200" cy="8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Delivery Order: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  A</a:t>
            </a:r>
            <a:r>
              <a:rPr lang="en">
                <a:solidFill>
                  <a:srgbClr val="222222"/>
                </a:solidFill>
              </a:rPr>
              <a:t>↑, C↑, C↓, B↑, B↓, A↓, 2</a:t>
            </a:r>
            <a:endParaRPr/>
          </a:p>
          <a:p>
            <a:pPr indent="0" lvl="0" marL="0" rtl="0" algn="l">
              <a:spcBef>
                <a:spcPts val="0"/>
              </a:spcBef>
              <a:spcAft>
                <a:spcPts val="0"/>
              </a:spcAft>
              <a:buNone/>
            </a:pPr>
            <a:r>
              <a:t/>
            </a:r>
            <a:endParaRPr/>
          </a:p>
        </p:txBody>
      </p:sp>
      <p:sp>
        <p:nvSpPr>
          <p:cNvPr id="270" name="Google Shape;270;p19"/>
          <p:cNvSpPr txBox="1"/>
          <p:nvPr/>
        </p:nvSpPr>
        <p:spPr>
          <a:xfrm>
            <a:off x="189250" y="1146913"/>
            <a:ext cx="4954200" cy="5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71" name="Google Shape;271;p19"/>
          <p:cNvPicPr preferRelativeResize="0"/>
          <p:nvPr/>
        </p:nvPicPr>
        <p:blipFill>
          <a:blip r:embed="rId4">
            <a:alphaModFix/>
          </a:blip>
          <a:stretch>
            <a:fillRect/>
          </a:stretch>
        </p:blipFill>
        <p:spPr>
          <a:xfrm>
            <a:off x="55825" y="-12"/>
            <a:ext cx="4036301" cy="904275"/>
          </a:xfrm>
          <a:prstGeom prst="rect">
            <a:avLst/>
          </a:prstGeom>
          <a:noFill/>
          <a:ln>
            <a:noFill/>
          </a:ln>
        </p:spPr>
      </p:pic>
      <p:sp>
        <p:nvSpPr>
          <p:cNvPr id="272" name="Google Shape;272;p19"/>
          <p:cNvSpPr/>
          <p:nvPr/>
        </p:nvSpPr>
        <p:spPr>
          <a:xfrm>
            <a:off x="7271075" y="2488350"/>
            <a:ext cx="1001100" cy="4521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6746575" y="753475"/>
            <a:ext cx="304500" cy="3252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4" name="Google Shape;274;p19"/>
          <p:cNvCxnSpPr>
            <a:stCxn id="273" idx="4"/>
            <a:endCxn id="272" idx="0"/>
          </p:cNvCxnSpPr>
          <p:nvPr/>
        </p:nvCxnSpPr>
        <p:spPr>
          <a:xfrm flipH="1" rot="-5400000">
            <a:off x="6630325" y="1347175"/>
            <a:ext cx="1409700" cy="872700"/>
          </a:xfrm>
          <a:prstGeom prst="curvedConnector3">
            <a:avLst>
              <a:gd fmla="val 49999" name="adj1"/>
            </a:avLst>
          </a:prstGeom>
          <a:noFill/>
          <a:ln cap="flat" cmpd="sng" w="9525">
            <a:solidFill>
              <a:srgbClr val="FF0000"/>
            </a:solidFill>
            <a:prstDash val="solid"/>
            <a:round/>
            <a:headEnd len="med" w="med" type="none"/>
            <a:tailEnd len="med" w="med" type="none"/>
          </a:ln>
        </p:spPr>
      </p:cxnSp>
      <p:sp>
        <p:nvSpPr>
          <p:cNvPr id="275" name="Google Shape;275;p19"/>
          <p:cNvSpPr/>
          <p:nvPr/>
        </p:nvSpPr>
        <p:spPr>
          <a:xfrm>
            <a:off x="5199000" y="777925"/>
            <a:ext cx="270000" cy="276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6" name="Google Shape;276;p19"/>
          <p:cNvCxnSpPr/>
          <p:nvPr/>
        </p:nvCxnSpPr>
        <p:spPr>
          <a:xfrm>
            <a:off x="5645200" y="1071025"/>
            <a:ext cx="2400" cy="956400"/>
          </a:xfrm>
          <a:prstGeom prst="straightConnector1">
            <a:avLst/>
          </a:prstGeom>
          <a:noFill/>
          <a:ln cap="flat" cmpd="sng" w="19050">
            <a:solidFill>
              <a:srgbClr val="000000"/>
            </a:solidFill>
            <a:prstDash val="dot"/>
            <a:round/>
            <a:headEnd len="med" w="med" type="none"/>
            <a:tailEnd len="med" w="med" type="none"/>
          </a:ln>
        </p:spPr>
      </p:cxnSp>
      <p:cxnSp>
        <p:nvCxnSpPr>
          <p:cNvPr id="277" name="Google Shape;277;p19"/>
          <p:cNvCxnSpPr>
            <a:stCxn id="273" idx="4"/>
          </p:cNvCxnSpPr>
          <p:nvPr/>
        </p:nvCxnSpPr>
        <p:spPr>
          <a:xfrm flipH="1">
            <a:off x="6892225" y="1078675"/>
            <a:ext cx="6600" cy="941100"/>
          </a:xfrm>
          <a:prstGeom prst="straightConnector1">
            <a:avLst/>
          </a:prstGeom>
          <a:noFill/>
          <a:ln cap="flat" cmpd="sng" w="19050">
            <a:solidFill>
              <a:srgbClr val="000000"/>
            </a:solidFill>
            <a:prstDash val="dot"/>
            <a:round/>
            <a:headEnd len="med" w="med" type="none"/>
            <a:tailEnd len="med" w="med" type="none"/>
          </a:ln>
        </p:spPr>
      </p:cxnSp>
      <p:sp>
        <p:nvSpPr>
          <p:cNvPr id="278" name="Google Shape;278;p19"/>
          <p:cNvSpPr txBox="1"/>
          <p:nvPr/>
        </p:nvSpPr>
        <p:spPr>
          <a:xfrm>
            <a:off x="5946213" y="1760988"/>
            <a:ext cx="647400" cy="4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shift </a:t>
            </a:r>
            <a:endParaRPr/>
          </a:p>
          <a:p>
            <a:pPr indent="0" lvl="0" marL="0" rtl="0" algn="l">
              <a:spcBef>
                <a:spcPts val="0"/>
              </a:spcBef>
              <a:spcAft>
                <a:spcPts val="0"/>
              </a:spcAft>
              <a:buNone/>
            </a:pPr>
            <a:r>
              <a:rPr lang="en"/>
              <a:t>range</a:t>
            </a:r>
            <a:endParaRPr/>
          </a:p>
        </p:txBody>
      </p:sp>
      <p:cxnSp>
        <p:nvCxnSpPr>
          <p:cNvPr id="279" name="Google Shape;279;p19"/>
          <p:cNvCxnSpPr>
            <a:stCxn id="278" idx="1"/>
          </p:cNvCxnSpPr>
          <p:nvPr/>
        </p:nvCxnSpPr>
        <p:spPr>
          <a:xfrm rot="10800000">
            <a:off x="5723613" y="1955988"/>
            <a:ext cx="222600" cy="8700"/>
          </a:xfrm>
          <a:prstGeom prst="straightConnector1">
            <a:avLst/>
          </a:prstGeom>
          <a:noFill/>
          <a:ln cap="flat" cmpd="sng" w="9525">
            <a:solidFill>
              <a:schemeClr val="dk2"/>
            </a:solidFill>
            <a:prstDash val="solid"/>
            <a:round/>
            <a:headEnd len="med" w="med" type="none"/>
            <a:tailEnd len="med" w="med" type="triangle"/>
          </a:ln>
        </p:spPr>
      </p:cxnSp>
      <p:cxnSp>
        <p:nvCxnSpPr>
          <p:cNvPr id="280" name="Google Shape;280;p19"/>
          <p:cNvCxnSpPr/>
          <p:nvPr/>
        </p:nvCxnSpPr>
        <p:spPr>
          <a:xfrm flipH="1" rot="10800000">
            <a:off x="6663325" y="1946388"/>
            <a:ext cx="228900" cy="36600"/>
          </a:xfrm>
          <a:prstGeom prst="straightConnector1">
            <a:avLst/>
          </a:prstGeom>
          <a:noFill/>
          <a:ln cap="flat" cmpd="sng" w="9525">
            <a:solidFill>
              <a:schemeClr val="dk2"/>
            </a:solidFill>
            <a:prstDash val="solid"/>
            <a:round/>
            <a:headEnd len="med" w="med" type="none"/>
            <a:tailEnd len="med" w="med" type="triangle"/>
          </a:ln>
        </p:spPr>
      </p:cxnSp>
      <p:sp>
        <p:nvSpPr>
          <p:cNvPr id="281" name="Google Shape;281;p19"/>
          <p:cNvSpPr/>
          <p:nvPr/>
        </p:nvSpPr>
        <p:spPr>
          <a:xfrm>
            <a:off x="3093507" y="2689738"/>
            <a:ext cx="134314" cy="92274"/>
          </a:xfrm>
          <a:prstGeom prst="flowChartExtra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9"/>
          <p:cNvSpPr/>
          <p:nvPr/>
        </p:nvSpPr>
        <p:spPr>
          <a:xfrm>
            <a:off x="2745375" y="4127963"/>
            <a:ext cx="134314" cy="92274"/>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9"/>
          <p:cNvSpPr/>
          <p:nvPr/>
        </p:nvSpPr>
        <p:spPr>
          <a:xfrm>
            <a:off x="503175" y="3467525"/>
            <a:ext cx="134400" cy="120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9"/>
          <p:cNvSpPr/>
          <p:nvPr/>
        </p:nvSpPr>
        <p:spPr>
          <a:xfrm>
            <a:off x="7918300" y="4220050"/>
            <a:ext cx="134400" cy="120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9"/>
          <p:cNvSpPr/>
          <p:nvPr/>
        </p:nvSpPr>
        <p:spPr>
          <a:xfrm>
            <a:off x="5843084" y="3948327"/>
            <a:ext cx="134314" cy="92274"/>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9"/>
          <p:cNvSpPr/>
          <p:nvPr/>
        </p:nvSpPr>
        <p:spPr>
          <a:xfrm>
            <a:off x="7551832" y="2860564"/>
            <a:ext cx="134314" cy="92274"/>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9"/>
          <p:cNvSpPr/>
          <p:nvPr/>
        </p:nvSpPr>
        <p:spPr>
          <a:xfrm>
            <a:off x="762813" y="4040600"/>
            <a:ext cx="155325" cy="120825"/>
          </a:xfrm>
          <a:prstGeom prst="flowChartExtra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9"/>
          <p:cNvSpPr/>
          <p:nvPr/>
        </p:nvSpPr>
        <p:spPr>
          <a:xfrm>
            <a:off x="5538576" y="4653030"/>
            <a:ext cx="134314" cy="92274"/>
          </a:xfrm>
          <a:prstGeom prst="flowChartExtra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9"/>
          <p:cNvSpPr txBox="1"/>
          <p:nvPr/>
        </p:nvSpPr>
        <p:spPr>
          <a:xfrm>
            <a:off x="503175" y="4161425"/>
            <a:ext cx="1001100" cy="4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(pickup)</a:t>
            </a:r>
            <a:endParaRPr/>
          </a:p>
        </p:txBody>
      </p:sp>
      <p:sp>
        <p:nvSpPr>
          <p:cNvPr id="290" name="Google Shape;290;p19"/>
          <p:cNvSpPr txBox="1"/>
          <p:nvPr/>
        </p:nvSpPr>
        <p:spPr>
          <a:xfrm>
            <a:off x="2941725" y="2720375"/>
            <a:ext cx="14874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 (pickup)</a:t>
            </a:r>
            <a:endParaRPr/>
          </a:p>
        </p:txBody>
      </p:sp>
      <p:sp>
        <p:nvSpPr>
          <p:cNvPr id="291" name="Google Shape;291;p19"/>
          <p:cNvSpPr txBox="1"/>
          <p:nvPr/>
        </p:nvSpPr>
        <p:spPr>
          <a:xfrm>
            <a:off x="5329976" y="4745425"/>
            <a:ext cx="10011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 (pickup)</a:t>
            </a:r>
            <a:endParaRPr/>
          </a:p>
        </p:txBody>
      </p:sp>
      <p:sp>
        <p:nvSpPr>
          <p:cNvPr id="292" name="Google Shape;292;p19"/>
          <p:cNvSpPr txBox="1"/>
          <p:nvPr/>
        </p:nvSpPr>
        <p:spPr>
          <a:xfrm>
            <a:off x="2551210" y="3768675"/>
            <a:ext cx="12189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 (dropoff)</a:t>
            </a:r>
            <a:endParaRPr/>
          </a:p>
        </p:txBody>
      </p:sp>
      <p:sp>
        <p:nvSpPr>
          <p:cNvPr id="293" name="Google Shape;293;p19"/>
          <p:cNvSpPr txBox="1"/>
          <p:nvPr/>
        </p:nvSpPr>
        <p:spPr>
          <a:xfrm>
            <a:off x="7253201" y="2535375"/>
            <a:ext cx="11592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(dropoff)</a:t>
            </a:r>
            <a:endParaRPr/>
          </a:p>
        </p:txBody>
      </p:sp>
      <p:sp>
        <p:nvSpPr>
          <p:cNvPr id="294" name="Google Shape;294;p19"/>
          <p:cNvSpPr txBox="1"/>
          <p:nvPr/>
        </p:nvSpPr>
        <p:spPr>
          <a:xfrm>
            <a:off x="5713550" y="3630450"/>
            <a:ext cx="11592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 (dropoff)</a:t>
            </a:r>
            <a:endParaRPr/>
          </a:p>
        </p:txBody>
      </p:sp>
      <p:sp>
        <p:nvSpPr>
          <p:cNvPr id="295" name="Google Shape;295;p19"/>
          <p:cNvSpPr txBox="1"/>
          <p:nvPr/>
        </p:nvSpPr>
        <p:spPr>
          <a:xfrm>
            <a:off x="347800" y="3107900"/>
            <a:ext cx="1122000" cy="4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Depot 1</a:t>
            </a:r>
            <a:endParaRPr/>
          </a:p>
        </p:txBody>
      </p:sp>
      <p:sp>
        <p:nvSpPr>
          <p:cNvPr id="296" name="Google Shape;296;p19"/>
          <p:cNvSpPr txBox="1"/>
          <p:nvPr/>
        </p:nvSpPr>
        <p:spPr>
          <a:xfrm>
            <a:off x="7646431" y="4420218"/>
            <a:ext cx="9702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Depot 2</a:t>
            </a:r>
            <a:endParaRPr/>
          </a:p>
        </p:txBody>
      </p:sp>
      <p:cxnSp>
        <p:nvCxnSpPr>
          <p:cNvPr id="297" name="Google Shape;297;p19"/>
          <p:cNvCxnSpPr>
            <a:endCxn id="287" idx="0"/>
          </p:cNvCxnSpPr>
          <p:nvPr/>
        </p:nvCxnSpPr>
        <p:spPr>
          <a:xfrm>
            <a:off x="570475" y="3588500"/>
            <a:ext cx="270000" cy="452100"/>
          </a:xfrm>
          <a:prstGeom prst="straightConnector1">
            <a:avLst/>
          </a:prstGeom>
          <a:noFill/>
          <a:ln cap="flat" cmpd="sng" w="28575">
            <a:solidFill>
              <a:srgbClr val="000000"/>
            </a:solidFill>
            <a:prstDash val="solid"/>
            <a:round/>
            <a:headEnd len="med" w="med" type="none"/>
            <a:tailEnd len="med" w="med" type="triangle"/>
          </a:ln>
        </p:spPr>
      </p:cxnSp>
      <p:cxnSp>
        <p:nvCxnSpPr>
          <p:cNvPr id="298" name="Google Shape;298;p19"/>
          <p:cNvCxnSpPr>
            <a:stCxn id="287" idx="0"/>
            <a:endCxn id="281" idx="0"/>
          </p:cNvCxnSpPr>
          <p:nvPr/>
        </p:nvCxnSpPr>
        <p:spPr>
          <a:xfrm flipH="1" rot="10800000">
            <a:off x="840475" y="2689700"/>
            <a:ext cx="2320200" cy="1350900"/>
          </a:xfrm>
          <a:prstGeom prst="straightConnector1">
            <a:avLst/>
          </a:prstGeom>
          <a:noFill/>
          <a:ln cap="flat" cmpd="sng" w="28575">
            <a:solidFill>
              <a:srgbClr val="000000"/>
            </a:solidFill>
            <a:prstDash val="solid"/>
            <a:round/>
            <a:headEnd len="med" w="med" type="none"/>
            <a:tailEnd len="med" w="med" type="triangle"/>
          </a:ln>
        </p:spPr>
      </p:cxnSp>
      <p:cxnSp>
        <p:nvCxnSpPr>
          <p:cNvPr id="299" name="Google Shape;299;p19"/>
          <p:cNvCxnSpPr>
            <a:endCxn id="285" idx="2"/>
          </p:cNvCxnSpPr>
          <p:nvPr/>
        </p:nvCxnSpPr>
        <p:spPr>
          <a:xfrm>
            <a:off x="3160742" y="2689701"/>
            <a:ext cx="2749500" cy="1350900"/>
          </a:xfrm>
          <a:prstGeom prst="straightConnector1">
            <a:avLst/>
          </a:prstGeom>
          <a:noFill/>
          <a:ln cap="flat" cmpd="sng" w="28575">
            <a:solidFill>
              <a:srgbClr val="000000"/>
            </a:solidFill>
            <a:prstDash val="solid"/>
            <a:round/>
            <a:headEnd len="med" w="med" type="none"/>
            <a:tailEnd len="med" w="med" type="triangle"/>
          </a:ln>
        </p:spPr>
      </p:cxnSp>
      <p:cxnSp>
        <p:nvCxnSpPr>
          <p:cNvPr id="300" name="Google Shape;300;p19"/>
          <p:cNvCxnSpPr>
            <a:stCxn id="285" idx="2"/>
            <a:endCxn id="288" idx="0"/>
          </p:cNvCxnSpPr>
          <p:nvPr/>
        </p:nvCxnSpPr>
        <p:spPr>
          <a:xfrm flipH="1">
            <a:off x="5605742" y="4040601"/>
            <a:ext cx="304500" cy="612300"/>
          </a:xfrm>
          <a:prstGeom prst="straightConnector1">
            <a:avLst/>
          </a:prstGeom>
          <a:noFill/>
          <a:ln cap="flat" cmpd="sng" w="28575">
            <a:solidFill>
              <a:srgbClr val="000000"/>
            </a:solidFill>
            <a:prstDash val="solid"/>
            <a:round/>
            <a:headEnd len="med" w="med" type="none"/>
            <a:tailEnd len="med" w="med" type="triangle"/>
          </a:ln>
        </p:spPr>
      </p:cxnSp>
      <p:cxnSp>
        <p:nvCxnSpPr>
          <p:cNvPr id="301" name="Google Shape;301;p19"/>
          <p:cNvCxnSpPr>
            <a:stCxn id="288" idx="0"/>
            <a:endCxn id="282" idx="2"/>
          </p:cNvCxnSpPr>
          <p:nvPr/>
        </p:nvCxnSpPr>
        <p:spPr>
          <a:xfrm rot="10800000">
            <a:off x="2812433" y="4220130"/>
            <a:ext cx="2793300" cy="432900"/>
          </a:xfrm>
          <a:prstGeom prst="straightConnector1">
            <a:avLst/>
          </a:prstGeom>
          <a:noFill/>
          <a:ln cap="flat" cmpd="sng" w="28575">
            <a:solidFill>
              <a:srgbClr val="000000"/>
            </a:solidFill>
            <a:prstDash val="solid"/>
            <a:round/>
            <a:headEnd len="med" w="med" type="none"/>
            <a:tailEnd len="med" w="med" type="triangle"/>
          </a:ln>
        </p:spPr>
      </p:cxnSp>
      <p:cxnSp>
        <p:nvCxnSpPr>
          <p:cNvPr id="302" name="Google Shape;302;p19"/>
          <p:cNvCxnSpPr/>
          <p:nvPr/>
        </p:nvCxnSpPr>
        <p:spPr>
          <a:xfrm flipH="1" rot="10800000">
            <a:off x="2812532" y="2940438"/>
            <a:ext cx="4792800" cy="1279800"/>
          </a:xfrm>
          <a:prstGeom prst="straightConnector1">
            <a:avLst/>
          </a:prstGeom>
          <a:noFill/>
          <a:ln cap="flat" cmpd="sng" w="28575">
            <a:solidFill>
              <a:srgbClr val="000000"/>
            </a:solidFill>
            <a:prstDash val="solid"/>
            <a:round/>
            <a:headEnd len="med" w="med" type="none"/>
            <a:tailEnd len="med" w="med" type="triangle"/>
          </a:ln>
        </p:spPr>
      </p:cxnSp>
      <p:cxnSp>
        <p:nvCxnSpPr>
          <p:cNvPr id="303" name="Google Shape;303;p19"/>
          <p:cNvCxnSpPr>
            <a:endCxn id="284" idx="1"/>
          </p:cNvCxnSpPr>
          <p:nvPr/>
        </p:nvCxnSpPr>
        <p:spPr>
          <a:xfrm>
            <a:off x="7605282" y="2975055"/>
            <a:ext cx="332700" cy="1262700"/>
          </a:xfrm>
          <a:prstGeom prst="straightConnector1">
            <a:avLst/>
          </a:prstGeom>
          <a:noFill/>
          <a:ln cap="flat" cmpd="sng" w="28575">
            <a:solidFill>
              <a:srgbClr val="000000"/>
            </a:solidFill>
            <a:prstDash val="solid"/>
            <a:round/>
            <a:headEnd len="med" w="med" type="none"/>
            <a:tailEnd len="med" w="med" type="triangle"/>
          </a:ln>
        </p:spPr>
      </p:cxnSp>
      <p:cxnSp>
        <p:nvCxnSpPr>
          <p:cNvPr id="304" name="Google Shape;304;p19"/>
          <p:cNvCxnSpPr>
            <a:stCxn id="282" idx="2"/>
          </p:cNvCxnSpPr>
          <p:nvPr/>
        </p:nvCxnSpPr>
        <p:spPr>
          <a:xfrm flipH="1" rot="10800000">
            <a:off x="2812532" y="2944338"/>
            <a:ext cx="4793700" cy="127590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72"/>
                                        </p:tgtEl>
                                        <p:attrNameLst>
                                          <p:attrName>style.visibility</p:attrName>
                                        </p:attrNameLst>
                                      </p:cBhvr>
                                      <p:to>
                                        <p:strVal val="visible"/>
                                      </p:to>
                                    </p:se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2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3"/>
                                        </p:tgtEl>
                                        <p:attrNameLst>
                                          <p:attrName>style.visibility</p:attrName>
                                        </p:attrNameLst>
                                      </p:cBhvr>
                                      <p:to>
                                        <p:strVal val="visible"/>
                                      </p:to>
                                    </p:set>
                                  </p:childTnLst>
                                </p:cTn>
                              </p:par>
                            </p:childTnLst>
                          </p:cTn>
                        </p:par>
                        <p:par>
                          <p:cTn fill="hold">
                            <p:stCondLst>
                              <p:cond delay="2000"/>
                            </p:stCondLst>
                            <p:childTnLst>
                              <p:par>
                                <p:cTn fill="hold" nodeType="after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childTnLst>
                          </p:cTn>
                        </p:par>
                        <p:par>
                          <p:cTn fill="hold">
                            <p:stCondLst>
                              <p:cond delay="4800"/>
                            </p:stCondLst>
                            <p:childTnLst>
                              <p:par>
                                <p:cTn fill="hold" nodeType="after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par>
                                <p:cTn fill="hold" nodeType="with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childTnLst>
                          </p:cTn>
                        </p:par>
                        <p:par>
                          <p:cTn fill="hold">
                            <p:stCondLst>
                              <p:cond delay="5800"/>
                            </p:stCondLst>
                            <p:childTnLst>
                              <p:par>
                                <p:cTn fill="hold" nodeType="after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par>
                                <p:cTn fill="hold" nodeType="with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par>
                                <p:cTn fill="hold" nodeType="with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20"/>
          <p:cNvSpPr/>
          <p:nvPr/>
        </p:nvSpPr>
        <p:spPr>
          <a:xfrm>
            <a:off x="3093494" y="98038"/>
            <a:ext cx="134314" cy="92274"/>
          </a:xfrm>
          <a:prstGeom prst="flowChartExtra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0"/>
          <p:cNvSpPr/>
          <p:nvPr/>
        </p:nvSpPr>
        <p:spPr>
          <a:xfrm>
            <a:off x="2745362" y="1536263"/>
            <a:ext cx="134314" cy="92274"/>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0"/>
          <p:cNvSpPr/>
          <p:nvPr/>
        </p:nvSpPr>
        <p:spPr>
          <a:xfrm>
            <a:off x="503163" y="875825"/>
            <a:ext cx="134400" cy="120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0"/>
          <p:cNvSpPr/>
          <p:nvPr/>
        </p:nvSpPr>
        <p:spPr>
          <a:xfrm>
            <a:off x="7918287" y="1628350"/>
            <a:ext cx="134400" cy="120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0"/>
          <p:cNvSpPr/>
          <p:nvPr/>
        </p:nvSpPr>
        <p:spPr>
          <a:xfrm>
            <a:off x="5843072" y="1356627"/>
            <a:ext cx="134314" cy="92274"/>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0"/>
          <p:cNvSpPr/>
          <p:nvPr/>
        </p:nvSpPr>
        <p:spPr>
          <a:xfrm>
            <a:off x="7551820" y="268864"/>
            <a:ext cx="134314" cy="92274"/>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0"/>
          <p:cNvSpPr/>
          <p:nvPr/>
        </p:nvSpPr>
        <p:spPr>
          <a:xfrm>
            <a:off x="762800" y="1448900"/>
            <a:ext cx="155325" cy="120825"/>
          </a:xfrm>
          <a:prstGeom prst="flowChartExtra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0"/>
          <p:cNvSpPr/>
          <p:nvPr/>
        </p:nvSpPr>
        <p:spPr>
          <a:xfrm>
            <a:off x="5538563" y="2061330"/>
            <a:ext cx="134314" cy="92274"/>
          </a:xfrm>
          <a:prstGeom prst="flowChartExtra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0"/>
          <p:cNvSpPr txBox="1"/>
          <p:nvPr/>
        </p:nvSpPr>
        <p:spPr>
          <a:xfrm>
            <a:off x="503163" y="1569725"/>
            <a:ext cx="1001100" cy="4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(pickup)</a:t>
            </a:r>
            <a:endParaRPr/>
          </a:p>
        </p:txBody>
      </p:sp>
      <p:sp>
        <p:nvSpPr>
          <p:cNvPr id="318" name="Google Shape;318;p20"/>
          <p:cNvSpPr txBox="1"/>
          <p:nvPr/>
        </p:nvSpPr>
        <p:spPr>
          <a:xfrm>
            <a:off x="2941713" y="128675"/>
            <a:ext cx="14874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 (pickup)</a:t>
            </a:r>
            <a:endParaRPr/>
          </a:p>
        </p:txBody>
      </p:sp>
      <p:sp>
        <p:nvSpPr>
          <p:cNvPr id="319" name="Google Shape;319;p20"/>
          <p:cNvSpPr txBox="1"/>
          <p:nvPr/>
        </p:nvSpPr>
        <p:spPr>
          <a:xfrm>
            <a:off x="5329964" y="2153725"/>
            <a:ext cx="10011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 (pickup)</a:t>
            </a:r>
            <a:endParaRPr/>
          </a:p>
        </p:txBody>
      </p:sp>
      <p:sp>
        <p:nvSpPr>
          <p:cNvPr id="320" name="Google Shape;320;p20"/>
          <p:cNvSpPr txBox="1"/>
          <p:nvPr/>
        </p:nvSpPr>
        <p:spPr>
          <a:xfrm>
            <a:off x="2551198" y="1176975"/>
            <a:ext cx="12189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 (dropoff)</a:t>
            </a:r>
            <a:endParaRPr/>
          </a:p>
        </p:txBody>
      </p:sp>
      <p:sp>
        <p:nvSpPr>
          <p:cNvPr id="321" name="Google Shape;321;p20"/>
          <p:cNvSpPr txBox="1"/>
          <p:nvPr/>
        </p:nvSpPr>
        <p:spPr>
          <a:xfrm>
            <a:off x="7253189" y="-56325"/>
            <a:ext cx="11592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(dropoff)</a:t>
            </a:r>
            <a:endParaRPr/>
          </a:p>
        </p:txBody>
      </p:sp>
      <p:sp>
        <p:nvSpPr>
          <p:cNvPr id="322" name="Google Shape;322;p20"/>
          <p:cNvSpPr txBox="1"/>
          <p:nvPr/>
        </p:nvSpPr>
        <p:spPr>
          <a:xfrm>
            <a:off x="5713538" y="1038750"/>
            <a:ext cx="11592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 (dropoff)</a:t>
            </a:r>
            <a:endParaRPr/>
          </a:p>
        </p:txBody>
      </p:sp>
      <p:sp>
        <p:nvSpPr>
          <p:cNvPr id="323" name="Google Shape;323;p20"/>
          <p:cNvSpPr txBox="1"/>
          <p:nvPr/>
        </p:nvSpPr>
        <p:spPr>
          <a:xfrm>
            <a:off x="347788" y="516200"/>
            <a:ext cx="1122000" cy="4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Depot 1</a:t>
            </a:r>
            <a:endParaRPr/>
          </a:p>
        </p:txBody>
      </p:sp>
      <p:sp>
        <p:nvSpPr>
          <p:cNvPr id="324" name="Google Shape;324;p20"/>
          <p:cNvSpPr txBox="1"/>
          <p:nvPr/>
        </p:nvSpPr>
        <p:spPr>
          <a:xfrm>
            <a:off x="7646419" y="1828518"/>
            <a:ext cx="9702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Depot 2</a:t>
            </a:r>
            <a:endParaRPr/>
          </a:p>
        </p:txBody>
      </p:sp>
      <p:cxnSp>
        <p:nvCxnSpPr>
          <p:cNvPr id="325" name="Google Shape;325;p20"/>
          <p:cNvCxnSpPr>
            <a:endCxn id="315" idx="0"/>
          </p:cNvCxnSpPr>
          <p:nvPr/>
        </p:nvCxnSpPr>
        <p:spPr>
          <a:xfrm>
            <a:off x="570463" y="996800"/>
            <a:ext cx="270000" cy="452100"/>
          </a:xfrm>
          <a:prstGeom prst="straightConnector1">
            <a:avLst/>
          </a:prstGeom>
          <a:noFill/>
          <a:ln cap="flat" cmpd="sng" w="28575">
            <a:solidFill>
              <a:srgbClr val="000000"/>
            </a:solidFill>
            <a:prstDash val="solid"/>
            <a:round/>
            <a:headEnd len="med" w="med" type="none"/>
            <a:tailEnd len="med" w="med" type="triangle"/>
          </a:ln>
        </p:spPr>
      </p:cxnSp>
      <p:cxnSp>
        <p:nvCxnSpPr>
          <p:cNvPr id="326" name="Google Shape;326;p20"/>
          <p:cNvCxnSpPr>
            <a:stCxn id="315" idx="0"/>
            <a:endCxn id="309" idx="0"/>
          </p:cNvCxnSpPr>
          <p:nvPr/>
        </p:nvCxnSpPr>
        <p:spPr>
          <a:xfrm flipH="1" rot="10800000">
            <a:off x="840463" y="98000"/>
            <a:ext cx="2320200" cy="1350900"/>
          </a:xfrm>
          <a:prstGeom prst="straightConnector1">
            <a:avLst/>
          </a:prstGeom>
          <a:noFill/>
          <a:ln cap="flat" cmpd="sng" w="28575">
            <a:solidFill>
              <a:srgbClr val="000000"/>
            </a:solidFill>
            <a:prstDash val="solid"/>
            <a:round/>
            <a:headEnd len="med" w="med" type="none"/>
            <a:tailEnd len="med" w="med" type="triangle"/>
          </a:ln>
        </p:spPr>
      </p:cxnSp>
      <p:cxnSp>
        <p:nvCxnSpPr>
          <p:cNvPr id="327" name="Google Shape;327;p20"/>
          <p:cNvCxnSpPr>
            <a:endCxn id="313" idx="2"/>
          </p:cNvCxnSpPr>
          <p:nvPr/>
        </p:nvCxnSpPr>
        <p:spPr>
          <a:xfrm>
            <a:off x="3160729" y="98001"/>
            <a:ext cx="2749500" cy="1350900"/>
          </a:xfrm>
          <a:prstGeom prst="straightConnector1">
            <a:avLst/>
          </a:prstGeom>
          <a:noFill/>
          <a:ln cap="flat" cmpd="sng" w="28575">
            <a:solidFill>
              <a:srgbClr val="000000"/>
            </a:solidFill>
            <a:prstDash val="solid"/>
            <a:round/>
            <a:headEnd len="med" w="med" type="none"/>
            <a:tailEnd len="med" w="med" type="triangle"/>
          </a:ln>
        </p:spPr>
      </p:cxnSp>
      <p:cxnSp>
        <p:nvCxnSpPr>
          <p:cNvPr id="328" name="Google Shape;328;p20"/>
          <p:cNvCxnSpPr>
            <a:stCxn id="313" idx="2"/>
            <a:endCxn id="314" idx="2"/>
          </p:cNvCxnSpPr>
          <p:nvPr/>
        </p:nvCxnSpPr>
        <p:spPr>
          <a:xfrm flipH="1" rot="10800000">
            <a:off x="5910229" y="361101"/>
            <a:ext cx="1708800" cy="1087800"/>
          </a:xfrm>
          <a:prstGeom prst="straightConnector1">
            <a:avLst/>
          </a:prstGeom>
          <a:noFill/>
          <a:ln cap="flat" cmpd="sng" w="28575">
            <a:solidFill>
              <a:srgbClr val="000000"/>
            </a:solidFill>
            <a:prstDash val="solid"/>
            <a:round/>
            <a:headEnd len="med" w="med" type="none"/>
            <a:tailEnd len="med" w="med" type="triangle"/>
          </a:ln>
        </p:spPr>
      </p:cxnSp>
      <p:cxnSp>
        <p:nvCxnSpPr>
          <p:cNvPr id="329" name="Google Shape;329;p20"/>
          <p:cNvCxnSpPr>
            <a:stCxn id="316" idx="0"/>
            <a:endCxn id="310" idx="2"/>
          </p:cNvCxnSpPr>
          <p:nvPr/>
        </p:nvCxnSpPr>
        <p:spPr>
          <a:xfrm rot="10800000">
            <a:off x="2812421" y="1628430"/>
            <a:ext cx="2793300" cy="432900"/>
          </a:xfrm>
          <a:prstGeom prst="straightConnector1">
            <a:avLst/>
          </a:prstGeom>
          <a:noFill/>
          <a:ln cap="flat" cmpd="sng" w="28575">
            <a:solidFill>
              <a:srgbClr val="000000"/>
            </a:solidFill>
            <a:prstDash val="solid"/>
            <a:round/>
            <a:headEnd len="med" w="med" type="none"/>
            <a:tailEnd len="med" w="med" type="triangle"/>
          </a:ln>
        </p:spPr>
      </p:cxnSp>
      <p:cxnSp>
        <p:nvCxnSpPr>
          <p:cNvPr id="330" name="Google Shape;330;p20"/>
          <p:cNvCxnSpPr>
            <a:stCxn id="310" idx="2"/>
            <a:endCxn id="312" idx="1"/>
          </p:cNvCxnSpPr>
          <p:nvPr/>
        </p:nvCxnSpPr>
        <p:spPr>
          <a:xfrm>
            <a:off x="2812519" y="1628538"/>
            <a:ext cx="5125500" cy="17400"/>
          </a:xfrm>
          <a:prstGeom prst="straightConnector1">
            <a:avLst/>
          </a:prstGeom>
          <a:noFill/>
          <a:ln cap="flat" cmpd="sng" w="28575">
            <a:solidFill>
              <a:srgbClr val="000000"/>
            </a:solidFill>
            <a:prstDash val="solid"/>
            <a:round/>
            <a:headEnd len="med" w="med" type="none"/>
            <a:tailEnd len="med" w="med" type="triangle"/>
          </a:ln>
        </p:spPr>
      </p:cxnSp>
      <p:cxnSp>
        <p:nvCxnSpPr>
          <p:cNvPr id="331" name="Google Shape;331;p20"/>
          <p:cNvCxnSpPr>
            <a:stCxn id="314" idx="2"/>
          </p:cNvCxnSpPr>
          <p:nvPr/>
        </p:nvCxnSpPr>
        <p:spPr>
          <a:xfrm flipH="1">
            <a:off x="5592477" y="361138"/>
            <a:ext cx="2026500" cy="1700700"/>
          </a:xfrm>
          <a:prstGeom prst="straightConnector1">
            <a:avLst/>
          </a:prstGeom>
          <a:noFill/>
          <a:ln cap="flat" cmpd="sng" w="28575">
            <a:solidFill>
              <a:srgbClr val="000000"/>
            </a:solidFill>
            <a:prstDash val="solid"/>
            <a:round/>
            <a:headEnd len="med" w="med" type="none"/>
            <a:tailEnd len="med" w="med" type="triangle"/>
          </a:ln>
        </p:spPr>
      </p:cxnSp>
      <p:sp>
        <p:nvSpPr>
          <p:cNvPr id="332" name="Google Shape;332;p20"/>
          <p:cNvSpPr/>
          <p:nvPr/>
        </p:nvSpPr>
        <p:spPr>
          <a:xfrm>
            <a:off x="3093507" y="2689738"/>
            <a:ext cx="134314" cy="92274"/>
          </a:xfrm>
          <a:prstGeom prst="flowChartExtra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0"/>
          <p:cNvSpPr/>
          <p:nvPr/>
        </p:nvSpPr>
        <p:spPr>
          <a:xfrm>
            <a:off x="2745375" y="4127963"/>
            <a:ext cx="134314" cy="92274"/>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0"/>
          <p:cNvSpPr/>
          <p:nvPr/>
        </p:nvSpPr>
        <p:spPr>
          <a:xfrm>
            <a:off x="503175" y="3467525"/>
            <a:ext cx="134400" cy="120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0"/>
          <p:cNvSpPr/>
          <p:nvPr/>
        </p:nvSpPr>
        <p:spPr>
          <a:xfrm>
            <a:off x="7918300" y="4220050"/>
            <a:ext cx="134400" cy="120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0"/>
          <p:cNvSpPr/>
          <p:nvPr/>
        </p:nvSpPr>
        <p:spPr>
          <a:xfrm>
            <a:off x="5843084" y="3948327"/>
            <a:ext cx="134314" cy="92274"/>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0"/>
          <p:cNvSpPr/>
          <p:nvPr/>
        </p:nvSpPr>
        <p:spPr>
          <a:xfrm>
            <a:off x="7551832" y="2860564"/>
            <a:ext cx="134314" cy="92274"/>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0"/>
          <p:cNvSpPr/>
          <p:nvPr/>
        </p:nvSpPr>
        <p:spPr>
          <a:xfrm>
            <a:off x="762813" y="4040600"/>
            <a:ext cx="155325" cy="120825"/>
          </a:xfrm>
          <a:prstGeom prst="flowChartExtra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0"/>
          <p:cNvSpPr/>
          <p:nvPr/>
        </p:nvSpPr>
        <p:spPr>
          <a:xfrm>
            <a:off x="5538576" y="4653030"/>
            <a:ext cx="134314" cy="92274"/>
          </a:xfrm>
          <a:prstGeom prst="flowChartExtra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0"/>
          <p:cNvSpPr txBox="1"/>
          <p:nvPr/>
        </p:nvSpPr>
        <p:spPr>
          <a:xfrm>
            <a:off x="503175" y="4161425"/>
            <a:ext cx="1001100" cy="4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(pickup)</a:t>
            </a:r>
            <a:endParaRPr/>
          </a:p>
        </p:txBody>
      </p:sp>
      <p:sp>
        <p:nvSpPr>
          <p:cNvPr id="341" name="Google Shape;341;p20"/>
          <p:cNvSpPr txBox="1"/>
          <p:nvPr/>
        </p:nvSpPr>
        <p:spPr>
          <a:xfrm>
            <a:off x="2941725" y="2720375"/>
            <a:ext cx="14874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 (pickup)</a:t>
            </a:r>
            <a:endParaRPr/>
          </a:p>
        </p:txBody>
      </p:sp>
      <p:sp>
        <p:nvSpPr>
          <p:cNvPr id="342" name="Google Shape;342;p20"/>
          <p:cNvSpPr txBox="1"/>
          <p:nvPr/>
        </p:nvSpPr>
        <p:spPr>
          <a:xfrm>
            <a:off x="5329976" y="4745425"/>
            <a:ext cx="10011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 (pickup)</a:t>
            </a:r>
            <a:endParaRPr/>
          </a:p>
        </p:txBody>
      </p:sp>
      <p:sp>
        <p:nvSpPr>
          <p:cNvPr id="343" name="Google Shape;343;p20"/>
          <p:cNvSpPr txBox="1"/>
          <p:nvPr/>
        </p:nvSpPr>
        <p:spPr>
          <a:xfrm>
            <a:off x="2551210" y="3768675"/>
            <a:ext cx="12189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 (dropoff)</a:t>
            </a:r>
            <a:endParaRPr/>
          </a:p>
        </p:txBody>
      </p:sp>
      <p:sp>
        <p:nvSpPr>
          <p:cNvPr id="344" name="Google Shape;344;p20"/>
          <p:cNvSpPr txBox="1"/>
          <p:nvPr/>
        </p:nvSpPr>
        <p:spPr>
          <a:xfrm>
            <a:off x="7253201" y="2535375"/>
            <a:ext cx="11592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(dropoff)</a:t>
            </a:r>
            <a:endParaRPr/>
          </a:p>
        </p:txBody>
      </p:sp>
      <p:sp>
        <p:nvSpPr>
          <p:cNvPr id="345" name="Google Shape;345;p20"/>
          <p:cNvSpPr txBox="1"/>
          <p:nvPr/>
        </p:nvSpPr>
        <p:spPr>
          <a:xfrm>
            <a:off x="5713550" y="3630450"/>
            <a:ext cx="11592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 (dropoff)</a:t>
            </a:r>
            <a:endParaRPr/>
          </a:p>
        </p:txBody>
      </p:sp>
      <p:sp>
        <p:nvSpPr>
          <p:cNvPr id="346" name="Google Shape;346;p20"/>
          <p:cNvSpPr txBox="1"/>
          <p:nvPr/>
        </p:nvSpPr>
        <p:spPr>
          <a:xfrm>
            <a:off x="347800" y="3107900"/>
            <a:ext cx="1122000" cy="4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Depot 1</a:t>
            </a:r>
            <a:endParaRPr/>
          </a:p>
        </p:txBody>
      </p:sp>
      <p:sp>
        <p:nvSpPr>
          <p:cNvPr id="347" name="Google Shape;347;p20"/>
          <p:cNvSpPr txBox="1"/>
          <p:nvPr/>
        </p:nvSpPr>
        <p:spPr>
          <a:xfrm>
            <a:off x="7646431" y="4420218"/>
            <a:ext cx="9702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Depot 2</a:t>
            </a:r>
            <a:endParaRPr/>
          </a:p>
        </p:txBody>
      </p:sp>
      <p:cxnSp>
        <p:nvCxnSpPr>
          <p:cNvPr id="348" name="Google Shape;348;p20"/>
          <p:cNvCxnSpPr>
            <a:endCxn id="338" idx="0"/>
          </p:cNvCxnSpPr>
          <p:nvPr/>
        </p:nvCxnSpPr>
        <p:spPr>
          <a:xfrm>
            <a:off x="570475" y="3588500"/>
            <a:ext cx="270000" cy="452100"/>
          </a:xfrm>
          <a:prstGeom prst="straightConnector1">
            <a:avLst/>
          </a:prstGeom>
          <a:noFill/>
          <a:ln cap="flat" cmpd="sng" w="28575">
            <a:solidFill>
              <a:srgbClr val="000000"/>
            </a:solidFill>
            <a:prstDash val="solid"/>
            <a:round/>
            <a:headEnd len="med" w="med" type="none"/>
            <a:tailEnd len="med" w="med" type="triangle"/>
          </a:ln>
        </p:spPr>
      </p:cxnSp>
      <p:cxnSp>
        <p:nvCxnSpPr>
          <p:cNvPr id="349" name="Google Shape;349;p20"/>
          <p:cNvCxnSpPr>
            <a:stCxn id="338" idx="0"/>
            <a:endCxn id="332" idx="0"/>
          </p:cNvCxnSpPr>
          <p:nvPr/>
        </p:nvCxnSpPr>
        <p:spPr>
          <a:xfrm flipH="1" rot="10800000">
            <a:off x="840475" y="2689700"/>
            <a:ext cx="2320200" cy="1350900"/>
          </a:xfrm>
          <a:prstGeom prst="straightConnector1">
            <a:avLst/>
          </a:prstGeom>
          <a:noFill/>
          <a:ln cap="flat" cmpd="sng" w="28575">
            <a:solidFill>
              <a:srgbClr val="000000"/>
            </a:solidFill>
            <a:prstDash val="solid"/>
            <a:round/>
            <a:headEnd len="med" w="med" type="none"/>
            <a:tailEnd len="med" w="med" type="triangle"/>
          </a:ln>
        </p:spPr>
      </p:cxnSp>
      <p:cxnSp>
        <p:nvCxnSpPr>
          <p:cNvPr id="350" name="Google Shape;350;p20"/>
          <p:cNvCxnSpPr>
            <a:endCxn id="336" idx="2"/>
          </p:cNvCxnSpPr>
          <p:nvPr/>
        </p:nvCxnSpPr>
        <p:spPr>
          <a:xfrm>
            <a:off x="3160742" y="2689701"/>
            <a:ext cx="2749500" cy="1350900"/>
          </a:xfrm>
          <a:prstGeom prst="straightConnector1">
            <a:avLst/>
          </a:prstGeom>
          <a:noFill/>
          <a:ln cap="flat" cmpd="sng" w="28575">
            <a:solidFill>
              <a:srgbClr val="000000"/>
            </a:solidFill>
            <a:prstDash val="solid"/>
            <a:round/>
            <a:headEnd len="med" w="med" type="none"/>
            <a:tailEnd len="med" w="med" type="triangle"/>
          </a:ln>
        </p:spPr>
      </p:cxnSp>
      <p:cxnSp>
        <p:nvCxnSpPr>
          <p:cNvPr id="351" name="Google Shape;351;p20"/>
          <p:cNvCxnSpPr>
            <a:stCxn id="336" idx="2"/>
            <a:endCxn id="339" idx="0"/>
          </p:cNvCxnSpPr>
          <p:nvPr/>
        </p:nvCxnSpPr>
        <p:spPr>
          <a:xfrm flipH="1">
            <a:off x="5605742" y="4040601"/>
            <a:ext cx="304500" cy="612300"/>
          </a:xfrm>
          <a:prstGeom prst="straightConnector1">
            <a:avLst/>
          </a:prstGeom>
          <a:noFill/>
          <a:ln cap="flat" cmpd="sng" w="28575">
            <a:solidFill>
              <a:srgbClr val="000000"/>
            </a:solidFill>
            <a:prstDash val="solid"/>
            <a:round/>
            <a:headEnd len="med" w="med" type="none"/>
            <a:tailEnd len="med" w="med" type="triangle"/>
          </a:ln>
        </p:spPr>
      </p:cxnSp>
      <p:cxnSp>
        <p:nvCxnSpPr>
          <p:cNvPr id="352" name="Google Shape;352;p20"/>
          <p:cNvCxnSpPr>
            <a:stCxn id="339" idx="0"/>
            <a:endCxn id="333" idx="2"/>
          </p:cNvCxnSpPr>
          <p:nvPr/>
        </p:nvCxnSpPr>
        <p:spPr>
          <a:xfrm rot="10800000">
            <a:off x="2812433" y="4220130"/>
            <a:ext cx="2793300" cy="432900"/>
          </a:xfrm>
          <a:prstGeom prst="straightConnector1">
            <a:avLst/>
          </a:prstGeom>
          <a:noFill/>
          <a:ln cap="flat" cmpd="sng" w="28575">
            <a:solidFill>
              <a:srgbClr val="000000"/>
            </a:solidFill>
            <a:prstDash val="solid"/>
            <a:round/>
            <a:headEnd len="med" w="med" type="none"/>
            <a:tailEnd len="med" w="med" type="triangle"/>
          </a:ln>
        </p:spPr>
      </p:cxnSp>
      <p:cxnSp>
        <p:nvCxnSpPr>
          <p:cNvPr id="353" name="Google Shape;353;p20"/>
          <p:cNvCxnSpPr/>
          <p:nvPr/>
        </p:nvCxnSpPr>
        <p:spPr>
          <a:xfrm flipH="1" rot="10800000">
            <a:off x="2812532" y="2940438"/>
            <a:ext cx="4792800" cy="1279800"/>
          </a:xfrm>
          <a:prstGeom prst="straightConnector1">
            <a:avLst/>
          </a:prstGeom>
          <a:noFill/>
          <a:ln cap="flat" cmpd="sng" w="28575">
            <a:solidFill>
              <a:srgbClr val="000000"/>
            </a:solidFill>
            <a:prstDash val="solid"/>
            <a:round/>
            <a:headEnd len="med" w="med" type="none"/>
            <a:tailEnd len="med" w="med" type="triangle"/>
          </a:ln>
        </p:spPr>
      </p:cxnSp>
      <p:cxnSp>
        <p:nvCxnSpPr>
          <p:cNvPr id="354" name="Google Shape;354;p20"/>
          <p:cNvCxnSpPr>
            <a:endCxn id="335" idx="1"/>
          </p:cNvCxnSpPr>
          <p:nvPr/>
        </p:nvCxnSpPr>
        <p:spPr>
          <a:xfrm>
            <a:off x="7605282" y="2975055"/>
            <a:ext cx="332700" cy="1262700"/>
          </a:xfrm>
          <a:prstGeom prst="straightConnector1">
            <a:avLst/>
          </a:prstGeom>
          <a:noFill/>
          <a:ln cap="flat" cmpd="sng" w="28575">
            <a:solidFill>
              <a:srgbClr val="000000"/>
            </a:solidFill>
            <a:prstDash val="solid"/>
            <a:round/>
            <a:headEnd len="med" w="med" type="none"/>
            <a:tailEnd len="med" w="med" type="triangle"/>
          </a:ln>
        </p:spPr>
      </p:cxnSp>
      <p:cxnSp>
        <p:nvCxnSpPr>
          <p:cNvPr id="355" name="Google Shape;355;p20"/>
          <p:cNvCxnSpPr/>
          <p:nvPr/>
        </p:nvCxnSpPr>
        <p:spPr>
          <a:xfrm>
            <a:off x="4500" y="2521513"/>
            <a:ext cx="9135000" cy="27600"/>
          </a:xfrm>
          <a:prstGeom prst="straightConnector1">
            <a:avLst/>
          </a:prstGeom>
          <a:noFill/>
          <a:ln cap="flat" cmpd="sng" w="76200">
            <a:solidFill>
              <a:srgbClr val="FF0000"/>
            </a:solidFill>
            <a:prstDash val="solid"/>
            <a:round/>
            <a:headEnd len="med" w="med" type="none"/>
            <a:tailEnd len="med" w="med" type="none"/>
          </a:ln>
        </p:spPr>
      </p:cxnSp>
      <p:sp>
        <p:nvSpPr>
          <p:cNvPr id="356" name="Google Shape;356;p20"/>
          <p:cNvSpPr txBox="1"/>
          <p:nvPr/>
        </p:nvSpPr>
        <p:spPr>
          <a:xfrm>
            <a:off x="283750" y="2591713"/>
            <a:ext cx="5272200" cy="6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Original</a:t>
            </a:r>
            <a:endParaRPr b="1">
              <a:solidFill>
                <a:srgbClr val="FF0000"/>
              </a:solidFill>
            </a:endParaRPr>
          </a:p>
        </p:txBody>
      </p:sp>
      <p:sp>
        <p:nvSpPr>
          <p:cNvPr id="357" name="Google Shape;357;p20"/>
          <p:cNvSpPr txBox="1"/>
          <p:nvPr/>
        </p:nvSpPr>
        <p:spPr>
          <a:xfrm>
            <a:off x="283750" y="2078550"/>
            <a:ext cx="5272200" cy="6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After S</a:t>
            </a:r>
            <a:r>
              <a:rPr b="1" lang="en">
                <a:solidFill>
                  <a:srgbClr val="FF0000"/>
                </a:solidFill>
              </a:rPr>
              <a:t>election </a:t>
            </a:r>
            <a:r>
              <a:rPr b="1" lang="en">
                <a:solidFill>
                  <a:srgbClr val="FF0000"/>
                </a:solidFill>
              </a:rPr>
              <a:t>Swapping</a:t>
            </a:r>
            <a:endParaRPr b="1">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21"/>
          <p:cNvSpPr/>
          <p:nvPr/>
        </p:nvSpPr>
        <p:spPr>
          <a:xfrm>
            <a:off x="4808050" y="229375"/>
            <a:ext cx="4145700" cy="9678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3" name="Google Shape;363;p21"/>
          <p:cNvPicPr preferRelativeResize="0"/>
          <p:nvPr/>
        </p:nvPicPr>
        <p:blipFill rotWithShape="1">
          <a:blip r:embed="rId3">
            <a:alphaModFix/>
          </a:blip>
          <a:srcRect b="0" l="0" r="0" t="3984"/>
          <a:stretch/>
        </p:blipFill>
        <p:spPr>
          <a:xfrm>
            <a:off x="12825" y="0"/>
            <a:ext cx="2494349" cy="967700"/>
          </a:xfrm>
          <a:prstGeom prst="rect">
            <a:avLst/>
          </a:prstGeom>
          <a:noFill/>
          <a:ln>
            <a:noFill/>
          </a:ln>
        </p:spPr>
      </p:pic>
      <p:sp>
        <p:nvSpPr>
          <p:cNvPr id="364" name="Google Shape;364;p21"/>
          <p:cNvSpPr txBox="1"/>
          <p:nvPr/>
        </p:nvSpPr>
        <p:spPr>
          <a:xfrm>
            <a:off x="4911275" y="279625"/>
            <a:ext cx="4954200" cy="8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Delivery Order: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  A</a:t>
            </a:r>
            <a:r>
              <a:rPr lang="en">
                <a:solidFill>
                  <a:srgbClr val="222222"/>
                </a:solidFill>
              </a:rPr>
              <a:t>↑, C↑, C↓, B↑, B↓, A↓, 2</a:t>
            </a:r>
            <a:endParaRPr/>
          </a:p>
          <a:p>
            <a:pPr indent="0" lvl="0" marL="0" rtl="0" algn="l">
              <a:spcBef>
                <a:spcPts val="0"/>
              </a:spcBef>
              <a:spcAft>
                <a:spcPts val="0"/>
              </a:spcAft>
              <a:buNone/>
            </a:pPr>
            <a:r>
              <a:t/>
            </a:r>
            <a:endParaRPr/>
          </a:p>
        </p:txBody>
      </p:sp>
      <p:sp>
        <p:nvSpPr>
          <p:cNvPr id="365" name="Google Shape;365;p21"/>
          <p:cNvSpPr txBox="1"/>
          <p:nvPr/>
        </p:nvSpPr>
        <p:spPr>
          <a:xfrm>
            <a:off x="189250" y="1146913"/>
            <a:ext cx="4954200" cy="5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66" name="Google Shape;366;p21"/>
          <p:cNvPicPr preferRelativeResize="0"/>
          <p:nvPr/>
        </p:nvPicPr>
        <p:blipFill>
          <a:blip r:embed="rId4">
            <a:alphaModFix/>
          </a:blip>
          <a:stretch>
            <a:fillRect/>
          </a:stretch>
        </p:blipFill>
        <p:spPr>
          <a:xfrm>
            <a:off x="55825" y="-12"/>
            <a:ext cx="4036301" cy="904275"/>
          </a:xfrm>
          <a:prstGeom prst="rect">
            <a:avLst/>
          </a:prstGeom>
          <a:noFill/>
          <a:ln>
            <a:noFill/>
          </a:ln>
        </p:spPr>
      </p:pic>
      <p:pic>
        <p:nvPicPr>
          <p:cNvPr id="367" name="Google Shape;367;p21"/>
          <p:cNvPicPr preferRelativeResize="0"/>
          <p:nvPr/>
        </p:nvPicPr>
        <p:blipFill>
          <a:blip r:embed="rId5">
            <a:alphaModFix/>
          </a:blip>
          <a:stretch>
            <a:fillRect/>
          </a:stretch>
        </p:blipFill>
        <p:spPr>
          <a:xfrm>
            <a:off x="-9925" y="-11"/>
            <a:ext cx="4036301" cy="2174236"/>
          </a:xfrm>
          <a:prstGeom prst="rect">
            <a:avLst/>
          </a:prstGeom>
          <a:noFill/>
          <a:ln>
            <a:noFill/>
          </a:ln>
        </p:spPr>
      </p:pic>
      <p:sp>
        <p:nvSpPr>
          <p:cNvPr id="368" name="Google Shape;368;p21"/>
          <p:cNvSpPr/>
          <p:nvPr/>
        </p:nvSpPr>
        <p:spPr>
          <a:xfrm>
            <a:off x="6746575" y="753475"/>
            <a:ext cx="304500" cy="2868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1"/>
          <p:cNvSpPr/>
          <p:nvPr/>
        </p:nvSpPr>
        <p:spPr>
          <a:xfrm>
            <a:off x="5188450" y="753475"/>
            <a:ext cx="304500" cy="3252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1"/>
          <p:cNvSpPr/>
          <p:nvPr/>
        </p:nvSpPr>
        <p:spPr>
          <a:xfrm>
            <a:off x="6166525" y="753475"/>
            <a:ext cx="270000" cy="286800"/>
          </a:xfrm>
          <a:prstGeom prst="ellipse">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1"/>
          <p:cNvSpPr/>
          <p:nvPr/>
        </p:nvSpPr>
        <p:spPr>
          <a:xfrm>
            <a:off x="6471025" y="753475"/>
            <a:ext cx="270000" cy="286800"/>
          </a:xfrm>
          <a:prstGeom prst="ellipse">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1"/>
          <p:cNvSpPr/>
          <p:nvPr/>
        </p:nvSpPr>
        <p:spPr>
          <a:xfrm>
            <a:off x="5820625" y="1241775"/>
            <a:ext cx="387300" cy="286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1"/>
          <p:cNvSpPr txBox="1"/>
          <p:nvPr/>
        </p:nvSpPr>
        <p:spPr>
          <a:xfrm>
            <a:off x="4911275" y="1564138"/>
            <a:ext cx="3118200" cy="500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1,  B</a:t>
            </a:r>
            <a:r>
              <a:rPr lang="en">
                <a:solidFill>
                  <a:srgbClr val="222222"/>
                </a:solidFill>
              </a:rPr>
              <a:t>↑, C↑, C↓, A↑, A↓, B↓, 2</a:t>
            </a:r>
            <a:endParaRPr/>
          </a:p>
        </p:txBody>
      </p:sp>
      <p:sp>
        <p:nvSpPr>
          <p:cNvPr id="374" name="Google Shape;374;p21"/>
          <p:cNvSpPr/>
          <p:nvPr/>
        </p:nvSpPr>
        <p:spPr>
          <a:xfrm>
            <a:off x="3093507" y="2689738"/>
            <a:ext cx="134314" cy="92274"/>
          </a:xfrm>
          <a:prstGeom prst="flowChartExtra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1"/>
          <p:cNvSpPr/>
          <p:nvPr/>
        </p:nvSpPr>
        <p:spPr>
          <a:xfrm>
            <a:off x="2745375" y="4127963"/>
            <a:ext cx="134314" cy="92274"/>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1"/>
          <p:cNvSpPr/>
          <p:nvPr/>
        </p:nvSpPr>
        <p:spPr>
          <a:xfrm>
            <a:off x="503175" y="3467525"/>
            <a:ext cx="134400" cy="120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1"/>
          <p:cNvSpPr/>
          <p:nvPr/>
        </p:nvSpPr>
        <p:spPr>
          <a:xfrm>
            <a:off x="7918300" y="4220050"/>
            <a:ext cx="134400" cy="120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1"/>
          <p:cNvSpPr/>
          <p:nvPr/>
        </p:nvSpPr>
        <p:spPr>
          <a:xfrm>
            <a:off x="5843084" y="3948327"/>
            <a:ext cx="134314" cy="92274"/>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1"/>
          <p:cNvSpPr/>
          <p:nvPr/>
        </p:nvSpPr>
        <p:spPr>
          <a:xfrm>
            <a:off x="7551832" y="2860564"/>
            <a:ext cx="134314" cy="92274"/>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1"/>
          <p:cNvSpPr/>
          <p:nvPr/>
        </p:nvSpPr>
        <p:spPr>
          <a:xfrm>
            <a:off x="762813" y="4040600"/>
            <a:ext cx="155325" cy="120825"/>
          </a:xfrm>
          <a:prstGeom prst="flowChartExtra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1"/>
          <p:cNvSpPr/>
          <p:nvPr/>
        </p:nvSpPr>
        <p:spPr>
          <a:xfrm>
            <a:off x="5538576" y="4653030"/>
            <a:ext cx="134314" cy="92274"/>
          </a:xfrm>
          <a:prstGeom prst="flowChartExtra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1"/>
          <p:cNvSpPr txBox="1"/>
          <p:nvPr/>
        </p:nvSpPr>
        <p:spPr>
          <a:xfrm>
            <a:off x="503175" y="4161425"/>
            <a:ext cx="1001100" cy="4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(pickup)</a:t>
            </a:r>
            <a:endParaRPr/>
          </a:p>
        </p:txBody>
      </p:sp>
      <p:sp>
        <p:nvSpPr>
          <p:cNvPr id="383" name="Google Shape;383;p21"/>
          <p:cNvSpPr txBox="1"/>
          <p:nvPr/>
        </p:nvSpPr>
        <p:spPr>
          <a:xfrm>
            <a:off x="2941725" y="2720375"/>
            <a:ext cx="14874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 (pickup)</a:t>
            </a:r>
            <a:endParaRPr/>
          </a:p>
        </p:txBody>
      </p:sp>
      <p:sp>
        <p:nvSpPr>
          <p:cNvPr id="384" name="Google Shape;384;p21"/>
          <p:cNvSpPr txBox="1"/>
          <p:nvPr/>
        </p:nvSpPr>
        <p:spPr>
          <a:xfrm>
            <a:off x="5329976" y="4745425"/>
            <a:ext cx="10011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 (pickup)</a:t>
            </a:r>
            <a:endParaRPr/>
          </a:p>
        </p:txBody>
      </p:sp>
      <p:sp>
        <p:nvSpPr>
          <p:cNvPr id="385" name="Google Shape;385;p21"/>
          <p:cNvSpPr txBox="1"/>
          <p:nvPr/>
        </p:nvSpPr>
        <p:spPr>
          <a:xfrm>
            <a:off x="2551210" y="3768675"/>
            <a:ext cx="12189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 (dropoff)</a:t>
            </a:r>
            <a:endParaRPr/>
          </a:p>
        </p:txBody>
      </p:sp>
      <p:sp>
        <p:nvSpPr>
          <p:cNvPr id="386" name="Google Shape;386;p21"/>
          <p:cNvSpPr txBox="1"/>
          <p:nvPr/>
        </p:nvSpPr>
        <p:spPr>
          <a:xfrm>
            <a:off x="7253201" y="2535375"/>
            <a:ext cx="11592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(dropoff)</a:t>
            </a:r>
            <a:endParaRPr/>
          </a:p>
        </p:txBody>
      </p:sp>
      <p:sp>
        <p:nvSpPr>
          <p:cNvPr id="387" name="Google Shape;387;p21"/>
          <p:cNvSpPr txBox="1"/>
          <p:nvPr/>
        </p:nvSpPr>
        <p:spPr>
          <a:xfrm>
            <a:off x="5713550" y="3630450"/>
            <a:ext cx="11592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 (dropoff)</a:t>
            </a:r>
            <a:endParaRPr/>
          </a:p>
        </p:txBody>
      </p:sp>
      <p:sp>
        <p:nvSpPr>
          <p:cNvPr id="388" name="Google Shape;388;p21"/>
          <p:cNvSpPr txBox="1"/>
          <p:nvPr/>
        </p:nvSpPr>
        <p:spPr>
          <a:xfrm>
            <a:off x="347800" y="3107900"/>
            <a:ext cx="1122000" cy="4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Depot 1</a:t>
            </a:r>
            <a:endParaRPr/>
          </a:p>
        </p:txBody>
      </p:sp>
      <p:sp>
        <p:nvSpPr>
          <p:cNvPr id="389" name="Google Shape;389;p21"/>
          <p:cNvSpPr txBox="1"/>
          <p:nvPr/>
        </p:nvSpPr>
        <p:spPr>
          <a:xfrm>
            <a:off x="7646431" y="4420218"/>
            <a:ext cx="9702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Depot 2</a:t>
            </a:r>
            <a:endParaRPr/>
          </a:p>
        </p:txBody>
      </p:sp>
      <p:cxnSp>
        <p:nvCxnSpPr>
          <p:cNvPr id="390" name="Google Shape;390;p21"/>
          <p:cNvCxnSpPr>
            <a:endCxn id="380" idx="0"/>
          </p:cNvCxnSpPr>
          <p:nvPr/>
        </p:nvCxnSpPr>
        <p:spPr>
          <a:xfrm>
            <a:off x="570475" y="3588500"/>
            <a:ext cx="270000" cy="452100"/>
          </a:xfrm>
          <a:prstGeom prst="straightConnector1">
            <a:avLst/>
          </a:prstGeom>
          <a:noFill/>
          <a:ln cap="flat" cmpd="sng" w="28575">
            <a:solidFill>
              <a:srgbClr val="000000"/>
            </a:solidFill>
            <a:prstDash val="solid"/>
            <a:round/>
            <a:headEnd len="med" w="med" type="none"/>
            <a:tailEnd len="med" w="med" type="triangle"/>
          </a:ln>
        </p:spPr>
      </p:cxnSp>
      <p:cxnSp>
        <p:nvCxnSpPr>
          <p:cNvPr id="391" name="Google Shape;391;p21"/>
          <p:cNvCxnSpPr>
            <a:stCxn id="380" idx="0"/>
            <a:endCxn id="374" idx="0"/>
          </p:cNvCxnSpPr>
          <p:nvPr/>
        </p:nvCxnSpPr>
        <p:spPr>
          <a:xfrm flipH="1" rot="10800000">
            <a:off x="840475" y="2689700"/>
            <a:ext cx="2320200" cy="1350900"/>
          </a:xfrm>
          <a:prstGeom prst="straightConnector1">
            <a:avLst/>
          </a:prstGeom>
          <a:noFill/>
          <a:ln cap="flat" cmpd="sng" w="28575">
            <a:solidFill>
              <a:srgbClr val="000000"/>
            </a:solidFill>
            <a:prstDash val="solid"/>
            <a:round/>
            <a:headEnd len="med" w="med" type="none"/>
            <a:tailEnd len="med" w="med" type="triangle"/>
          </a:ln>
        </p:spPr>
      </p:cxnSp>
      <p:cxnSp>
        <p:nvCxnSpPr>
          <p:cNvPr id="392" name="Google Shape;392;p21"/>
          <p:cNvCxnSpPr>
            <a:endCxn id="378" idx="2"/>
          </p:cNvCxnSpPr>
          <p:nvPr/>
        </p:nvCxnSpPr>
        <p:spPr>
          <a:xfrm>
            <a:off x="3160742" y="2689701"/>
            <a:ext cx="2749500" cy="1350900"/>
          </a:xfrm>
          <a:prstGeom prst="straightConnector1">
            <a:avLst/>
          </a:prstGeom>
          <a:noFill/>
          <a:ln cap="flat" cmpd="sng" w="28575">
            <a:solidFill>
              <a:srgbClr val="000000"/>
            </a:solidFill>
            <a:prstDash val="solid"/>
            <a:round/>
            <a:headEnd len="med" w="med" type="none"/>
            <a:tailEnd len="med" w="med" type="triangle"/>
          </a:ln>
        </p:spPr>
      </p:cxnSp>
      <p:cxnSp>
        <p:nvCxnSpPr>
          <p:cNvPr id="393" name="Google Shape;393;p21"/>
          <p:cNvCxnSpPr>
            <a:stCxn id="378" idx="2"/>
            <a:endCxn id="381" idx="0"/>
          </p:cNvCxnSpPr>
          <p:nvPr/>
        </p:nvCxnSpPr>
        <p:spPr>
          <a:xfrm flipH="1">
            <a:off x="5605742" y="4040601"/>
            <a:ext cx="304500" cy="612300"/>
          </a:xfrm>
          <a:prstGeom prst="straightConnector1">
            <a:avLst/>
          </a:prstGeom>
          <a:noFill/>
          <a:ln cap="flat" cmpd="sng" w="28575">
            <a:solidFill>
              <a:srgbClr val="000000"/>
            </a:solidFill>
            <a:prstDash val="solid"/>
            <a:round/>
            <a:headEnd len="med" w="med" type="none"/>
            <a:tailEnd len="med" w="med" type="triangle"/>
          </a:ln>
        </p:spPr>
      </p:cxnSp>
      <p:cxnSp>
        <p:nvCxnSpPr>
          <p:cNvPr id="394" name="Google Shape;394;p21"/>
          <p:cNvCxnSpPr>
            <a:stCxn id="381" idx="0"/>
            <a:endCxn id="375" idx="2"/>
          </p:cNvCxnSpPr>
          <p:nvPr/>
        </p:nvCxnSpPr>
        <p:spPr>
          <a:xfrm rot="10800000">
            <a:off x="2812433" y="4220130"/>
            <a:ext cx="2793300" cy="432900"/>
          </a:xfrm>
          <a:prstGeom prst="straightConnector1">
            <a:avLst/>
          </a:prstGeom>
          <a:noFill/>
          <a:ln cap="flat" cmpd="sng" w="28575">
            <a:solidFill>
              <a:srgbClr val="000000"/>
            </a:solidFill>
            <a:prstDash val="solid"/>
            <a:round/>
            <a:headEnd len="med" w="med" type="none"/>
            <a:tailEnd len="med" w="med" type="triangle"/>
          </a:ln>
        </p:spPr>
      </p:cxnSp>
      <p:cxnSp>
        <p:nvCxnSpPr>
          <p:cNvPr id="395" name="Google Shape;395;p21"/>
          <p:cNvCxnSpPr/>
          <p:nvPr/>
        </p:nvCxnSpPr>
        <p:spPr>
          <a:xfrm flipH="1" rot="10800000">
            <a:off x="2812532" y="2940438"/>
            <a:ext cx="4792800" cy="1279800"/>
          </a:xfrm>
          <a:prstGeom prst="straightConnector1">
            <a:avLst/>
          </a:prstGeom>
          <a:noFill/>
          <a:ln cap="flat" cmpd="sng" w="28575">
            <a:solidFill>
              <a:srgbClr val="000000"/>
            </a:solidFill>
            <a:prstDash val="solid"/>
            <a:round/>
            <a:headEnd len="med" w="med" type="none"/>
            <a:tailEnd len="med" w="med" type="triangle"/>
          </a:ln>
        </p:spPr>
      </p:cxnSp>
      <p:cxnSp>
        <p:nvCxnSpPr>
          <p:cNvPr id="396" name="Google Shape;396;p21"/>
          <p:cNvCxnSpPr>
            <a:endCxn id="377" idx="1"/>
          </p:cNvCxnSpPr>
          <p:nvPr/>
        </p:nvCxnSpPr>
        <p:spPr>
          <a:xfrm>
            <a:off x="7605282" y="2975055"/>
            <a:ext cx="332700" cy="1262700"/>
          </a:xfrm>
          <a:prstGeom prst="straightConnector1">
            <a:avLst/>
          </a:prstGeom>
          <a:noFill/>
          <a:ln cap="flat" cmpd="sng" w="28575">
            <a:solidFill>
              <a:srgbClr val="000000"/>
            </a:solidFill>
            <a:prstDash val="solid"/>
            <a:round/>
            <a:headEnd len="med" w="med" type="none"/>
            <a:tailEnd len="med" w="med" type="triangle"/>
          </a:ln>
        </p:spPr>
      </p:cxnSp>
      <p:sp>
        <p:nvSpPr>
          <p:cNvPr id="397" name="Google Shape;397;p21"/>
          <p:cNvSpPr/>
          <p:nvPr/>
        </p:nvSpPr>
        <p:spPr>
          <a:xfrm>
            <a:off x="5205700" y="1698063"/>
            <a:ext cx="270000" cy="286800"/>
          </a:xfrm>
          <a:prstGeom prst="ellipse">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1"/>
          <p:cNvSpPr/>
          <p:nvPr/>
        </p:nvSpPr>
        <p:spPr>
          <a:xfrm>
            <a:off x="6763825" y="1670800"/>
            <a:ext cx="270000" cy="286800"/>
          </a:xfrm>
          <a:prstGeom prst="ellipse">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1"/>
          <p:cNvSpPr/>
          <p:nvPr/>
        </p:nvSpPr>
        <p:spPr>
          <a:xfrm>
            <a:off x="6143725" y="1651600"/>
            <a:ext cx="304500" cy="3252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1"/>
          <p:cNvSpPr/>
          <p:nvPr/>
        </p:nvSpPr>
        <p:spPr>
          <a:xfrm>
            <a:off x="6453775" y="1651600"/>
            <a:ext cx="304500" cy="3252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2800"/>
                                        <p:tgtEl>
                                          <p:spTgt spid="372"/>
                                        </p:tgtEl>
                                      </p:cBhvr>
                                    </p:animEffect>
                                  </p:childTnLst>
                                </p:cTn>
                              </p:par>
                            </p:childTnLst>
                          </p:cTn>
                        </p:par>
                        <p:par>
                          <p:cTn fill="hold">
                            <p:stCondLst>
                              <p:cond delay="2800"/>
                            </p:stCondLst>
                            <p:childTnLst>
                              <p:par>
                                <p:cTn fill="hold" nodeType="after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600"/>
                                        <p:tgtEl>
                                          <p:spTgt spid="373"/>
                                        </p:tgtEl>
                                      </p:cBhvr>
                                    </p:animEffect>
                                  </p:childTnLst>
                                </p:cTn>
                              </p:par>
                              <p:par>
                                <p:cTn fill="hold" nodeType="with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par>
                                <p:cTn fill="hold" nodeType="with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000"/>
                                        <p:tgtEl>
                                          <p:spTgt spid="399"/>
                                        </p:tgtEl>
                                      </p:cBhvr>
                                    </p:animEffect>
                                  </p:childTnLst>
                                </p:cTn>
                              </p:par>
                              <p:par>
                                <p:cTn fill="hold" nodeType="with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1000"/>
                                        <p:tgtEl>
                                          <p:spTgt spid="400"/>
                                        </p:tgtEl>
                                      </p:cBhvr>
                                    </p:animEffect>
                                  </p:childTnLst>
                                </p:cTn>
                              </p:par>
                              <p:par>
                                <p:cTn fill="hold" nodeType="with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