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4" r:id="rId8"/>
    <p:sldId id="303" r:id="rId9"/>
    <p:sldId id="305" r:id="rId10"/>
    <p:sldId id="306" r:id="rId11"/>
    <p:sldId id="307" r:id="rId12"/>
    <p:sldId id="308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6061"/>
            <a:ext cx="12191980" cy="68478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l-GR" sz="4400" dirty="0">
                <a:solidFill>
                  <a:schemeClr val="tx1"/>
                </a:solidFill>
              </a:rPr>
              <a:t>Τίτλος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600" dirty="0"/>
              <a:t>…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Εγκατάσταση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Εγκατάσταση του επαινούμενων πακέτων (π.χ. </a:t>
            </a:r>
            <a:r>
              <a:rPr lang="en-US" dirty="0"/>
              <a:t>Docker)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Λήψη των τελευταίων εκδόσεων του </a:t>
            </a:r>
            <a:r>
              <a:rPr lang="en-US" dirty="0"/>
              <a:t>docker.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SQL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MailHog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Back end docker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Frontent</a:t>
            </a:r>
            <a:r>
              <a:rPr lang="en-US" dirty="0"/>
              <a:t> docker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Εγκατάσταση 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025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2BAC-EDC3-4F56-945D-012FA594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</a:t>
            </a:r>
            <a:r>
              <a:rPr lang="el-GR" sz="4800" dirty="0"/>
              <a:t>Ευχαριστούμε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0D8CC-08DF-48AA-B97F-66C59F1F5B05}"/>
              </a:ext>
            </a:extLst>
          </p:cNvPr>
          <p:cNvSpPr txBox="1"/>
          <p:nvPr/>
        </p:nvSpPr>
        <p:spPr>
          <a:xfrm>
            <a:off x="3048740" y="3232341"/>
            <a:ext cx="60945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4400" dirty="0"/>
              <a:t>Ερωτήσεις </a:t>
            </a:r>
          </a:p>
        </p:txBody>
      </p:sp>
    </p:spTree>
    <p:extLst>
      <p:ext uri="{BB962C8B-B14F-4D97-AF65-F5344CB8AC3E}">
        <p14:creationId xmlns:p14="http://schemas.microsoft.com/office/powerpoint/2010/main" val="106895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A7773-DBC2-4BBA-89C7-C7A4C4DC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Εισαγωγή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Περιβάλλον ανάπτυξης/Εργαλεία που χρησιμοποιήθηκαν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Backend </a:t>
            </a:r>
            <a:r>
              <a:rPr lang="el-GR" dirty="0"/>
              <a:t>εφαρμογή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Frontend </a:t>
            </a:r>
            <a:r>
              <a:rPr lang="el-GR" dirty="0"/>
              <a:t>εφαρμογή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Αυτοματοποίηση των διαδικασιών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Εγκατάσταση </a:t>
            </a:r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Περιγραφή του προβλήματος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133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l-GR" dirty="0"/>
              <a:t>Εργαλεία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IdealJ</a:t>
            </a:r>
            <a:r>
              <a:rPr lang="en-US" dirty="0"/>
              <a:t> </a:t>
            </a:r>
            <a:r>
              <a:rPr lang="el-GR" dirty="0"/>
              <a:t>Περιβάλλον προγραμματισμού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React 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Springboot</a:t>
            </a:r>
            <a:r>
              <a:rPr lang="en-US" dirty="0"/>
              <a:t> 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Jenkins Automation tool</a:t>
            </a:r>
            <a:endParaRPr lang="el-GR" dirty="0"/>
          </a:p>
        </p:txBody>
      </p:sp>
      <p:pic>
        <p:nvPicPr>
          <p:cNvPr id="1026" name="Picture 2" descr="Your Jenkins Belongs to Us Now: Abusing Continuous Integration Systems">
            <a:extLst>
              <a:ext uri="{FF2B5EF4-FFF2-40B4-BE49-F238E27FC236}">
                <a16:creationId xmlns:a16="http://schemas.microsoft.com/office/drawing/2014/main" id="{3BE4D1F5-A898-478C-9750-C3D2CA14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57" y="3133075"/>
            <a:ext cx="1608974" cy="10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sible - Wikidata">
            <a:extLst>
              <a:ext uri="{FF2B5EF4-FFF2-40B4-BE49-F238E27FC236}">
                <a16:creationId xmlns:a16="http://schemas.microsoft.com/office/drawing/2014/main" id="{3FC34387-DF36-400A-AC28-3728E98A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95" y="4736078"/>
            <a:ext cx="824311" cy="10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5B189F-243C-489E-972D-98BE653F8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922" y1="39583" x2="42031" y2="48611"/>
                        <a14:foregroundMark x1="53359" y1="49444" x2="53828" y2="53194"/>
                        <a14:foregroundMark x1="53359" y1="40694" x2="53359" y2="40694"/>
                        <a14:foregroundMark x1="58906" y1="45000" x2="58906" y2="45000"/>
                        <a14:foregroundMark x1="65234" y1="47778" x2="65234" y2="47778"/>
                        <a14:foregroundMark x1="75156" y1="47500" x2="75156" y2="47500"/>
                        <a14:foregroundMark x1="83906" y1="42778" x2="83906" y2="4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0739" y="2068821"/>
            <a:ext cx="1962018" cy="1103635"/>
          </a:xfrm>
          <a:prstGeom prst="rect">
            <a:avLst/>
          </a:prstGeom>
        </p:spPr>
      </p:pic>
      <p:pic>
        <p:nvPicPr>
          <p:cNvPr id="1032" name="Picture 8" descr="Spring Boot, autoconfiguration and project hierarchy - DigicS">
            <a:extLst>
              <a:ext uri="{FF2B5EF4-FFF2-40B4-BE49-F238E27FC236}">
                <a16:creationId xmlns:a16="http://schemas.microsoft.com/office/drawing/2014/main" id="{E2FEA7DB-986A-4AB2-B997-69BCAC9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26" y="3454626"/>
            <a:ext cx="1196585" cy="62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tting Started with React: The building blocks | by Patience Adajah |  Medium">
            <a:extLst>
              <a:ext uri="{FF2B5EF4-FFF2-40B4-BE49-F238E27FC236}">
                <a16:creationId xmlns:a16="http://schemas.microsoft.com/office/drawing/2014/main" id="{A5BDA5FE-FE71-48B6-93CC-595D85DC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0242" y1="41384" x2="50242" y2="41384"/>
                        <a14:foregroundMark x1="34300" y1="76130" x2="34300" y2="76130"/>
                        <a14:foregroundMark x1="39452" y1="79379" x2="39452" y2="79379"/>
                        <a14:foregroundMark x1="46135" y1="80791" x2="46135" y2="80791"/>
                        <a14:foregroundMark x1="49034" y1="79802" x2="49034" y2="79802"/>
                        <a14:foregroundMark x1="53140" y1="80367" x2="53140" y2="80367"/>
                        <a14:foregroundMark x1="59420" y1="79802" x2="59420" y2="79802"/>
                        <a14:foregroundMark x1="62560" y1="79096" x2="62560" y2="79096"/>
                        <a14:foregroundMark x1="34622" y1="76695" x2="34622" y2="76695"/>
                        <a14:backgroundMark x1="43237" y1="33898" x2="43237" y2="33898"/>
                        <a14:backgroundMark x1="43076" y1="47599" x2="43076" y2="47599"/>
                        <a14:backgroundMark x1="50564" y1="55367" x2="50564" y2="55367"/>
                        <a14:backgroundMark x1="57246" y1="48729" x2="57246" y2="48729"/>
                        <a14:backgroundMark x1="57729" y1="34040" x2="57729" y2="34040"/>
                        <a14:backgroundMark x1="35588" y1="77825" x2="35588" y2="77825"/>
                        <a14:backgroundMark x1="41063" y1="79237" x2="41063" y2="79237"/>
                        <a14:backgroundMark x1="45733" y1="82627" x2="45733" y2="82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2" y="3250146"/>
            <a:ext cx="2434346" cy="13876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roduction to Apache Web Server | by Jovan Hernandez | Medium">
            <a:extLst>
              <a:ext uri="{FF2B5EF4-FFF2-40B4-BE49-F238E27FC236}">
                <a16:creationId xmlns:a16="http://schemas.microsoft.com/office/drawing/2014/main" id="{8CE8B3B6-58C5-4326-AA3B-C43BC4F79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92" y="4955724"/>
            <a:ext cx="1394536" cy="57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5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Springboot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Μειώνει το χρόνο που δαπανάται για την ανάπτυξη και αυξάνει τη συνολική αποτελεσματικότητα της ομάδας ανάπτυξης.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Διευκολύνει τη δημιουργία και τον έλεγχο εφαρμογών που βασίζονται σε </a:t>
            </a:r>
            <a:r>
              <a:rPr lang="el-GR" dirty="0" err="1"/>
              <a:t>Java</a:t>
            </a:r>
            <a:r>
              <a:rPr lang="el-GR" dirty="0"/>
              <a:t> παρέχοντας μια προεπιλεγμένη ρύθμιση για δοκιμές μονάδας και ενοποίησης.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Βοηθά στην αποφυγή όλων των μη αυτόματων εργασιών της σύνταξης.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Έρχεται με ενσωματωμένους διακομιστές HTTP όπως το </a:t>
            </a:r>
            <a:r>
              <a:rPr lang="el-GR" dirty="0" err="1"/>
              <a:t>Jetty</a:t>
            </a:r>
            <a:r>
              <a:rPr lang="el-GR" dirty="0"/>
              <a:t> και το </a:t>
            </a:r>
            <a:r>
              <a:rPr lang="el-GR" dirty="0" err="1"/>
              <a:t>Tomcat</a:t>
            </a:r>
            <a:r>
              <a:rPr lang="el-GR" dirty="0"/>
              <a:t> για τη δοκιμή εφαρμογών ιστού.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Παρέχει πολλά πρόσθετα που μπορούν να χρησιμοποιήσουν οι προγραμματιστές για να λειτουργούν ομαλά και εύκολα με ενσωματωμένες βάσεις δεδομένων και στη μνήμη.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l-GR" dirty="0"/>
              <a:t>Επιτρέπει την εύκολη σύνδεση με βάσεις δεδομένων όπως </a:t>
            </a:r>
            <a:r>
              <a:rPr lang="el-GR" dirty="0" err="1"/>
              <a:t>Oracle</a:t>
            </a:r>
            <a:r>
              <a:rPr lang="el-GR" dirty="0"/>
              <a:t>, </a:t>
            </a:r>
            <a:r>
              <a:rPr lang="el-GR" dirty="0" err="1"/>
              <a:t>PostgreSQL</a:t>
            </a:r>
            <a:r>
              <a:rPr lang="el-GR" dirty="0"/>
              <a:t>, </a:t>
            </a:r>
            <a:r>
              <a:rPr lang="el-GR" dirty="0" err="1"/>
              <a:t>MySQL</a:t>
            </a:r>
            <a:r>
              <a:rPr lang="en-US" dirty="0"/>
              <a:t>.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96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Backend </a:t>
            </a:r>
            <a:r>
              <a:rPr lang="el-GR" dirty="0"/>
              <a:t>μέρος δεύτερο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Οργάνωση Κώδικα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package, </a:t>
            </a:r>
            <a:r>
              <a:rPr lang="el-GR" dirty="0"/>
              <a:t>περιέχει όλα τα </a:t>
            </a:r>
            <a:r>
              <a:rPr lang="en-US" dirty="0"/>
              <a:t>web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Entities, </a:t>
            </a:r>
            <a:r>
              <a:rPr lang="el-GR" dirty="0"/>
              <a:t>περιέχει όλες τις κλάσεις που περιγράφουν τη βάση δεδομένων.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Datatypes, </a:t>
            </a:r>
            <a:r>
              <a:rPr lang="el-GR" dirty="0"/>
              <a:t>περιέχει τις κλάσεις που είναι οι είσοδοι και έξοδοι στα </a:t>
            </a:r>
            <a:r>
              <a:rPr lang="en-US" dirty="0"/>
              <a:t>web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DAO, </a:t>
            </a:r>
            <a:r>
              <a:rPr lang="el-GR" dirty="0"/>
              <a:t>οι κλάσεις που αναλαμβάνουν την επικοινωνία με τη βάση.</a:t>
            </a:r>
          </a:p>
        </p:txBody>
      </p:sp>
    </p:spTree>
    <p:extLst>
      <p:ext uri="{BB962C8B-B14F-4D97-AF65-F5344CB8AC3E}">
        <p14:creationId xmlns:p14="http://schemas.microsoft.com/office/powerpoint/2010/main" val="29252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Διευκολύνει τη συνολική διαδικασία συγγραφής στοιχείων.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Αυξάνει την παραγωγικότητα και διευκολύνει την περαιτέρω συντήρηση.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Εξασφαλίζει ταχύτερη απόδοση.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Εγγυάται σταθερότητα του κώδικα.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Παρέχει ένα σύνολο από χρήσιμα εργαλεία για το προγραμματιστή.</a:t>
            </a:r>
          </a:p>
        </p:txBody>
      </p:sp>
    </p:spTree>
    <p:extLst>
      <p:ext uri="{BB962C8B-B14F-4D97-AF65-F5344CB8AC3E}">
        <p14:creationId xmlns:p14="http://schemas.microsoft.com/office/powerpoint/2010/main" val="57986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Frontend</a:t>
            </a:r>
            <a:r>
              <a:rPr lang="el-GR" dirty="0"/>
              <a:t> –</a:t>
            </a:r>
            <a:r>
              <a:rPr lang="en-US" dirty="0"/>
              <a:t>v2-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Περιγραφή</a:t>
            </a:r>
          </a:p>
          <a:p>
            <a:pPr marL="0" indent="0">
              <a:buNone/>
            </a:pPr>
            <a:endParaRPr lang="el-GR" dirty="0"/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Αρχική οθόνη εισόδου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Κύρια οθόνη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Μενού με τις επιλογές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Δημιουργία αίτηση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/>
              <a:t>Αναζήτηση 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5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8BA58-45F6-42A4-A527-D637D2F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Βήματα</a:t>
            </a:r>
          </a:p>
          <a:p>
            <a:pPr marL="457200" indent="-457200">
              <a:buAutoNum type="arabicParenR"/>
            </a:pPr>
            <a:r>
              <a:rPr lang="el-GR" dirty="0"/>
              <a:t>Κάθε </a:t>
            </a:r>
            <a:r>
              <a:rPr lang="en-US" dirty="0"/>
              <a:t>push </a:t>
            </a:r>
            <a:r>
              <a:rPr lang="el-GR" dirty="0"/>
              <a:t>στο </a:t>
            </a:r>
            <a:r>
              <a:rPr lang="en-US" dirty="0"/>
              <a:t>git </a:t>
            </a:r>
            <a:r>
              <a:rPr lang="el-GR" dirty="0"/>
              <a:t>ξεκινάει την εκτέλεση των </a:t>
            </a:r>
            <a:r>
              <a:rPr lang="en-US" dirty="0"/>
              <a:t>pipelines</a:t>
            </a:r>
          </a:p>
          <a:p>
            <a:pPr marL="457200" indent="-457200">
              <a:buAutoNum type="arabicParenR"/>
            </a:pPr>
            <a:r>
              <a:rPr lang="el-GR" dirty="0"/>
              <a:t>Κατέβασμα τις τελευταίας έκδοσης κώδικα</a:t>
            </a:r>
          </a:p>
          <a:p>
            <a:pPr marL="457200" indent="-457200">
              <a:buAutoNum type="arabicParenR"/>
            </a:pPr>
            <a:r>
              <a:rPr lang="en-US" dirty="0"/>
              <a:t>Build </a:t>
            </a:r>
            <a:r>
              <a:rPr lang="el-GR" dirty="0"/>
              <a:t>και </a:t>
            </a:r>
            <a:r>
              <a:rPr lang="en-US" dirty="0"/>
              <a:t>Compile </a:t>
            </a:r>
            <a:r>
              <a:rPr lang="el-GR" dirty="0"/>
              <a:t>των πακέτων.</a:t>
            </a:r>
          </a:p>
          <a:p>
            <a:pPr marL="457200" indent="-457200">
              <a:buAutoNum type="arabicParenR"/>
            </a:pPr>
            <a:r>
              <a:rPr lang="el-GR" dirty="0"/>
              <a:t>Δημιουργία των </a:t>
            </a:r>
            <a:r>
              <a:rPr lang="en-US" dirty="0"/>
              <a:t>docker</a:t>
            </a:r>
            <a:r>
              <a:rPr lang="el-GR" dirty="0"/>
              <a:t> και ανέβασμα στο</a:t>
            </a:r>
            <a:r>
              <a:rPr lang="en-US" dirty="0"/>
              <a:t> docker hub.</a:t>
            </a:r>
          </a:p>
          <a:p>
            <a:pPr marL="457200" indent="-457200">
              <a:buAutoNum type="arabicParenR"/>
            </a:pPr>
            <a:r>
              <a:rPr lang="el-GR" dirty="0"/>
              <a:t>Μέσω της </a:t>
            </a:r>
            <a:r>
              <a:rPr lang="en-US" dirty="0"/>
              <a:t>ansible </a:t>
            </a:r>
            <a:r>
              <a:rPr lang="el-GR" dirty="0"/>
              <a:t>εγκατάσταση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2D306-9B87-4155-B0CB-20B7C7B78B3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5025" r="13161"/>
          <a:stretch/>
        </p:blipFill>
        <p:spPr bwMode="auto">
          <a:xfrm>
            <a:off x="7723573" y="4270159"/>
            <a:ext cx="3816829" cy="19697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30997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{A213EE71-0E07-4E5E-A910-6210B2F87D1D}tf22712842_win32</Template>
  <TotalTime>145</TotalTime>
  <Words>308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1_RetrospectVTI</vt:lpstr>
      <vt:lpstr>Τίτλος</vt:lpstr>
      <vt:lpstr>Περιεχόμενα</vt:lpstr>
      <vt:lpstr>Περιγραφή του προβλήματος</vt:lpstr>
      <vt:lpstr>Εργαλεία</vt:lpstr>
      <vt:lpstr>Backend</vt:lpstr>
      <vt:lpstr>Backend μέρος δεύτερο</vt:lpstr>
      <vt:lpstr>Frontend</vt:lpstr>
      <vt:lpstr>Frontend –v2-</vt:lpstr>
      <vt:lpstr>Jenkins</vt:lpstr>
      <vt:lpstr>Εγκατάσταση </vt:lpstr>
      <vt:lpstr> Ευχαριστούμε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MATTHAIAKIS Stergios</dc:creator>
  <cp:lastModifiedBy>MATTHAIAKIS Stergios</cp:lastModifiedBy>
  <cp:revision>10</cp:revision>
  <dcterms:created xsi:type="dcterms:W3CDTF">2021-07-02T09:30:37Z</dcterms:created>
  <dcterms:modified xsi:type="dcterms:W3CDTF">2021-07-02T11:55:39Z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