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8" r:id="rId2"/>
    <p:sldId id="263" r:id="rId3"/>
    <p:sldId id="285" r:id="rId4"/>
    <p:sldId id="286" r:id="rId5"/>
    <p:sldId id="287" r:id="rId6"/>
    <p:sldId id="289" r:id="rId7"/>
    <p:sldId id="291" r:id="rId8"/>
    <p:sldId id="290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AA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3" autoAdjust="0"/>
    <p:restoredTop sz="50932" autoAdjust="0"/>
  </p:normalViewPr>
  <p:slideViewPr>
    <p:cSldViewPr>
      <p:cViewPr varScale="1">
        <p:scale>
          <a:sx n="56" d="100"/>
          <a:sy n="56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9" d="100"/>
          <a:sy n="109" d="100"/>
        </p:scale>
        <p:origin x="-66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C4B1D-6C47-4E54-B76D-FD5C2F41872A}" type="datetimeFigureOut">
              <a:rPr lang="de-DE" smtClean="0"/>
              <a:pPr/>
              <a:t>12.10.2011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B40C3-786E-4371-95CB-5EC3391A610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82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Animation!</a:t>
            </a:r>
          </a:p>
          <a:p>
            <a:endParaRPr lang="de-DE" dirty="0" smtClean="0"/>
          </a:p>
          <a:p>
            <a:r>
              <a:rPr lang="de-DE" dirty="0" smtClean="0"/>
              <a:t>Zu sehen ist Visualisierung des Modells</a:t>
            </a:r>
            <a:r>
              <a:rPr lang="de-DE" baseline="0" dirty="0" smtClean="0"/>
              <a:t> in MATLAB</a:t>
            </a:r>
          </a:p>
          <a:p>
            <a:r>
              <a:rPr lang="de-DE" baseline="0" dirty="0" smtClean="0"/>
              <a:t>Mit Interaktionselementen können einzelne Details zu Elementen dargestellt werden. 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- Schritt 1:</a:t>
            </a:r>
          </a:p>
          <a:p>
            <a:r>
              <a:rPr lang="de-DE" baseline="0" dirty="0" smtClean="0"/>
              <a:t>Mit der Maus kann ein einzelnes Element ausgewählt werden</a:t>
            </a:r>
          </a:p>
          <a:p>
            <a:r>
              <a:rPr lang="de-DE" baseline="0" dirty="0" smtClean="0"/>
              <a:t>Ein Fenster mit den unterschiedlichen Kompartimenten des Elements erscheint.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Regie – Schritt 2: </a:t>
            </a:r>
          </a:p>
          <a:p>
            <a:r>
              <a:rPr lang="de-DE" baseline="0" dirty="0" smtClean="0"/>
              <a:t>Der Benutzer kann das interessierende Kompartiment auswählen.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– Schritt 3:</a:t>
            </a:r>
          </a:p>
          <a:p>
            <a:r>
              <a:rPr lang="de-DE" baseline="0" dirty="0" smtClean="0"/>
              <a:t>Der Benutzer bestätigt seine Auswahl.</a:t>
            </a:r>
          </a:p>
          <a:p>
            <a:endParaRPr lang="de-DE" baseline="0" dirty="0" smtClean="0"/>
          </a:p>
          <a:p>
            <a:r>
              <a:rPr lang="de-DE" baseline="0" dirty="0" smtClean="0"/>
              <a:t>Nächster Schritt:</a:t>
            </a:r>
          </a:p>
          <a:p>
            <a:r>
              <a:rPr lang="de-DE" baseline="0" dirty="0" smtClean="0"/>
              <a:t>Ein neues Fenster erscheint.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B40C3-786E-4371-95CB-5EC3391A6100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Schrittweise Erklärung</a:t>
            </a:r>
            <a:r>
              <a:rPr lang="de-DE" baseline="0" dirty="0" smtClean="0"/>
              <a:t> der Komponenten: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– Schritt 1:</a:t>
            </a:r>
          </a:p>
          <a:p>
            <a:r>
              <a:rPr lang="de-DE" baseline="0" dirty="0" smtClean="0"/>
              <a:t>Im oberen Teil: Darstellung der meteorologischen Eingangsdaten in der flächenhaften Form (</a:t>
            </a:r>
            <a:r>
              <a:rPr lang="de-DE" baseline="0" dirty="0" err="1" smtClean="0"/>
              <a:t>Intermet</a:t>
            </a:r>
            <a:r>
              <a:rPr lang="de-DE" baseline="0" dirty="0" smtClean="0"/>
              <a:t>). </a:t>
            </a:r>
          </a:p>
          <a:p>
            <a:r>
              <a:rPr lang="de-DE" baseline="0" dirty="0" smtClean="0"/>
              <a:t>Beim Niederschlag in der Form, wie man es z. B. vom Niederschlagsradar gewohnt ist. Im Hintergrund die Modellstruktur. Roter Punkt zeigt Lage des ausgewählten Kompartiments bzw. die verwendete </a:t>
            </a:r>
            <a:r>
              <a:rPr lang="de-DE" baseline="0" dirty="0" err="1" smtClean="0"/>
              <a:t>Intermetstation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dirty="0" smtClean="0"/>
              <a:t>Regie – Schritt</a:t>
            </a:r>
            <a:r>
              <a:rPr lang="de-DE" baseline="0" dirty="0" smtClean="0"/>
              <a:t> 2:</a:t>
            </a:r>
          </a:p>
          <a:p>
            <a:r>
              <a:rPr lang="de-DE" baseline="0" dirty="0" smtClean="0"/>
              <a:t>Weitere Diagramme zeigen die relative Luftfeuchtigkeit, die Temperatur und die Globalstrahlung.</a:t>
            </a:r>
          </a:p>
          <a:p>
            <a:r>
              <a:rPr lang="de-DE" baseline="0" dirty="0" smtClean="0"/>
              <a:t>Farbskala ist bei jeder Größe so gewählt, dass der Benutzer mit konkreten Farben hohe oder niedrige Werte der jeweiligen Größe assoziiert.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– Schritt 3:</a:t>
            </a:r>
          </a:p>
          <a:p>
            <a:r>
              <a:rPr lang="de-DE" baseline="0" dirty="0" smtClean="0"/>
              <a:t>Im breiten Fenster wird der zeitliche Verlauf von meteorologischen Größen dargestellt.</a:t>
            </a:r>
          </a:p>
          <a:p>
            <a:r>
              <a:rPr lang="de-DE" baseline="0" dirty="0" smtClean="0"/>
              <a:t>Gezeigt wird eine Woche.</a:t>
            </a:r>
          </a:p>
          <a:p>
            <a:r>
              <a:rPr lang="de-DE" baseline="0" dirty="0" smtClean="0"/>
              <a:t>Es können bis zu drei Größen gleichzeitig gezeigt werden: in rot, in blau, als Farbverlauf im Hintergrund.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– Schritt 4:</a:t>
            </a:r>
          </a:p>
          <a:p>
            <a:r>
              <a:rPr lang="de-DE" baseline="0" dirty="0" smtClean="0"/>
              <a:t>Mit den Knöpfen neben jeder Größe können die anzuzeigenden Zeitreihen ausgewählt werden. Neben den oben angezeigten auch das Wasserdargebot, also Niederschlag minus Neuschnee plus Schneeschmelze minus Interzeptionsverluste.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– Schritt 5:</a:t>
            </a:r>
          </a:p>
          <a:p>
            <a:r>
              <a:rPr lang="de-DE" baseline="0" dirty="0" smtClean="0"/>
              <a:t>Im großen Diagramm links unten wird der Zustand des Bodens gezeigt.</a:t>
            </a:r>
          </a:p>
          <a:p>
            <a:r>
              <a:rPr lang="de-DE" baseline="0" dirty="0" smtClean="0"/>
              <a:t>Achtung: Achsen genau andersrum als bei üblicher Darstellung gewohnt. (Füllung von links nach rechts würde blöd aussehen.)</a:t>
            </a:r>
          </a:p>
          <a:p>
            <a:r>
              <a:rPr lang="de-DE" baseline="0" dirty="0" smtClean="0"/>
              <a:t>Kapazität ist individuell für jedes Kompartiment (also Feldkapazität + Luftkapazität, in der </a:t>
            </a:r>
            <a:r>
              <a:rPr lang="de-DE" baseline="0" dirty="0" err="1" smtClean="0"/>
              <a:t>LARSIM-Literatur</a:t>
            </a:r>
            <a:r>
              <a:rPr lang="de-DE" baseline="0" dirty="0" smtClean="0"/>
              <a:t> W_M)</a:t>
            </a:r>
          </a:p>
          <a:p>
            <a:r>
              <a:rPr lang="de-DE" baseline="0" dirty="0" smtClean="0"/>
              <a:t>Rote, waagerechte gestrichelte Linie zeigt nutzbare Feldkapazität, unterhalb erfolgt </a:t>
            </a:r>
            <a:r>
              <a:rPr lang="de-DE" baseline="0" dirty="0" err="1" smtClean="0"/>
              <a:t>Interflow</a:t>
            </a:r>
            <a:r>
              <a:rPr lang="de-DE" baseline="0" dirty="0" smtClean="0"/>
              <a:t> gemäß Speicherkonstante D_MIN, der Anteil oberhalb gemäß D_MAX.</a:t>
            </a:r>
          </a:p>
          <a:p>
            <a:r>
              <a:rPr lang="de-DE" baseline="0" dirty="0" smtClean="0"/>
              <a:t>Blaues Rechteck zeigt natürlich den aktuellen „Wasserstand“.</a:t>
            </a:r>
          </a:p>
          <a:p>
            <a:r>
              <a:rPr lang="de-DE" baseline="0" dirty="0" smtClean="0"/>
              <a:t>Blaue Linie zeigt den Verlauf der Bodenfeuchte-Sättigungsflächenfunktion.</a:t>
            </a:r>
          </a:p>
          <a:p>
            <a:r>
              <a:rPr lang="de-DE" baseline="0" dirty="0" smtClean="0"/>
              <a:t>Auf der Abszisse der zur aktuellen Füllung passende Anteil der wassergesättigten Flächen.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– Schritt 6:</a:t>
            </a:r>
          </a:p>
          <a:p>
            <a:r>
              <a:rPr lang="de-DE" baseline="0" dirty="0" smtClean="0"/>
              <a:t>Kleinere Diagramme zeigen Verlauf der einzelnen Abflusskomponenten: Oberflächenabfluss, </a:t>
            </a:r>
            <a:r>
              <a:rPr lang="de-DE" baseline="0" dirty="0" err="1" smtClean="0"/>
              <a:t>Interflow</a:t>
            </a:r>
            <a:r>
              <a:rPr lang="de-DE" baseline="0" dirty="0" smtClean="0"/>
              <a:t>, Perkolation.</a:t>
            </a:r>
          </a:p>
          <a:p>
            <a:r>
              <a:rPr lang="de-DE" baseline="0" dirty="0" smtClean="0"/>
              <a:t>Skalierung der Ordinate an simulierten Zeitraum angepasst.</a:t>
            </a:r>
          </a:p>
          <a:p>
            <a:r>
              <a:rPr lang="de-DE" baseline="0" dirty="0" smtClean="0"/>
              <a:t>Skalierung der Abszisse an Variabilität der Komponente angepasst: Beim Oberflächenabfluss 6 Stunden, beim </a:t>
            </a:r>
            <a:r>
              <a:rPr lang="de-DE" baseline="0" dirty="0" err="1" smtClean="0"/>
              <a:t>Interflow</a:t>
            </a:r>
            <a:r>
              <a:rPr lang="de-DE" baseline="0" dirty="0" smtClean="0"/>
              <a:t> 2 Tage, bei der Perkolation eine Woche.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– Schritt 7:</a:t>
            </a:r>
          </a:p>
          <a:p>
            <a:r>
              <a:rPr lang="de-DE" baseline="0" dirty="0" smtClean="0"/>
              <a:t>Anzeige von Informationen zum ausgewählten Kompartiment:</a:t>
            </a:r>
          </a:p>
          <a:p>
            <a:pPr>
              <a:buFontTx/>
              <a:buChar char="-"/>
            </a:pPr>
            <a:r>
              <a:rPr lang="de-DE" baseline="0" dirty="0" smtClean="0"/>
              <a:t>Fläche</a:t>
            </a:r>
          </a:p>
          <a:p>
            <a:pPr>
              <a:buFontTx/>
              <a:buChar char="-"/>
            </a:pPr>
            <a:r>
              <a:rPr lang="de-DE" baseline="0" dirty="0" smtClean="0"/>
              <a:t>Kapazität Bodenspeicher</a:t>
            </a:r>
          </a:p>
          <a:p>
            <a:pPr>
              <a:buFontTx/>
              <a:buChar char="-"/>
            </a:pPr>
            <a:r>
              <a:rPr lang="de-DE" baseline="0" dirty="0" smtClean="0"/>
              <a:t>Landnutzung</a:t>
            </a:r>
          </a:p>
          <a:p>
            <a:pPr>
              <a:buFontTx/>
              <a:buChar char="-"/>
            </a:pPr>
            <a:r>
              <a:rPr lang="de-DE" baseline="0" dirty="0" smtClean="0"/>
              <a:t>Dominanter Abflussprozess</a:t>
            </a:r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Regie – Schritt 8:</a:t>
            </a:r>
          </a:p>
          <a:p>
            <a:pPr>
              <a:buFontTx/>
              <a:buNone/>
            </a:pPr>
            <a:r>
              <a:rPr lang="de-DE" baseline="0" dirty="0" smtClean="0"/>
              <a:t>Steuerung der Visualisierung:</a:t>
            </a:r>
          </a:p>
          <a:p>
            <a:pPr>
              <a:buFontTx/>
              <a:buNone/>
            </a:pPr>
            <a:r>
              <a:rPr lang="de-DE" baseline="0" dirty="0" smtClean="0"/>
              <a:t>Oben Auswahl des anzuzeigenden Zeitpunkts</a:t>
            </a:r>
          </a:p>
          <a:p>
            <a:pPr>
              <a:buFontTx/>
              <a:buNone/>
            </a:pPr>
            <a:r>
              <a:rPr lang="de-DE" baseline="0" dirty="0" smtClean="0"/>
              <a:t>Drunter Schieberegler, um Einzelschritte auszuführen.</a:t>
            </a:r>
          </a:p>
          <a:p>
            <a:pPr>
              <a:buFontTx/>
              <a:buNone/>
            </a:pPr>
            <a:r>
              <a:rPr lang="de-DE" baseline="0" dirty="0" smtClean="0"/>
              <a:t>Start- und </a:t>
            </a:r>
            <a:r>
              <a:rPr lang="de-DE" baseline="0" dirty="0" err="1" smtClean="0"/>
              <a:t>Stopknopf</a:t>
            </a:r>
            <a:r>
              <a:rPr lang="de-DE" baseline="0" dirty="0" smtClean="0"/>
              <a:t> zum Starten und Anhalten der Visualisierung. Beim Druck auf den Startknopf läuft das ganze wie ein Film ab, mit ca. einer Stunde Simulation pro Sekunde. Später Beispiel dazu.</a:t>
            </a:r>
          </a:p>
          <a:p>
            <a:r>
              <a:rPr lang="de-DE" baseline="0" dirty="0" smtClean="0"/>
              <a:t>Aufgrund Kürze der Zeit keine </a:t>
            </a:r>
            <a:r>
              <a:rPr lang="de-DE" baseline="0" dirty="0" err="1" smtClean="0"/>
              <a:t>Live-Vorführung</a:t>
            </a:r>
            <a:r>
              <a:rPr lang="de-DE" baseline="0" dirty="0" smtClean="0"/>
              <a:t>, Laptop ist aber dabei, bei Interesse kann die Visualisierung in Pausen gerne gezeigt werden. 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– Schritt 9:</a:t>
            </a:r>
          </a:p>
          <a:p>
            <a:r>
              <a:rPr lang="de-DE" baseline="0" dirty="0" smtClean="0"/>
              <a:t>Beim Druck auf das Datum erscheint ein Kalender, mit dem effizient zu einzelnen Zeitpunkten gesprungen werden kann.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Wie kann die Visualisierung genutzt werden?</a:t>
            </a:r>
          </a:p>
          <a:p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B40C3-786E-4371-95CB-5EC3391A6100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Beispiel Schneefall:</a:t>
            </a:r>
          </a:p>
          <a:p>
            <a:r>
              <a:rPr lang="de-DE" dirty="0" smtClean="0"/>
              <a:t>Ausgewählt</a:t>
            </a:r>
            <a:r>
              <a:rPr lang="de-DE" baseline="0" dirty="0" smtClean="0"/>
              <a:t> ist: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– Schritt 1:</a:t>
            </a:r>
          </a:p>
          <a:p>
            <a:r>
              <a:rPr lang="de-DE" baseline="0" dirty="0" smtClean="0"/>
              <a:t>Ein Zeitpunkt im Winter. (Kronweiler liegt am Rand des Hochwaldes).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– Schritt 2:</a:t>
            </a:r>
          </a:p>
          <a:p>
            <a:pPr>
              <a:buFontTx/>
              <a:buNone/>
            </a:pPr>
            <a:r>
              <a:rPr lang="de-DE" baseline="0" dirty="0" smtClean="0"/>
              <a:t>In rot der gemessene Niederschlag.</a:t>
            </a:r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Regie – Schritt 3:</a:t>
            </a:r>
          </a:p>
          <a:p>
            <a:pPr>
              <a:buFontTx/>
              <a:buNone/>
            </a:pPr>
            <a:r>
              <a:rPr lang="de-DE" baseline="0" dirty="0" smtClean="0"/>
              <a:t>In blau die Temperatur, die unter der Grenztemperatur für Schnee liegt (dünne waagerechte blaue Linie)</a:t>
            </a:r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Regie – Schritt 4:</a:t>
            </a:r>
          </a:p>
          <a:p>
            <a:pPr>
              <a:buFontTx/>
              <a:buNone/>
            </a:pPr>
            <a:r>
              <a:rPr lang="de-DE" baseline="0" dirty="0" smtClean="0"/>
              <a:t>Als Hintergrund das Wasserdargebot.</a:t>
            </a:r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Regie – Schritt 5:</a:t>
            </a:r>
          </a:p>
          <a:p>
            <a:pPr>
              <a:buFontTx/>
              <a:buNone/>
            </a:pPr>
            <a:r>
              <a:rPr lang="de-DE" baseline="0" dirty="0" smtClean="0"/>
              <a:t>Zu sehen ist, dass es zwar Niederschlag gibt, aber kein Wasserdargebot für das Bodenmodul. Es schneit also, es bildet sich eine Schneedecke.</a:t>
            </a:r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Auch zu sehen, dass unten keine Reaktion beim Abfluss erfolgt.</a:t>
            </a:r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Die dazugehörige Schneeschmelze auf nächster Folie.</a:t>
            </a:r>
          </a:p>
          <a:p>
            <a:pPr>
              <a:buFontTx/>
              <a:buChar char="-"/>
            </a:pPr>
            <a:endParaRPr lang="de-DE" baseline="0" dirty="0" smtClean="0"/>
          </a:p>
          <a:p>
            <a:pPr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B40C3-786E-4371-95CB-5EC3391A6100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Beispiel Schneeschmelze:</a:t>
            </a:r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Regie – Schritt 1:</a:t>
            </a:r>
          </a:p>
          <a:p>
            <a:pPr>
              <a:buFontTx/>
              <a:buNone/>
            </a:pPr>
            <a:r>
              <a:rPr lang="de-DE" baseline="0" dirty="0" smtClean="0"/>
              <a:t>Knapp zwei Wochen später</a:t>
            </a:r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Regie – Schritt 2: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Als Hintergrund das Wasserdargebot: kein Niederschlag.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Regie – Schritt 3: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In blau die Temperatur – deutlich über null Grad.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Regie – Schritt 4: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In Rot das Wasserdargebot.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Regie – Schritt 5: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Im Hintergrund konstant nichts -&gt; also kein Niederschlag.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Zu sehen ist das Wasserdargebot, resultierend aus Schneeschmelze.</a:t>
            </a:r>
            <a:endParaRPr lang="de-DE" dirty="0" smtClean="0"/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Regie – Schritt 6:</a:t>
            </a:r>
          </a:p>
          <a:p>
            <a:pPr>
              <a:buFontTx/>
              <a:buNone/>
            </a:pPr>
            <a:r>
              <a:rPr lang="de-DE" baseline="0" dirty="0" smtClean="0"/>
              <a:t>Deutliche Reaktionen bei den Abflusskomponenten.</a:t>
            </a:r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smtClean="0"/>
              <a:t>Schauen wir uns an, welchen Einflussfaktor es neben der Temperatur gibt.</a:t>
            </a:r>
          </a:p>
          <a:p>
            <a:pPr>
              <a:buFontTx/>
              <a:buNone/>
            </a:pPr>
            <a:endParaRPr lang="de-DE" baseline="0" dirty="0" smtClean="0"/>
          </a:p>
          <a:p>
            <a:pPr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B40C3-786E-4371-95CB-5EC3391A6100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baseline="0" dirty="0" smtClean="0"/>
              <a:t>Regie – Schritt 1: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Nun ausgewählt: Globalstrahlung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Regie – Schritt 2: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Zu sehen ist, wie der Schnee vornehmlich zu Zeiten der höchsten Strahlung schmilzt.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B40C3-786E-4371-95CB-5EC3391A6100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Letztes</a:t>
            </a:r>
            <a:r>
              <a:rPr lang="de-DE" baseline="0" dirty="0" smtClean="0"/>
              <a:t> Beispiel:</a:t>
            </a:r>
          </a:p>
          <a:p>
            <a:r>
              <a:rPr lang="de-DE" baseline="0" dirty="0" smtClean="0"/>
              <a:t>Interzeption.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– Schritt 1: </a:t>
            </a:r>
          </a:p>
          <a:p>
            <a:r>
              <a:rPr lang="de-DE" baseline="0" dirty="0" smtClean="0"/>
              <a:t>Ausgewählt in blau der Niederschlag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– Schritt 2: </a:t>
            </a:r>
          </a:p>
          <a:p>
            <a:r>
              <a:rPr lang="de-DE" baseline="0" dirty="0" smtClean="0"/>
              <a:t>Im Hintergrund die Temperatur.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– Schritt 3:</a:t>
            </a:r>
          </a:p>
          <a:p>
            <a:r>
              <a:rPr lang="de-DE" baseline="0" dirty="0" smtClean="0"/>
              <a:t>In rot das Wasserdargebot.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– Schritt 4:</a:t>
            </a:r>
          </a:p>
          <a:p>
            <a:r>
              <a:rPr lang="de-DE" baseline="0" dirty="0" smtClean="0"/>
              <a:t>Zu sehen ist der zeitliche Versatz aus Niederschlag und Wasserdargebot. Resultierend aus dem Füllen des Interzeptionsspeichers.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– Schritt 5:</a:t>
            </a:r>
          </a:p>
          <a:p>
            <a:r>
              <a:rPr lang="de-DE" baseline="0" dirty="0" smtClean="0"/>
              <a:t>Kleinere Niederschläge in der Mitte reichen nicht aus, um Speicher zu füllen.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– Schritt 6:</a:t>
            </a:r>
          </a:p>
          <a:p>
            <a:r>
              <a:rPr lang="de-DE" baseline="0" dirty="0" smtClean="0"/>
              <a:t>Wieder Füllen des Speicher. Zwischenzeitlich muss also Wasser aus Interzeptionsspeicher verdunstet sein.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Wie sieht das Ganze nun nach dem Start aus?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B40C3-786E-4371-95CB-5EC3391A6100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Nun: Zeigen des eigentlichen Problems mit Hilfe der Visualisierung.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B40C3-786E-4371-95CB-5EC3391A6100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baseline="0" dirty="0" smtClean="0"/>
              <a:t>Regie – Schritt 1:</a:t>
            </a:r>
          </a:p>
          <a:p>
            <a:r>
              <a:rPr lang="de-DE" baseline="0" dirty="0" smtClean="0"/>
              <a:t>Zwei unterschiedliche Kompartimente gleichzeitig geöffnet (durch Stauchen natürlich Verzerrung der Beschriftungen).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– Schritt 2:</a:t>
            </a:r>
          </a:p>
          <a:p>
            <a:r>
              <a:rPr lang="de-DE" baseline="0" dirty="0" smtClean="0"/>
              <a:t>Links ein Kompartiment, das Laubwald repräsentiert. Der dominante Abflussprozess soll eigentlich </a:t>
            </a:r>
            <a:r>
              <a:rPr lang="de-DE" baseline="0" dirty="0" err="1" smtClean="0"/>
              <a:t>Deep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Percolation</a:t>
            </a:r>
            <a:r>
              <a:rPr lang="de-DE" baseline="0" dirty="0" smtClean="0"/>
              <a:t> sein (Versickerung).</a:t>
            </a:r>
          </a:p>
          <a:p>
            <a:r>
              <a:rPr lang="de-DE" baseline="0" dirty="0" smtClean="0"/>
              <a:t>Rechts ein Kompartiment, das Grünland repräsentiert. Der dominante Abflussprozess soll eigentlich SOF2 sein. Also mittelschnell reagierender Sättigungsflächenabfluss.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– Schritt 3:</a:t>
            </a:r>
          </a:p>
          <a:p>
            <a:r>
              <a:rPr lang="de-DE" baseline="0" dirty="0" smtClean="0"/>
              <a:t>Zu sehen ist bei beiden der gleiche </a:t>
            </a:r>
            <a:r>
              <a:rPr lang="de-DE" baseline="0" dirty="0" err="1" smtClean="0"/>
              <a:t>Niederschlagsinput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smtClean="0"/>
              <a:t>Regie – Schritt 4:</a:t>
            </a:r>
          </a:p>
          <a:p>
            <a:r>
              <a:rPr lang="de-DE" baseline="0" dirty="0" smtClean="0"/>
              <a:t>Zu sehen ist auch, dass beide nahezu gleich auf den Niederschlag reagieren. Achtung: Skalierung der Ordinate unterschiedliche!</a:t>
            </a:r>
          </a:p>
          <a:p>
            <a:endParaRPr lang="de-DE" baseline="0" dirty="0" smtClean="0"/>
          </a:p>
          <a:p>
            <a:r>
              <a:rPr lang="de-DE" baseline="0" dirty="0" smtClean="0"/>
              <a:t>Genau dieses gleiche Verhalten entspricht nicht unserer Kenntnis über die eigentlich dominanten Prozesse auf diesen beiden Flächen. Und genau dieses Problem ist es, dass wir durch unser Projekt verbessern möchten.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CB40C3-786E-4371-95CB-5EC3391A6100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09B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DDC55A-03E1-4ADD-80EA-1A7828FD97A2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6152" name="Picture 8" descr="C:\Dokumente und Einstellungen\Administrator\Eigene Dateien\logo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581525" cy="1898650"/>
          </a:xfrm>
          <a:prstGeom prst="rect">
            <a:avLst/>
          </a:prstGeom>
          <a:noFill/>
        </p:spPr>
      </p:pic>
      <p:pic>
        <p:nvPicPr>
          <p:cNvPr id="2050" name="Picture 2" descr="C:\Users\Oliver Gronz\Arbeit\Konferenzen\2010 - 03 - LARSIM Workshop Kaiserslautern\luwg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6009" y="6215082"/>
            <a:ext cx="1797991" cy="642918"/>
          </a:xfrm>
          <a:prstGeom prst="rect">
            <a:avLst/>
          </a:prstGeom>
          <a:noFill/>
        </p:spPr>
      </p:pic>
      <p:pic>
        <p:nvPicPr>
          <p:cNvPr id="10" name="Picture 3" descr="C:\Users\Oliver Gronz\Arbeit\Konferenzen\2010 - 03 - LARSIM Workshop Kaiserslautern\uni.ti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13450"/>
            <a:ext cx="1566833" cy="644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5C28B-8B10-40E4-BBAF-B0A68DF1B24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02DD24-6B06-4E99-9577-ECCF1439E95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Dokumente und Einstellungen\Administrator\Eigene Dateien\logo.bmp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0" y="7804"/>
            <a:ext cx="9144000" cy="1140091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0200" y="1371600"/>
            <a:ext cx="7391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Folienuntertitel in </a:t>
            </a:r>
            <a:r>
              <a:rPr lang="de-DE" dirty="0" err="1" smtClean="0"/>
              <a:t>Univers</a:t>
            </a:r>
            <a:r>
              <a:rPr lang="de-DE" dirty="0" smtClean="0"/>
              <a:t> Black Ext. 20pt</a:t>
            </a:r>
          </a:p>
          <a:p>
            <a:pPr lvl="1"/>
            <a:r>
              <a:rPr lang="de-DE" dirty="0" smtClean="0"/>
              <a:t>Das ist ein Text in </a:t>
            </a:r>
            <a:r>
              <a:rPr lang="de-DE" dirty="0" err="1" smtClean="0"/>
              <a:t>Univers</a:t>
            </a:r>
            <a:r>
              <a:rPr lang="de-DE" dirty="0" smtClean="0"/>
              <a:t> 55 mit 20 pt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00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A69AD11A-01D7-480C-88CA-0658372D381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576263"/>
            <a:ext cx="731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Folientitel: </a:t>
            </a:r>
            <a:r>
              <a:rPr lang="de-DE" dirty="0" err="1" smtClean="0"/>
              <a:t>Univers</a:t>
            </a:r>
            <a:r>
              <a:rPr lang="de-DE" dirty="0" smtClean="0"/>
              <a:t> Ext. 32pt</a:t>
            </a:r>
          </a:p>
        </p:txBody>
      </p:sp>
      <p:pic>
        <p:nvPicPr>
          <p:cNvPr id="11" name="Picture 2" descr="C:\Users\Oliver Gronz\Arbeit\Konferenzen\2010 - 03 - LARSIM Workshop Kaiserslautern\luwg.gif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46009" y="6215082"/>
            <a:ext cx="1797991" cy="642918"/>
          </a:xfrm>
          <a:prstGeom prst="rect">
            <a:avLst/>
          </a:prstGeom>
          <a:noFill/>
        </p:spPr>
      </p:pic>
      <p:pic>
        <p:nvPicPr>
          <p:cNvPr id="2" name="Picture 3" descr="C:\Users\Oliver Gronz\Arbeit\Konferenzen\2010 - 03 - LARSIM Workshop Kaiserslautern\uni.tif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13450"/>
            <a:ext cx="1566833" cy="6445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nivers Extended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nivers Extended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nivers Extended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nivers Extended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nivers Extended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nivers Extended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nivers Extended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Univers Extended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83820" y="-80747"/>
            <a:ext cx="9227820" cy="6938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60" y="1500174"/>
            <a:ext cx="19812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feil nach rechts 7"/>
          <p:cNvSpPr/>
          <p:nvPr/>
        </p:nvSpPr>
        <p:spPr>
          <a:xfrm>
            <a:off x="0" y="6500810"/>
            <a:ext cx="357190" cy="35719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orthographicFront">
              <a:rot lat="0" lon="0" rev="3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14 -0.03217 C 0.03212 -0.07199 0.0441 -0.1118 0.06389 -0.17662 C 0.08369 -0.24143 0.10035 -0.33819 0.13889 -0.42106 C 0.17744 -0.50393 0.26841 -0.62986 0.29514 -0.67384 " pathEditMode="relative" ptsTypes="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514 -0.67384 L 0.70105 -0.6208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00" y="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105 -0.62083 C 0.70105 -0.6206 0.68525 -0.39004 0.66962 -0.1587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" y="2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5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95250" y="-71623"/>
            <a:ext cx="9239250" cy="6947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hteck 22"/>
          <p:cNvSpPr/>
          <p:nvPr/>
        </p:nvSpPr>
        <p:spPr>
          <a:xfrm>
            <a:off x="285720" y="428604"/>
            <a:ext cx="1928826" cy="14287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2428860" y="428604"/>
            <a:ext cx="1928826" cy="14287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4500562" y="428604"/>
            <a:ext cx="1928826" cy="14287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6643702" y="428604"/>
            <a:ext cx="1928826" cy="14287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00013" y="1798320"/>
            <a:ext cx="8686829" cy="16306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2000232" y="1071546"/>
            <a:ext cx="428628" cy="6934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4071934" y="1071546"/>
            <a:ext cx="428628" cy="6962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6286512" y="1071546"/>
            <a:ext cx="428628" cy="6721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8429652" y="1071545"/>
            <a:ext cx="428628" cy="6934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>
            <a:off x="5929322" y="4429132"/>
            <a:ext cx="2571768" cy="4286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-28575" y="3357562"/>
            <a:ext cx="3457567" cy="33575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>
            <a:off x="3500431" y="3286124"/>
            <a:ext cx="1928826" cy="34290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>
            <a:off x="5660571" y="3381829"/>
            <a:ext cx="3062515" cy="16110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5686433" y="4929198"/>
            <a:ext cx="3100409" cy="16430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43240" y="2786058"/>
            <a:ext cx="20859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80682" y="-78389"/>
            <a:ext cx="9224682" cy="693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llipse 9"/>
          <p:cNvSpPr/>
          <p:nvPr/>
        </p:nvSpPr>
        <p:spPr>
          <a:xfrm>
            <a:off x="1928794" y="1214422"/>
            <a:ext cx="571504" cy="4286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215074" y="1428736"/>
            <a:ext cx="571504" cy="4286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286644" y="4429132"/>
            <a:ext cx="571504" cy="4286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786182" y="2214554"/>
            <a:ext cx="2286016" cy="121444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459022" y="-150802"/>
            <a:ext cx="1643074" cy="42860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" y="-75018"/>
            <a:ext cx="9220200" cy="6933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llipse 9"/>
          <p:cNvSpPr/>
          <p:nvPr/>
        </p:nvSpPr>
        <p:spPr>
          <a:xfrm>
            <a:off x="1928794" y="1000108"/>
            <a:ext cx="571504" cy="4286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6215074" y="1428736"/>
            <a:ext cx="571504" cy="4286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572396" y="4429132"/>
            <a:ext cx="571504" cy="4286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4000496" y="2285992"/>
            <a:ext cx="2286016" cy="121444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357554" y="3357562"/>
            <a:ext cx="2286016" cy="121444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286116" y="4429132"/>
            <a:ext cx="2286016" cy="121444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2459022" y="-150802"/>
            <a:ext cx="1643074" cy="42860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8" grpId="0" animBg="1"/>
      <p:bldP spid="9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4300" y="-103667"/>
            <a:ext cx="9258299" cy="696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llipse 9"/>
          <p:cNvSpPr/>
          <p:nvPr/>
        </p:nvSpPr>
        <p:spPr>
          <a:xfrm>
            <a:off x="8286776" y="1000108"/>
            <a:ext cx="571504" cy="4286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4000496" y="1714488"/>
            <a:ext cx="1214446" cy="17859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000628" y="1714488"/>
            <a:ext cx="1285884" cy="178595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2571" y="-72289"/>
            <a:ext cx="9216571" cy="693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lipse 4"/>
          <p:cNvSpPr/>
          <p:nvPr/>
        </p:nvSpPr>
        <p:spPr>
          <a:xfrm>
            <a:off x="2285984" y="2357430"/>
            <a:ext cx="1071570" cy="100013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6" name="Ellipse 5"/>
          <p:cNvSpPr/>
          <p:nvPr/>
        </p:nvSpPr>
        <p:spPr>
          <a:xfrm>
            <a:off x="7643834" y="4357694"/>
            <a:ext cx="500066" cy="5000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7" name="Ellipse 6"/>
          <p:cNvSpPr/>
          <p:nvPr/>
        </p:nvSpPr>
        <p:spPr>
          <a:xfrm>
            <a:off x="6215074" y="1000108"/>
            <a:ext cx="500066" cy="5000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928794" y="1428736"/>
            <a:ext cx="500066" cy="50006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3428992" y="2714620"/>
            <a:ext cx="642942" cy="64294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000496" y="2714620"/>
            <a:ext cx="642942" cy="64294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857752" y="2500306"/>
            <a:ext cx="928694" cy="8572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ln w="762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5602" name="Picture 2" descr="C:\Users\Oliver Gronz\Arbeit\Konferenzen\2010 - 03 - LARSIM Workshop Kaiserslautern\Animation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7181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0"/>
            <a:ext cx="457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1214414" y="0"/>
            <a:ext cx="1056226" cy="3571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775844" y="0"/>
            <a:ext cx="1066828" cy="3571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28926" y="3786190"/>
            <a:ext cx="1268410" cy="7143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7488226" y="3786190"/>
            <a:ext cx="1281142" cy="7143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1935846" y="2500306"/>
            <a:ext cx="702586" cy="7143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6500826" y="2500306"/>
            <a:ext cx="709638" cy="7143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1515028" y="3286124"/>
            <a:ext cx="1480594" cy="12144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072198" y="3286124"/>
            <a:ext cx="1495456" cy="12144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i3a_master">
  <a:themeElements>
    <a:clrScheme name="Larissa-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-Design">
      <a:majorFont>
        <a:latin typeface="Univers Extended"/>
        <a:ea typeface=""/>
        <a:cs typeface=""/>
      </a:majorFont>
      <a:minorFont>
        <a:latin typeface="Univers BlackEx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rissa-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i3a_master</Template>
  <TotalTime>0</TotalTime>
  <Words>1051</Words>
  <Application>Microsoft Office PowerPoint</Application>
  <PresentationFormat>Bildschirmpräsentation (4:3)</PresentationFormat>
  <Paragraphs>160</Paragraphs>
  <Slides>8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i3a_master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Visualisierungsmöglichkeiten bei Wasserhaushaltsmodellen</dc:title>
  <dc:creator>Oliver Gronz</dc:creator>
  <cp:lastModifiedBy>Oliver Gronz</cp:lastModifiedBy>
  <cp:revision>135</cp:revision>
  <dcterms:created xsi:type="dcterms:W3CDTF">2010-01-12T13:41:51Z</dcterms:created>
  <dcterms:modified xsi:type="dcterms:W3CDTF">2011-10-12T09:55:48Z</dcterms:modified>
</cp:coreProperties>
</file>