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2" r:id="rId5"/>
    <p:sldId id="263" r:id="rId6"/>
    <p:sldId id="260" r:id="rId7"/>
    <p:sldId id="264" r:id="rId8"/>
    <p:sldId id="265" r:id="rId9"/>
    <p:sldId id="266" r:id="rId10"/>
    <p:sldId id="267" r:id="rId11"/>
    <p:sldId id="268" r:id="rId12"/>
    <p:sldId id="269" r:id="rId13"/>
    <p:sldId id="271" r:id="rId14"/>
    <p:sldId id="270"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CDF1"/>
    <a:srgbClr val="3990DF"/>
    <a:srgbClr val="6FD0E3"/>
    <a:srgbClr val="80B9A2"/>
    <a:srgbClr val="84BAA4"/>
    <a:srgbClr val="FEF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5" d="100"/>
          <a:sy n="75" d="100"/>
        </p:scale>
        <p:origin x="414" y="7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a:gsLst>
            <a:gs pos="0">
              <a:schemeClr val="bg2">
                <a:tint val="90000"/>
                <a:satMod val="92000"/>
                <a:lumMod val="120000"/>
              </a:schemeClr>
            </a:gs>
            <a:gs pos="100000">
              <a:srgbClr val="A5CDF1"/>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gradFill rotWithShape="1">
          <a:gsLst>
            <a:gs pos="0">
              <a:schemeClr val="bg2">
                <a:tint val="90000"/>
                <a:satMod val="92000"/>
                <a:lumMod val="120000"/>
              </a:schemeClr>
            </a:gs>
            <a:gs pos="100000">
              <a:srgbClr val="A5CDF1"/>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rgbClr val="A5CDF1"/>
            </a:gs>
          </a:gsLst>
          <a:path path="circle">
            <a:fillToRect l="50000" t="50000" r="100000" b="100000"/>
          </a:path>
        </a:gradFill>
        <a:effectLst/>
      </p:bgPr>
    </p:bg>
    <p:spTree>
      <p:nvGrpSpPr>
        <p:cNvPr id="1" name=""/>
        <p:cNvGrpSpPr/>
        <p:nvPr/>
      </p:nvGrpSpPr>
      <p:grpSpPr>
        <a:xfrm>
          <a:off x="0" y="0"/>
          <a:ext cx="0" cy="0"/>
          <a:chOff x="0" y="0"/>
          <a:chExt cx="0" cy="0"/>
        </a:xfrm>
      </p:grpSpPr>
      <p:sp>
        <p:nvSpPr>
          <p:cNvPr id="7" name="Rectangle 6"/>
          <p:cNvSpPr/>
          <p:nvPr/>
        </p:nvSpPr>
        <p:spPr>
          <a:xfrm>
            <a:off x="0" y="0"/>
            <a:ext cx="182880" cy="6858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7/17/2013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s.wikipedia.org/wiki/Eficiente" TargetMode="External"/><Relationship Id="rId2" Type="http://schemas.openxmlformats.org/officeDocument/2006/relationships/hyperlink" Target="http://es.wikipedia.org/wiki/Software" TargetMode="External"/><Relationship Id="rId1" Type="http://schemas.openxmlformats.org/officeDocument/2006/relationships/slideLayout" Target="../slideLayouts/slideLayout2.xml"/><Relationship Id="rId6" Type="http://schemas.openxmlformats.org/officeDocument/2006/relationships/hyperlink" Target="http://es.wikipedia.org/wiki/Memoria_(inform%C3%A1tica)" TargetMode="External"/><Relationship Id="rId5" Type="http://schemas.openxmlformats.org/officeDocument/2006/relationships/hyperlink" Target="http://es.wikipedia.org/wiki/Programa_inform%C3%A1tico" TargetMode="External"/><Relationship Id="rId4" Type="http://schemas.openxmlformats.org/officeDocument/2006/relationships/hyperlink" Target="http://es.wikipedia.org/wiki/Rendimient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06333" y="3133579"/>
            <a:ext cx="8915399" cy="2262781"/>
          </a:xfrm>
        </p:spPr>
        <p:txBody>
          <a:bodyPr>
            <a:noAutofit/>
          </a:bodyPr>
          <a:lstStyle/>
          <a:p>
            <a:r>
              <a:rPr lang="es-MX" sz="7200" dirty="0" smtClean="0"/>
              <a:t>TÉCNICAS DE PROGRAMACIÓN</a:t>
            </a:r>
            <a:br>
              <a:rPr lang="es-MX" sz="7200" dirty="0" smtClean="0"/>
            </a:br>
            <a:r>
              <a:rPr lang="es-MX" sz="7200" dirty="0" smtClean="0"/>
              <a:t/>
            </a:r>
            <a:br>
              <a:rPr lang="es-MX" sz="7200" dirty="0" smtClean="0"/>
            </a:br>
            <a:r>
              <a:rPr lang="es-MX" sz="7200" dirty="0" smtClean="0"/>
              <a:t>UNIDAD II</a:t>
            </a:r>
            <a:endParaRPr lang="es-MX" sz="7200" dirty="0"/>
          </a:p>
        </p:txBody>
      </p:sp>
      <p:pic>
        <p:nvPicPr>
          <p:cNvPr id="4" name="Imagen 3"/>
          <p:cNvPicPr>
            <a:picLocks noChangeAspect="1"/>
          </p:cNvPicPr>
          <p:nvPr/>
        </p:nvPicPr>
        <p:blipFill>
          <a:blip r:embed="rId2"/>
          <a:stretch>
            <a:fillRect/>
          </a:stretch>
        </p:blipFill>
        <p:spPr>
          <a:xfrm>
            <a:off x="732970" y="363450"/>
            <a:ext cx="1469517" cy="1460625"/>
          </a:xfrm>
          <a:prstGeom prst="rect">
            <a:avLst/>
          </a:prstGeom>
        </p:spPr>
      </p:pic>
    </p:spTree>
    <p:extLst>
      <p:ext uri="{BB962C8B-B14F-4D97-AF65-F5344CB8AC3E}">
        <p14:creationId xmlns:p14="http://schemas.microsoft.com/office/powerpoint/2010/main" val="16631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8063" y="173349"/>
            <a:ext cx="8911687" cy="1280890"/>
          </a:xfrm>
        </p:spPr>
        <p:txBody>
          <a:bodyPr/>
          <a:lstStyle/>
          <a:p>
            <a:r>
              <a:rPr lang="es-MX" dirty="0" smtClean="0"/>
              <a:t>Arreglos</a:t>
            </a:r>
            <a:r>
              <a:rPr lang="es-MX" dirty="0"/>
              <a:t> </a:t>
            </a:r>
            <a:r>
              <a:rPr lang="es-MX" dirty="0" smtClean="0"/>
              <a:t>en PHP</a:t>
            </a:r>
            <a:endParaRPr lang="es-MX" dirty="0"/>
          </a:p>
        </p:txBody>
      </p:sp>
      <p:sp>
        <p:nvSpPr>
          <p:cNvPr id="3" name="Marcador de contenido 2"/>
          <p:cNvSpPr>
            <a:spLocks noGrp="1"/>
          </p:cNvSpPr>
          <p:nvPr>
            <p:ph idx="1"/>
          </p:nvPr>
        </p:nvSpPr>
        <p:spPr>
          <a:xfrm>
            <a:off x="558061" y="872287"/>
            <a:ext cx="11187469" cy="1678546"/>
          </a:xfrm>
        </p:spPr>
        <p:txBody>
          <a:bodyPr>
            <a:normAutofit fontScale="92500" lnSpcReduction="20000"/>
          </a:bodyPr>
          <a:lstStyle/>
          <a:p>
            <a:pPr marL="0" indent="0">
              <a:spcBef>
                <a:spcPts val="0"/>
              </a:spcBef>
              <a:buNone/>
            </a:pPr>
            <a:r>
              <a:rPr lang="es-MX" dirty="0"/>
              <a:t>T</a:t>
            </a:r>
            <a:r>
              <a:rPr lang="es-MX" dirty="0" smtClean="0"/>
              <a:t>odas </a:t>
            </a:r>
            <a:r>
              <a:rPr lang="es-MX" dirty="0"/>
              <a:t>las variables que has utilizado contienen un solo valor. Las variables </a:t>
            </a:r>
            <a:r>
              <a:rPr lang="es-MX" dirty="0" smtClean="0"/>
              <a:t>de matrices </a:t>
            </a:r>
            <a:r>
              <a:rPr lang="es-MX" dirty="0"/>
              <a:t>son “especiales” porque </a:t>
            </a:r>
            <a:r>
              <a:rPr lang="es-MX" dirty="0" smtClean="0"/>
              <a:t>pueden </a:t>
            </a:r>
            <a:r>
              <a:rPr lang="es-MX" dirty="0"/>
              <a:t>contener más de un valor a la </a:t>
            </a:r>
            <a:r>
              <a:rPr lang="es-MX" dirty="0" smtClean="0"/>
              <a:t>vez, por ejemplo:</a:t>
            </a:r>
          </a:p>
          <a:p>
            <a:pPr marL="0" indent="0">
              <a:spcBef>
                <a:spcPts val="0"/>
              </a:spcBef>
              <a:buNone/>
            </a:pPr>
            <a:r>
              <a:rPr lang="es-MX" sz="1900" b="1" dirty="0" smtClean="0">
                <a:latin typeface="Courier New" panose="02070309020205020404" pitchFamily="49" charset="0"/>
                <a:cs typeface="Courier New" panose="02070309020205020404" pitchFamily="49" charset="0"/>
              </a:rPr>
              <a:t>$edad</a:t>
            </a:r>
            <a:r>
              <a:rPr lang="es-MX" sz="1900" b="1" dirty="0">
                <a:latin typeface="Courier New" panose="02070309020205020404" pitchFamily="49" charset="0"/>
                <a:cs typeface="Courier New" panose="02070309020205020404" pitchFamily="49" charset="0"/>
              </a:rPr>
              <a:t> </a:t>
            </a:r>
            <a:r>
              <a:rPr lang="es-MX" sz="1900" b="1" dirty="0" smtClean="0">
                <a:latin typeface="Courier New" panose="02070309020205020404" pitchFamily="49" charset="0"/>
                <a:cs typeface="Courier New" panose="02070309020205020404" pitchFamily="49" charset="0"/>
              </a:rPr>
              <a:t>= 28;</a:t>
            </a:r>
          </a:p>
          <a:p>
            <a:pPr marL="0" indent="0">
              <a:spcBef>
                <a:spcPts val="0"/>
              </a:spcBef>
              <a:buNone/>
            </a:pPr>
            <a:r>
              <a:rPr lang="es-MX" sz="1900" b="1" dirty="0" smtClean="0">
                <a:latin typeface="Courier New" panose="02070309020205020404" pitchFamily="49" charset="0"/>
                <a:cs typeface="Courier New" panose="02070309020205020404" pitchFamily="49" charset="0"/>
              </a:rPr>
              <a:t>$promedio= 9.2;</a:t>
            </a:r>
          </a:p>
          <a:p>
            <a:pPr marL="0" indent="0">
              <a:spcBef>
                <a:spcPts val="0"/>
              </a:spcBef>
              <a:buNone/>
            </a:pPr>
            <a:endParaRPr lang="es-MX" dirty="0" smtClean="0"/>
          </a:p>
          <a:p>
            <a:pPr marL="0" indent="0">
              <a:spcBef>
                <a:spcPts val="0"/>
              </a:spcBef>
              <a:buNone/>
            </a:pPr>
            <a:r>
              <a:rPr lang="es-MX" dirty="0" smtClean="0"/>
              <a:t>Si necesitamos usar la variable $edad por 20 veces, como lo solucionaríamos?</a:t>
            </a:r>
          </a:p>
          <a:p>
            <a:pPr marL="0" indent="0">
              <a:spcBef>
                <a:spcPts val="0"/>
              </a:spcBef>
              <a:buNone/>
            </a:pPr>
            <a:r>
              <a:rPr lang="es-MX" dirty="0" smtClean="0"/>
              <a:t> </a:t>
            </a:r>
            <a:endParaRPr lang="es-MX" dirty="0"/>
          </a:p>
        </p:txBody>
      </p:sp>
      <p:sp>
        <p:nvSpPr>
          <p:cNvPr id="4" name="Marcador de contenido 2"/>
          <p:cNvSpPr txBox="1">
            <a:spLocks/>
          </p:cNvSpPr>
          <p:nvPr/>
        </p:nvSpPr>
        <p:spPr>
          <a:xfrm>
            <a:off x="558060" y="2255951"/>
            <a:ext cx="11187469" cy="167854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$edad1=22;</a:t>
            </a:r>
          </a:p>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$edad2=35;</a:t>
            </a:r>
          </a:p>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$edad3=30;</a:t>
            </a:r>
          </a:p>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a:t>
            </a:r>
          </a:p>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$edad19=29;</a:t>
            </a:r>
          </a:p>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$edad20=16; </a:t>
            </a:r>
            <a:endParaRPr lang="es-MX" b="1" dirty="0">
              <a:latin typeface="Courier New" panose="02070309020205020404" pitchFamily="49" charset="0"/>
              <a:cs typeface="Courier New" panose="02070309020205020404" pitchFamily="49" charset="0"/>
            </a:endParaRPr>
          </a:p>
        </p:txBody>
      </p:sp>
      <p:sp>
        <p:nvSpPr>
          <p:cNvPr id="5" name="Marcador de contenido 2"/>
          <p:cNvSpPr txBox="1">
            <a:spLocks/>
          </p:cNvSpPr>
          <p:nvPr/>
        </p:nvSpPr>
        <p:spPr>
          <a:xfrm>
            <a:off x="558059" y="3896936"/>
            <a:ext cx="11187469" cy="16785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smtClean="0"/>
              <a:t>Esta solución es buena y mala, buena porque cubre nuestras necesidades para resolver el problema planteado,  pero mala porque estamos ocupando mucha memoria para nuestra aplicación con el uso excesivo de variables y además que no es una buena técnica de programación. </a:t>
            </a:r>
          </a:p>
          <a:p>
            <a:pPr marL="0" indent="0">
              <a:spcBef>
                <a:spcPts val="0"/>
              </a:spcBef>
              <a:buFont typeface="Wingdings 3" charset="2"/>
              <a:buNone/>
            </a:pPr>
            <a:r>
              <a:rPr lang="es-MX" sz="2000" b="1" dirty="0" smtClean="0">
                <a:solidFill>
                  <a:srgbClr val="002060"/>
                </a:solidFill>
              </a:rPr>
              <a:t>Pero profe, cual es la solución entonces?</a:t>
            </a:r>
            <a:endParaRPr lang="es-MX" sz="2000" b="1" dirty="0">
              <a:solidFill>
                <a:srgbClr val="002060"/>
              </a:solidFill>
            </a:endParaRPr>
          </a:p>
        </p:txBody>
      </p:sp>
      <p:sp>
        <p:nvSpPr>
          <p:cNvPr id="6" name="Marcador de contenido 2"/>
          <p:cNvSpPr txBox="1">
            <a:spLocks/>
          </p:cNvSpPr>
          <p:nvPr/>
        </p:nvSpPr>
        <p:spPr>
          <a:xfrm>
            <a:off x="558058" y="5243039"/>
            <a:ext cx="11187469" cy="436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err="1" smtClean="0"/>
              <a:t>Ahhh</a:t>
            </a:r>
            <a:r>
              <a:rPr lang="es-MX" dirty="0" smtClean="0"/>
              <a:t>, el uso de los arreglos en PHP.</a:t>
            </a:r>
          </a:p>
          <a:p>
            <a:pPr marL="0" indent="0">
              <a:spcBef>
                <a:spcPts val="0"/>
              </a:spcBef>
              <a:buFont typeface="Wingdings 3" charset="2"/>
              <a:buNone/>
            </a:pPr>
            <a:endParaRPr lang="es-MX" sz="2000" b="1" dirty="0">
              <a:solidFill>
                <a:srgbClr val="002060"/>
              </a:solidFill>
            </a:endParaRPr>
          </a:p>
        </p:txBody>
      </p:sp>
      <p:sp>
        <p:nvSpPr>
          <p:cNvPr id="7" name="Marcador de contenido 2"/>
          <p:cNvSpPr txBox="1">
            <a:spLocks/>
          </p:cNvSpPr>
          <p:nvPr/>
        </p:nvSpPr>
        <p:spPr>
          <a:xfrm>
            <a:off x="558058" y="5769734"/>
            <a:ext cx="11187469" cy="5817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sz="2000" b="1" dirty="0" smtClean="0">
                <a:solidFill>
                  <a:srgbClr val="002060"/>
                </a:solidFill>
              </a:rPr>
              <a:t>Pero como se usan? </a:t>
            </a:r>
            <a:r>
              <a:rPr lang="es-MX" sz="2000" b="1" dirty="0">
                <a:solidFill>
                  <a:srgbClr val="002060"/>
                </a:solidFill>
              </a:rPr>
              <a:t>y</a:t>
            </a:r>
            <a:r>
              <a:rPr lang="es-MX" sz="2000" b="1" dirty="0" smtClean="0">
                <a:solidFill>
                  <a:srgbClr val="002060"/>
                </a:solidFill>
              </a:rPr>
              <a:t> que tipos de arreglos existen?</a:t>
            </a:r>
            <a:endParaRPr lang="es-MX" sz="2000" b="1" dirty="0">
              <a:solidFill>
                <a:srgbClr val="002060"/>
              </a:solidFill>
            </a:endParaRPr>
          </a:p>
        </p:txBody>
      </p:sp>
      <p:sp>
        <p:nvSpPr>
          <p:cNvPr id="8" name="Marcador de contenido 2"/>
          <p:cNvSpPr txBox="1">
            <a:spLocks/>
          </p:cNvSpPr>
          <p:nvPr/>
        </p:nvSpPr>
        <p:spPr>
          <a:xfrm>
            <a:off x="558058" y="6092047"/>
            <a:ext cx="11187469" cy="6990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smtClean="0"/>
              <a:t>Se usan con cuidado…. Sino no sale el programa ….. Pero les presento a los arreglos (los dolores de cabeza de  más de un alumno que se encuentra aquí)…..</a:t>
            </a:r>
          </a:p>
          <a:p>
            <a:pPr marL="0" indent="0">
              <a:spcBef>
                <a:spcPts val="0"/>
              </a:spcBef>
              <a:buFont typeface="Wingdings 3" charset="2"/>
              <a:buNone/>
            </a:pPr>
            <a:endParaRPr lang="es-MX" sz="2000" b="1" dirty="0">
              <a:solidFill>
                <a:srgbClr val="002060"/>
              </a:solidFill>
            </a:endParaRPr>
          </a:p>
        </p:txBody>
      </p:sp>
    </p:spTree>
    <p:extLst>
      <p:ext uri="{BB962C8B-B14F-4D97-AF65-F5344CB8AC3E}">
        <p14:creationId xmlns:p14="http://schemas.microsoft.com/office/powerpoint/2010/main" val="124863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8063" y="173349"/>
            <a:ext cx="8911687" cy="1280890"/>
          </a:xfrm>
        </p:spPr>
        <p:txBody>
          <a:bodyPr/>
          <a:lstStyle/>
          <a:p>
            <a:r>
              <a:rPr lang="es-MX" dirty="0" smtClean="0"/>
              <a:t>Arreglos (vectores y matrices)</a:t>
            </a:r>
            <a:endParaRPr lang="es-MX" dirty="0"/>
          </a:p>
        </p:txBody>
      </p:sp>
      <p:sp>
        <p:nvSpPr>
          <p:cNvPr id="3" name="Marcador de contenido 2"/>
          <p:cNvSpPr>
            <a:spLocks noGrp="1"/>
          </p:cNvSpPr>
          <p:nvPr>
            <p:ph idx="1"/>
          </p:nvPr>
        </p:nvSpPr>
        <p:spPr>
          <a:xfrm>
            <a:off x="558061" y="872287"/>
            <a:ext cx="11187469" cy="1678546"/>
          </a:xfrm>
        </p:spPr>
        <p:txBody>
          <a:bodyPr>
            <a:normAutofit lnSpcReduction="10000"/>
          </a:bodyPr>
          <a:lstStyle/>
          <a:p>
            <a:pPr marL="0" indent="0">
              <a:spcBef>
                <a:spcPts val="0"/>
              </a:spcBef>
              <a:buNone/>
            </a:pPr>
            <a:r>
              <a:rPr lang="es-MX" dirty="0" smtClean="0"/>
              <a:t>Son conjuntos de datos que son almacenados en una variable y que contienen uno o más índices que permiten tener estructurada la información. </a:t>
            </a:r>
          </a:p>
          <a:p>
            <a:pPr marL="0" indent="0">
              <a:spcBef>
                <a:spcPts val="0"/>
              </a:spcBef>
              <a:buNone/>
            </a:pPr>
            <a:r>
              <a:rPr lang="es-MX" dirty="0" smtClean="0"/>
              <a:t>Se organizan por dimensiones, cuando un arreglo es de una dimensión se le conoce como vector y cuando son de dos dimensiones como matriz y cuando son de mas dimensiones se menciona como arreglo de n dimensiones.</a:t>
            </a:r>
          </a:p>
          <a:p>
            <a:pPr marL="0" indent="0">
              <a:spcBef>
                <a:spcPts val="0"/>
              </a:spcBef>
              <a:buNone/>
            </a:pPr>
            <a:r>
              <a:rPr lang="es-MX" dirty="0" smtClean="0"/>
              <a:t> </a:t>
            </a:r>
            <a:endParaRPr lang="es-MX" dirty="0"/>
          </a:p>
        </p:txBody>
      </p:sp>
      <p:sp>
        <p:nvSpPr>
          <p:cNvPr id="5" name="Marcador de contenido 2"/>
          <p:cNvSpPr txBox="1">
            <a:spLocks/>
          </p:cNvSpPr>
          <p:nvPr/>
        </p:nvSpPr>
        <p:spPr>
          <a:xfrm>
            <a:off x="558058" y="2709311"/>
            <a:ext cx="11187469" cy="56958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smtClean="0"/>
              <a:t>Claro que si …</a:t>
            </a:r>
          </a:p>
          <a:p>
            <a:pPr marL="0" indent="0">
              <a:spcBef>
                <a:spcPts val="0"/>
              </a:spcBef>
              <a:buFont typeface="Wingdings 3" charset="2"/>
              <a:buNone/>
            </a:pPr>
            <a:r>
              <a:rPr lang="es-MX" sz="1700" b="1" dirty="0" smtClean="0">
                <a:solidFill>
                  <a:srgbClr val="002060"/>
                </a:solidFill>
              </a:rPr>
              <a:t>Arreglo Unidimensional (Vector)			Arreglo Bidimensional (Matriz)		Arreglo de 3 dimensiones</a:t>
            </a:r>
            <a:endParaRPr lang="es-MX" sz="1700" b="1" dirty="0">
              <a:solidFill>
                <a:srgbClr val="002060"/>
              </a:solidFill>
            </a:endParaRPr>
          </a:p>
        </p:txBody>
      </p:sp>
      <p:sp>
        <p:nvSpPr>
          <p:cNvPr id="7" name="Marcador de contenido 2"/>
          <p:cNvSpPr txBox="1">
            <a:spLocks/>
          </p:cNvSpPr>
          <p:nvPr/>
        </p:nvSpPr>
        <p:spPr>
          <a:xfrm>
            <a:off x="558058" y="2317125"/>
            <a:ext cx="11187469" cy="5403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sz="2000" b="1" dirty="0" smtClean="0">
                <a:solidFill>
                  <a:srgbClr val="002060"/>
                </a:solidFill>
              </a:rPr>
              <a:t>No le entendí profe, me lo puede clarificar???</a:t>
            </a:r>
            <a:endParaRPr lang="es-MX" sz="2000" b="1" dirty="0">
              <a:solidFill>
                <a:srgbClr val="002060"/>
              </a:solidFill>
            </a:endParaRPr>
          </a:p>
        </p:txBody>
      </p:sp>
      <p:sp>
        <p:nvSpPr>
          <p:cNvPr id="8" name="Marcador de contenido 2"/>
          <p:cNvSpPr txBox="1">
            <a:spLocks/>
          </p:cNvSpPr>
          <p:nvPr/>
        </p:nvSpPr>
        <p:spPr>
          <a:xfrm>
            <a:off x="558058" y="6092047"/>
            <a:ext cx="11187469" cy="6990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smtClean="0"/>
              <a:t>Sirven para almacenar datos pero con la característica que todos los datos se llaman igual y son referidos mediante sus índices.</a:t>
            </a:r>
          </a:p>
          <a:p>
            <a:pPr marL="0" indent="0">
              <a:spcBef>
                <a:spcPts val="0"/>
              </a:spcBef>
              <a:buFont typeface="Wingdings 3" charset="2"/>
              <a:buNone/>
            </a:pPr>
            <a:endParaRPr lang="es-MX" sz="2000" b="1" dirty="0">
              <a:solidFill>
                <a:srgbClr val="002060"/>
              </a:solidFill>
            </a:endParaRPr>
          </a:p>
        </p:txBody>
      </p:sp>
      <p:grpSp>
        <p:nvGrpSpPr>
          <p:cNvPr id="14" name="Grupo 13"/>
          <p:cNvGrpSpPr/>
          <p:nvPr/>
        </p:nvGrpSpPr>
        <p:grpSpPr>
          <a:xfrm>
            <a:off x="972457" y="3264285"/>
            <a:ext cx="1616197" cy="1593458"/>
            <a:chOff x="972457" y="3264285"/>
            <a:chExt cx="1616197" cy="1593458"/>
          </a:xfrm>
        </p:grpSpPr>
        <p:sp>
          <p:nvSpPr>
            <p:cNvPr id="9" name="Proceso 8"/>
            <p:cNvSpPr/>
            <p:nvPr/>
          </p:nvSpPr>
          <p:spPr>
            <a:xfrm>
              <a:off x="1313645" y="3264285"/>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solidFill>
                    <a:srgbClr val="002060"/>
                  </a:solidFill>
                </a:rPr>
                <a:t>Elemento1</a:t>
              </a:r>
              <a:endParaRPr lang="es-MX" sz="1600" b="1" dirty="0">
                <a:solidFill>
                  <a:srgbClr val="002060"/>
                </a:solidFill>
              </a:endParaRPr>
            </a:p>
          </p:txBody>
        </p:sp>
        <p:sp>
          <p:nvSpPr>
            <p:cNvPr id="11" name="Proceso 10"/>
            <p:cNvSpPr/>
            <p:nvPr/>
          </p:nvSpPr>
          <p:spPr>
            <a:xfrm>
              <a:off x="1313645" y="3662235"/>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solidFill>
                    <a:srgbClr val="002060"/>
                  </a:solidFill>
                </a:rPr>
                <a:t>Elemento 2</a:t>
              </a:r>
              <a:endParaRPr lang="es-MX" sz="1600" b="1" dirty="0">
                <a:solidFill>
                  <a:srgbClr val="002060"/>
                </a:solidFill>
              </a:endParaRPr>
            </a:p>
          </p:txBody>
        </p:sp>
        <p:sp>
          <p:nvSpPr>
            <p:cNvPr id="12" name="Proceso 11"/>
            <p:cNvSpPr/>
            <p:nvPr/>
          </p:nvSpPr>
          <p:spPr>
            <a:xfrm>
              <a:off x="1313645" y="4067843"/>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solidFill>
                    <a:srgbClr val="002060"/>
                  </a:solidFill>
                </a:rPr>
                <a:t>Elemento 3</a:t>
              </a:r>
              <a:endParaRPr lang="es-MX" sz="1600" b="1" dirty="0">
                <a:solidFill>
                  <a:srgbClr val="002060"/>
                </a:solidFill>
              </a:endParaRPr>
            </a:p>
          </p:txBody>
        </p:sp>
        <p:sp>
          <p:nvSpPr>
            <p:cNvPr id="13" name="Proceso 12"/>
            <p:cNvSpPr/>
            <p:nvPr/>
          </p:nvSpPr>
          <p:spPr>
            <a:xfrm>
              <a:off x="1313645" y="4462793"/>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solidFill>
                    <a:srgbClr val="002060"/>
                  </a:solidFill>
                </a:rPr>
                <a:t>Elemento 4</a:t>
              </a:r>
              <a:endParaRPr lang="es-MX" sz="1600" b="1" dirty="0">
                <a:solidFill>
                  <a:srgbClr val="002060"/>
                </a:solidFill>
              </a:endParaRPr>
            </a:p>
          </p:txBody>
        </p:sp>
        <p:sp>
          <p:nvSpPr>
            <p:cNvPr id="10" name="CuadroTexto 9"/>
            <p:cNvSpPr txBox="1"/>
            <p:nvPr/>
          </p:nvSpPr>
          <p:spPr>
            <a:xfrm>
              <a:off x="972457" y="3315179"/>
              <a:ext cx="217714" cy="307777"/>
            </a:xfrm>
            <a:prstGeom prst="rect">
              <a:avLst/>
            </a:prstGeom>
            <a:noFill/>
          </p:spPr>
          <p:txBody>
            <a:bodyPr wrap="square" rtlCol="0">
              <a:spAutoFit/>
            </a:bodyPr>
            <a:lstStyle/>
            <a:p>
              <a:r>
                <a:rPr lang="es-MX" sz="1400" dirty="0"/>
                <a:t>1</a:t>
              </a:r>
            </a:p>
          </p:txBody>
        </p:sp>
        <p:sp>
          <p:nvSpPr>
            <p:cNvPr id="15" name="CuadroTexto 14"/>
            <p:cNvSpPr txBox="1"/>
            <p:nvPr/>
          </p:nvSpPr>
          <p:spPr>
            <a:xfrm>
              <a:off x="972457" y="3727643"/>
              <a:ext cx="217714" cy="307777"/>
            </a:xfrm>
            <a:prstGeom prst="rect">
              <a:avLst/>
            </a:prstGeom>
            <a:noFill/>
          </p:spPr>
          <p:txBody>
            <a:bodyPr wrap="square" rtlCol="0">
              <a:spAutoFit/>
            </a:bodyPr>
            <a:lstStyle/>
            <a:p>
              <a:r>
                <a:rPr lang="es-MX" sz="1400" dirty="0" smtClean="0"/>
                <a:t>2</a:t>
              </a:r>
              <a:endParaRPr lang="es-MX" sz="1400" dirty="0"/>
            </a:p>
          </p:txBody>
        </p:sp>
        <p:sp>
          <p:nvSpPr>
            <p:cNvPr id="16" name="CuadroTexto 15"/>
            <p:cNvSpPr txBox="1"/>
            <p:nvPr/>
          </p:nvSpPr>
          <p:spPr>
            <a:xfrm>
              <a:off x="972457" y="4105442"/>
              <a:ext cx="217714" cy="307777"/>
            </a:xfrm>
            <a:prstGeom prst="rect">
              <a:avLst/>
            </a:prstGeom>
            <a:noFill/>
          </p:spPr>
          <p:txBody>
            <a:bodyPr wrap="square" rtlCol="0">
              <a:spAutoFit/>
            </a:bodyPr>
            <a:lstStyle/>
            <a:p>
              <a:r>
                <a:rPr lang="es-MX" sz="1400" dirty="0" smtClean="0"/>
                <a:t>3</a:t>
              </a:r>
              <a:endParaRPr lang="es-MX" sz="1400" dirty="0"/>
            </a:p>
          </p:txBody>
        </p:sp>
        <p:sp>
          <p:nvSpPr>
            <p:cNvPr id="17" name="CuadroTexto 16"/>
            <p:cNvSpPr txBox="1"/>
            <p:nvPr/>
          </p:nvSpPr>
          <p:spPr>
            <a:xfrm>
              <a:off x="972457" y="4498097"/>
              <a:ext cx="217714" cy="307777"/>
            </a:xfrm>
            <a:prstGeom prst="rect">
              <a:avLst/>
            </a:prstGeom>
            <a:noFill/>
          </p:spPr>
          <p:txBody>
            <a:bodyPr wrap="square" rtlCol="0">
              <a:spAutoFit/>
            </a:bodyPr>
            <a:lstStyle/>
            <a:p>
              <a:r>
                <a:rPr lang="es-MX" sz="1400" dirty="0" smtClean="0"/>
                <a:t>4</a:t>
              </a:r>
              <a:endParaRPr lang="es-MX" sz="1400" dirty="0"/>
            </a:p>
          </p:txBody>
        </p:sp>
      </p:grpSp>
      <p:grpSp>
        <p:nvGrpSpPr>
          <p:cNvPr id="55" name="Grupo 54"/>
          <p:cNvGrpSpPr/>
          <p:nvPr/>
        </p:nvGrpSpPr>
        <p:grpSpPr>
          <a:xfrm>
            <a:off x="3988302" y="3213808"/>
            <a:ext cx="3193041" cy="1914216"/>
            <a:chOff x="3987137" y="2954474"/>
            <a:chExt cx="3193041" cy="1914216"/>
          </a:xfrm>
        </p:grpSpPr>
        <p:sp>
          <p:nvSpPr>
            <p:cNvPr id="18" name="Proceso 17"/>
            <p:cNvSpPr/>
            <p:nvPr/>
          </p:nvSpPr>
          <p:spPr>
            <a:xfrm>
              <a:off x="4630160" y="3289746"/>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Elemento1,1</a:t>
              </a:r>
              <a:endParaRPr lang="es-MX" sz="1200" b="1" dirty="0">
                <a:solidFill>
                  <a:srgbClr val="002060"/>
                </a:solidFill>
              </a:endParaRPr>
            </a:p>
          </p:txBody>
        </p:sp>
        <p:sp>
          <p:nvSpPr>
            <p:cNvPr id="19" name="Proceso 18"/>
            <p:cNvSpPr/>
            <p:nvPr/>
          </p:nvSpPr>
          <p:spPr>
            <a:xfrm>
              <a:off x="4630160" y="3687696"/>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2,1</a:t>
              </a:r>
              <a:endParaRPr lang="es-MX" sz="1200" b="1" dirty="0">
                <a:solidFill>
                  <a:srgbClr val="002060"/>
                </a:solidFill>
              </a:endParaRPr>
            </a:p>
          </p:txBody>
        </p:sp>
        <p:sp>
          <p:nvSpPr>
            <p:cNvPr id="20" name="Proceso 19"/>
            <p:cNvSpPr/>
            <p:nvPr/>
          </p:nvSpPr>
          <p:spPr>
            <a:xfrm>
              <a:off x="4630160" y="4078790"/>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3,1</a:t>
              </a:r>
              <a:endParaRPr lang="es-MX" sz="1200" b="1" dirty="0">
                <a:solidFill>
                  <a:srgbClr val="002060"/>
                </a:solidFill>
              </a:endParaRPr>
            </a:p>
          </p:txBody>
        </p:sp>
        <p:sp>
          <p:nvSpPr>
            <p:cNvPr id="21" name="Proceso 20"/>
            <p:cNvSpPr/>
            <p:nvPr/>
          </p:nvSpPr>
          <p:spPr>
            <a:xfrm>
              <a:off x="4630160" y="4473740"/>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4,1</a:t>
              </a:r>
              <a:endParaRPr lang="es-MX" sz="1200" b="1" dirty="0">
                <a:solidFill>
                  <a:srgbClr val="002060"/>
                </a:solidFill>
              </a:endParaRPr>
            </a:p>
          </p:txBody>
        </p:sp>
        <p:sp>
          <p:nvSpPr>
            <p:cNvPr id="22" name="CuadroTexto 21"/>
            <p:cNvSpPr txBox="1"/>
            <p:nvPr/>
          </p:nvSpPr>
          <p:spPr>
            <a:xfrm>
              <a:off x="3987137" y="3326126"/>
              <a:ext cx="643023" cy="307777"/>
            </a:xfrm>
            <a:prstGeom prst="rect">
              <a:avLst/>
            </a:prstGeom>
            <a:noFill/>
          </p:spPr>
          <p:txBody>
            <a:bodyPr wrap="square" rtlCol="0">
              <a:spAutoFit/>
            </a:bodyPr>
            <a:lstStyle/>
            <a:p>
              <a:r>
                <a:rPr lang="es-MX" sz="1400" dirty="0" smtClean="0"/>
                <a:t>Fila1</a:t>
              </a:r>
              <a:endParaRPr lang="es-MX" sz="1400" dirty="0"/>
            </a:p>
          </p:txBody>
        </p:sp>
        <p:sp>
          <p:nvSpPr>
            <p:cNvPr id="23" name="CuadroTexto 22"/>
            <p:cNvSpPr txBox="1"/>
            <p:nvPr/>
          </p:nvSpPr>
          <p:spPr>
            <a:xfrm>
              <a:off x="4288972" y="3738590"/>
              <a:ext cx="217714" cy="307777"/>
            </a:xfrm>
            <a:prstGeom prst="rect">
              <a:avLst/>
            </a:prstGeom>
            <a:noFill/>
          </p:spPr>
          <p:txBody>
            <a:bodyPr wrap="square" rtlCol="0">
              <a:spAutoFit/>
            </a:bodyPr>
            <a:lstStyle/>
            <a:p>
              <a:r>
                <a:rPr lang="es-MX" sz="1400" dirty="0" smtClean="0"/>
                <a:t>2</a:t>
              </a:r>
              <a:endParaRPr lang="es-MX" sz="1400" dirty="0"/>
            </a:p>
          </p:txBody>
        </p:sp>
        <p:sp>
          <p:nvSpPr>
            <p:cNvPr id="24" name="CuadroTexto 23"/>
            <p:cNvSpPr txBox="1"/>
            <p:nvPr/>
          </p:nvSpPr>
          <p:spPr>
            <a:xfrm>
              <a:off x="4288972" y="4116389"/>
              <a:ext cx="217714" cy="307777"/>
            </a:xfrm>
            <a:prstGeom prst="rect">
              <a:avLst/>
            </a:prstGeom>
            <a:noFill/>
          </p:spPr>
          <p:txBody>
            <a:bodyPr wrap="square" rtlCol="0">
              <a:spAutoFit/>
            </a:bodyPr>
            <a:lstStyle/>
            <a:p>
              <a:r>
                <a:rPr lang="es-MX" sz="1400" dirty="0" smtClean="0"/>
                <a:t>3</a:t>
              </a:r>
              <a:endParaRPr lang="es-MX" sz="1400" dirty="0"/>
            </a:p>
          </p:txBody>
        </p:sp>
        <p:sp>
          <p:nvSpPr>
            <p:cNvPr id="25" name="CuadroTexto 24"/>
            <p:cNvSpPr txBox="1"/>
            <p:nvPr/>
          </p:nvSpPr>
          <p:spPr>
            <a:xfrm>
              <a:off x="4288972" y="4509044"/>
              <a:ext cx="217714" cy="307777"/>
            </a:xfrm>
            <a:prstGeom prst="rect">
              <a:avLst/>
            </a:prstGeom>
            <a:noFill/>
          </p:spPr>
          <p:txBody>
            <a:bodyPr wrap="square" rtlCol="0">
              <a:spAutoFit/>
            </a:bodyPr>
            <a:lstStyle/>
            <a:p>
              <a:r>
                <a:rPr lang="es-MX" sz="1400" dirty="0" smtClean="0"/>
                <a:t>4</a:t>
              </a:r>
              <a:endParaRPr lang="es-MX" sz="1400" dirty="0"/>
            </a:p>
          </p:txBody>
        </p:sp>
        <p:sp>
          <p:nvSpPr>
            <p:cNvPr id="34" name="Proceso 33"/>
            <p:cNvSpPr/>
            <p:nvPr/>
          </p:nvSpPr>
          <p:spPr>
            <a:xfrm>
              <a:off x="5905169" y="3297763"/>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1,2</a:t>
              </a:r>
              <a:endParaRPr lang="es-MX" sz="1200" b="1" dirty="0">
                <a:solidFill>
                  <a:srgbClr val="002060"/>
                </a:solidFill>
              </a:endParaRPr>
            </a:p>
          </p:txBody>
        </p:sp>
        <p:sp>
          <p:nvSpPr>
            <p:cNvPr id="35" name="Proceso 34"/>
            <p:cNvSpPr/>
            <p:nvPr/>
          </p:nvSpPr>
          <p:spPr>
            <a:xfrm>
              <a:off x="5905169" y="3682170"/>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2,2</a:t>
              </a:r>
              <a:endParaRPr lang="es-MX" sz="1200" b="1" dirty="0">
                <a:solidFill>
                  <a:srgbClr val="002060"/>
                </a:solidFill>
              </a:endParaRPr>
            </a:p>
          </p:txBody>
        </p:sp>
        <p:sp>
          <p:nvSpPr>
            <p:cNvPr id="36" name="Proceso 35"/>
            <p:cNvSpPr/>
            <p:nvPr/>
          </p:nvSpPr>
          <p:spPr>
            <a:xfrm>
              <a:off x="5905169" y="4072293"/>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3,2</a:t>
              </a:r>
              <a:endParaRPr lang="es-MX" sz="1200" b="1" dirty="0">
                <a:solidFill>
                  <a:srgbClr val="002060"/>
                </a:solidFill>
              </a:endParaRPr>
            </a:p>
          </p:txBody>
        </p:sp>
        <p:sp>
          <p:nvSpPr>
            <p:cNvPr id="37" name="Proceso 36"/>
            <p:cNvSpPr/>
            <p:nvPr/>
          </p:nvSpPr>
          <p:spPr>
            <a:xfrm>
              <a:off x="5905169" y="4467243"/>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4,2</a:t>
              </a:r>
              <a:endParaRPr lang="es-MX" sz="1200" b="1" dirty="0">
                <a:solidFill>
                  <a:srgbClr val="002060"/>
                </a:solidFill>
              </a:endParaRPr>
            </a:p>
          </p:txBody>
        </p:sp>
        <p:sp>
          <p:nvSpPr>
            <p:cNvPr id="38" name="CuadroTexto 37"/>
            <p:cNvSpPr txBox="1"/>
            <p:nvPr/>
          </p:nvSpPr>
          <p:spPr>
            <a:xfrm>
              <a:off x="4673641" y="2954474"/>
              <a:ext cx="1231528" cy="307777"/>
            </a:xfrm>
            <a:prstGeom prst="rect">
              <a:avLst/>
            </a:prstGeom>
            <a:noFill/>
          </p:spPr>
          <p:txBody>
            <a:bodyPr wrap="square" rtlCol="0">
              <a:spAutoFit/>
            </a:bodyPr>
            <a:lstStyle/>
            <a:p>
              <a:r>
                <a:rPr lang="es-MX" sz="1400" dirty="0" smtClean="0"/>
                <a:t>Columna 1</a:t>
              </a:r>
              <a:endParaRPr lang="es-MX" sz="1400" dirty="0"/>
            </a:p>
          </p:txBody>
        </p:sp>
        <p:sp>
          <p:nvSpPr>
            <p:cNvPr id="39" name="CuadroTexto 38"/>
            <p:cNvSpPr txBox="1"/>
            <p:nvPr/>
          </p:nvSpPr>
          <p:spPr>
            <a:xfrm>
              <a:off x="5905169" y="2975630"/>
              <a:ext cx="1231528" cy="307777"/>
            </a:xfrm>
            <a:prstGeom prst="rect">
              <a:avLst/>
            </a:prstGeom>
            <a:noFill/>
          </p:spPr>
          <p:txBody>
            <a:bodyPr wrap="square" rtlCol="0">
              <a:spAutoFit/>
            </a:bodyPr>
            <a:lstStyle/>
            <a:p>
              <a:r>
                <a:rPr lang="es-MX" sz="1400" dirty="0" smtClean="0"/>
                <a:t>Columna 2</a:t>
              </a:r>
              <a:endParaRPr lang="es-MX" sz="1400" dirty="0"/>
            </a:p>
          </p:txBody>
        </p:sp>
      </p:grpSp>
      <p:grpSp>
        <p:nvGrpSpPr>
          <p:cNvPr id="56" name="Grupo 55"/>
          <p:cNvGrpSpPr/>
          <p:nvPr/>
        </p:nvGrpSpPr>
        <p:grpSpPr>
          <a:xfrm>
            <a:off x="7504230" y="3309873"/>
            <a:ext cx="3874928" cy="2500442"/>
            <a:chOff x="7465215" y="3050449"/>
            <a:chExt cx="3874928" cy="2500442"/>
          </a:xfrm>
        </p:grpSpPr>
        <p:sp>
          <p:nvSpPr>
            <p:cNvPr id="40" name="Proceso 39"/>
            <p:cNvSpPr/>
            <p:nvPr/>
          </p:nvSpPr>
          <p:spPr>
            <a:xfrm>
              <a:off x="8108238" y="3504287"/>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Elemento1,1,1</a:t>
              </a:r>
              <a:endParaRPr lang="es-MX" sz="1200" b="1" dirty="0">
                <a:solidFill>
                  <a:srgbClr val="002060"/>
                </a:solidFill>
              </a:endParaRPr>
            </a:p>
          </p:txBody>
        </p:sp>
        <p:sp>
          <p:nvSpPr>
            <p:cNvPr id="41" name="Proceso 40"/>
            <p:cNvSpPr/>
            <p:nvPr/>
          </p:nvSpPr>
          <p:spPr>
            <a:xfrm>
              <a:off x="8108238" y="3902237"/>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2,1,1</a:t>
              </a:r>
              <a:endParaRPr lang="es-MX" sz="1200" b="1" dirty="0">
                <a:solidFill>
                  <a:srgbClr val="002060"/>
                </a:solidFill>
              </a:endParaRPr>
            </a:p>
          </p:txBody>
        </p:sp>
        <p:sp>
          <p:nvSpPr>
            <p:cNvPr id="42" name="Proceso 41"/>
            <p:cNvSpPr/>
            <p:nvPr/>
          </p:nvSpPr>
          <p:spPr>
            <a:xfrm>
              <a:off x="8108238" y="4293331"/>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3,1,1</a:t>
              </a:r>
              <a:endParaRPr lang="es-MX" sz="1200" b="1" dirty="0">
                <a:solidFill>
                  <a:srgbClr val="002060"/>
                </a:solidFill>
              </a:endParaRPr>
            </a:p>
          </p:txBody>
        </p:sp>
        <p:sp>
          <p:nvSpPr>
            <p:cNvPr id="43" name="Proceso 42"/>
            <p:cNvSpPr/>
            <p:nvPr/>
          </p:nvSpPr>
          <p:spPr>
            <a:xfrm>
              <a:off x="8108238" y="4688281"/>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4,1,1</a:t>
              </a:r>
              <a:endParaRPr lang="es-MX" sz="1200" b="1" dirty="0">
                <a:solidFill>
                  <a:srgbClr val="002060"/>
                </a:solidFill>
              </a:endParaRPr>
            </a:p>
          </p:txBody>
        </p:sp>
        <p:sp>
          <p:nvSpPr>
            <p:cNvPr id="44" name="CuadroTexto 43"/>
            <p:cNvSpPr txBox="1"/>
            <p:nvPr/>
          </p:nvSpPr>
          <p:spPr>
            <a:xfrm>
              <a:off x="7465215" y="3540667"/>
              <a:ext cx="643023" cy="307777"/>
            </a:xfrm>
            <a:prstGeom prst="rect">
              <a:avLst/>
            </a:prstGeom>
            <a:noFill/>
          </p:spPr>
          <p:txBody>
            <a:bodyPr wrap="square" rtlCol="0">
              <a:spAutoFit/>
            </a:bodyPr>
            <a:lstStyle/>
            <a:p>
              <a:r>
                <a:rPr lang="es-MX" sz="1400" dirty="0" smtClean="0"/>
                <a:t>Fila1</a:t>
              </a:r>
              <a:endParaRPr lang="es-MX" sz="1400" dirty="0"/>
            </a:p>
          </p:txBody>
        </p:sp>
        <p:sp>
          <p:nvSpPr>
            <p:cNvPr id="45" name="CuadroTexto 44"/>
            <p:cNvSpPr txBox="1"/>
            <p:nvPr/>
          </p:nvSpPr>
          <p:spPr>
            <a:xfrm>
              <a:off x="7767050" y="3953131"/>
              <a:ext cx="217714" cy="307777"/>
            </a:xfrm>
            <a:prstGeom prst="rect">
              <a:avLst/>
            </a:prstGeom>
            <a:noFill/>
          </p:spPr>
          <p:txBody>
            <a:bodyPr wrap="square" rtlCol="0">
              <a:spAutoFit/>
            </a:bodyPr>
            <a:lstStyle/>
            <a:p>
              <a:r>
                <a:rPr lang="es-MX" sz="1400" dirty="0" smtClean="0"/>
                <a:t>2</a:t>
              </a:r>
              <a:endParaRPr lang="es-MX" sz="1400" dirty="0"/>
            </a:p>
          </p:txBody>
        </p:sp>
        <p:sp>
          <p:nvSpPr>
            <p:cNvPr id="46" name="CuadroTexto 45"/>
            <p:cNvSpPr txBox="1"/>
            <p:nvPr/>
          </p:nvSpPr>
          <p:spPr>
            <a:xfrm>
              <a:off x="7767050" y="4330930"/>
              <a:ext cx="217714" cy="307777"/>
            </a:xfrm>
            <a:prstGeom prst="rect">
              <a:avLst/>
            </a:prstGeom>
            <a:noFill/>
          </p:spPr>
          <p:txBody>
            <a:bodyPr wrap="square" rtlCol="0">
              <a:spAutoFit/>
            </a:bodyPr>
            <a:lstStyle/>
            <a:p>
              <a:r>
                <a:rPr lang="es-MX" sz="1400" dirty="0" smtClean="0"/>
                <a:t>3</a:t>
              </a:r>
              <a:endParaRPr lang="es-MX" sz="1400" dirty="0"/>
            </a:p>
          </p:txBody>
        </p:sp>
        <p:sp>
          <p:nvSpPr>
            <p:cNvPr id="47" name="CuadroTexto 46"/>
            <p:cNvSpPr txBox="1"/>
            <p:nvPr/>
          </p:nvSpPr>
          <p:spPr>
            <a:xfrm>
              <a:off x="7767050" y="4723585"/>
              <a:ext cx="217714" cy="307777"/>
            </a:xfrm>
            <a:prstGeom prst="rect">
              <a:avLst/>
            </a:prstGeom>
            <a:noFill/>
          </p:spPr>
          <p:txBody>
            <a:bodyPr wrap="square" rtlCol="0">
              <a:spAutoFit/>
            </a:bodyPr>
            <a:lstStyle/>
            <a:p>
              <a:r>
                <a:rPr lang="es-MX" sz="1400" dirty="0" smtClean="0"/>
                <a:t>4</a:t>
              </a:r>
              <a:endParaRPr lang="es-MX" sz="1400" dirty="0"/>
            </a:p>
          </p:txBody>
        </p:sp>
        <p:sp>
          <p:nvSpPr>
            <p:cNvPr id="48" name="Proceso 47"/>
            <p:cNvSpPr/>
            <p:nvPr/>
          </p:nvSpPr>
          <p:spPr>
            <a:xfrm>
              <a:off x="9383247" y="3497790"/>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1,2,1</a:t>
              </a:r>
              <a:endParaRPr lang="es-MX" sz="1200" b="1" dirty="0">
                <a:solidFill>
                  <a:srgbClr val="002060"/>
                </a:solidFill>
              </a:endParaRPr>
            </a:p>
          </p:txBody>
        </p:sp>
        <p:sp>
          <p:nvSpPr>
            <p:cNvPr id="49" name="Proceso 48"/>
            <p:cNvSpPr/>
            <p:nvPr/>
          </p:nvSpPr>
          <p:spPr>
            <a:xfrm>
              <a:off x="9383247" y="3896711"/>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2,2,1</a:t>
              </a:r>
              <a:endParaRPr lang="es-MX" sz="1200" b="1" dirty="0">
                <a:solidFill>
                  <a:srgbClr val="002060"/>
                </a:solidFill>
              </a:endParaRPr>
            </a:p>
          </p:txBody>
        </p:sp>
        <p:sp>
          <p:nvSpPr>
            <p:cNvPr id="50" name="Proceso 49"/>
            <p:cNvSpPr/>
            <p:nvPr/>
          </p:nvSpPr>
          <p:spPr>
            <a:xfrm>
              <a:off x="9383247" y="4286834"/>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3,2,1</a:t>
              </a:r>
              <a:endParaRPr lang="es-MX" sz="1200" b="1" dirty="0">
                <a:solidFill>
                  <a:srgbClr val="002060"/>
                </a:solidFill>
              </a:endParaRPr>
            </a:p>
          </p:txBody>
        </p:sp>
        <p:sp>
          <p:nvSpPr>
            <p:cNvPr id="51" name="Proceso 50"/>
            <p:cNvSpPr/>
            <p:nvPr/>
          </p:nvSpPr>
          <p:spPr>
            <a:xfrm>
              <a:off x="9383247" y="4681784"/>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4,2,1</a:t>
              </a:r>
              <a:endParaRPr lang="es-MX" sz="1200" b="1" dirty="0">
                <a:solidFill>
                  <a:srgbClr val="002060"/>
                </a:solidFill>
              </a:endParaRPr>
            </a:p>
          </p:txBody>
        </p:sp>
        <p:sp>
          <p:nvSpPr>
            <p:cNvPr id="52" name="CuadroTexto 51"/>
            <p:cNvSpPr txBox="1"/>
            <p:nvPr/>
          </p:nvSpPr>
          <p:spPr>
            <a:xfrm>
              <a:off x="8238222" y="5243114"/>
              <a:ext cx="1231528" cy="307777"/>
            </a:xfrm>
            <a:prstGeom prst="rect">
              <a:avLst/>
            </a:prstGeom>
            <a:noFill/>
          </p:spPr>
          <p:txBody>
            <a:bodyPr wrap="square" rtlCol="0">
              <a:spAutoFit/>
            </a:bodyPr>
            <a:lstStyle/>
            <a:p>
              <a:r>
                <a:rPr lang="es-MX" sz="1400" dirty="0" smtClean="0"/>
                <a:t>Columna 1</a:t>
              </a:r>
              <a:endParaRPr lang="es-MX" sz="1400" dirty="0"/>
            </a:p>
          </p:txBody>
        </p:sp>
        <p:sp>
          <p:nvSpPr>
            <p:cNvPr id="53" name="CuadroTexto 52"/>
            <p:cNvSpPr txBox="1"/>
            <p:nvPr/>
          </p:nvSpPr>
          <p:spPr>
            <a:xfrm>
              <a:off x="9426728" y="5191749"/>
              <a:ext cx="1231528" cy="307777"/>
            </a:xfrm>
            <a:prstGeom prst="rect">
              <a:avLst/>
            </a:prstGeom>
            <a:noFill/>
          </p:spPr>
          <p:txBody>
            <a:bodyPr wrap="square" rtlCol="0">
              <a:spAutoFit/>
            </a:bodyPr>
            <a:lstStyle/>
            <a:p>
              <a:r>
                <a:rPr lang="es-MX" sz="1400" dirty="0" smtClean="0"/>
                <a:t>Columna 2</a:t>
              </a:r>
              <a:endParaRPr lang="es-MX" sz="1400" dirty="0"/>
            </a:p>
          </p:txBody>
        </p:sp>
        <p:sp>
          <p:nvSpPr>
            <p:cNvPr id="57" name="Proceso 56"/>
            <p:cNvSpPr/>
            <p:nvPr/>
          </p:nvSpPr>
          <p:spPr>
            <a:xfrm>
              <a:off x="8790125" y="3106089"/>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Elemento1,1,2</a:t>
              </a:r>
              <a:endParaRPr lang="es-MX" sz="1200" b="1" dirty="0">
                <a:solidFill>
                  <a:srgbClr val="002060"/>
                </a:solidFill>
              </a:endParaRPr>
            </a:p>
          </p:txBody>
        </p:sp>
        <p:sp>
          <p:nvSpPr>
            <p:cNvPr id="58" name="Proceso 57"/>
            <p:cNvSpPr/>
            <p:nvPr/>
          </p:nvSpPr>
          <p:spPr>
            <a:xfrm>
              <a:off x="10065134" y="3099307"/>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1,2,2</a:t>
              </a:r>
              <a:endParaRPr lang="es-MX" sz="1200" b="1" dirty="0">
                <a:solidFill>
                  <a:srgbClr val="002060"/>
                </a:solidFill>
              </a:endParaRPr>
            </a:p>
          </p:txBody>
        </p:sp>
        <p:sp>
          <p:nvSpPr>
            <p:cNvPr id="61" name="Proceso 60"/>
            <p:cNvSpPr/>
            <p:nvPr/>
          </p:nvSpPr>
          <p:spPr>
            <a:xfrm>
              <a:off x="10658256" y="3488282"/>
              <a:ext cx="675594"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rgbClr val="002060"/>
                  </a:solidFill>
                </a:rPr>
                <a:t>2</a:t>
              </a:r>
              <a:r>
                <a:rPr lang="es-MX" sz="1200" b="1" dirty="0" smtClean="0">
                  <a:solidFill>
                    <a:srgbClr val="002060"/>
                  </a:solidFill>
                </a:rPr>
                <a:t>,2,2</a:t>
              </a:r>
              <a:endParaRPr lang="es-MX" sz="1200" b="1" dirty="0">
                <a:solidFill>
                  <a:srgbClr val="002060"/>
                </a:solidFill>
              </a:endParaRPr>
            </a:p>
          </p:txBody>
        </p:sp>
        <p:sp>
          <p:nvSpPr>
            <p:cNvPr id="62" name="Proceso 61"/>
            <p:cNvSpPr/>
            <p:nvPr/>
          </p:nvSpPr>
          <p:spPr>
            <a:xfrm>
              <a:off x="10658256" y="3887203"/>
              <a:ext cx="675594"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3,2,2</a:t>
              </a:r>
              <a:endParaRPr lang="es-MX" sz="1200" b="1" dirty="0">
                <a:solidFill>
                  <a:srgbClr val="002060"/>
                </a:solidFill>
              </a:endParaRPr>
            </a:p>
          </p:txBody>
        </p:sp>
        <p:sp>
          <p:nvSpPr>
            <p:cNvPr id="63" name="Proceso 62"/>
            <p:cNvSpPr/>
            <p:nvPr/>
          </p:nvSpPr>
          <p:spPr>
            <a:xfrm>
              <a:off x="10658256" y="4277326"/>
              <a:ext cx="675594"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4,2,2</a:t>
              </a:r>
              <a:endParaRPr lang="es-MX" sz="1200" b="1" dirty="0">
                <a:solidFill>
                  <a:srgbClr val="002060"/>
                </a:solidFill>
              </a:endParaRPr>
            </a:p>
          </p:txBody>
        </p:sp>
        <p:sp>
          <p:nvSpPr>
            <p:cNvPr id="65" name="CuadroTexto 64"/>
            <p:cNvSpPr txBox="1"/>
            <p:nvPr/>
          </p:nvSpPr>
          <p:spPr>
            <a:xfrm>
              <a:off x="8064758" y="3050449"/>
              <a:ext cx="745824" cy="307777"/>
            </a:xfrm>
            <a:prstGeom prst="rect">
              <a:avLst/>
            </a:prstGeom>
            <a:noFill/>
          </p:spPr>
          <p:txBody>
            <a:bodyPr wrap="square" rtlCol="0">
              <a:spAutoFit/>
            </a:bodyPr>
            <a:lstStyle/>
            <a:p>
              <a:r>
                <a:rPr lang="es-MX" sz="1400" dirty="0" smtClean="0"/>
                <a:t>Fondo</a:t>
              </a:r>
              <a:endParaRPr lang="es-MX" sz="1400" dirty="0"/>
            </a:p>
          </p:txBody>
        </p:sp>
      </p:grpSp>
    </p:spTree>
    <p:extLst>
      <p:ext uri="{BB962C8B-B14F-4D97-AF65-F5344CB8AC3E}">
        <p14:creationId xmlns:p14="http://schemas.microsoft.com/office/powerpoint/2010/main" val="34596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6828" y="104722"/>
            <a:ext cx="8911687" cy="1280890"/>
          </a:xfrm>
        </p:spPr>
        <p:txBody>
          <a:bodyPr>
            <a:noAutofit/>
          </a:bodyPr>
          <a:lstStyle/>
          <a:p>
            <a:r>
              <a:rPr lang="es-MX" sz="4400" dirty="0" smtClean="0"/>
              <a:t>Se usan de esta manera</a:t>
            </a:r>
            <a:endParaRPr lang="es-MX" sz="4400" dirty="0"/>
          </a:p>
        </p:txBody>
      </p:sp>
      <p:sp>
        <p:nvSpPr>
          <p:cNvPr id="3" name="Marcador de contenido 2"/>
          <p:cNvSpPr>
            <a:spLocks noGrp="1"/>
          </p:cNvSpPr>
          <p:nvPr>
            <p:ph idx="1"/>
          </p:nvPr>
        </p:nvSpPr>
        <p:spPr>
          <a:xfrm>
            <a:off x="586828" y="995541"/>
            <a:ext cx="11039115" cy="4835574"/>
          </a:xfrm>
        </p:spPr>
        <p:txBody>
          <a:bodyPr>
            <a:normAutofit fontScale="92500" lnSpcReduction="20000"/>
          </a:bodyPr>
          <a:lstStyle/>
          <a:p>
            <a:pPr marL="0" indent="0">
              <a:buNone/>
            </a:pPr>
            <a:r>
              <a:rPr lang="es-MX" sz="2400" dirty="0" smtClean="0"/>
              <a:t>1. Para crearlos, es como cualquier variable de </a:t>
            </a:r>
            <a:r>
              <a:rPr lang="es-MX" sz="2400" dirty="0" err="1" smtClean="0"/>
              <a:t>php</a:t>
            </a:r>
            <a:r>
              <a:rPr lang="es-MX" sz="2400" dirty="0" smtClean="0"/>
              <a:t>, solo se especifica su índice.</a:t>
            </a:r>
          </a:p>
          <a:p>
            <a:pPr marL="0" indent="0">
              <a:buNone/>
            </a:pPr>
            <a:r>
              <a:rPr lang="es-MX" sz="2400" dirty="0" smtClean="0">
                <a:latin typeface="Courier New" panose="02070309020205020404" pitchFamily="49" charset="0"/>
                <a:cs typeface="Courier New" panose="02070309020205020404" pitchFamily="49" charset="0"/>
              </a:rPr>
              <a:t>$edad[0] = 23;</a:t>
            </a:r>
          </a:p>
          <a:p>
            <a:pPr marL="0" indent="0">
              <a:buNone/>
            </a:pPr>
            <a:r>
              <a:rPr lang="es-MX" sz="2400" dirty="0">
                <a:latin typeface="Courier New" panose="02070309020205020404" pitchFamily="49" charset="0"/>
                <a:cs typeface="Courier New" panose="02070309020205020404" pitchFamily="49" charset="0"/>
              </a:rPr>
              <a:t>$</a:t>
            </a:r>
            <a:r>
              <a:rPr lang="es-MX" sz="2400" dirty="0" smtClean="0">
                <a:latin typeface="Courier New" panose="02070309020205020404" pitchFamily="49" charset="0"/>
                <a:cs typeface="Courier New" panose="02070309020205020404" pitchFamily="49" charset="0"/>
              </a:rPr>
              <a:t>edad[1] </a:t>
            </a: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20;</a:t>
            </a:r>
          </a:p>
          <a:p>
            <a:pPr marL="0" indent="0">
              <a:buNone/>
            </a:pPr>
            <a:r>
              <a:rPr lang="es-MX" sz="2400" dirty="0">
                <a:latin typeface="Courier New" panose="02070309020205020404" pitchFamily="49" charset="0"/>
                <a:cs typeface="Courier New" panose="02070309020205020404" pitchFamily="49" charset="0"/>
              </a:rPr>
              <a:t>:</a:t>
            </a:r>
          </a:p>
          <a:p>
            <a:pPr marL="0" indent="0">
              <a:buNone/>
            </a:pPr>
            <a:r>
              <a:rPr lang="es-MX" sz="2400" dirty="0">
                <a:latin typeface="Courier New" panose="02070309020205020404" pitchFamily="49" charset="0"/>
                <a:cs typeface="Courier New" panose="02070309020205020404" pitchFamily="49" charset="0"/>
              </a:rPr>
              <a:t>$</a:t>
            </a:r>
            <a:r>
              <a:rPr lang="es-MX" sz="2400" dirty="0" smtClean="0">
                <a:latin typeface="Courier New" panose="02070309020205020404" pitchFamily="49" charset="0"/>
                <a:cs typeface="Courier New" panose="02070309020205020404" pitchFamily="49" charset="0"/>
              </a:rPr>
              <a:t>edad[18] </a:t>
            </a: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19;</a:t>
            </a:r>
            <a:endParaRPr lang="es-MX" sz="2400" dirty="0">
              <a:latin typeface="Courier New" panose="02070309020205020404" pitchFamily="49" charset="0"/>
              <a:cs typeface="Courier New" panose="02070309020205020404" pitchFamily="49" charset="0"/>
            </a:endParaRPr>
          </a:p>
          <a:p>
            <a:pPr marL="0" indent="0">
              <a:buNone/>
            </a:pPr>
            <a:r>
              <a:rPr lang="es-MX" sz="2400" dirty="0">
                <a:latin typeface="Courier New" panose="02070309020205020404" pitchFamily="49" charset="0"/>
                <a:cs typeface="Courier New" panose="02070309020205020404" pitchFamily="49" charset="0"/>
              </a:rPr>
              <a:t>$</a:t>
            </a:r>
            <a:r>
              <a:rPr lang="es-MX" sz="2400" dirty="0" smtClean="0">
                <a:latin typeface="Courier New" panose="02070309020205020404" pitchFamily="49" charset="0"/>
                <a:cs typeface="Courier New" panose="02070309020205020404" pitchFamily="49" charset="0"/>
              </a:rPr>
              <a:t>edad[19] </a:t>
            </a: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32;</a:t>
            </a:r>
            <a:endParaRPr lang="es-MX" sz="2400" dirty="0">
              <a:latin typeface="Courier New" panose="02070309020205020404" pitchFamily="49" charset="0"/>
              <a:cs typeface="Courier New" panose="02070309020205020404" pitchFamily="49" charset="0"/>
            </a:endParaRPr>
          </a:p>
          <a:p>
            <a:pPr marL="0" indent="0">
              <a:buNone/>
            </a:pPr>
            <a:endParaRPr lang="es-MX" sz="2400" dirty="0" smtClean="0"/>
          </a:p>
          <a:p>
            <a:pPr marL="0" indent="0">
              <a:buNone/>
            </a:pPr>
            <a:r>
              <a:rPr lang="es-MX" sz="2400" dirty="0" smtClean="0"/>
              <a:t>2. Para imprimirlos, es similar a las variables normales, solo que se usa su índice:</a:t>
            </a:r>
          </a:p>
          <a:p>
            <a:pPr marL="0" indent="0">
              <a:buNone/>
            </a:pPr>
            <a:endParaRPr lang="es-MX" sz="2400" dirty="0"/>
          </a:p>
          <a:p>
            <a:pPr marL="0" indent="0">
              <a:buNone/>
            </a:pPr>
            <a:r>
              <a:rPr lang="es-MX" sz="2400" dirty="0">
                <a:latin typeface="Courier New" panose="02070309020205020404" pitchFamily="49" charset="0"/>
                <a:cs typeface="Courier New" panose="02070309020205020404" pitchFamily="49" charset="0"/>
              </a:rPr>
              <a:t>e</a:t>
            </a:r>
            <a:r>
              <a:rPr lang="es-MX" sz="2400" dirty="0" smtClean="0">
                <a:latin typeface="Courier New" panose="02070309020205020404" pitchFamily="49" charset="0"/>
                <a:cs typeface="Courier New" panose="02070309020205020404" pitchFamily="49" charset="0"/>
              </a:rPr>
              <a:t>cho “La edad 1 es $edad[0]&lt;</a:t>
            </a:r>
            <a:r>
              <a:rPr lang="es-MX" sz="2400" dirty="0" err="1" smtClean="0">
                <a:latin typeface="Courier New" panose="02070309020205020404" pitchFamily="49" charset="0"/>
                <a:cs typeface="Courier New" panose="02070309020205020404" pitchFamily="49" charset="0"/>
              </a:rPr>
              <a:t>br</a:t>
            </a:r>
            <a:r>
              <a:rPr lang="es-MX" sz="2400" dirty="0" smtClean="0">
                <a:latin typeface="Courier New" panose="02070309020205020404" pitchFamily="49" charset="0"/>
                <a:cs typeface="Courier New" panose="02070309020205020404" pitchFamily="49" charset="0"/>
              </a:rPr>
              <a:t>&gt;”;</a:t>
            </a:r>
          </a:p>
          <a:p>
            <a:pPr marL="0" indent="0">
              <a:buNone/>
            </a:pPr>
            <a:r>
              <a:rPr lang="es-MX" sz="2400" dirty="0" smtClean="0">
                <a:latin typeface="Courier New" panose="02070309020205020404" pitchFamily="49" charset="0"/>
                <a:cs typeface="Courier New" panose="02070309020205020404" pitchFamily="49" charset="0"/>
              </a:rPr>
              <a:t>echo </a:t>
            </a:r>
            <a:r>
              <a:rPr lang="es-MX" sz="2400" dirty="0">
                <a:latin typeface="Courier New" panose="02070309020205020404" pitchFamily="49" charset="0"/>
                <a:cs typeface="Courier New" panose="02070309020205020404" pitchFamily="49" charset="0"/>
              </a:rPr>
              <a:t>“La edad </a:t>
            </a:r>
            <a:r>
              <a:rPr lang="es-MX" sz="2400" dirty="0" smtClean="0">
                <a:latin typeface="Courier New" panose="02070309020205020404" pitchFamily="49" charset="0"/>
                <a:cs typeface="Courier New" panose="02070309020205020404" pitchFamily="49" charset="0"/>
              </a:rPr>
              <a:t>2 </a:t>
            </a:r>
            <a:r>
              <a:rPr lang="es-MX" sz="2400" dirty="0">
                <a:latin typeface="Courier New" panose="02070309020205020404" pitchFamily="49" charset="0"/>
                <a:cs typeface="Courier New" panose="02070309020205020404" pitchFamily="49" charset="0"/>
              </a:rPr>
              <a:t>es $</a:t>
            </a:r>
            <a:r>
              <a:rPr lang="es-MX" sz="2400" dirty="0" smtClean="0">
                <a:latin typeface="Courier New" panose="02070309020205020404" pitchFamily="49" charset="0"/>
                <a:cs typeface="Courier New" panose="02070309020205020404" pitchFamily="49" charset="0"/>
              </a:rPr>
              <a:t>edad[1]&lt;</a:t>
            </a:r>
            <a:r>
              <a:rPr lang="es-MX" sz="2400" dirty="0" err="1">
                <a:latin typeface="Courier New" panose="02070309020205020404" pitchFamily="49" charset="0"/>
                <a:cs typeface="Courier New" panose="02070309020205020404" pitchFamily="49" charset="0"/>
              </a:rPr>
              <a:t>br</a:t>
            </a:r>
            <a:r>
              <a:rPr lang="es-MX" sz="2400" dirty="0">
                <a:latin typeface="Courier New" panose="02070309020205020404" pitchFamily="49" charset="0"/>
                <a:cs typeface="Courier New" panose="02070309020205020404" pitchFamily="49" charset="0"/>
              </a:rPr>
              <a:t>&gt;”;</a:t>
            </a:r>
          </a:p>
          <a:p>
            <a:pPr marL="0" indent="0">
              <a:buNone/>
            </a:pPr>
            <a:endParaRPr lang="es-MX" sz="4400" dirty="0"/>
          </a:p>
        </p:txBody>
      </p:sp>
    </p:spTree>
    <p:extLst>
      <p:ext uri="{BB962C8B-B14F-4D97-AF65-F5344CB8AC3E}">
        <p14:creationId xmlns:p14="http://schemas.microsoft.com/office/powerpoint/2010/main" val="53379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6828" y="995541"/>
            <a:ext cx="11372943" cy="4835574"/>
          </a:xfrm>
        </p:spPr>
        <p:txBody>
          <a:bodyPr>
            <a:normAutofit/>
          </a:bodyPr>
          <a:lstStyle/>
          <a:p>
            <a:pPr marL="0" indent="0">
              <a:buNone/>
            </a:pPr>
            <a:r>
              <a:rPr lang="es-MX" sz="2400" dirty="0" smtClean="0"/>
              <a:t>Realizar un programa en PHP, que pregunte </a:t>
            </a:r>
          </a:p>
          <a:p>
            <a:pPr marL="0" indent="0">
              <a:buNone/>
            </a:pPr>
            <a:endParaRPr lang="es-MX" sz="2400" dirty="0"/>
          </a:p>
          <a:p>
            <a:pPr marL="0" indent="0">
              <a:buNone/>
            </a:pPr>
            <a:r>
              <a:rPr lang="es-MX" sz="2400" dirty="0" smtClean="0"/>
              <a:t>1. cuantos elementos tendrá el vector.</a:t>
            </a:r>
          </a:p>
          <a:p>
            <a:pPr marL="0" indent="0">
              <a:buNone/>
            </a:pPr>
            <a:r>
              <a:rPr lang="es-MX" sz="2400" dirty="0" smtClean="0"/>
              <a:t>2. Generar un vector del 1 al n (según la respuesta) y asignarle el valor</a:t>
            </a:r>
          </a:p>
          <a:p>
            <a:pPr marL="0" indent="0">
              <a:buNone/>
            </a:pPr>
            <a:r>
              <a:rPr lang="es-MX" sz="2400" dirty="0" smtClean="0"/>
              <a:t>De cada elemento con  un valor consecutivo del 1 al n</a:t>
            </a:r>
          </a:p>
          <a:p>
            <a:pPr marL="0" indent="0">
              <a:buNone/>
            </a:pPr>
            <a:r>
              <a:rPr lang="es-MX" sz="2400" dirty="0" smtClean="0"/>
              <a:t>3. Cuando se termine de llenar, presentar en pantalla “Vector Listo”.</a:t>
            </a:r>
          </a:p>
          <a:p>
            <a:pPr marL="0" indent="0">
              <a:buNone/>
            </a:pPr>
            <a:r>
              <a:rPr lang="es-MX" sz="2400" dirty="0" smtClean="0"/>
              <a:t>4. Imprimir cada uno de los elementos del vector.</a:t>
            </a:r>
          </a:p>
          <a:p>
            <a:pPr marL="0" indent="0">
              <a:buNone/>
            </a:pPr>
            <a:endParaRPr lang="es-MX" sz="2400" dirty="0"/>
          </a:p>
          <a:p>
            <a:pPr marL="0" indent="0">
              <a:buNone/>
            </a:pPr>
            <a:r>
              <a:rPr lang="es-MX" sz="2400" dirty="0" smtClean="0"/>
              <a:t>LISSSTOOOOOO.</a:t>
            </a:r>
          </a:p>
          <a:p>
            <a:pPr marL="0" indent="0">
              <a:buNone/>
            </a:pPr>
            <a:endParaRPr lang="es-MX" sz="2400" dirty="0" smtClean="0"/>
          </a:p>
          <a:p>
            <a:pPr marL="0" indent="0">
              <a:buNone/>
            </a:pPr>
            <a:endParaRPr lang="es-MX" sz="2400" dirty="0" smtClean="0"/>
          </a:p>
          <a:p>
            <a:pPr marL="457200" indent="-457200">
              <a:buAutoNum type="alphaLcParenR"/>
            </a:pPr>
            <a:endParaRPr lang="es-MX" sz="2400" dirty="0" smtClean="0"/>
          </a:p>
          <a:p>
            <a:pPr marL="0" indent="0">
              <a:buNone/>
            </a:pPr>
            <a:endParaRPr lang="es-MX" sz="2400" dirty="0" smtClean="0"/>
          </a:p>
          <a:p>
            <a:pPr marL="0" indent="0">
              <a:buNone/>
            </a:pPr>
            <a:endParaRPr lang="es-MX" sz="4400" dirty="0"/>
          </a:p>
        </p:txBody>
      </p:sp>
      <p:sp>
        <p:nvSpPr>
          <p:cNvPr id="4" name="Título 1"/>
          <p:cNvSpPr txBox="1">
            <a:spLocks/>
          </p:cNvSpPr>
          <p:nvPr/>
        </p:nvSpPr>
        <p:spPr>
          <a:xfrm>
            <a:off x="739228" y="257122"/>
            <a:ext cx="8911687"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4400" dirty="0" smtClean="0"/>
              <a:t>Ejercicio1</a:t>
            </a:r>
            <a:endParaRPr lang="es-MX" sz="4400" dirty="0"/>
          </a:p>
        </p:txBody>
      </p:sp>
      <p:sp>
        <p:nvSpPr>
          <p:cNvPr id="5" name="Marcador de contenido 2"/>
          <p:cNvSpPr txBox="1">
            <a:spLocks/>
          </p:cNvSpPr>
          <p:nvPr/>
        </p:nvSpPr>
        <p:spPr>
          <a:xfrm>
            <a:off x="739228" y="1147941"/>
            <a:ext cx="11039115" cy="48355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MX" sz="2400" dirty="0" smtClean="0"/>
          </a:p>
          <a:p>
            <a:pPr marL="0" indent="0">
              <a:buFont typeface="Wingdings 3" charset="2"/>
              <a:buNone/>
            </a:pPr>
            <a:endParaRPr lang="es-MX" sz="4400" dirty="0"/>
          </a:p>
        </p:txBody>
      </p:sp>
    </p:spTree>
    <p:extLst>
      <p:ext uri="{BB962C8B-B14F-4D97-AF65-F5344CB8AC3E}">
        <p14:creationId xmlns:p14="http://schemas.microsoft.com/office/powerpoint/2010/main" val="989927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6828" y="995541"/>
            <a:ext cx="11372943" cy="4835574"/>
          </a:xfrm>
        </p:spPr>
        <p:txBody>
          <a:bodyPr>
            <a:normAutofit/>
          </a:bodyPr>
          <a:lstStyle/>
          <a:p>
            <a:pPr marL="0" indent="0">
              <a:buNone/>
            </a:pPr>
            <a:r>
              <a:rPr lang="es-MX" sz="2400" dirty="0" smtClean="0"/>
              <a:t>Modificar el programa anterior</a:t>
            </a:r>
          </a:p>
          <a:p>
            <a:pPr marL="0" indent="0">
              <a:buNone/>
            </a:pPr>
            <a:r>
              <a:rPr lang="es-MX" sz="2400" dirty="0" smtClean="0"/>
              <a:t>Para que cada elemento almacene los número pares consecutivos, es decir…</a:t>
            </a:r>
          </a:p>
          <a:p>
            <a:pPr marL="0" indent="0">
              <a:buNone/>
            </a:pPr>
            <a:r>
              <a:rPr lang="es-MX" sz="2400" dirty="0" smtClean="0"/>
              <a:t>$vector[1]=2;</a:t>
            </a:r>
          </a:p>
          <a:p>
            <a:pPr marL="0" indent="0">
              <a:buNone/>
            </a:pPr>
            <a:r>
              <a:rPr lang="es-MX" sz="2400" dirty="0"/>
              <a:t>$</a:t>
            </a:r>
            <a:r>
              <a:rPr lang="es-MX" sz="2400" dirty="0" smtClean="0"/>
              <a:t>vector[2]=4;</a:t>
            </a:r>
            <a:endParaRPr lang="es-MX" sz="2400" dirty="0"/>
          </a:p>
          <a:p>
            <a:pPr marL="0" indent="0">
              <a:buNone/>
            </a:pPr>
            <a:r>
              <a:rPr lang="es-MX" sz="2400" dirty="0"/>
              <a:t>$</a:t>
            </a:r>
            <a:r>
              <a:rPr lang="es-MX" sz="2400" dirty="0" smtClean="0"/>
              <a:t>vector[3]=6;</a:t>
            </a:r>
          </a:p>
          <a:p>
            <a:pPr marL="0" indent="0">
              <a:buNone/>
            </a:pPr>
            <a:endParaRPr lang="es-MX" sz="2400" dirty="0"/>
          </a:p>
          <a:p>
            <a:pPr marL="0" indent="0">
              <a:buNone/>
            </a:pPr>
            <a:r>
              <a:rPr lang="es-MX" sz="2400" dirty="0" smtClean="0"/>
              <a:t>Imprimir los valores del arreglo y obtener e imprimir :</a:t>
            </a:r>
          </a:p>
          <a:p>
            <a:pPr marL="457200" indent="-457200">
              <a:buAutoNum type="alphaLcParenR"/>
            </a:pPr>
            <a:r>
              <a:rPr lang="es-MX" sz="2400" dirty="0" smtClean="0"/>
              <a:t>La suma total de los elementos</a:t>
            </a:r>
          </a:p>
          <a:p>
            <a:pPr marL="457200" indent="-457200">
              <a:buAutoNum type="alphaLcParenR"/>
            </a:pPr>
            <a:r>
              <a:rPr lang="es-MX" sz="2400" dirty="0" smtClean="0"/>
              <a:t>El promedio de todos los elementos  (la suma total / total de elementos)</a:t>
            </a:r>
          </a:p>
          <a:p>
            <a:pPr marL="457200" indent="-457200">
              <a:buAutoNum type="alphaLcParenR"/>
            </a:pPr>
            <a:endParaRPr lang="es-MX" sz="2400" dirty="0" smtClean="0"/>
          </a:p>
          <a:p>
            <a:pPr marL="0" indent="0">
              <a:buNone/>
            </a:pPr>
            <a:endParaRPr lang="es-MX" sz="2400" dirty="0" smtClean="0"/>
          </a:p>
          <a:p>
            <a:pPr marL="0" indent="0">
              <a:buNone/>
            </a:pPr>
            <a:endParaRPr lang="es-MX" sz="4400" dirty="0"/>
          </a:p>
        </p:txBody>
      </p:sp>
      <p:sp>
        <p:nvSpPr>
          <p:cNvPr id="4" name="Título 1"/>
          <p:cNvSpPr txBox="1">
            <a:spLocks/>
          </p:cNvSpPr>
          <p:nvPr/>
        </p:nvSpPr>
        <p:spPr>
          <a:xfrm>
            <a:off x="739228" y="257122"/>
            <a:ext cx="8911687"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4400" dirty="0" smtClean="0"/>
              <a:t>Ejercicio2</a:t>
            </a:r>
            <a:endParaRPr lang="es-MX" sz="4400" dirty="0"/>
          </a:p>
        </p:txBody>
      </p:sp>
      <p:sp>
        <p:nvSpPr>
          <p:cNvPr id="5" name="Marcador de contenido 2"/>
          <p:cNvSpPr txBox="1">
            <a:spLocks/>
          </p:cNvSpPr>
          <p:nvPr/>
        </p:nvSpPr>
        <p:spPr>
          <a:xfrm>
            <a:off x="739228" y="1147941"/>
            <a:ext cx="11039115" cy="48355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MX" sz="2400" dirty="0" smtClean="0"/>
          </a:p>
          <a:p>
            <a:pPr marL="0" indent="0">
              <a:buFont typeface="Wingdings 3" charset="2"/>
              <a:buNone/>
            </a:pPr>
            <a:endParaRPr lang="es-MX" sz="4400" dirty="0"/>
          </a:p>
        </p:txBody>
      </p:sp>
    </p:spTree>
    <p:extLst>
      <p:ext uri="{BB962C8B-B14F-4D97-AF65-F5344CB8AC3E}">
        <p14:creationId xmlns:p14="http://schemas.microsoft.com/office/powerpoint/2010/main" val="4076109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8614" y="260824"/>
            <a:ext cx="8911687" cy="1280890"/>
          </a:xfrm>
        </p:spPr>
        <p:txBody>
          <a:bodyPr/>
          <a:lstStyle/>
          <a:p>
            <a:r>
              <a:rPr lang="es-MX" dirty="0" smtClean="0"/>
              <a:t>Ordenamiento de un vector</a:t>
            </a:r>
            <a:br>
              <a:rPr lang="es-MX" dirty="0" smtClean="0"/>
            </a:br>
            <a:r>
              <a:rPr lang="es-MX" dirty="0" smtClean="0"/>
              <a:t>Ordenamiento de Burbuja</a:t>
            </a:r>
            <a:endParaRPr lang="es-MX" dirty="0"/>
          </a:p>
        </p:txBody>
      </p:sp>
      <p:sp>
        <p:nvSpPr>
          <p:cNvPr id="3" name="Marcador de contenido 2"/>
          <p:cNvSpPr>
            <a:spLocks noGrp="1"/>
          </p:cNvSpPr>
          <p:nvPr>
            <p:ph idx="1"/>
          </p:nvPr>
        </p:nvSpPr>
        <p:spPr>
          <a:xfrm>
            <a:off x="975755" y="2613620"/>
            <a:ext cx="8915400" cy="3777622"/>
          </a:xfrm>
        </p:spPr>
        <p:txBody>
          <a:bodyPr>
            <a:noAutofit/>
          </a:bodyPr>
          <a:lstStyle/>
          <a:p>
            <a:pPr marL="0" indent="0">
              <a:spcBef>
                <a:spcPts val="0"/>
              </a:spcBef>
              <a:buNone/>
            </a:pPr>
            <a:r>
              <a:rPr lang="es-MX" sz="1600" dirty="0">
                <a:latin typeface="Courier New" panose="02070309020205020404" pitchFamily="49" charset="0"/>
                <a:cs typeface="Courier New" panose="02070309020205020404" pitchFamily="49" charset="0"/>
              </a:rPr>
              <a:t>&lt;?</a:t>
            </a:r>
            <a:r>
              <a:rPr lang="es-MX" sz="1600" dirty="0" err="1">
                <a:latin typeface="Courier New" panose="02070309020205020404" pitchFamily="49" charset="0"/>
                <a:cs typeface="Courier New" panose="02070309020205020404" pitchFamily="49" charset="0"/>
              </a:rPr>
              <a:t>php</a:t>
            </a:r>
            <a:endParaRPr lang="es-MX" sz="1600" dirty="0">
              <a:latin typeface="Courier New" panose="02070309020205020404" pitchFamily="49" charset="0"/>
              <a:cs typeface="Courier New" panose="02070309020205020404" pitchFamily="49" charset="0"/>
            </a:endParaRPr>
          </a:p>
          <a:p>
            <a:pPr marL="0" indent="0">
              <a:spcBef>
                <a:spcPts val="0"/>
              </a:spcBef>
              <a:buNone/>
            </a:pPr>
            <a:r>
              <a:rPr lang="es-MX" sz="1600" dirty="0">
                <a:latin typeface="Courier New" panose="02070309020205020404" pitchFamily="49" charset="0"/>
                <a:cs typeface="Courier New" panose="02070309020205020404" pitchFamily="49" charset="0"/>
              </a:rPr>
              <a:t>$arreglo = </a:t>
            </a:r>
            <a:r>
              <a:rPr lang="es-MX" sz="1600" dirty="0" err="1">
                <a:latin typeface="Courier New" panose="02070309020205020404" pitchFamily="49" charset="0"/>
                <a:cs typeface="Courier New" panose="02070309020205020404" pitchFamily="49" charset="0"/>
              </a:rPr>
              <a:t>array</a:t>
            </a:r>
            <a:r>
              <a:rPr lang="es-MX" sz="1600" dirty="0">
                <a:latin typeface="Courier New" panose="02070309020205020404" pitchFamily="49" charset="0"/>
                <a:cs typeface="Courier New" panose="02070309020205020404" pitchFamily="49" charset="0"/>
              </a:rPr>
              <a:t>(5,4,3,2,1,8);</a:t>
            </a:r>
          </a:p>
          <a:p>
            <a:pPr marL="0" indent="0">
              <a:spcBef>
                <a:spcPts val="0"/>
              </a:spcBef>
              <a:buNone/>
            </a:pPr>
            <a:endParaRPr lang="es-MX" sz="1600" dirty="0" smtClean="0">
              <a:latin typeface="Courier New" panose="02070309020205020404" pitchFamily="49" charset="0"/>
              <a:cs typeface="Courier New" panose="02070309020205020404" pitchFamily="49" charset="0"/>
            </a:endParaRPr>
          </a:p>
          <a:p>
            <a:pPr marL="0" indent="0">
              <a:spcBef>
                <a:spcPts val="0"/>
              </a:spcBef>
              <a:buNone/>
            </a:pPr>
            <a:r>
              <a:rPr lang="es-MX" sz="1600" dirty="0" smtClean="0">
                <a:latin typeface="Courier New" panose="02070309020205020404" pitchFamily="49" charset="0"/>
                <a:cs typeface="Courier New" panose="02070309020205020404" pitchFamily="49" charset="0"/>
              </a:rPr>
              <a:t>// Ordenamiento</a:t>
            </a:r>
            <a:r>
              <a:rPr lang="es-MX" sz="1600" dirty="0">
                <a:latin typeface="Courier New" panose="02070309020205020404" pitchFamily="49" charset="0"/>
                <a:cs typeface="Courier New" panose="02070309020205020404" pitchFamily="49" charset="0"/>
              </a:rPr>
              <a:t> </a:t>
            </a:r>
          </a:p>
          <a:p>
            <a:pPr marL="0" indent="0">
              <a:spcBef>
                <a:spcPts val="0"/>
              </a:spcBef>
              <a:buNone/>
            </a:pPr>
            <a:r>
              <a:rPr lang="es-MX" sz="1600" dirty="0" err="1" smtClean="0">
                <a:latin typeface="Courier New" panose="02070309020205020404" pitchFamily="49" charset="0"/>
                <a:cs typeface="Courier New" panose="02070309020205020404" pitchFamily="49" charset="0"/>
              </a:rPr>
              <a:t>for</a:t>
            </a:r>
            <a:r>
              <a:rPr lang="es-MX" sz="1600" dirty="0">
                <a:latin typeface="Courier New" panose="02070309020205020404" pitchFamily="49" charset="0"/>
                <a:cs typeface="Courier New" panose="02070309020205020404" pitchFamily="49" charset="0"/>
              </a:rPr>
              <a:t>($i=1;$i&lt;$n;$i++){</a:t>
            </a:r>
          </a:p>
          <a:p>
            <a:pPr marL="0" indent="0">
              <a:spcBef>
                <a:spcPts val="0"/>
              </a:spcBef>
              <a:buNone/>
            </a:pPr>
            <a:r>
              <a:rPr lang="es-MX" sz="1600" dirty="0" smtClean="0">
                <a:latin typeface="Courier New" panose="02070309020205020404" pitchFamily="49" charset="0"/>
                <a:cs typeface="Courier New" panose="02070309020205020404" pitchFamily="49" charset="0"/>
              </a:rPr>
              <a:t>	</a:t>
            </a:r>
            <a:r>
              <a:rPr lang="es-MX" sz="1600" dirty="0" err="1" smtClean="0">
                <a:latin typeface="Courier New" panose="02070309020205020404" pitchFamily="49" charset="0"/>
                <a:cs typeface="Courier New" panose="02070309020205020404" pitchFamily="49" charset="0"/>
              </a:rPr>
              <a:t>for</a:t>
            </a:r>
            <a:r>
              <a:rPr lang="es-MX" sz="1600" dirty="0">
                <a:latin typeface="Courier New" panose="02070309020205020404" pitchFamily="49" charset="0"/>
                <a:cs typeface="Courier New" panose="02070309020205020404" pitchFamily="49" charset="0"/>
              </a:rPr>
              <a:t>($j=0;$j&lt;$n-$i;$</a:t>
            </a:r>
            <a:r>
              <a:rPr lang="es-MX" sz="1600" dirty="0" err="1">
                <a:latin typeface="Courier New" panose="02070309020205020404" pitchFamily="49" charset="0"/>
                <a:cs typeface="Courier New" panose="02070309020205020404" pitchFamily="49" charset="0"/>
              </a:rPr>
              <a:t>j++</a:t>
            </a:r>
            <a:r>
              <a:rPr lang="es-MX" sz="1600" dirty="0">
                <a:latin typeface="Courier New" panose="02070309020205020404" pitchFamily="49" charset="0"/>
                <a:cs typeface="Courier New" panose="02070309020205020404" pitchFamily="49" charset="0"/>
              </a:rPr>
              <a:t>){</a:t>
            </a:r>
          </a:p>
          <a:p>
            <a:pPr marL="0" indent="0">
              <a:spcBef>
                <a:spcPts val="0"/>
              </a:spcBef>
              <a:buNone/>
            </a:pPr>
            <a:r>
              <a:rPr lang="es-MX" sz="1600" dirty="0" smtClean="0">
                <a:latin typeface="Courier New" panose="02070309020205020404" pitchFamily="49" charset="0"/>
                <a:cs typeface="Courier New" panose="02070309020205020404" pitchFamily="49" charset="0"/>
              </a:rPr>
              <a:t>		</a:t>
            </a:r>
            <a:r>
              <a:rPr lang="es-MX" sz="1600" dirty="0" err="1" smtClean="0">
                <a:latin typeface="Courier New" panose="02070309020205020404" pitchFamily="49" charset="0"/>
                <a:cs typeface="Courier New" panose="02070309020205020404" pitchFamily="49" charset="0"/>
              </a:rPr>
              <a:t>if</a:t>
            </a:r>
            <a:r>
              <a:rPr lang="es-MX" sz="1600" dirty="0" smtClean="0">
                <a:latin typeface="Courier New" panose="02070309020205020404" pitchFamily="49" charset="0"/>
                <a:cs typeface="Courier New" panose="02070309020205020404" pitchFamily="49" charset="0"/>
              </a:rPr>
              <a:t>($arreglo[$</a:t>
            </a:r>
            <a:r>
              <a:rPr lang="es-MX" sz="1600" dirty="0">
                <a:latin typeface="Courier New" panose="02070309020205020404" pitchFamily="49" charset="0"/>
                <a:cs typeface="Courier New" panose="02070309020205020404" pitchFamily="49" charset="0"/>
              </a:rPr>
              <a:t>j</a:t>
            </a:r>
            <a:r>
              <a:rPr lang="es-MX" sz="1600" dirty="0" smtClean="0">
                <a:latin typeface="Courier New" panose="02070309020205020404" pitchFamily="49" charset="0"/>
                <a:cs typeface="Courier New" panose="02070309020205020404" pitchFamily="49" charset="0"/>
              </a:rPr>
              <a:t>]&gt;$arreglo[$</a:t>
            </a:r>
            <a:r>
              <a:rPr lang="es-MX" sz="1600" dirty="0">
                <a:latin typeface="Courier New" panose="02070309020205020404" pitchFamily="49" charset="0"/>
                <a:cs typeface="Courier New" panose="02070309020205020404" pitchFamily="49" charset="0"/>
              </a:rPr>
              <a:t>j+1</a:t>
            </a:r>
            <a:r>
              <a:rPr lang="es-MX" sz="1600" dirty="0" smtClean="0">
                <a:latin typeface="Courier New" panose="02070309020205020404" pitchFamily="49" charset="0"/>
                <a:cs typeface="Courier New" panose="02070309020205020404" pitchFamily="49" charset="0"/>
              </a:rPr>
              <a:t>]) {</a:t>
            </a:r>
          </a:p>
          <a:p>
            <a:pPr marL="0" indent="0">
              <a:spcBef>
                <a:spcPts val="0"/>
              </a:spcBef>
              <a:buNone/>
            </a:pPr>
            <a:r>
              <a:rPr lang="es-MX" sz="1600" dirty="0">
                <a:latin typeface="Courier New" panose="02070309020205020404" pitchFamily="49" charset="0"/>
                <a:cs typeface="Courier New" panose="02070309020205020404" pitchFamily="49" charset="0"/>
              </a:rPr>
              <a:t>	</a:t>
            </a:r>
            <a:r>
              <a:rPr lang="es-MX" sz="1600" dirty="0" smtClean="0">
                <a:latin typeface="Courier New" panose="02070309020205020404" pitchFamily="49" charset="0"/>
                <a:cs typeface="Courier New" panose="02070309020205020404" pitchFamily="49" charset="0"/>
              </a:rPr>
              <a:t>		$intercambio=$arreglo[$</a:t>
            </a:r>
            <a:r>
              <a:rPr lang="es-MX" sz="1600" dirty="0">
                <a:latin typeface="Courier New" panose="02070309020205020404" pitchFamily="49" charset="0"/>
                <a:cs typeface="Courier New" panose="02070309020205020404" pitchFamily="49" charset="0"/>
              </a:rPr>
              <a:t>j+1]; </a:t>
            </a:r>
            <a:endParaRPr lang="es-MX" sz="1600" dirty="0" smtClean="0">
              <a:latin typeface="Courier New" panose="02070309020205020404" pitchFamily="49" charset="0"/>
              <a:cs typeface="Courier New" panose="02070309020205020404" pitchFamily="49" charset="0"/>
            </a:endParaRPr>
          </a:p>
          <a:p>
            <a:pPr marL="0" indent="0">
              <a:spcBef>
                <a:spcPts val="0"/>
              </a:spcBef>
              <a:buNone/>
            </a:pPr>
            <a:r>
              <a:rPr lang="es-MX" sz="1600" dirty="0">
                <a:latin typeface="Courier New" panose="02070309020205020404" pitchFamily="49" charset="0"/>
                <a:cs typeface="Courier New" panose="02070309020205020404" pitchFamily="49" charset="0"/>
              </a:rPr>
              <a:t>	</a:t>
            </a:r>
            <a:r>
              <a:rPr lang="es-MX" sz="1600" dirty="0" smtClean="0">
                <a:latin typeface="Courier New" panose="02070309020205020404" pitchFamily="49" charset="0"/>
                <a:cs typeface="Courier New" panose="02070309020205020404" pitchFamily="49" charset="0"/>
              </a:rPr>
              <a:t>		$arreglo[$</a:t>
            </a:r>
            <a:r>
              <a:rPr lang="es-MX" sz="1600" dirty="0">
                <a:latin typeface="Courier New" panose="02070309020205020404" pitchFamily="49" charset="0"/>
                <a:cs typeface="Courier New" panose="02070309020205020404" pitchFamily="49" charset="0"/>
              </a:rPr>
              <a:t>j+1</a:t>
            </a:r>
            <a:r>
              <a:rPr lang="es-MX" sz="1600" dirty="0" smtClean="0">
                <a:latin typeface="Courier New" panose="02070309020205020404" pitchFamily="49" charset="0"/>
                <a:cs typeface="Courier New" panose="02070309020205020404" pitchFamily="49" charset="0"/>
              </a:rPr>
              <a:t>]=$arreglo[$</a:t>
            </a:r>
            <a:r>
              <a:rPr lang="es-MX" sz="1600" dirty="0">
                <a:latin typeface="Courier New" panose="02070309020205020404" pitchFamily="49" charset="0"/>
                <a:cs typeface="Courier New" panose="02070309020205020404" pitchFamily="49" charset="0"/>
              </a:rPr>
              <a:t>j]; </a:t>
            </a:r>
            <a:endParaRPr lang="es-MX" sz="1600" dirty="0" smtClean="0">
              <a:latin typeface="Courier New" panose="02070309020205020404" pitchFamily="49" charset="0"/>
              <a:cs typeface="Courier New" panose="02070309020205020404" pitchFamily="49" charset="0"/>
            </a:endParaRPr>
          </a:p>
          <a:p>
            <a:pPr marL="0" indent="0">
              <a:spcBef>
                <a:spcPts val="0"/>
              </a:spcBef>
              <a:buNone/>
            </a:pPr>
            <a:r>
              <a:rPr lang="es-MX" sz="1600" dirty="0">
                <a:latin typeface="Courier New" panose="02070309020205020404" pitchFamily="49" charset="0"/>
                <a:cs typeface="Courier New" panose="02070309020205020404" pitchFamily="49" charset="0"/>
              </a:rPr>
              <a:t>	</a:t>
            </a:r>
            <a:r>
              <a:rPr lang="es-MX" sz="1600" dirty="0" smtClean="0">
                <a:latin typeface="Courier New" panose="02070309020205020404" pitchFamily="49" charset="0"/>
                <a:cs typeface="Courier New" panose="02070309020205020404" pitchFamily="49" charset="0"/>
              </a:rPr>
              <a:t>		$arreglo[$</a:t>
            </a:r>
            <a:r>
              <a:rPr lang="es-MX" sz="1600" dirty="0">
                <a:latin typeface="Courier New" panose="02070309020205020404" pitchFamily="49" charset="0"/>
                <a:cs typeface="Courier New" panose="02070309020205020404" pitchFamily="49" charset="0"/>
              </a:rPr>
              <a:t>j</a:t>
            </a:r>
            <a:r>
              <a:rPr lang="es-MX" sz="1600" dirty="0" smtClean="0">
                <a:latin typeface="Courier New" panose="02070309020205020404" pitchFamily="49" charset="0"/>
                <a:cs typeface="Courier New" panose="02070309020205020404" pitchFamily="49" charset="0"/>
              </a:rPr>
              <a:t>]=$intercambio;}</a:t>
            </a:r>
            <a:endParaRPr lang="es-MX" sz="1600" dirty="0">
              <a:latin typeface="Courier New" panose="02070309020205020404" pitchFamily="49" charset="0"/>
              <a:cs typeface="Courier New" panose="02070309020205020404" pitchFamily="49" charset="0"/>
            </a:endParaRPr>
          </a:p>
          <a:p>
            <a:pPr marL="0" indent="0">
              <a:spcBef>
                <a:spcPts val="0"/>
              </a:spcBef>
              <a:buNone/>
            </a:pPr>
            <a:r>
              <a:rPr lang="es-MX" sz="1600" dirty="0" smtClean="0">
                <a:latin typeface="Courier New" panose="02070309020205020404" pitchFamily="49" charset="0"/>
                <a:cs typeface="Courier New" panose="02070309020205020404" pitchFamily="49" charset="0"/>
              </a:rPr>
              <a:t>	}</a:t>
            </a:r>
            <a:endParaRPr lang="es-MX" sz="1600" dirty="0">
              <a:latin typeface="Courier New" panose="02070309020205020404" pitchFamily="49" charset="0"/>
              <a:cs typeface="Courier New" panose="02070309020205020404" pitchFamily="49" charset="0"/>
            </a:endParaRPr>
          </a:p>
          <a:p>
            <a:pPr marL="0" indent="0">
              <a:spcBef>
                <a:spcPts val="0"/>
              </a:spcBef>
              <a:buNone/>
            </a:pPr>
            <a:r>
              <a:rPr lang="es-MX" sz="1600" dirty="0" smtClean="0">
                <a:latin typeface="Courier New" panose="02070309020205020404" pitchFamily="49" charset="0"/>
                <a:cs typeface="Courier New" panose="02070309020205020404" pitchFamily="49" charset="0"/>
              </a:rPr>
              <a:t>}</a:t>
            </a:r>
          </a:p>
          <a:p>
            <a:pPr marL="0" indent="0">
              <a:spcBef>
                <a:spcPts val="0"/>
              </a:spcBef>
              <a:buNone/>
            </a:pPr>
            <a:endParaRPr lang="es-MX" sz="1600" dirty="0" smtClean="0">
              <a:latin typeface="Courier New" panose="02070309020205020404" pitchFamily="49" charset="0"/>
              <a:cs typeface="Courier New" panose="02070309020205020404" pitchFamily="49" charset="0"/>
            </a:endParaRPr>
          </a:p>
          <a:p>
            <a:pPr marL="0" indent="0">
              <a:spcBef>
                <a:spcPts val="0"/>
              </a:spcBef>
              <a:buNone/>
            </a:pPr>
            <a:r>
              <a:rPr lang="es-MX" sz="1600" dirty="0" smtClean="0">
                <a:latin typeface="Courier New" panose="02070309020205020404" pitchFamily="49" charset="0"/>
                <a:cs typeface="Courier New" panose="02070309020205020404" pitchFamily="49" charset="0"/>
              </a:rPr>
              <a:t>// Impresión del vector ordenado</a:t>
            </a:r>
            <a:endParaRPr lang="es-MX" sz="1600" dirty="0">
              <a:latin typeface="Courier New" panose="02070309020205020404" pitchFamily="49" charset="0"/>
              <a:cs typeface="Courier New" panose="02070309020205020404" pitchFamily="49" charset="0"/>
            </a:endParaRPr>
          </a:p>
          <a:p>
            <a:pPr marL="0" indent="0">
              <a:spcBef>
                <a:spcPts val="0"/>
              </a:spcBef>
              <a:buNone/>
            </a:pPr>
            <a:r>
              <a:rPr lang="es-MX" sz="1600" dirty="0" err="1" smtClean="0">
                <a:latin typeface="Courier New" panose="02070309020205020404" pitchFamily="49" charset="0"/>
                <a:cs typeface="Courier New" panose="02070309020205020404" pitchFamily="49" charset="0"/>
              </a:rPr>
              <a:t>for</a:t>
            </a:r>
            <a:r>
              <a:rPr lang="es-MX" sz="1600" dirty="0">
                <a:latin typeface="Courier New" panose="02070309020205020404" pitchFamily="49" charset="0"/>
                <a:cs typeface="Courier New" panose="02070309020205020404" pitchFamily="49" charset="0"/>
              </a:rPr>
              <a:t>($i=0;$i&lt;</a:t>
            </a:r>
            <a:r>
              <a:rPr lang="es-MX" sz="1600" dirty="0" err="1">
                <a:latin typeface="Courier New" panose="02070309020205020404" pitchFamily="49" charset="0"/>
                <a:cs typeface="Courier New" panose="02070309020205020404" pitchFamily="49" charset="0"/>
              </a:rPr>
              <a:t>sizeof</a:t>
            </a:r>
            <a:r>
              <a:rPr lang="es-MX" sz="1600" dirty="0">
                <a:latin typeface="Courier New" panose="02070309020205020404" pitchFamily="49" charset="0"/>
                <a:cs typeface="Courier New" panose="02070309020205020404" pitchFamily="49" charset="0"/>
              </a:rPr>
              <a:t>($burbuja);$i++)</a:t>
            </a:r>
          </a:p>
          <a:p>
            <a:pPr marL="0" indent="0">
              <a:spcBef>
                <a:spcPts val="0"/>
              </a:spcBef>
              <a:buNone/>
            </a:pPr>
            <a:r>
              <a:rPr lang="es-MX" sz="1600" dirty="0">
                <a:latin typeface="Courier New" panose="02070309020205020404" pitchFamily="49" charset="0"/>
                <a:cs typeface="Courier New" panose="02070309020205020404" pitchFamily="49" charset="0"/>
              </a:rPr>
              <a:t>echo </a:t>
            </a:r>
            <a:r>
              <a:rPr lang="es-MX" sz="1600" dirty="0" smtClean="0">
                <a:latin typeface="Courier New" panose="02070309020205020404" pitchFamily="49" charset="0"/>
                <a:cs typeface="Courier New" panose="02070309020205020404" pitchFamily="49" charset="0"/>
              </a:rPr>
              <a:t>$arreglo[$</a:t>
            </a:r>
            <a:r>
              <a:rPr lang="es-MX" sz="1600" dirty="0">
                <a:latin typeface="Courier New" panose="02070309020205020404" pitchFamily="49" charset="0"/>
                <a:cs typeface="Courier New" panose="02070309020205020404" pitchFamily="49" charset="0"/>
              </a:rPr>
              <a:t>i]."\n";</a:t>
            </a:r>
          </a:p>
          <a:p>
            <a:pPr marL="0" indent="0">
              <a:spcBef>
                <a:spcPts val="0"/>
              </a:spcBef>
              <a:buNone/>
            </a:pPr>
            <a:r>
              <a:rPr lang="es-MX" sz="1600" dirty="0" smtClean="0">
                <a:latin typeface="Courier New" panose="02070309020205020404" pitchFamily="49" charset="0"/>
                <a:cs typeface="Courier New" panose="02070309020205020404" pitchFamily="49" charset="0"/>
              </a:rPr>
              <a:t>?&gt;</a:t>
            </a:r>
            <a:endParaRPr lang="es-MX" sz="1600" dirty="0">
              <a:latin typeface="Courier New" panose="02070309020205020404" pitchFamily="49" charset="0"/>
              <a:cs typeface="Courier New" panose="02070309020205020404" pitchFamily="49" charset="0"/>
            </a:endParaRPr>
          </a:p>
          <a:p>
            <a:pPr marL="0" indent="0">
              <a:spcBef>
                <a:spcPts val="0"/>
              </a:spcBef>
              <a:buNone/>
            </a:pPr>
            <a:endParaRPr lang="es-MX" sz="900" dirty="0">
              <a:latin typeface="Courier New" panose="02070309020205020404" pitchFamily="49" charset="0"/>
              <a:cs typeface="Courier New" panose="02070309020205020404" pitchFamily="49" charset="0"/>
            </a:endParaRPr>
          </a:p>
        </p:txBody>
      </p:sp>
      <p:sp>
        <p:nvSpPr>
          <p:cNvPr id="4" name="CuadroTexto 3"/>
          <p:cNvSpPr txBox="1"/>
          <p:nvPr/>
        </p:nvSpPr>
        <p:spPr>
          <a:xfrm>
            <a:off x="858614" y="1290181"/>
            <a:ext cx="10903326" cy="1323439"/>
          </a:xfrm>
          <a:prstGeom prst="rect">
            <a:avLst/>
          </a:prstGeom>
          <a:noFill/>
        </p:spPr>
        <p:txBody>
          <a:bodyPr wrap="square" rtlCol="0">
            <a:spAutoFit/>
          </a:bodyPr>
          <a:lstStyle/>
          <a:p>
            <a:r>
              <a:rPr lang="es-MX" sz="1600" dirty="0"/>
              <a:t>Este método consiste en acomodar el vector moviendo el mayor hasta la última casilla comenzando desde la casilla cero del vector hasta haber acomodado el número más grande en la última posición, una vez acomodado el más grande, prosigue a encontrar  y acomodar el siguiente más grande comparando de nuevo los números desde el inicio del vector, y así sigue hasta ordenar todo los elementos el arreglo. Este algoritmo es muy deficiente </a:t>
            </a:r>
            <a:r>
              <a:rPr lang="es-MX" sz="1600" dirty="0" smtClean="0"/>
              <a:t>pero es </a:t>
            </a:r>
            <a:r>
              <a:rPr lang="es-MX" sz="1600" dirty="0"/>
              <a:t>el más usado en todos los lenguajes de programación.</a:t>
            </a:r>
          </a:p>
        </p:txBody>
      </p:sp>
    </p:spTree>
    <p:extLst>
      <p:ext uri="{BB962C8B-B14F-4D97-AF65-F5344CB8AC3E}">
        <p14:creationId xmlns:p14="http://schemas.microsoft.com/office/powerpoint/2010/main" val="155706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5686" y="185699"/>
            <a:ext cx="8911687" cy="1280890"/>
          </a:xfrm>
        </p:spPr>
        <p:txBody>
          <a:bodyPr/>
          <a:lstStyle/>
          <a:p>
            <a:r>
              <a:rPr lang="es-MX" dirty="0" smtClean="0"/>
              <a:t>Trabajo</a:t>
            </a:r>
            <a:endParaRPr lang="es-MX" dirty="0"/>
          </a:p>
        </p:txBody>
      </p:sp>
      <p:sp>
        <p:nvSpPr>
          <p:cNvPr id="3" name="Marcador de contenido 2"/>
          <p:cNvSpPr>
            <a:spLocks noGrp="1"/>
          </p:cNvSpPr>
          <p:nvPr>
            <p:ph idx="1"/>
          </p:nvPr>
        </p:nvSpPr>
        <p:spPr>
          <a:xfrm>
            <a:off x="1334173" y="1466589"/>
            <a:ext cx="8915400" cy="3777622"/>
          </a:xfrm>
        </p:spPr>
        <p:txBody>
          <a:bodyPr/>
          <a:lstStyle/>
          <a:p>
            <a:pPr marL="0" indent="0">
              <a:buNone/>
            </a:pPr>
            <a:r>
              <a:rPr lang="es-MX" b="1" dirty="0" smtClean="0"/>
              <a:t>Investigar y presentar en un trabajo lo siguiente:</a:t>
            </a:r>
          </a:p>
          <a:p>
            <a:r>
              <a:rPr lang="es-MX" dirty="0" smtClean="0"/>
              <a:t>Ordenamiento Shell</a:t>
            </a:r>
          </a:p>
          <a:p>
            <a:r>
              <a:rPr lang="es-MX" dirty="0" smtClean="0"/>
              <a:t>Ordenamiento de Inserción directa</a:t>
            </a:r>
          </a:p>
          <a:p>
            <a:r>
              <a:rPr lang="es-MX" dirty="0" smtClean="0"/>
              <a:t>Ordenamiento de selección</a:t>
            </a:r>
          </a:p>
          <a:p>
            <a:r>
              <a:rPr lang="es-MX" dirty="0" smtClean="0"/>
              <a:t>Ordenamiento </a:t>
            </a:r>
            <a:r>
              <a:rPr lang="es-MX" dirty="0" err="1" smtClean="0"/>
              <a:t>Quicksort</a:t>
            </a:r>
            <a:endParaRPr lang="es-MX" dirty="0" smtClean="0"/>
          </a:p>
          <a:p>
            <a:endParaRPr lang="es-MX" dirty="0" smtClean="0"/>
          </a:p>
          <a:p>
            <a:pPr>
              <a:buFont typeface="+mj-lt"/>
              <a:buAutoNum type="arabicPeriod"/>
            </a:pPr>
            <a:r>
              <a:rPr lang="es-MX" dirty="0" smtClean="0"/>
              <a:t>Definición</a:t>
            </a:r>
          </a:p>
          <a:p>
            <a:pPr>
              <a:buFont typeface="+mj-lt"/>
              <a:buAutoNum type="arabicPeriod"/>
            </a:pPr>
            <a:r>
              <a:rPr lang="es-MX" dirty="0" smtClean="0"/>
              <a:t>Código Ejemplo </a:t>
            </a:r>
          </a:p>
          <a:p>
            <a:pPr>
              <a:buFont typeface="+mj-lt"/>
              <a:buAutoNum type="arabicPeriod"/>
            </a:pPr>
            <a:r>
              <a:rPr lang="es-MX" dirty="0" smtClean="0"/>
              <a:t>Impreso</a:t>
            </a:r>
          </a:p>
          <a:p>
            <a:endParaRPr lang="es-MX" dirty="0"/>
          </a:p>
        </p:txBody>
      </p:sp>
    </p:spTree>
    <p:extLst>
      <p:ext uri="{BB962C8B-B14F-4D97-AF65-F5344CB8AC3E}">
        <p14:creationId xmlns:p14="http://schemas.microsoft.com/office/powerpoint/2010/main" val="125088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599" y="525637"/>
            <a:ext cx="8911687" cy="1280890"/>
          </a:xfrm>
        </p:spPr>
        <p:txBody>
          <a:bodyPr>
            <a:noAutofit/>
          </a:bodyPr>
          <a:lstStyle/>
          <a:p>
            <a:r>
              <a:rPr lang="es-MX" sz="4400" dirty="0" smtClean="0"/>
              <a:t>TÉCNICAS DE PROGRAMACIÓN</a:t>
            </a:r>
            <a:br>
              <a:rPr lang="es-MX" sz="4400" dirty="0" smtClean="0"/>
            </a:br>
            <a:r>
              <a:rPr lang="es-MX" sz="4400" dirty="0" smtClean="0"/>
              <a:t>UNIDADES </a:t>
            </a:r>
            <a:endParaRPr lang="es-MX" sz="4400" dirty="0"/>
          </a:p>
        </p:txBody>
      </p:sp>
      <p:sp>
        <p:nvSpPr>
          <p:cNvPr id="3" name="Marcador de contenido 2"/>
          <p:cNvSpPr>
            <a:spLocks noGrp="1"/>
          </p:cNvSpPr>
          <p:nvPr>
            <p:ph idx="1"/>
          </p:nvPr>
        </p:nvSpPr>
        <p:spPr>
          <a:xfrm>
            <a:off x="971427" y="2105464"/>
            <a:ext cx="8915400" cy="3777622"/>
          </a:xfrm>
        </p:spPr>
        <p:txBody>
          <a:bodyPr>
            <a:normAutofit/>
          </a:bodyPr>
          <a:lstStyle/>
          <a:p>
            <a:r>
              <a:rPr lang="es-MX" sz="4400" dirty="0" smtClean="0"/>
              <a:t>I. Optimización de Código</a:t>
            </a:r>
          </a:p>
          <a:p>
            <a:r>
              <a:rPr lang="es-MX" sz="4400" dirty="0" smtClean="0"/>
              <a:t>II. Complejidad de Algoritmos</a:t>
            </a:r>
          </a:p>
          <a:p>
            <a:r>
              <a:rPr lang="es-MX" sz="4400" dirty="0" smtClean="0"/>
              <a:t>III. Recursividad como técnicas de programación</a:t>
            </a:r>
            <a:endParaRPr lang="es-MX" sz="4400" dirty="0"/>
          </a:p>
        </p:txBody>
      </p:sp>
    </p:spTree>
    <p:extLst>
      <p:ext uri="{BB962C8B-B14F-4D97-AF65-F5344CB8AC3E}">
        <p14:creationId xmlns:p14="http://schemas.microsoft.com/office/powerpoint/2010/main" val="2332705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599" y="525637"/>
            <a:ext cx="8911687" cy="1280890"/>
          </a:xfrm>
        </p:spPr>
        <p:txBody>
          <a:bodyPr>
            <a:noAutofit/>
          </a:bodyPr>
          <a:lstStyle/>
          <a:p>
            <a:r>
              <a:rPr lang="es-MX" sz="4400" dirty="0" smtClean="0"/>
              <a:t>UNIDAD 1</a:t>
            </a:r>
            <a:endParaRPr lang="es-MX" sz="4400" dirty="0"/>
          </a:p>
        </p:txBody>
      </p:sp>
      <p:sp>
        <p:nvSpPr>
          <p:cNvPr id="3" name="Marcador de contenido 2"/>
          <p:cNvSpPr>
            <a:spLocks noGrp="1"/>
          </p:cNvSpPr>
          <p:nvPr>
            <p:ph idx="1"/>
          </p:nvPr>
        </p:nvSpPr>
        <p:spPr>
          <a:xfrm>
            <a:off x="971427" y="2105464"/>
            <a:ext cx="8915400" cy="3777622"/>
          </a:xfrm>
        </p:spPr>
        <p:txBody>
          <a:bodyPr>
            <a:normAutofit/>
          </a:bodyPr>
          <a:lstStyle/>
          <a:p>
            <a:r>
              <a:rPr lang="es-MX" sz="4400" dirty="0" smtClean="0"/>
              <a:t>HTML</a:t>
            </a:r>
          </a:p>
          <a:p>
            <a:r>
              <a:rPr lang="es-MX" sz="4400" dirty="0" smtClean="0"/>
              <a:t>FORMULARIOS</a:t>
            </a:r>
          </a:p>
          <a:p>
            <a:r>
              <a:rPr lang="es-MX" sz="4400" dirty="0" smtClean="0"/>
              <a:t>IF</a:t>
            </a:r>
          </a:p>
          <a:p>
            <a:r>
              <a:rPr lang="es-MX" sz="4400" dirty="0" smtClean="0"/>
              <a:t>SWITCH</a:t>
            </a:r>
            <a:endParaRPr lang="es-MX" sz="4400" dirty="0"/>
          </a:p>
        </p:txBody>
      </p:sp>
    </p:spTree>
    <p:extLst>
      <p:ext uri="{BB962C8B-B14F-4D97-AF65-F5344CB8AC3E}">
        <p14:creationId xmlns:p14="http://schemas.microsoft.com/office/powerpoint/2010/main" val="453344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4464" y="286487"/>
            <a:ext cx="8911687" cy="1280890"/>
          </a:xfrm>
        </p:spPr>
        <p:txBody>
          <a:bodyPr>
            <a:noAutofit/>
          </a:bodyPr>
          <a:lstStyle/>
          <a:p>
            <a:r>
              <a:rPr lang="es-MX" sz="4400" dirty="0" smtClean="0"/>
              <a:t>UNIDAD 2</a:t>
            </a:r>
            <a:endParaRPr lang="es-MX" sz="4400" dirty="0"/>
          </a:p>
        </p:txBody>
      </p:sp>
      <p:sp>
        <p:nvSpPr>
          <p:cNvPr id="3" name="Marcador de contenido 2"/>
          <p:cNvSpPr>
            <a:spLocks noGrp="1"/>
          </p:cNvSpPr>
          <p:nvPr>
            <p:ph idx="1"/>
          </p:nvPr>
        </p:nvSpPr>
        <p:spPr>
          <a:xfrm>
            <a:off x="830751" y="1134793"/>
            <a:ext cx="10831366" cy="4942450"/>
          </a:xfrm>
        </p:spPr>
        <p:txBody>
          <a:bodyPr>
            <a:normAutofit fontScale="70000" lnSpcReduction="20000"/>
          </a:bodyPr>
          <a:lstStyle/>
          <a:p>
            <a:r>
              <a:rPr lang="es-MX" sz="4400" dirty="0"/>
              <a:t>¿</a:t>
            </a:r>
            <a:r>
              <a:rPr lang="es-MX" sz="4400" dirty="0" smtClean="0"/>
              <a:t>Que es optimizar?</a:t>
            </a:r>
          </a:p>
          <a:p>
            <a:r>
              <a:rPr lang="es-MX" sz="4400" dirty="0" smtClean="0"/>
              <a:t>Wikipedia: La</a:t>
            </a:r>
            <a:r>
              <a:rPr lang="es-MX" sz="4400" dirty="0"/>
              <a:t> </a:t>
            </a:r>
            <a:r>
              <a:rPr lang="es-MX" sz="4400" b="1" dirty="0"/>
              <a:t>optimización de software</a:t>
            </a:r>
            <a:r>
              <a:rPr lang="es-MX" sz="4400" dirty="0"/>
              <a:t> es el proceso de modificación de un </a:t>
            </a:r>
            <a:r>
              <a:rPr lang="es-MX" sz="4400" dirty="0">
                <a:hlinkClick r:id="rId2" tooltip="Software"/>
              </a:rPr>
              <a:t>software</a:t>
            </a:r>
            <a:r>
              <a:rPr lang="es-MX" sz="4400" dirty="0"/>
              <a:t> para hacer que algún aspecto del </a:t>
            </a:r>
            <a:r>
              <a:rPr lang="es-MX" sz="4400" dirty="0" smtClean="0"/>
              <a:t>“programa” funcione </a:t>
            </a:r>
            <a:r>
              <a:rPr lang="es-MX" sz="4400" dirty="0"/>
              <a:t>de manera más </a:t>
            </a:r>
            <a:r>
              <a:rPr lang="es-MX" sz="4400" dirty="0">
                <a:hlinkClick r:id="rId3" tooltip="Eficiente"/>
              </a:rPr>
              <a:t>eficiente</a:t>
            </a:r>
            <a:r>
              <a:rPr lang="es-MX" sz="4400" dirty="0"/>
              <a:t> y/o utilizar menos recursos (</a:t>
            </a:r>
            <a:r>
              <a:rPr lang="es-MX" sz="4400" dirty="0" smtClean="0"/>
              <a:t>mayor </a:t>
            </a:r>
            <a:r>
              <a:rPr lang="es-MX" sz="4400" dirty="0" smtClean="0">
                <a:hlinkClick r:id="rId4" tooltip="Rendimiento"/>
              </a:rPr>
              <a:t>rendimiento</a:t>
            </a:r>
            <a:r>
              <a:rPr lang="es-MX" sz="4400" dirty="0"/>
              <a:t>). En general, un </a:t>
            </a:r>
            <a:r>
              <a:rPr lang="es-MX" sz="4400" dirty="0">
                <a:hlinkClick r:id="rId5" tooltip="Programa informático"/>
              </a:rPr>
              <a:t>programa</a:t>
            </a:r>
            <a:r>
              <a:rPr lang="es-MX" sz="4400" dirty="0"/>
              <a:t> puede ser optimizado para que se ejecute más rápidamente, o sea capaz de operar con menos </a:t>
            </a:r>
            <a:r>
              <a:rPr lang="es-MX" sz="4400" dirty="0">
                <a:hlinkClick r:id="rId6" tooltip="Memoria (informática)"/>
              </a:rPr>
              <a:t>memoria</a:t>
            </a:r>
            <a:r>
              <a:rPr lang="es-MX" sz="4400" dirty="0"/>
              <a:t> u otros recursos, o consuman menos energía</a:t>
            </a:r>
            <a:r>
              <a:rPr lang="es-MX" sz="4400" dirty="0" smtClean="0"/>
              <a:t>.</a:t>
            </a:r>
          </a:p>
          <a:p>
            <a:r>
              <a:rPr lang="es-MX" sz="3600" dirty="0"/>
              <a:t>La palabra "optimización", comparte la misma raíz que "</a:t>
            </a:r>
            <a:r>
              <a:rPr lang="es-MX" sz="3600" dirty="0" smtClean="0"/>
              <a:t>óptimo“.</a:t>
            </a:r>
          </a:p>
          <a:p>
            <a:r>
              <a:rPr lang="es-MX" sz="4400" dirty="0" smtClean="0"/>
              <a:t>El objetivo del curso es aprender a optimizar nuestros códigos.</a:t>
            </a:r>
            <a:endParaRPr lang="es-MX" sz="4400" dirty="0"/>
          </a:p>
        </p:txBody>
      </p:sp>
    </p:spTree>
    <p:extLst>
      <p:ext uri="{BB962C8B-B14F-4D97-AF65-F5344CB8AC3E}">
        <p14:creationId xmlns:p14="http://schemas.microsoft.com/office/powerpoint/2010/main" val="1242272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4464" y="286487"/>
            <a:ext cx="8911687" cy="1280890"/>
          </a:xfrm>
        </p:spPr>
        <p:txBody>
          <a:bodyPr>
            <a:noAutofit/>
          </a:bodyPr>
          <a:lstStyle/>
          <a:p>
            <a:r>
              <a:rPr lang="es-MX" sz="4400" dirty="0" smtClean="0"/>
              <a:t>Optimizar</a:t>
            </a:r>
            <a:endParaRPr lang="es-MX" sz="4400" dirty="0"/>
          </a:p>
        </p:txBody>
      </p:sp>
      <p:sp>
        <p:nvSpPr>
          <p:cNvPr id="4" name="Marcador de contenido 3"/>
          <p:cNvSpPr>
            <a:spLocks noGrp="1"/>
          </p:cNvSpPr>
          <p:nvPr>
            <p:ph idx="1"/>
          </p:nvPr>
        </p:nvSpPr>
        <p:spPr/>
        <p:txBody>
          <a:bodyPr/>
          <a:lstStyle/>
          <a:p>
            <a:endParaRPr lang="es-MX" dirty="0"/>
          </a:p>
        </p:txBody>
      </p:sp>
      <p:pic>
        <p:nvPicPr>
          <p:cNvPr id="1026" name="Picture 2" descr="http://i.emezeta.com/weblog/optimizar-rendimiento-web/optimizar-rendimiento-web.png"/>
          <p:cNvPicPr>
            <a:picLocks noChangeAspect="1" noChangeArrowheads="1"/>
          </p:cNvPicPr>
          <p:nvPr/>
        </p:nvPicPr>
        <p:blipFill rotWithShape="1">
          <a:blip r:embed="rId2">
            <a:extLst>
              <a:ext uri="{28A0092B-C50C-407E-A947-70E740481C1C}">
                <a14:useLocalDpi xmlns:a14="http://schemas.microsoft.com/office/drawing/2010/main" val="0"/>
              </a:ext>
            </a:extLst>
          </a:blip>
          <a:srcRect l="17194" t="2330" r="17051" b="15917"/>
          <a:stretch/>
        </p:blipFill>
        <p:spPr bwMode="auto">
          <a:xfrm>
            <a:off x="450166" y="1294227"/>
            <a:ext cx="3404382" cy="36437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filmultimedia.com/wp-content/uploads/2013/04/optimizar-contenido-we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76" y="1294227"/>
            <a:ext cx="55911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marketingguerrilla.es/wp-content/uploads/2012/09/optimizar_campa%C3%B1a_onlin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1137" y="4255611"/>
            <a:ext cx="2800863" cy="23979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kms-consultores.com/wp-content/uploads/2009/09/Fotolia_11415523_S-300x3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9139" y="4269090"/>
            <a:ext cx="2384498" cy="23844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avconsultorespymes.files.wordpress.com/2011/04/mejorarproceso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3637" y="4238612"/>
            <a:ext cx="2857500" cy="241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4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599" y="525637"/>
            <a:ext cx="8911687" cy="1280890"/>
          </a:xfrm>
        </p:spPr>
        <p:txBody>
          <a:bodyPr>
            <a:noAutofit/>
          </a:bodyPr>
          <a:lstStyle/>
          <a:p>
            <a:r>
              <a:rPr lang="es-MX" sz="4400" dirty="0" smtClean="0"/>
              <a:t>UNIDAD 2</a:t>
            </a:r>
            <a:endParaRPr lang="es-MX" sz="4400" dirty="0"/>
          </a:p>
        </p:txBody>
      </p:sp>
      <p:sp>
        <p:nvSpPr>
          <p:cNvPr id="3" name="Marcador de contenido 2"/>
          <p:cNvSpPr>
            <a:spLocks noGrp="1"/>
          </p:cNvSpPr>
          <p:nvPr>
            <p:ph idx="1"/>
          </p:nvPr>
        </p:nvSpPr>
        <p:spPr>
          <a:xfrm>
            <a:off x="862598" y="1806526"/>
            <a:ext cx="9997659" cy="4481731"/>
          </a:xfrm>
        </p:spPr>
        <p:txBody>
          <a:bodyPr>
            <a:normAutofit fontScale="92500" lnSpcReduction="20000"/>
          </a:bodyPr>
          <a:lstStyle/>
          <a:p>
            <a:pPr marL="0" indent="0">
              <a:buNone/>
            </a:pPr>
            <a:r>
              <a:rPr lang="es-MX" sz="4400" dirty="0" smtClean="0"/>
              <a:t>Para saber optimizar, debemos conocer el funcionamiento de un lenguaje de programación (PHP).</a:t>
            </a:r>
          </a:p>
          <a:p>
            <a:pPr marL="0" indent="0">
              <a:buNone/>
            </a:pPr>
            <a:endParaRPr lang="es-MX" sz="4400" dirty="0"/>
          </a:p>
          <a:p>
            <a:pPr marL="0" indent="0">
              <a:buNone/>
            </a:pPr>
            <a:r>
              <a:rPr lang="es-MX" sz="4400" dirty="0" smtClean="0"/>
              <a:t>Continuamos viendo …</a:t>
            </a:r>
          </a:p>
          <a:p>
            <a:pPr marL="0" indent="0">
              <a:buNone/>
            </a:pPr>
            <a:endParaRPr lang="es-MX" sz="4400" dirty="0" smtClean="0"/>
          </a:p>
          <a:p>
            <a:pPr marL="0" indent="0">
              <a:buNone/>
            </a:pPr>
            <a:r>
              <a:rPr lang="es-MX" sz="4400" dirty="0" smtClean="0"/>
              <a:t>Estructuras de control</a:t>
            </a:r>
            <a:endParaRPr lang="es-MX" sz="4400" dirty="0"/>
          </a:p>
        </p:txBody>
      </p:sp>
    </p:spTree>
    <p:extLst>
      <p:ext uri="{BB962C8B-B14F-4D97-AF65-F5344CB8AC3E}">
        <p14:creationId xmlns:p14="http://schemas.microsoft.com/office/powerpoint/2010/main" val="219411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5098" y="33464"/>
            <a:ext cx="8911687" cy="858663"/>
          </a:xfrm>
        </p:spPr>
        <p:txBody>
          <a:bodyPr>
            <a:noAutofit/>
          </a:bodyPr>
          <a:lstStyle/>
          <a:p>
            <a:r>
              <a:rPr lang="es-MX" dirty="0" smtClean="0"/>
              <a:t>Ciclos </a:t>
            </a:r>
            <a:r>
              <a:rPr lang="es-MX" b="1" dirty="0" err="1" smtClean="0"/>
              <a:t>for</a:t>
            </a:r>
            <a:r>
              <a:rPr lang="es-MX" dirty="0" smtClean="0"/>
              <a:t>, </a:t>
            </a:r>
            <a:r>
              <a:rPr lang="es-MX" b="1" dirty="0" err="1" smtClean="0"/>
              <a:t>while</a:t>
            </a:r>
            <a:r>
              <a:rPr lang="es-MX" dirty="0" smtClean="0"/>
              <a:t>, </a:t>
            </a:r>
            <a:r>
              <a:rPr lang="es-MX" b="1" dirty="0" smtClean="0"/>
              <a:t>do-</a:t>
            </a:r>
            <a:r>
              <a:rPr lang="es-MX" b="1" dirty="0" err="1" smtClean="0"/>
              <a:t>while</a:t>
            </a:r>
            <a:endParaRPr lang="es-MX" b="1" dirty="0"/>
          </a:p>
        </p:txBody>
      </p:sp>
      <p:sp>
        <p:nvSpPr>
          <p:cNvPr id="3" name="Marcador de contenido 2"/>
          <p:cNvSpPr>
            <a:spLocks noGrp="1"/>
          </p:cNvSpPr>
          <p:nvPr>
            <p:ph idx="1"/>
          </p:nvPr>
        </p:nvSpPr>
        <p:spPr>
          <a:xfrm>
            <a:off x="545099" y="892127"/>
            <a:ext cx="11532601" cy="1101773"/>
          </a:xfrm>
        </p:spPr>
        <p:txBody>
          <a:bodyPr>
            <a:normAutofit/>
          </a:bodyPr>
          <a:lstStyle/>
          <a:p>
            <a:pPr marL="0" indent="0">
              <a:buNone/>
            </a:pPr>
            <a:r>
              <a:rPr lang="es-MX" sz="2400" dirty="0" smtClean="0"/>
              <a:t>Un ciclo, es </a:t>
            </a:r>
            <a:r>
              <a:rPr lang="es-MX" sz="2400" dirty="0"/>
              <a:t>la capacidad de repetir una serie de acciones hasta que se </a:t>
            </a:r>
            <a:r>
              <a:rPr lang="es-MX" sz="2400" dirty="0" smtClean="0"/>
              <a:t>cumple una </a:t>
            </a:r>
            <a:r>
              <a:rPr lang="es-MX" sz="2400" dirty="0"/>
              <a:t>condición </a:t>
            </a:r>
            <a:r>
              <a:rPr lang="es-MX" sz="2400" dirty="0" smtClean="0"/>
              <a:t>especificada.</a:t>
            </a:r>
          </a:p>
          <a:p>
            <a:pPr marL="0" indent="0">
              <a:buNone/>
            </a:pPr>
            <a:endParaRPr lang="es-MX" sz="2800" dirty="0" smtClean="0"/>
          </a:p>
          <a:p>
            <a:pPr marL="0" indent="0">
              <a:buNone/>
            </a:pPr>
            <a:endParaRPr lang="es-MX" sz="2800" dirty="0"/>
          </a:p>
        </p:txBody>
      </p:sp>
      <p:sp>
        <p:nvSpPr>
          <p:cNvPr id="4" name="Marcador de contenido 2"/>
          <p:cNvSpPr txBox="1">
            <a:spLocks/>
          </p:cNvSpPr>
          <p:nvPr/>
        </p:nvSpPr>
        <p:spPr>
          <a:xfrm>
            <a:off x="545098" y="1750790"/>
            <a:ext cx="11138902" cy="387531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s-MX" sz="2300" dirty="0"/>
              <a:t>La mejor manera de comprender el </a:t>
            </a:r>
            <a:r>
              <a:rPr lang="es-MX" sz="2300" dirty="0" smtClean="0"/>
              <a:t>ciclo </a:t>
            </a:r>
            <a:r>
              <a:rPr lang="es-MX" sz="2300" dirty="0" err="1" smtClean="0"/>
              <a:t>for</a:t>
            </a:r>
            <a:r>
              <a:rPr lang="es-MX" sz="2300" dirty="0" smtClean="0"/>
              <a:t> </a:t>
            </a:r>
            <a:r>
              <a:rPr lang="es-MX" sz="2300" dirty="0"/>
              <a:t>es analizando el </a:t>
            </a:r>
            <a:r>
              <a:rPr lang="es-MX" sz="2300" dirty="0" smtClean="0"/>
              <a:t>código. A continuación un ejemplo </a:t>
            </a:r>
            <a:r>
              <a:rPr lang="es-MX" sz="2300" dirty="0"/>
              <a:t>que </a:t>
            </a:r>
            <a:r>
              <a:rPr lang="es-MX" sz="2300" dirty="0" smtClean="0"/>
              <a:t>imprime los </a:t>
            </a:r>
            <a:r>
              <a:rPr lang="es-MX" sz="2300" dirty="0"/>
              <a:t>números del 1 al 10:</a:t>
            </a:r>
          </a:p>
          <a:p>
            <a:pPr marL="0" indent="0">
              <a:spcBef>
                <a:spcPts val="0"/>
              </a:spcBef>
              <a:buNone/>
            </a:pPr>
            <a:r>
              <a:rPr lang="es-MX" sz="2600" dirty="0">
                <a:latin typeface="Courier New" panose="02070309020205020404" pitchFamily="49" charset="0"/>
                <a:cs typeface="Courier New" panose="02070309020205020404" pitchFamily="49" charset="0"/>
              </a:rPr>
              <a:t>&lt;?</a:t>
            </a:r>
            <a:r>
              <a:rPr lang="es-MX" sz="2600" dirty="0" err="1">
                <a:latin typeface="Courier New" panose="02070309020205020404" pitchFamily="49" charset="0"/>
                <a:cs typeface="Courier New" panose="02070309020205020404" pitchFamily="49" charset="0"/>
              </a:rPr>
              <a:t>php</a:t>
            </a:r>
            <a:endParaRPr lang="es-MX" sz="2600" dirty="0">
              <a:latin typeface="Courier New" panose="02070309020205020404" pitchFamily="49" charset="0"/>
              <a:cs typeface="Courier New" panose="02070309020205020404" pitchFamily="49" charset="0"/>
            </a:endParaRPr>
          </a:p>
          <a:p>
            <a:pPr marL="400050" lvl="1" indent="0">
              <a:spcBef>
                <a:spcPts val="0"/>
              </a:spcBef>
              <a:buNone/>
            </a:pPr>
            <a:r>
              <a:rPr lang="es-MX" sz="2300" dirty="0">
                <a:latin typeface="Courier New" panose="02070309020205020404" pitchFamily="49" charset="0"/>
                <a:cs typeface="Courier New" panose="02070309020205020404" pitchFamily="49" charset="0"/>
              </a:rPr>
              <a:t>// </a:t>
            </a:r>
            <a:r>
              <a:rPr lang="es-MX" sz="2300" dirty="0" smtClean="0">
                <a:latin typeface="Courier New" panose="02070309020205020404" pitchFamily="49" charset="0"/>
                <a:cs typeface="Courier New" panose="02070309020205020404" pitchFamily="49" charset="0"/>
              </a:rPr>
              <a:t>ciclo de 10 iteraciones, termina hasta </a:t>
            </a:r>
            <a:r>
              <a:rPr lang="es-MX" sz="2300" dirty="0">
                <a:latin typeface="Courier New" panose="02070309020205020404" pitchFamily="49" charset="0"/>
                <a:cs typeface="Courier New" panose="02070309020205020404" pitchFamily="49" charset="0"/>
              </a:rPr>
              <a:t>que </a:t>
            </a:r>
            <a:r>
              <a:rPr lang="es-MX" sz="2300" dirty="0" smtClean="0">
                <a:latin typeface="Courier New" panose="02070309020205020404" pitchFamily="49" charset="0"/>
                <a:cs typeface="Courier New" panose="02070309020205020404" pitchFamily="49" charset="0"/>
              </a:rPr>
              <a:t>el valor de $x llega </a:t>
            </a:r>
            <a:r>
              <a:rPr lang="es-MX" sz="2300" dirty="0">
                <a:latin typeface="Courier New" panose="02070309020205020404" pitchFamily="49" charset="0"/>
                <a:cs typeface="Courier New" panose="02070309020205020404" pitchFamily="49" charset="0"/>
              </a:rPr>
              <a:t>a 10</a:t>
            </a:r>
          </a:p>
          <a:p>
            <a:pPr marL="400050" lvl="1" indent="0">
              <a:spcBef>
                <a:spcPts val="0"/>
              </a:spcBef>
              <a:buNone/>
            </a:pPr>
            <a:r>
              <a:rPr lang="es-MX" sz="2300" dirty="0" err="1" smtClean="0">
                <a:latin typeface="Courier New" panose="02070309020205020404" pitchFamily="49" charset="0"/>
                <a:cs typeface="Courier New" panose="02070309020205020404" pitchFamily="49" charset="0"/>
              </a:rPr>
              <a:t>for</a:t>
            </a:r>
            <a:r>
              <a:rPr lang="es-MX" sz="2300" dirty="0" smtClean="0">
                <a:latin typeface="Courier New" panose="02070309020205020404" pitchFamily="49" charset="0"/>
                <a:cs typeface="Courier New" panose="02070309020205020404" pitchFamily="49" charset="0"/>
              </a:rPr>
              <a:t> </a:t>
            </a:r>
            <a:r>
              <a:rPr lang="es-MX" sz="2300" dirty="0">
                <a:latin typeface="Courier New" panose="02070309020205020404" pitchFamily="49" charset="0"/>
                <a:cs typeface="Courier New" panose="02070309020205020404" pitchFamily="49" charset="0"/>
              </a:rPr>
              <a:t>($x=1; $</a:t>
            </a:r>
            <a:r>
              <a:rPr lang="es-MX" sz="2300" dirty="0" smtClean="0">
                <a:latin typeface="Courier New" panose="02070309020205020404" pitchFamily="49" charset="0"/>
                <a:cs typeface="Courier New" panose="02070309020205020404" pitchFamily="49" charset="0"/>
              </a:rPr>
              <a:t>x&lt;=10</a:t>
            </a:r>
            <a:r>
              <a:rPr lang="es-MX" sz="2300" dirty="0">
                <a:latin typeface="Courier New" panose="02070309020205020404" pitchFamily="49" charset="0"/>
                <a:cs typeface="Courier New" panose="02070309020205020404" pitchFamily="49" charset="0"/>
              </a:rPr>
              <a:t>; $x++) </a:t>
            </a:r>
            <a:endParaRPr lang="es-MX" sz="2300" dirty="0" smtClean="0">
              <a:latin typeface="Courier New" panose="02070309020205020404" pitchFamily="49" charset="0"/>
              <a:cs typeface="Courier New" panose="02070309020205020404" pitchFamily="49" charset="0"/>
            </a:endParaRPr>
          </a:p>
          <a:p>
            <a:pPr marL="400050" lvl="1" indent="0">
              <a:spcBef>
                <a:spcPts val="0"/>
              </a:spcBef>
              <a:buNone/>
            </a:pPr>
            <a:r>
              <a:rPr lang="es-MX" sz="2300" dirty="0" smtClean="0">
                <a:latin typeface="Courier New" panose="02070309020205020404" pitchFamily="49" charset="0"/>
                <a:cs typeface="Courier New" panose="02070309020205020404" pitchFamily="49" charset="0"/>
              </a:rPr>
              <a:t>{</a:t>
            </a:r>
            <a:endParaRPr lang="es-MX" sz="2300" dirty="0">
              <a:latin typeface="Courier New" panose="02070309020205020404" pitchFamily="49" charset="0"/>
              <a:cs typeface="Courier New" panose="02070309020205020404" pitchFamily="49" charset="0"/>
            </a:endParaRPr>
          </a:p>
          <a:p>
            <a:pPr marL="400050" lvl="1" indent="0">
              <a:spcBef>
                <a:spcPts val="0"/>
              </a:spcBef>
              <a:buNone/>
            </a:pPr>
            <a:r>
              <a:rPr lang="es-MX" sz="2300" dirty="0" smtClean="0">
                <a:latin typeface="Courier New" panose="02070309020205020404" pitchFamily="49" charset="0"/>
                <a:cs typeface="Courier New" panose="02070309020205020404" pitchFamily="49" charset="0"/>
              </a:rPr>
              <a:t>		echo “ el número es $x \n";</a:t>
            </a:r>
            <a:endParaRPr lang="es-MX" sz="2300" dirty="0">
              <a:latin typeface="Courier New" panose="02070309020205020404" pitchFamily="49" charset="0"/>
              <a:cs typeface="Courier New" panose="02070309020205020404" pitchFamily="49" charset="0"/>
            </a:endParaRPr>
          </a:p>
          <a:p>
            <a:pPr marL="400050" lvl="1" indent="0">
              <a:spcBef>
                <a:spcPts val="0"/>
              </a:spcBef>
              <a:buNone/>
            </a:pPr>
            <a:r>
              <a:rPr lang="es-MX" sz="2300" dirty="0">
                <a:latin typeface="Courier New" panose="02070309020205020404" pitchFamily="49" charset="0"/>
                <a:cs typeface="Courier New" panose="02070309020205020404" pitchFamily="49" charset="0"/>
              </a:rPr>
              <a:t>}</a:t>
            </a:r>
          </a:p>
          <a:p>
            <a:pPr marL="0" indent="0">
              <a:spcBef>
                <a:spcPts val="0"/>
              </a:spcBef>
              <a:buNone/>
            </a:pPr>
            <a:r>
              <a:rPr lang="es-MX" sz="2600" dirty="0" smtClean="0">
                <a:latin typeface="Courier New" panose="02070309020205020404" pitchFamily="49" charset="0"/>
                <a:cs typeface="Courier New" panose="02070309020205020404" pitchFamily="49" charset="0"/>
              </a:rPr>
              <a:t>?&gt;</a:t>
            </a:r>
          </a:p>
          <a:p>
            <a:pPr marL="0" indent="0">
              <a:spcBef>
                <a:spcPts val="0"/>
              </a:spcBef>
              <a:buNone/>
            </a:pPr>
            <a:endParaRPr lang="es-MX" sz="2600" dirty="0">
              <a:latin typeface="Courier New" panose="02070309020205020404" pitchFamily="49" charset="0"/>
              <a:cs typeface="Courier New" panose="02070309020205020404" pitchFamily="49" charset="0"/>
            </a:endParaRPr>
          </a:p>
          <a:p>
            <a:pPr marL="0" indent="0">
              <a:buNone/>
            </a:pPr>
            <a:r>
              <a:rPr lang="es-MX" sz="2300" dirty="0"/>
              <a:t>La primera </a:t>
            </a:r>
            <a:r>
              <a:rPr lang="es-MX" sz="2300" dirty="0" smtClean="0"/>
              <a:t>sección de </a:t>
            </a:r>
            <a:r>
              <a:rPr lang="es-MX" sz="2300" dirty="0" err="1" smtClean="0"/>
              <a:t>for</a:t>
            </a:r>
            <a:r>
              <a:rPr lang="es-MX" sz="2300" dirty="0" smtClean="0"/>
              <a:t>, es </a:t>
            </a:r>
            <a:r>
              <a:rPr lang="es-MX" sz="2300" dirty="0"/>
              <a:t>una expresión de asignación, que inicializa el </a:t>
            </a:r>
            <a:r>
              <a:rPr lang="es-MX" sz="2300" dirty="0" smtClean="0"/>
              <a:t>ciclo con </a:t>
            </a:r>
            <a:r>
              <a:rPr lang="es-MX" sz="2300" dirty="0"/>
              <a:t>cierto </a:t>
            </a:r>
            <a:r>
              <a:rPr lang="es-MX" sz="2300" dirty="0" smtClean="0"/>
              <a:t>valor; </a:t>
            </a:r>
            <a:r>
              <a:rPr lang="es-MX" sz="2300" dirty="0"/>
              <a:t>en </a:t>
            </a:r>
            <a:r>
              <a:rPr lang="es-MX" sz="2300" dirty="0" smtClean="0"/>
              <a:t>este caso </a:t>
            </a:r>
            <a:r>
              <a:rPr lang="es-MX" sz="2300" dirty="0"/>
              <a:t>le asigna el valor 1 a la variable $x.</a:t>
            </a:r>
          </a:p>
          <a:p>
            <a:pPr marL="0" indent="0">
              <a:buNone/>
            </a:pPr>
            <a:r>
              <a:rPr lang="es-MX" sz="2300" dirty="0"/>
              <a:t>La </a:t>
            </a:r>
            <a:r>
              <a:rPr lang="es-MX" sz="2300" dirty="0" smtClean="0"/>
              <a:t>segunda, </a:t>
            </a:r>
            <a:r>
              <a:rPr lang="es-MX" sz="2300" dirty="0"/>
              <a:t>es una expresión condicional, que debe evaluarse como verdadera o falsa; </a:t>
            </a:r>
            <a:r>
              <a:rPr lang="es-MX" sz="2300" dirty="0" smtClean="0"/>
              <a:t>el  ciclo seguirá </a:t>
            </a:r>
            <a:r>
              <a:rPr lang="es-MX" sz="2300" dirty="0"/>
              <a:t>ejecutándose mientras esta condición sea verdadera. Una vez que se </a:t>
            </a:r>
            <a:r>
              <a:rPr lang="es-MX" sz="2300" dirty="0" smtClean="0"/>
              <a:t>vuelva falsa</a:t>
            </a:r>
            <a:r>
              <a:rPr lang="es-MX" sz="2300" dirty="0"/>
              <a:t>, el </a:t>
            </a:r>
            <a:r>
              <a:rPr lang="es-MX" sz="2300" dirty="0" smtClean="0"/>
              <a:t>ciclo dejará </a:t>
            </a:r>
            <a:r>
              <a:rPr lang="es-MX" sz="2300" dirty="0"/>
              <a:t>de ejecutarse.</a:t>
            </a:r>
          </a:p>
          <a:p>
            <a:pPr marL="0" indent="0">
              <a:buNone/>
            </a:pPr>
            <a:r>
              <a:rPr lang="es-MX" sz="2300" dirty="0"/>
              <a:t>La tercera es, de nuevo, una expresión de asignación, que se ejecuta al final de cada </a:t>
            </a:r>
            <a:r>
              <a:rPr lang="es-MX" sz="2300" dirty="0" smtClean="0"/>
              <a:t>repetición del ciclo, </a:t>
            </a:r>
            <a:r>
              <a:rPr lang="es-MX" sz="2300" dirty="0"/>
              <a:t>y que actualiza el contador con un nuevo valor; en este caso añade 1 </a:t>
            </a:r>
            <a:r>
              <a:rPr lang="es-MX" sz="2300" dirty="0" smtClean="0"/>
              <a:t>al valor </a:t>
            </a:r>
            <a:r>
              <a:rPr lang="es-MX" sz="2300" dirty="0"/>
              <a:t>de $</a:t>
            </a:r>
            <a:r>
              <a:rPr lang="es-MX" sz="2300" dirty="0" smtClean="0"/>
              <a:t>x, es igual a decir $x=$x+1;</a:t>
            </a:r>
            <a:endParaRPr lang="es-MX" sz="2600" dirty="0" smtClean="0">
              <a:latin typeface="Courier New" panose="02070309020205020404" pitchFamily="49" charset="0"/>
              <a:cs typeface="Courier New" panose="02070309020205020404" pitchFamily="49" charset="0"/>
            </a:endParaRPr>
          </a:p>
          <a:p>
            <a:pPr marL="0" indent="0">
              <a:buFont typeface="Wingdings 3" charset="2"/>
              <a:buNone/>
            </a:pPr>
            <a:endParaRPr lang="es-MX" sz="2800" dirty="0"/>
          </a:p>
        </p:txBody>
      </p:sp>
      <p:sp>
        <p:nvSpPr>
          <p:cNvPr id="5" name="Marcador de contenido 2"/>
          <p:cNvSpPr txBox="1">
            <a:spLocks/>
          </p:cNvSpPr>
          <p:nvPr/>
        </p:nvSpPr>
        <p:spPr>
          <a:xfrm>
            <a:off x="545098" y="5756227"/>
            <a:ext cx="11532601" cy="1101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smtClean="0"/>
              <a:t> Maestro, ¿Porque le dicen bucle? …. </a:t>
            </a:r>
            <a:r>
              <a:rPr lang="es-MX" dirty="0" err="1" smtClean="0"/>
              <a:t>Ahh</a:t>
            </a:r>
            <a:r>
              <a:rPr lang="es-MX" dirty="0" smtClean="0"/>
              <a:t> porque es una palabra de lengua española, son traducciones de ese país, es por ejemplo, dicen computador, vídeo  y otras palabras, pero en México se dice </a:t>
            </a:r>
            <a:r>
              <a:rPr lang="es-MX" b="1" dirty="0" smtClean="0"/>
              <a:t>ciclo</a:t>
            </a:r>
            <a:r>
              <a:rPr lang="es-MX" dirty="0" smtClean="0"/>
              <a:t>.</a:t>
            </a:r>
          </a:p>
          <a:p>
            <a:pPr marL="0" indent="0">
              <a:buFont typeface="Wingdings 3" charset="2"/>
              <a:buNone/>
            </a:pPr>
            <a:endParaRPr lang="es-MX" sz="2800" dirty="0" smtClean="0"/>
          </a:p>
          <a:p>
            <a:pPr marL="0" indent="0">
              <a:buFont typeface="Wingdings 3" charset="2"/>
              <a:buNone/>
            </a:pPr>
            <a:endParaRPr lang="es-MX" sz="2800" dirty="0"/>
          </a:p>
        </p:txBody>
      </p:sp>
    </p:spTree>
    <p:extLst>
      <p:ext uri="{BB962C8B-B14F-4D97-AF65-F5344CB8AC3E}">
        <p14:creationId xmlns:p14="http://schemas.microsoft.com/office/powerpoint/2010/main" val="130573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599" y="525637"/>
            <a:ext cx="8911687" cy="1280890"/>
          </a:xfrm>
        </p:spPr>
        <p:txBody>
          <a:bodyPr>
            <a:noAutofit/>
          </a:bodyPr>
          <a:lstStyle/>
          <a:p>
            <a:r>
              <a:rPr lang="es-MX" sz="4400" dirty="0" smtClean="0"/>
              <a:t>Ciclo </a:t>
            </a:r>
            <a:r>
              <a:rPr lang="es-MX" sz="4400" dirty="0" err="1" smtClean="0"/>
              <a:t>while</a:t>
            </a:r>
            <a:endParaRPr lang="es-MX" sz="4400" dirty="0"/>
          </a:p>
        </p:txBody>
      </p:sp>
      <p:sp>
        <p:nvSpPr>
          <p:cNvPr id="3" name="Marcador de contenido 2"/>
          <p:cNvSpPr>
            <a:spLocks noGrp="1"/>
          </p:cNvSpPr>
          <p:nvPr>
            <p:ph idx="1"/>
          </p:nvPr>
        </p:nvSpPr>
        <p:spPr>
          <a:xfrm>
            <a:off x="862599" y="1489026"/>
            <a:ext cx="9997659" cy="4481731"/>
          </a:xfrm>
        </p:spPr>
        <p:txBody>
          <a:bodyPr>
            <a:normAutofit fontScale="47500" lnSpcReduction="20000"/>
          </a:bodyPr>
          <a:lstStyle/>
          <a:p>
            <a:pPr marL="0" indent="0">
              <a:spcBef>
                <a:spcPts val="0"/>
              </a:spcBef>
              <a:buNone/>
            </a:pPr>
            <a:r>
              <a:rPr lang="es-MX" sz="4400" dirty="0" smtClean="0"/>
              <a:t>El ciclo </a:t>
            </a:r>
            <a:r>
              <a:rPr lang="es-MX" sz="4400" dirty="0" err="1" smtClean="0"/>
              <a:t>while</a:t>
            </a:r>
            <a:r>
              <a:rPr lang="es-MX" sz="4400" dirty="0"/>
              <a:t> </a:t>
            </a:r>
            <a:r>
              <a:rPr lang="es-MX" sz="4400" dirty="0" smtClean="0"/>
              <a:t> </a:t>
            </a:r>
            <a:r>
              <a:rPr lang="es-MX" sz="4400" dirty="0"/>
              <a:t>se repite continuamente mientras </a:t>
            </a:r>
            <a:r>
              <a:rPr lang="es-MX" sz="4400" dirty="0" smtClean="0"/>
              <a:t>una condición </a:t>
            </a:r>
            <a:r>
              <a:rPr lang="es-MX" sz="4400" dirty="0"/>
              <a:t>específica sea verdadera. A continuación </a:t>
            </a:r>
            <a:r>
              <a:rPr lang="es-MX" sz="4400" dirty="0" smtClean="0"/>
              <a:t>un </a:t>
            </a:r>
            <a:r>
              <a:rPr lang="es-MX" sz="4400" dirty="0"/>
              <a:t>ejemplo, que utiliza </a:t>
            </a:r>
            <a:r>
              <a:rPr lang="es-MX" sz="4400" dirty="0" smtClean="0"/>
              <a:t>un ciclo </a:t>
            </a:r>
            <a:r>
              <a:rPr lang="es-MX" sz="4400" dirty="0" err="1" smtClean="0"/>
              <a:t>while</a:t>
            </a:r>
            <a:r>
              <a:rPr lang="es-MX" sz="4400" dirty="0" smtClean="0"/>
              <a:t> para </a:t>
            </a:r>
            <a:r>
              <a:rPr lang="es-MX" sz="4400" dirty="0"/>
              <a:t>escribir </a:t>
            </a:r>
            <a:r>
              <a:rPr lang="es-MX" sz="4400" dirty="0" smtClean="0"/>
              <a:t>los número del 1 al 10.</a:t>
            </a:r>
          </a:p>
          <a:p>
            <a:pPr marL="0" indent="0">
              <a:spcBef>
                <a:spcPts val="0"/>
              </a:spcBef>
              <a:buNone/>
            </a:pPr>
            <a:endParaRPr lang="es-MX" sz="4400" dirty="0"/>
          </a:p>
          <a:p>
            <a:pPr marL="0" indent="0">
              <a:spcBef>
                <a:spcPts val="0"/>
              </a:spcBef>
              <a:buNone/>
            </a:pPr>
            <a:r>
              <a:rPr lang="es-MX" sz="4400" dirty="0">
                <a:latin typeface="Courier New" panose="02070309020205020404" pitchFamily="49" charset="0"/>
                <a:cs typeface="Courier New" panose="02070309020205020404" pitchFamily="49" charset="0"/>
              </a:rPr>
              <a:t>&lt;?</a:t>
            </a:r>
            <a:r>
              <a:rPr lang="es-MX" sz="4400" dirty="0" err="1">
                <a:latin typeface="Courier New" panose="02070309020205020404" pitchFamily="49" charset="0"/>
                <a:cs typeface="Courier New" panose="02070309020205020404" pitchFamily="49" charset="0"/>
              </a:rPr>
              <a:t>php</a:t>
            </a:r>
            <a:endParaRPr lang="es-MX" sz="4400" dirty="0">
              <a:latin typeface="Courier New" panose="02070309020205020404" pitchFamily="49" charset="0"/>
              <a:cs typeface="Courier New" panose="02070309020205020404" pitchFamily="49" charset="0"/>
            </a:endParaRPr>
          </a:p>
          <a:p>
            <a:pPr marL="400050" lvl="1" indent="0">
              <a:spcBef>
                <a:spcPts val="0"/>
              </a:spcBef>
              <a:buNone/>
            </a:pPr>
            <a:r>
              <a:rPr lang="es-MX" sz="4200" dirty="0" smtClean="0">
                <a:latin typeface="Courier New" panose="02070309020205020404" pitchFamily="49" charset="0"/>
                <a:cs typeface="Courier New" panose="02070309020205020404" pitchFamily="49" charset="0"/>
              </a:rPr>
              <a:t>// escribe los número del 1 al 10</a:t>
            </a:r>
            <a:endParaRPr lang="es-MX" sz="4200" dirty="0">
              <a:latin typeface="Courier New" panose="02070309020205020404" pitchFamily="49" charset="0"/>
              <a:cs typeface="Courier New" panose="02070309020205020404" pitchFamily="49" charset="0"/>
            </a:endParaRPr>
          </a:p>
          <a:p>
            <a:pPr marL="400050" lvl="1" indent="0">
              <a:spcBef>
                <a:spcPts val="0"/>
              </a:spcBef>
              <a:buNone/>
            </a:pPr>
            <a:r>
              <a:rPr lang="es-MX" sz="4200" dirty="0">
                <a:latin typeface="Courier New" panose="02070309020205020404" pitchFamily="49" charset="0"/>
                <a:cs typeface="Courier New" panose="02070309020205020404" pitchFamily="49" charset="0"/>
              </a:rPr>
              <a:t>$contador = 1;</a:t>
            </a:r>
          </a:p>
          <a:p>
            <a:pPr marL="400050" lvl="1" indent="0">
              <a:spcBef>
                <a:spcPts val="0"/>
              </a:spcBef>
              <a:buNone/>
            </a:pPr>
            <a:r>
              <a:rPr lang="es-MX" sz="4200" b="1" dirty="0" err="1">
                <a:latin typeface="Courier New" panose="02070309020205020404" pitchFamily="49" charset="0"/>
                <a:cs typeface="Courier New" panose="02070309020205020404" pitchFamily="49" charset="0"/>
              </a:rPr>
              <a:t>while</a:t>
            </a:r>
            <a:r>
              <a:rPr lang="es-MX" sz="4200" dirty="0">
                <a:latin typeface="Courier New" panose="02070309020205020404" pitchFamily="49" charset="0"/>
                <a:cs typeface="Courier New" panose="02070309020205020404" pitchFamily="49" charset="0"/>
              </a:rPr>
              <a:t> ($contador </a:t>
            </a:r>
            <a:r>
              <a:rPr lang="es-MX" sz="4200" dirty="0" smtClean="0">
                <a:latin typeface="Courier New" panose="02070309020205020404" pitchFamily="49" charset="0"/>
                <a:cs typeface="Courier New" panose="02070309020205020404" pitchFamily="49" charset="0"/>
              </a:rPr>
              <a:t>&lt;= </a:t>
            </a:r>
            <a:r>
              <a:rPr lang="es-MX" sz="4200" dirty="0">
                <a:latin typeface="Courier New" panose="02070309020205020404" pitchFamily="49" charset="0"/>
                <a:cs typeface="Courier New" panose="02070309020205020404" pitchFamily="49" charset="0"/>
              </a:rPr>
              <a:t>10) {</a:t>
            </a:r>
          </a:p>
          <a:p>
            <a:pPr marL="800100" lvl="2" indent="0">
              <a:spcBef>
                <a:spcPts val="0"/>
              </a:spcBef>
              <a:buNone/>
            </a:pPr>
            <a:r>
              <a:rPr lang="es-MX" sz="4000" dirty="0">
                <a:latin typeface="Courier New" panose="02070309020205020404" pitchFamily="49" charset="0"/>
                <a:cs typeface="Courier New" panose="02070309020205020404" pitchFamily="49" charset="0"/>
              </a:rPr>
              <a:t>e</a:t>
            </a:r>
            <a:r>
              <a:rPr lang="es-MX" sz="4000" dirty="0" smtClean="0">
                <a:latin typeface="Courier New" panose="02070309020205020404" pitchFamily="49" charset="0"/>
                <a:cs typeface="Courier New" panose="02070309020205020404" pitchFamily="49" charset="0"/>
              </a:rPr>
              <a:t>cho '$contador';</a:t>
            </a:r>
            <a:endParaRPr lang="es-MX" sz="4000" dirty="0">
              <a:latin typeface="Courier New" panose="02070309020205020404" pitchFamily="49" charset="0"/>
              <a:cs typeface="Courier New" panose="02070309020205020404" pitchFamily="49" charset="0"/>
            </a:endParaRPr>
          </a:p>
          <a:p>
            <a:pPr marL="800100" lvl="2" indent="0">
              <a:spcBef>
                <a:spcPts val="0"/>
              </a:spcBef>
              <a:buNone/>
            </a:pPr>
            <a:r>
              <a:rPr lang="es-MX" sz="4000" dirty="0">
                <a:latin typeface="Courier New" panose="02070309020205020404" pitchFamily="49" charset="0"/>
                <a:cs typeface="Courier New" panose="02070309020205020404" pitchFamily="49" charset="0"/>
              </a:rPr>
              <a:t>$contador++;</a:t>
            </a:r>
          </a:p>
          <a:p>
            <a:pPr marL="400050" lvl="1" indent="0">
              <a:spcBef>
                <a:spcPts val="0"/>
              </a:spcBef>
              <a:buNone/>
            </a:pPr>
            <a:r>
              <a:rPr lang="es-MX" sz="4200" dirty="0" smtClean="0">
                <a:latin typeface="Courier New" panose="02070309020205020404" pitchFamily="49" charset="0"/>
                <a:cs typeface="Courier New" panose="02070309020205020404" pitchFamily="49" charset="0"/>
              </a:rPr>
              <a:t>}</a:t>
            </a:r>
          </a:p>
          <a:p>
            <a:pPr marL="400050" lvl="1" indent="0">
              <a:spcBef>
                <a:spcPts val="0"/>
              </a:spcBef>
              <a:buNone/>
            </a:pPr>
            <a:r>
              <a:rPr lang="es-MX" sz="4200" dirty="0" smtClean="0">
                <a:latin typeface="Courier New" panose="02070309020205020404" pitchFamily="49" charset="0"/>
                <a:cs typeface="Courier New" panose="02070309020205020404" pitchFamily="49" charset="0"/>
              </a:rPr>
              <a:t>echo “Hemos terminado”;</a:t>
            </a:r>
            <a:endParaRPr lang="es-MX" sz="4200" dirty="0">
              <a:latin typeface="Courier New" panose="02070309020205020404" pitchFamily="49" charset="0"/>
              <a:cs typeface="Courier New" panose="02070309020205020404" pitchFamily="49" charset="0"/>
            </a:endParaRPr>
          </a:p>
          <a:p>
            <a:pPr marL="0" indent="0">
              <a:spcBef>
                <a:spcPts val="0"/>
              </a:spcBef>
              <a:buNone/>
            </a:pPr>
            <a:r>
              <a:rPr lang="es-MX" sz="4400" dirty="0" smtClean="0">
                <a:latin typeface="Courier New" panose="02070309020205020404" pitchFamily="49" charset="0"/>
                <a:cs typeface="Courier New" panose="02070309020205020404" pitchFamily="49" charset="0"/>
              </a:rPr>
              <a:t>?&gt;</a:t>
            </a:r>
          </a:p>
          <a:p>
            <a:pPr marL="0" indent="0">
              <a:spcBef>
                <a:spcPts val="0"/>
              </a:spcBef>
              <a:buNone/>
            </a:pPr>
            <a:endParaRPr lang="es-MX" sz="4400" dirty="0">
              <a:latin typeface="Courier New" panose="02070309020205020404" pitchFamily="49" charset="0"/>
              <a:cs typeface="Courier New" panose="02070309020205020404" pitchFamily="49" charset="0"/>
            </a:endParaRPr>
          </a:p>
          <a:p>
            <a:pPr marL="0" indent="0">
              <a:spcBef>
                <a:spcPts val="0"/>
              </a:spcBef>
              <a:buNone/>
            </a:pPr>
            <a:r>
              <a:rPr lang="es-MX" sz="4400" dirty="0"/>
              <a:t>Observa la condición encerrada entre paréntesis: mientras sea verdadera, se ejecutará </a:t>
            </a:r>
            <a:r>
              <a:rPr lang="es-MX" sz="4400" dirty="0" smtClean="0"/>
              <a:t>el código </a:t>
            </a:r>
            <a:r>
              <a:rPr lang="es-MX" sz="4400" dirty="0"/>
              <a:t>entre las llaves. En cuanto la condición sea falsa, el </a:t>
            </a:r>
            <a:r>
              <a:rPr lang="es-MX" sz="4400" dirty="0" smtClean="0"/>
              <a:t>ciclo se </a:t>
            </a:r>
            <a:r>
              <a:rPr lang="es-MX" sz="4400" dirty="0"/>
              <a:t>detiene y las líneas que </a:t>
            </a:r>
            <a:r>
              <a:rPr lang="es-MX" sz="4400" dirty="0" smtClean="0"/>
              <a:t>le siguen </a:t>
            </a:r>
            <a:r>
              <a:rPr lang="es-MX" sz="4400" dirty="0"/>
              <a:t>se ejecutan de la manera usual.</a:t>
            </a:r>
          </a:p>
        </p:txBody>
      </p:sp>
    </p:spTree>
    <p:extLst>
      <p:ext uri="{BB962C8B-B14F-4D97-AF65-F5344CB8AC3E}">
        <p14:creationId xmlns:p14="http://schemas.microsoft.com/office/powerpoint/2010/main" val="3521697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599" y="525637"/>
            <a:ext cx="8911687" cy="1280890"/>
          </a:xfrm>
        </p:spPr>
        <p:txBody>
          <a:bodyPr>
            <a:noAutofit/>
          </a:bodyPr>
          <a:lstStyle/>
          <a:p>
            <a:r>
              <a:rPr lang="es-MX" sz="4400" dirty="0" smtClean="0"/>
              <a:t>Ciclo do-</a:t>
            </a:r>
            <a:r>
              <a:rPr lang="es-MX" sz="4400" dirty="0" err="1" smtClean="0"/>
              <a:t>while</a:t>
            </a:r>
            <a:endParaRPr lang="es-MX" sz="4400" dirty="0"/>
          </a:p>
        </p:txBody>
      </p:sp>
      <p:sp>
        <p:nvSpPr>
          <p:cNvPr id="3" name="Marcador de contenido 2"/>
          <p:cNvSpPr>
            <a:spLocks noGrp="1"/>
          </p:cNvSpPr>
          <p:nvPr>
            <p:ph idx="1"/>
          </p:nvPr>
        </p:nvSpPr>
        <p:spPr>
          <a:xfrm>
            <a:off x="862599" y="1489026"/>
            <a:ext cx="9997659" cy="4835574"/>
          </a:xfrm>
        </p:spPr>
        <p:txBody>
          <a:bodyPr>
            <a:normAutofit fontScale="47500" lnSpcReduction="20000"/>
          </a:bodyPr>
          <a:lstStyle/>
          <a:p>
            <a:pPr marL="0" indent="0">
              <a:buNone/>
            </a:pPr>
            <a:r>
              <a:rPr lang="es-MX" sz="4400" dirty="0" smtClean="0"/>
              <a:t>El ciclo do-</a:t>
            </a:r>
            <a:r>
              <a:rPr lang="es-MX" sz="4400" dirty="0" err="1" smtClean="0"/>
              <a:t>while</a:t>
            </a:r>
            <a:r>
              <a:rPr lang="es-MX" sz="4400" dirty="0"/>
              <a:t>, que evalúa la condición al final </a:t>
            </a:r>
            <a:r>
              <a:rPr lang="es-MX" sz="4400" dirty="0" smtClean="0"/>
              <a:t>de cada </a:t>
            </a:r>
            <a:r>
              <a:rPr lang="es-MX" sz="4400" dirty="0"/>
              <a:t>repetición. </a:t>
            </a:r>
            <a:r>
              <a:rPr lang="es-MX" sz="4400" dirty="0" smtClean="0"/>
              <a:t>Ejemplo con los números del 1 al 10</a:t>
            </a:r>
            <a:endParaRPr lang="es-MX" sz="4400" dirty="0"/>
          </a:p>
          <a:p>
            <a:pPr marL="0" indent="0">
              <a:spcBef>
                <a:spcPts val="0"/>
              </a:spcBef>
              <a:buNone/>
            </a:pPr>
            <a:r>
              <a:rPr lang="es-MX" sz="4400" dirty="0">
                <a:latin typeface="Courier New" panose="02070309020205020404" pitchFamily="49" charset="0"/>
                <a:cs typeface="Courier New" panose="02070309020205020404" pitchFamily="49" charset="0"/>
              </a:rPr>
              <a:t>&lt;?</a:t>
            </a:r>
            <a:r>
              <a:rPr lang="es-MX" sz="4400" dirty="0" err="1">
                <a:latin typeface="Courier New" panose="02070309020205020404" pitchFamily="49" charset="0"/>
                <a:cs typeface="Courier New" panose="02070309020205020404" pitchFamily="49" charset="0"/>
              </a:rPr>
              <a:t>php</a:t>
            </a:r>
            <a:endParaRPr lang="es-MX" sz="4400" dirty="0">
              <a:latin typeface="Courier New" panose="02070309020205020404" pitchFamily="49" charset="0"/>
              <a:cs typeface="Courier New" panose="02070309020205020404" pitchFamily="49" charset="0"/>
            </a:endParaRPr>
          </a:p>
          <a:p>
            <a:pPr marL="400050" lvl="1" indent="0">
              <a:spcBef>
                <a:spcPts val="0"/>
              </a:spcBef>
              <a:buNone/>
            </a:pPr>
            <a:r>
              <a:rPr lang="es-MX" sz="4200" dirty="0" smtClean="0">
                <a:latin typeface="Courier New" panose="02070309020205020404" pitchFamily="49" charset="0"/>
                <a:cs typeface="Courier New" panose="02070309020205020404" pitchFamily="49" charset="0"/>
              </a:rPr>
              <a:t>// escribe los número del 1 al 10</a:t>
            </a:r>
            <a:endParaRPr lang="es-MX" sz="4200" dirty="0">
              <a:latin typeface="Courier New" panose="02070309020205020404" pitchFamily="49" charset="0"/>
              <a:cs typeface="Courier New" panose="02070309020205020404" pitchFamily="49" charset="0"/>
            </a:endParaRPr>
          </a:p>
          <a:p>
            <a:pPr marL="400050" lvl="1" indent="0">
              <a:spcBef>
                <a:spcPts val="0"/>
              </a:spcBef>
              <a:buNone/>
            </a:pPr>
            <a:r>
              <a:rPr lang="es-MX" sz="4200" dirty="0">
                <a:latin typeface="Courier New" panose="02070309020205020404" pitchFamily="49" charset="0"/>
                <a:cs typeface="Courier New" panose="02070309020205020404" pitchFamily="49" charset="0"/>
              </a:rPr>
              <a:t>$contador = 1</a:t>
            </a:r>
            <a:r>
              <a:rPr lang="es-MX" sz="4200" dirty="0" smtClean="0">
                <a:latin typeface="Courier New" panose="02070309020205020404" pitchFamily="49" charset="0"/>
                <a:cs typeface="Courier New" panose="02070309020205020404" pitchFamily="49" charset="0"/>
              </a:rPr>
              <a:t>;</a:t>
            </a:r>
          </a:p>
          <a:p>
            <a:pPr marL="400050" lvl="1" indent="0">
              <a:spcBef>
                <a:spcPts val="0"/>
              </a:spcBef>
              <a:buNone/>
            </a:pPr>
            <a:r>
              <a:rPr lang="es-MX" sz="4200" b="1" dirty="0" smtClean="0">
                <a:latin typeface="Courier New" panose="02070309020205020404" pitchFamily="49" charset="0"/>
                <a:cs typeface="Courier New" panose="02070309020205020404" pitchFamily="49" charset="0"/>
              </a:rPr>
              <a:t>do</a:t>
            </a:r>
            <a:endParaRPr lang="es-MX" sz="4200" b="1" dirty="0">
              <a:latin typeface="Courier New" panose="02070309020205020404" pitchFamily="49" charset="0"/>
              <a:cs typeface="Courier New" panose="02070309020205020404" pitchFamily="49" charset="0"/>
            </a:endParaRPr>
          </a:p>
          <a:p>
            <a:pPr marL="400050" lvl="1" indent="0">
              <a:spcBef>
                <a:spcPts val="0"/>
              </a:spcBef>
              <a:buNone/>
            </a:pPr>
            <a:r>
              <a:rPr lang="es-MX" sz="4200" dirty="0" smtClean="0">
                <a:latin typeface="Courier New" panose="02070309020205020404" pitchFamily="49" charset="0"/>
                <a:cs typeface="Courier New" panose="02070309020205020404" pitchFamily="49" charset="0"/>
              </a:rPr>
              <a:t>{</a:t>
            </a:r>
            <a:endParaRPr lang="es-MX" sz="4200" dirty="0">
              <a:latin typeface="Courier New" panose="02070309020205020404" pitchFamily="49" charset="0"/>
              <a:cs typeface="Courier New" panose="02070309020205020404" pitchFamily="49" charset="0"/>
            </a:endParaRPr>
          </a:p>
          <a:p>
            <a:pPr marL="800100" lvl="2" indent="0">
              <a:spcBef>
                <a:spcPts val="0"/>
              </a:spcBef>
              <a:buNone/>
            </a:pPr>
            <a:r>
              <a:rPr lang="es-MX" sz="4000" dirty="0">
                <a:latin typeface="Courier New" panose="02070309020205020404" pitchFamily="49" charset="0"/>
                <a:cs typeface="Courier New" panose="02070309020205020404" pitchFamily="49" charset="0"/>
              </a:rPr>
              <a:t>e</a:t>
            </a:r>
            <a:r>
              <a:rPr lang="es-MX" sz="4000" dirty="0" smtClean="0">
                <a:latin typeface="Courier New" panose="02070309020205020404" pitchFamily="49" charset="0"/>
                <a:cs typeface="Courier New" panose="02070309020205020404" pitchFamily="49" charset="0"/>
              </a:rPr>
              <a:t>cho '$contador';</a:t>
            </a:r>
            <a:endParaRPr lang="es-MX" sz="4000" dirty="0">
              <a:latin typeface="Courier New" panose="02070309020205020404" pitchFamily="49" charset="0"/>
              <a:cs typeface="Courier New" panose="02070309020205020404" pitchFamily="49" charset="0"/>
            </a:endParaRPr>
          </a:p>
          <a:p>
            <a:pPr marL="800100" lvl="2" indent="0">
              <a:spcBef>
                <a:spcPts val="0"/>
              </a:spcBef>
              <a:buNone/>
            </a:pPr>
            <a:r>
              <a:rPr lang="es-MX" sz="4000" dirty="0">
                <a:latin typeface="Courier New" panose="02070309020205020404" pitchFamily="49" charset="0"/>
                <a:cs typeface="Courier New" panose="02070309020205020404" pitchFamily="49" charset="0"/>
              </a:rPr>
              <a:t>$contador++;</a:t>
            </a:r>
          </a:p>
          <a:p>
            <a:pPr marL="400050" lvl="1" indent="0">
              <a:spcBef>
                <a:spcPts val="0"/>
              </a:spcBef>
              <a:buNone/>
            </a:pPr>
            <a:r>
              <a:rPr lang="es-MX" sz="4200" dirty="0" smtClean="0">
                <a:latin typeface="Courier New" panose="02070309020205020404" pitchFamily="49" charset="0"/>
                <a:cs typeface="Courier New" panose="02070309020205020404" pitchFamily="49" charset="0"/>
              </a:rPr>
              <a:t>}</a:t>
            </a:r>
            <a:r>
              <a:rPr lang="es-MX" sz="4200" dirty="0">
                <a:latin typeface="Courier New" panose="02070309020205020404" pitchFamily="49" charset="0"/>
                <a:cs typeface="Courier New" panose="02070309020205020404" pitchFamily="49" charset="0"/>
              </a:rPr>
              <a:t> </a:t>
            </a:r>
            <a:r>
              <a:rPr lang="es-MX" sz="4200" b="1" dirty="0" err="1">
                <a:latin typeface="Courier New" panose="02070309020205020404" pitchFamily="49" charset="0"/>
                <a:cs typeface="Courier New" panose="02070309020205020404" pitchFamily="49" charset="0"/>
              </a:rPr>
              <a:t>while</a:t>
            </a:r>
            <a:r>
              <a:rPr lang="es-MX" sz="4200" dirty="0">
                <a:latin typeface="Courier New" panose="02070309020205020404" pitchFamily="49" charset="0"/>
                <a:cs typeface="Courier New" panose="02070309020205020404" pitchFamily="49" charset="0"/>
              </a:rPr>
              <a:t> ($contador &lt;= 10</a:t>
            </a:r>
            <a:r>
              <a:rPr lang="es-MX" sz="4200" dirty="0" smtClean="0">
                <a:latin typeface="Courier New" panose="02070309020205020404" pitchFamily="49" charset="0"/>
                <a:cs typeface="Courier New" panose="02070309020205020404" pitchFamily="49" charset="0"/>
              </a:rPr>
              <a:t>);</a:t>
            </a:r>
          </a:p>
          <a:p>
            <a:pPr marL="400050" lvl="1" indent="0">
              <a:spcBef>
                <a:spcPts val="0"/>
              </a:spcBef>
              <a:buNone/>
            </a:pPr>
            <a:r>
              <a:rPr lang="es-MX" sz="4200" dirty="0" smtClean="0">
                <a:latin typeface="Courier New" panose="02070309020205020404" pitchFamily="49" charset="0"/>
                <a:cs typeface="Courier New" panose="02070309020205020404" pitchFamily="49" charset="0"/>
              </a:rPr>
              <a:t>echo “Hemos terminado”;</a:t>
            </a:r>
            <a:endParaRPr lang="es-MX" sz="4200" dirty="0">
              <a:latin typeface="Courier New" panose="02070309020205020404" pitchFamily="49" charset="0"/>
              <a:cs typeface="Courier New" panose="02070309020205020404" pitchFamily="49" charset="0"/>
            </a:endParaRPr>
          </a:p>
          <a:p>
            <a:pPr marL="0" indent="0">
              <a:spcBef>
                <a:spcPts val="0"/>
              </a:spcBef>
              <a:buNone/>
            </a:pPr>
            <a:r>
              <a:rPr lang="es-MX" sz="4400" dirty="0" smtClean="0">
                <a:latin typeface="Courier New" panose="02070309020205020404" pitchFamily="49" charset="0"/>
                <a:cs typeface="Courier New" panose="02070309020205020404" pitchFamily="49" charset="0"/>
              </a:rPr>
              <a:t>?&gt;</a:t>
            </a:r>
          </a:p>
          <a:p>
            <a:pPr marL="0" indent="0">
              <a:spcBef>
                <a:spcPts val="0"/>
              </a:spcBef>
              <a:buNone/>
            </a:pPr>
            <a:endParaRPr lang="es-MX" sz="4400" dirty="0">
              <a:latin typeface="Courier New" panose="02070309020205020404" pitchFamily="49" charset="0"/>
              <a:cs typeface="Courier New" panose="02070309020205020404" pitchFamily="49" charset="0"/>
            </a:endParaRPr>
          </a:p>
          <a:p>
            <a:pPr marL="0" indent="0">
              <a:buNone/>
            </a:pPr>
            <a:r>
              <a:rPr lang="es-MX" sz="4400" dirty="0" smtClean="0"/>
              <a:t>La principal diferencia con los ciclos </a:t>
            </a:r>
            <a:r>
              <a:rPr lang="es-MX" sz="4400" b="1" dirty="0" err="1" smtClean="0"/>
              <a:t>while</a:t>
            </a:r>
            <a:r>
              <a:rPr lang="es-MX" sz="4400" dirty="0" smtClean="0"/>
              <a:t> y </a:t>
            </a:r>
            <a:r>
              <a:rPr lang="es-MX" sz="4400" b="1" dirty="0" smtClean="0"/>
              <a:t>do-</a:t>
            </a:r>
            <a:r>
              <a:rPr lang="es-MX" sz="4400" b="1" dirty="0" err="1" smtClean="0"/>
              <a:t>while</a:t>
            </a:r>
            <a:r>
              <a:rPr lang="es-MX" sz="4400" dirty="0" smtClean="0"/>
              <a:t>, en primer caso </a:t>
            </a:r>
            <a:r>
              <a:rPr lang="es-MX" sz="4400" b="1" dirty="0" err="1"/>
              <a:t>while</a:t>
            </a:r>
            <a:r>
              <a:rPr lang="es-MX" sz="4400" dirty="0"/>
              <a:t>, si la expresión condicional es </a:t>
            </a:r>
            <a:r>
              <a:rPr lang="es-MX" sz="4400" dirty="0" smtClean="0"/>
              <a:t>falsa en </a:t>
            </a:r>
            <a:r>
              <a:rPr lang="es-MX" sz="4400" dirty="0"/>
              <a:t>la primera pasada, el </a:t>
            </a:r>
            <a:r>
              <a:rPr lang="es-MX" sz="4400" dirty="0" smtClean="0"/>
              <a:t>ciclo nunca </a:t>
            </a:r>
            <a:r>
              <a:rPr lang="es-MX" sz="4400" dirty="0"/>
              <a:t>se ejecutará. En cambio, el </a:t>
            </a:r>
            <a:r>
              <a:rPr lang="es-MX" sz="4400" dirty="0" smtClean="0"/>
              <a:t>ciclo </a:t>
            </a:r>
            <a:r>
              <a:rPr lang="es-MX" sz="4400" b="1" dirty="0" smtClean="0"/>
              <a:t>do-</a:t>
            </a:r>
            <a:r>
              <a:rPr lang="es-MX" sz="4400" b="1" dirty="0" err="1" smtClean="0"/>
              <a:t>while</a:t>
            </a:r>
            <a:r>
              <a:rPr lang="es-MX" sz="4400" dirty="0" smtClean="0"/>
              <a:t> </a:t>
            </a:r>
            <a:r>
              <a:rPr lang="es-MX" sz="4400" dirty="0"/>
              <a:t>siempre </a:t>
            </a:r>
            <a:r>
              <a:rPr lang="es-MX" sz="4400" dirty="0" smtClean="0"/>
              <a:t>se ejecutará </a:t>
            </a:r>
            <a:r>
              <a:rPr lang="es-MX" sz="4400" dirty="0"/>
              <a:t>por lo menos una vez, aunque la expresión condicional sea falsa, porque la </a:t>
            </a:r>
            <a:r>
              <a:rPr lang="es-MX" sz="4400" dirty="0" smtClean="0"/>
              <a:t>condición se </a:t>
            </a:r>
            <a:r>
              <a:rPr lang="es-MX" sz="4400" dirty="0"/>
              <a:t>evalúa al final de la repetición del </a:t>
            </a:r>
            <a:r>
              <a:rPr lang="es-MX" sz="4400" dirty="0" smtClean="0"/>
              <a:t>ciclo y </a:t>
            </a:r>
            <a:r>
              <a:rPr lang="es-MX" sz="4400" dirty="0"/>
              <a:t>no al principio.</a:t>
            </a:r>
          </a:p>
        </p:txBody>
      </p:sp>
    </p:spTree>
    <p:extLst>
      <p:ext uri="{BB962C8B-B14F-4D97-AF65-F5344CB8AC3E}">
        <p14:creationId xmlns:p14="http://schemas.microsoft.com/office/powerpoint/2010/main" val="812291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3161</TotalTime>
  <Words>1106</Words>
  <Application>Microsoft Office PowerPoint</Application>
  <PresentationFormat>Panorámica</PresentationFormat>
  <Paragraphs>198</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Century Gothic</vt:lpstr>
      <vt:lpstr>Courier New</vt:lpstr>
      <vt:lpstr>Wingdings 3</vt:lpstr>
      <vt:lpstr>Espiral</vt:lpstr>
      <vt:lpstr>TÉCNICAS DE PROGRAMACIÓN  UNIDAD II</vt:lpstr>
      <vt:lpstr>TÉCNICAS DE PROGRAMACIÓN UNIDADES </vt:lpstr>
      <vt:lpstr>UNIDAD 1</vt:lpstr>
      <vt:lpstr>UNIDAD 2</vt:lpstr>
      <vt:lpstr>Optimizar</vt:lpstr>
      <vt:lpstr>UNIDAD 2</vt:lpstr>
      <vt:lpstr>Ciclos for, while, do-while</vt:lpstr>
      <vt:lpstr>Ciclo while</vt:lpstr>
      <vt:lpstr>Ciclo do-while</vt:lpstr>
      <vt:lpstr>Arreglos en PHP</vt:lpstr>
      <vt:lpstr>Arreglos (vectores y matrices)</vt:lpstr>
      <vt:lpstr>Se usan de esta manera</vt:lpstr>
      <vt:lpstr>Presentación de PowerPoint</vt:lpstr>
      <vt:lpstr>Presentación de PowerPoint</vt:lpstr>
      <vt:lpstr>Ordenamiento de un vector Ordenamiento de Burbuja</vt:lpstr>
      <vt:lpstr>Trabajo</vt:lpstr>
    </vt:vector>
  </TitlesOfParts>
  <Company>Personal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Programación</dc:title>
  <dc:creator>Esdras Chuc</dc:creator>
  <cp:lastModifiedBy>Esdras Chuc</cp:lastModifiedBy>
  <cp:revision>175</cp:revision>
  <dcterms:created xsi:type="dcterms:W3CDTF">2013-05-06T22:33:43Z</dcterms:created>
  <dcterms:modified xsi:type="dcterms:W3CDTF">2013-07-17T05:52:39Z</dcterms:modified>
</cp:coreProperties>
</file>