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8" r:id="rId7"/>
    <p:sldId id="269" r:id="rId8"/>
    <p:sldId id="274" r:id="rId9"/>
    <p:sldId id="275" r:id="rId10"/>
    <p:sldId id="276" r:id="rId11"/>
    <p:sldId id="278" r:id="rId12"/>
    <p:sldId id="279" r:id="rId13"/>
    <p:sldId id="284" r:id="rId14"/>
    <p:sldId id="285" r:id="rId15"/>
    <p:sldId id="290" r:id="rId16"/>
    <p:sldId id="295" r:id="rId17"/>
    <p:sldId id="293" r:id="rId18"/>
    <p:sldId id="294" r:id="rId19"/>
    <p:sldId id="296" r:id="rId20"/>
    <p:sldId id="297" r:id="rId21"/>
    <p:sldId id="310" r:id="rId22"/>
    <p:sldId id="309" r:id="rId23"/>
    <p:sldId id="316" r:id="rId24"/>
    <p:sldId id="305" r:id="rId25"/>
    <p:sldId id="313" r:id="rId26"/>
    <p:sldId id="298" r:id="rId27"/>
    <p:sldId id="312" r:id="rId28"/>
    <p:sldId id="280" r:id="rId29"/>
    <p:sldId id="322" r:id="rId30"/>
    <p:sldId id="325" r:id="rId31"/>
    <p:sldId id="32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9A2"/>
    <a:srgbClr val="84BAA4"/>
    <a:srgbClr val="FEF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84BAA4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80B9A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ormulario.php?apellido=Sanchez&amp;nombre=Pedro&amp;genero=H&amp;ocupacion" TargetMode="External"/><Relationship Id="rId2" Type="http://schemas.openxmlformats.org/officeDocument/2006/relationships/hyperlink" Target="https://github.com/echuc/TecnicasProgramacion_UP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6333" y="3133579"/>
            <a:ext cx="8915399" cy="2262781"/>
          </a:xfrm>
        </p:spPr>
        <p:txBody>
          <a:bodyPr>
            <a:noAutofit/>
          </a:bodyPr>
          <a:lstStyle/>
          <a:p>
            <a:r>
              <a:rPr lang="es-MX" sz="7200" dirty="0" smtClean="0"/>
              <a:t>Técnicas de Programación</a:t>
            </a:r>
            <a:endParaRPr lang="es-MX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" y="363450"/>
            <a:ext cx="1469517" cy="1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025" y="624110"/>
            <a:ext cx="8911687" cy="1280890"/>
          </a:xfrm>
        </p:spPr>
        <p:txBody>
          <a:bodyPr/>
          <a:lstStyle/>
          <a:p>
            <a:r>
              <a:rPr lang="es-MX" dirty="0" smtClean="0"/>
              <a:t>Ejemplo de Lenguajes de Programación de Alto Nivel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025" y="2414954"/>
            <a:ext cx="8915400" cy="29589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sz="3200" dirty="0"/>
              <a:t>C, C++, COBOL, FORTRAN, Pascal, Visual BASIC, </a:t>
            </a:r>
            <a:r>
              <a:rPr lang="es-MX" sz="3200" dirty="0" smtClean="0"/>
              <a:t>Java, Ada-95</a:t>
            </a:r>
            <a:r>
              <a:rPr lang="es-MX" sz="3200" dirty="0"/>
              <a:t>, Modula-2, </a:t>
            </a:r>
            <a:r>
              <a:rPr lang="es-MX" sz="3200" dirty="0" err="1"/>
              <a:t>Prolog</a:t>
            </a:r>
            <a:r>
              <a:rPr lang="es-MX" sz="3200" dirty="0"/>
              <a:t>, LISP, </a:t>
            </a:r>
            <a:r>
              <a:rPr lang="es-MX" sz="3200" dirty="0" err="1"/>
              <a:t>Smalltalk</a:t>
            </a:r>
            <a:r>
              <a:rPr lang="es-MX" sz="3200" dirty="0" smtClean="0"/>
              <a:t>, </a:t>
            </a:r>
            <a:r>
              <a:rPr lang="es-MX" sz="3200" dirty="0" err="1" smtClean="0"/>
              <a:t>Borland</a:t>
            </a:r>
            <a:r>
              <a:rPr lang="es-MX" sz="3200" dirty="0" smtClean="0"/>
              <a:t> </a:t>
            </a:r>
            <a:r>
              <a:rPr lang="es-MX" sz="3200" dirty="0"/>
              <a:t>Delphi, C++ </a:t>
            </a:r>
            <a:r>
              <a:rPr lang="es-MX" sz="3200" dirty="0" err="1"/>
              <a:t>Builder</a:t>
            </a:r>
            <a:r>
              <a:rPr lang="es-MX" sz="3200" dirty="0"/>
              <a:t>, </a:t>
            </a:r>
            <a:r>
              <a:rPr lang="es-MX" sz="3200" dirty="0" smtClean="0"/>
              <a:t>ASP, </a:t>
            </a:r>
            <a:r>
              <a:rPr lang="es-MX" sz="3200" dirty="0" err="1" smtClean="0"/>
              <a:t>Power</a:t>
            </a:r>
            <a:r>
              <a:rPr lang="es-MX" sz="3200" dirty="0" smtClean="0"/>
              <a:t> </a:t>
            </a:r>
            <a:r>
              <a:rPr lang="es-MX" sz="3200" dirty="0" err="1" smtClean="0"/>
              <a:t>Builder</a:t>
            </a:r>
            <a:r>
              <a:rPr lang="es-MX" sz="3200" dirty="0" smtClean="0"/>
              <a:t>, Perl</a:t>
            </a:r>
            <a:r>
              <a:rPr lang="es-MX" sz="3200" dirty="0"/>
              <a:t>,  PHP, </a:t>
            </a:r>
            <a:r>
              <a:rPr lang="es-MX" sz="3200" dirty="0" smtClean="0"/>
              <a:t>JAVASCRIPT, </a:t>
            </a:r>
            <a:r>
              <a:rPr lang="es-MX" sz="3200" dirty="0"/>
              <a:t>RUBY ON RAILS, PYTON, SQL, .NET, </a:t>
            </a:r>
            <a:r>
              <a:rPr lang="es-MX" sz="3200" dirty="0" smtClean="0"/>
              <a:t>DART, </a:t>
            </a:r>
            <a:r>
              <a:rPr lang="es-MX" sz="3200" dirty="0" err="1" smtClean="0"/>
              <a:t>Arduino</a:t>
            </a:r>
            <a:r>
              <a:rPr lang="es-MX" sz="3200" dirty="0"/>
              <a:t>, </a:t>
            </a:r>
            <a:r>
              <a:rPr lang="es-MX" sz="3200" dirty="0" err="1"/>
              <a:t>etc</a:t>
            </a:r>
            <a:r>
              <a:rPr lang="es-MX" sz="32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4653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865" y="1316554"/>
            <a:ext cx="8911687" cy="824861"/>
          </a:xfrm>
        </p:spPr>
        <p:txBody>
          <a:bodyPr/>
          <a:lstStyle/>
          <a:p>
            <a:r>
              <a:rPr lang="es-MX" dirty="0"/>
              <a:t>Traductores de </a:t>
            </a:r>
            <a:r>
              <a:rPr lang="es-MX" dirty="0" smtClean="0"/>
              <a:t>lenguaje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272" y="2141415"/>
            <a:ext cx="8915400" cy="377762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MX" dirty="0" smtClean="0"/>
              <a:t>Los traductores </a:t>
            </a:r>
            <a:r>
              <a:rPr lang="es-MX" dirty="0"/>
              <a:t>de lenguaje son programas que traducen a su vez los </a:t>
            </a:r>
            <a:r>
              <a:rPr lang="es-MX" dirty="0" smtClean="0"/>
              <a:t> programas </a:t>
            </a:r>
            <a:r>
              <a:rPr lang="es-MX" dirty="0"/>
              <a:t>fuente escritos en </a:t>
            </a:r>
            <a:r>
              <a:rPr lang="es-MX" dirty="0" smtClean="0"/>
              <a:t>lenguajes de </a:t>
            </a:r>
            <a:r>
              <a:rPr lang="es-MX" dirty="0"/>
              <a:t>alto nivel a código máquina.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S</a:t>
            </a:r>
            <a:r>
              <a:rPr lang="es-MX" dirty="0" smtClean="0"/>
              <a:t>e </a:t>
            </a:r>
            <a:r>
              <a:rPr lang="es-MX" dirty="0"/>
              <a:t>dividen en</a:t>
            </a:r>
            <a:r>
              <a:rPr lang="es-MX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/>
              <a:t>Intérprete</a:t>
            </a:r>
            <a:r>
              <a:rPr lang="es-MX" dirty="0" smtClean="0"/>
              <a:t>: es </a:t>
            </a:r>
            <a:r>
              <a:rPr lang="es-MX" dirty="0"/>
              <a:t>un traductor que toma un programa fuente, lo traduce y a continuación lo </a:t>
            </a:r>
            <a:r>
              <a:rPr lang="es-MX" dirty="0" smtClean="0"/>
              <a:t>ejecuta, Ejemplo lenguaje : </a:t>
            </a:r>
            <a:r>
              <a:rPr lang="es-MX" dirty="0" err="1" smtClean="0"/>
              <a:t>Javascript</a:t>
            </a:r>
            <a:endParaRPr lang="es-MX" dirty="0" smtClean="0"/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/>
              <a:t>Compilador:</a:t>
            </a:r>
            <a:r>
              <a:rPr lang="es-MX" dirty="0" smtClean="0"/>
              <a:t> </a:t>
            </a:r>
            <a:r>
              <a:rPr lang="es-MX" dirty="0"/>
              <a:t>es el proceso de traducción de programas fuente a programas </a:t>
            </a:r>
            <a:r>
              <a:rPr lang="es-MX" dirty="0" smtClean="0"/>
              <a:t>objeto que ha </a:t>
            </a:r>
            <a:r>
              <a:rPr lang="es-MX" dirty="0"/>
              <a:t>sido traducido normalmente a código máquina</a:t>
            </a:r>
            <a:r>
              <a:rPr lang="es-MX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 smtClean="0"/>
              <a:t>Ejemplo : Lenguaje C, C++, Delphi, JAVA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1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3" y="0"/>
            <a:ext cx="6724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8525" y="332010"/>
            <a:ext cx="8911687" cy="1280890"/>
          </a:xfrm>
        </p:spPr>
        <p:txBody>
          <a:bodyPr/>
          <a:lstStyle/>
          <a:p>
            <a:r>
              <a:rPr lang="es-MX" dirty="0" smtClean="0"/>
              <a:t>Qué es PHP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8525" y="1014440"/>
            <a:ext cx="90845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PHP (acrónimo de PHP: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Hypertext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Preprocessor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) es un lenguaje de código abierto 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muy popular 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especialmente adecuado para desarrollo web y que puede ser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incrustado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en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HTML.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8525" y="243212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Entonces qué es HTML</a:t>
            </a:r>
            <a:endParaRPr lang="es-MX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08525" y="3053208"/>
            <a:ext cx="95846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Un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científico llamado Tim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Berners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-Lee inventó HTML allá por 1990. 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El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objetivo era facilitar a científicos de diferentes universidades el acceso a los documentos 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de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investigación de cada uno de ellos. El proyecto obtuvo un éxito mucho mayor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mismo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que sentó las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bases de la web tal y como la conocemos hoy día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HTML es la abreviatura de "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HyperText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MX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Markup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Language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", es decir, "Lenguaje de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marcado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de hipertexto"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025" y="166910"/>
            <a:ext cx="8911687" cy="1280890"/>
          </a:xfrm>
        </p:spPr>
        <p:txBody>
          <a:bodyPr/>
          <a:lstStyle/>
          <a:p>
            <a:r>
              <a:rPr lang="es-MX" dirty="0" smtClean="0"/>
              <a:t>Veamos HTML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8812" y="1035131"/>
            <a:ext cx="471328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MX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Sección de encabezados --&gt;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Mi pagina web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45025" y="3242180"/>
            <a:ext cx="1010725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Para que sirven las </a:t>
            </a:r>
            <a:r>
              <a:rPr lang="es-MX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tags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 o etiquetas: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Todas las etiquetas comparten el mismo formato: 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Abrir etiqueta: empiezan con el signo menor que "&lt;" y terminan con signo mayor que "&gt;“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Cerrar etiqueta: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empiezan con el signo menor que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"&lt;“ barra /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y terminan con signo mayor que "&gt;“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737" y="405521"/>
            <a:ext cx="10045163" cy="128089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Incrustando código de PHP en HTML (embebido)</a:t>
            </a:r>
            <a:endParaRPr lang="es-MX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9612" y="-1073637"/>
            <a:ext cx="7702750" cy="866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&lt;!DOCTYPE 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&lt;head&gt;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&lt;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&gt;Ejemplo</a:t>
            </a:r>
            <a:r>
              <a:rPr kumimoji="0" lang="es-MX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 PHP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&lt;/head&gt;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s-MX" sz="13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s-MX" sz="138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s-MX" sz="13800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 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"Hola, ¡soy un script de PHP incrustado en HTML!"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s-MX" sz="239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&lt;/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125" y="166910"/>
            <a:ext cx="8911687" cy="1280890"/>
          </a:xfrm>
        </p:spPr>
        <p:txBody>
          <a:bodyPr/>
          <a:lstStyle/>
          <a:p>
            <a:r>
              <a:rPr lang="es-MX" dirty="0" smtClean="0"/>
              <a:t>Esquema de funcionamiento de PHP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33" y="658830"/>
            <a:ext cx="8888400" cy="61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136" y="0"/>
            <a:ext cx="8911687" cy="1280890"/>
          </a:xfrm>
        </p:spPr>
        <p:txBody>
          <a:bodyPr/>
          <a:lstStyle/>
          <a:p>
            <a:r>
              <a:rPr lang="es-MX" dirty="0" smtClean="0"/>
              <a:t>Variables en PHP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0136" y="640445"/>
            <a:ext cx="11023063" cy="762000"/>
          </a:xfrm>
        </p:spPr>
        <p:txBody>
          <a:bodyPr>
            <a:noAutofit/>
          </a:bodyPr>
          <a:lstStyle/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Las </a:t>
            </a:r>
            <a:r>
              <a:rPr lang="es-MX" b="1" dirty="0">
                <a:latin typeface="Helvetica LT Std Light" panose="020B0403020202020204" pitchFamily="34" charset="0"/>
                <a:cs typeface="Helvetica" panose="020B0604020202020204" pitchFamily="34" charset="0"/>
              </a:rPr>
              <a:t>variables en PHP son representadas con un signo de dólar ($) seguido por el nombre de la variable. El nombre de la variable es sensible a minúsculas y mayúsculas. Es decir, las siguientes declaraciones de variables son distintas entre ellas:</a:t>
            </a:r>
          </a:p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variable, $Variable, $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MX" b="1" dirty="0">
                <a:latin typeface="Helvetica LT Std Light" panose="020B0403020202020204" pitchFamily="34" charset="0"/>
                <a:cs typeface="Helvetica" panose="020B0604020202020204" pitchFamily="34" charset="0"/>
              </a:rPr>
              <a:t>, etc. representan a distintas </a:t>
            </a:r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variables</a:t>
            </a:r>
            <a:endParaRPr lang="es-MX" b="1" dirty="0">
              <a:latin typeface="Helvetica LT Std Light" panose="020B0403020202020204" pitchFamily="34" charset="0"/>
              <a:cs typeface="Helvetica" panose="020B0604020202020204" pitchFamily="34" charset="0"/>
            </a:endParaRPr>
          </a:p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Como se debe formar una variable adecuadamente:</a:t>
            </a:r>
          </a:p>
          <a:p>
            <a:pPr marL="400050" lvl="1" indent="0">
              <a:buNone/>
            </a:pPr>
            <a:r>
              <a:rPr lang="es-MX" sz="1800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Se antepone un signo de pesos ($)  y siempre en minúsculas:</a:t>
            </a:r>
          </a:p>
          <a:p>
            <a:pPr marL="400050" lvl="1" indent="0">
              <a:buNone/>
            </a:pPr>
            <a:r>
              <a:rPr lang="es-MX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$numero1 = 20:</a:t>
            </a:r>
          </a:p>
          <a:p>
            <a:pPr marL="400050" lvl="1" indent="0">
              <a:buNone/>
            </a:pPr>
            <a:r>
              <a:rPr lang="es-MX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$numero2 = 30;</a:t>
            </a:r>
          </a:p>
          <a:p>
            <a:pPr marL="400050" lvl="1" indent="0">
              <a:buNone/>
            </a:pPr>
            <a:r>
              <a:rPr lang="es-MX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$total = $numero1 + $numero2;</a:t>
            </a:r>
          </a:p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Si se combinan 2 o más palabras en una variable, la primera será minúsculas y  las demás, la primera letra en mayúsculas y lo demás en minúsculas, ejemplo: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sumaTotal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$numero1 + $numero2;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sueldoDiario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sueldoSemanal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6;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totalHorasExtras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totalHorasDobles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totalHorasTriples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A esta manera de escribir variables se le conoce como </a:t>
            </a:r>
            <a:r>
              <a:rPr lang="es-MX" b="1" dirty="0" err="1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camelCase</a:t>
            </a:r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 que proviene de la notación </a:t>
            </a:r>
            <a:r>
              <a:rPr lang="es-MX" b="1" dirty="0" err="1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Hungara</a:t>
            </a:r>
            <a:r>
              <a:rPr lang="es-MX" b="1" dirty="0">
                <a:latin typeface="Helvetica LT Std Light" panose="020B0403020202020204" pitchFamily="34" charset="0"/>
                <a:cs typeface="Helvetica" panose="020B0604020202020204" pitchFamily="34" charset="0"/>
              </a:rPr>
              <a:t> </a:t>
            </a:r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y es la que usan hoy en día muchos programadores para que el código sea legible.</a:t>
            </a:r>
          </a:p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Variables erróneas ;   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$TOT,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ssem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hortot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$ARTRI, $SUM</a:t>
            </a:r>
          </a:p>
          <a:p>
            <a:endParaRPr lang="es-MX" b="1" dirty="0" smtClean="0">
              <a:latin typeface="Helvetica LT Std Light" panose="020B0403020202020204" pitchFamily="34" charset="0"/>
              <a:cs typeface="Helvetica" panose="020B0604020202020204" pitchFamily="34" charset="0"/>
            </a:endParaRPr>
          </a:p>
          <a:p>
            <a:endParaRPr lang="es-MX" b="1" dirty="0">
              <a:latin typeface="Helvetica LT Std Light" panose="020B0403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137" y="522510"/>
            <a:ext cx="8911687" cy="1280890"/>
          </a:xfrm>
        </p:spPr>
        <p:txBody>
          <a:bodyPr/>
          <a:lstStyle/>
          <a:p>
            <a:r>
              <a:rPr lang="es-MX" dirty="0" smtClean="0"/>
              <a:t>Tipos de datos en PHP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3112" y="1302576"/>
            <a:ext cx="89154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dirty="0" smtClean="0"/>
              <a:t>En </a:t>
            </a:r>
            <a:r>
              <a:rPr lang="es-MX" dirty="0"/>
              <a:t>PHP no es necesario indicar el tipo de datos </a:t>
            </a:r>
            <a:r>
              <a:rPr lang="es-MX" dirty="0" smtClean="0"/>
              <a:t>al </a:t>
            </a:r>
            <a:r>
              <a:rPr lang="es-MX" dirty="0"/>
              <a:t>que pertenece una </a:t>
            </a:r>
            <a:r>
              <a:rPr lang="es-MX" dirty="0" smtClean="0"/>
              <a:t>variable</a:t>
            </a:r>
            <a:r>
              <a:rPr lang="es-MX" dirty="0"/>
              <a:t>, sino que son asumidos </a:t>
            </a:r>
            <a:r>
              <a:rPr lang="es-MX" dirty="0" smtClean="0"/>
              <a:t>directamente </a:t>
            </a:r>
            <a:r>
              <a:rPr lang="es-MX" dirty="0"/>
              <a:t>por el intérprete PHP, que </a:t>
            </a:r>
            <a:r>
              <a:rPr lang="es-MX" dirty="0" smtClean="0"/>
              <a:t>es el </a:t>
            </a:r>
            <a:r>
              <a:rPr lang="es-MX" dirty="0"/>
              <a:t>encargado de interpretar el código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73112" y="2235200"/>
            <a:ext cx="8748712" cy="4495800"/>
            <a:chOff x="752855" y="906589"/>
            <a:chExt cx="6006465" cy="3407854"/>
          </a:xfrm>
        </p:grpSpPr>
        <p:sp>
          <p:nvSpPr>
            <p:cNvPr id="6" name="object 4"/>
            <p:cNvSpPr/>
            <p:nvPr/>
          </p:nvSpPr>
          <p:spPr>
            <a:xfrm>
              <a:off x="1783079" y="913257"/>
              <a:ext cx="68580" cy="254507"/>
            </a:xfrm>
            <a:custGeom>
              <a:avLst/>
              <a:gdLst/>
              <a:ahLst/>
              <a:cxnLst/>
              <a:rect l="l" t="t" r="r" b="b"/>
              <a:pathLst>
                <a:path w="68580" h="254507">
                  <a:moveTo>
                    <a:pt x="0" y="254507"/>
                  </a:moveTo>
                  <a:lnTo>
                    <a:pt x="68580" y="254507"/>
                  </a:lnTo>
                  <a:lnTo>
                    <a:pt x="68580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7" name="object 5"/>
            <p:cNvSpPr/>
            <p:nvPr/>
          </p:nvSpPr>
          <p:spPr>
            <a:xfrm>
              <a:off x="765809" y="913257"/>
              <a:ext cx="62103" cy="254507"/>
            </a:xfrm>
            <a:custGeom>
              <a:avLst/>
              <a:gdLst/>
              <a:ahLst/>
              <a:cxnLst/>
              <a:rect l="l" t="t" r="r" b="b"/>
              <a:pathLst>
                <a:path w="62103" h="254507">
                  <a:moveTo>
                    <a:pt x="0" y="254507"/>
                  </a:moveTo>
                  <a:lnTo>
                    <a:pt x="62103" y="254507"/>
                  </a:lnTo>
                  <a:lnTo>
                    <a:pt x="62103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8" name="object 6"/>
            <p:cNvSpPr/>
            <p:nvPr/>
          </p:nvSpPr>
          <p:spPr>
            <a:xfrm>
              <a:off x="827913" y="913257"/>
              <a:ext cx="955166" cy="254507"/>
            </a:xfrm>
            <a:custGeom>
              <a:avLst/>
              <a:gdLst/>
              <a:ahLst/>
              <a:cxnLst/>
              <a:rect l="l" t="t" r="r" b="b"/>
              <a:pathLst>
                <a:path w="955166" h="254507">
                  <a:moveTo>
                    <a:pt x="0" y="254507"/>
                  </a:moveTo>
                  <a:lnTo>
                    <a:pt x="955166" y="254507"/>
                  </a:lnTo>
                  <a:lnTo>
                    <a:pt x="955166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915035" y="945129"/>
              <a:ext cx="781050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TIPO </a:t>
              </a:r>
              <a:r>
                <a:rPr sz="1200" b="1" spc="-10" dirty="0" smtClean="0">
                  <a:solidFill>
                    <a:srgbClr val="FFFFFF"/>
                  </a:solidFill>
                  <a:latin typeface="Calibri"/>
                  <a:cs typeface="Calibri"/>
                </a:rPr>
                <a:t>DE</a:t>
              </a:r>
              <a:r>
                <a:rPr sz="1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solidFill>
                    <a:srgbClr val="FFFFFF"/>
                  </a:solidFill>
                  <a:latin typeface="Calibri"/>
                  <a:cs typeface="Calibri"/>
                </a:rPr>
                <a:t>DATO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0" name="object 8"/>
            <p:cNvSpPr/>
            <p:nvPr/>
          </p:nvSpPr>
          <p:spPr>
            <a:xfrm>
              <a:off x="6684644" y="913257"/>
              <a:ext cx="62103" cy="254507"/>
            </a:xfrm>
            <a:custGeom>
              <a:avLst/>
              <a:gdLst/>
              <a:ahLst/>
              <a:cxnLst/>
              <a:rect l="l" t="t" r="r" b="b"/>
              <a:pathLst>
                <a:path w="62103" h="254507">
                  <a:moveTo>
                    <a:pt x="0" y="254507"/>
                  </a:moveTo>
                  <a:lnTo>
                    <a:pt x="62103" y="254507"/>
                  </a:lnTo>
                  <a:lnTo>
                    <a:pt x="62103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1" name="object 9"/>
            <p:cNvSpPr/>
            <p:nvPr/>
          </p:nvSpPr>
          <p:spPr>
            <a:xfrm>
              <a:off x="1851660" y="913257"/>
              <a:ext cx="68579" cy="254507"/>
            </a:xfrm>
            <a:custGeom>
              <a:avLst/>
              <a:gdLst/>
              <a:ahLst/>
              <a:cxnLst/>
              <a:rect l="l" t="t" r="r" b="b"/>
              <a:pathLst>
                <a:path w="68579" h="254507">
                  <a:moveTo>
                    <a:pt x="0" y="254507"/>
                  </a:moveTo>
                  <a:lnTo>
                    <a:pt x="68579" y="254507"/>
                  </a:lnTo>
                  <a:lnTo>
                    <a:pt x="68579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2" name="object 10"/>
            <p:cNvSpPr/>
            <p:nvPr/>
          </p:nvSpPr>
          <p:spPr>
            <a:xfrm>
              <a:off x="1920239" y="913257"/>
              <a:ext cx="4764404" cy="254507"/>
            </a:xfrm>
            <a:custGeom>
              <a:avLst/>
              <a:gdLst/>
              <a:ahLst/>
              <a:cxnLst/>
              <a:rect l="l" t="t" r="r" b="b"/>
              <a:pathLst>
                <a:path w="4764404" h="254507">
                  <a:moveTo>
                    <a:pt x="0" y="254507"/>
                  </a:moveTo>
                  <a:lnTo>
                    <a:pt x="4764404" y="2545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3" name="object 11"/>
            <p:cNvSpPr txBox="1"/>
            <p:nvPr/>
          </p:nvSpPr>
          <p:spPr>
            <a:xfrm>
              <a:off x="3978655" y="945129"/>
              <a:ext cx="647700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DEFINICIÓN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4" name="object 12"/>
            <p:cNvSpPr/>
            <p:nvPr/>
          </p:nvSpPr>
          <p:spPr>
            <a:xfrm>
              <a:off x="752855" y="906589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2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5" name="object 13"/>
            <p:cNvSpPr/>
            <p:nvPr/>
          </p:nvSpPr>
          <p:spPr>
            <a:xfrm>
              <a:off x="759142" y="912875"/>
              <a:ext cx="0" cy="3401568"/>
            </a:xfrm>
            <a:custGeom>
              <a:avLst/>
              <a:gdLst/>
              <a:ahLst/>
              <a:cxnLst/>
              <a:rect l="l" t="t" r="r" b="b"/>
              <a:pathLst>
                <a:path h="3401568">
                  <a:moveTo>
                    <a:pt x="0" y="0"/>
                  </a:moveTo>
                  <a:lnTo>
                    <a:pt x="0" y="3401568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6" name="object 14"/>
            <p:cNvSpPr/>
            <p:nvPr/>
          </p:nvSpPr>
          <p:spPr>
            <a:xfrm>
              <a:off x="6753034" y="912875"/>
              <a:ext cx="0" cy="3401568"/>
            </a:xfrm>
            <a:custGeom>
              <a:avLst/>
              <a:gdLst/>
              <a:ahLst/>
              <a:cxnLst/>
              <a:rect l="l" t="t" r="r" b="b"/>
              <a:pathLst>
                <a:path h="3401568">
                  <a:moveTo>
                    <a:pt x="0" y="0"/>
                  </a:moveTo>
                  <a:lnTo>
                    <a:pt x="0" y="3401568"/>
                  </a:lnTo>
                </a:path>
              </a:pathLst>
            </a:custGeom>
            <a:ln w="13842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7" name="object 15"/>
            <p:cNvSpPr/>
            <p:nvPr/>
          </p:nvSpPr>
          <p:spPr>
            <a:xfrm>
              <a:off x="765809" y="1180338"/>
              <a:ext cx="1085850" cy="1082040"/>
            </a:xfrm>
            <a:custGeom>
              <a:avLst/>
              <a:gdLst/>
              <a:ahLst/>
              <a:cxnLst/>
              <a:rect l="l" t="t" r="r" b="b"/>
              <a:pathLst>
                <a:path w="1085850" h="1082040">
                  <a:moveTo>
                    <a:pt x="0" y="1082040"/>
                  </a:moveTo>
                  <a:lnTo>
                    <a:pt x="1085850" y="1082040"/>
                  </a:lnTo>
                  <a:lnTo>
                    <a:pt x="1085850" y="0"/>
                  </a:lnTo>
                  <a:lnTo>
                    <a:pt x="0" y="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8" name="object 16"/>
            <p:cNvSpPr/>
            <p:nvPr/>
          </p:nvSpPr>
          <p:spPr>
            <a:xfrm>
              <a:off x="827913" y="1594103"/>
              <a:ext cx="955166" cy="254507"/>
            </a:xfrm>
            <a:custGeom>
              <a:avLst/>
              <a:gdLst/>
              <a:ahLst/>
              <a:cxnLst/>
              <a:rect l="l" t="t" r="r" b="b"/>
              <a:pathLst>
                <a:path w="955166" h="254507">
                  <a:moveTo>
                    <a:pt x="0" y="254507"/>
                  </a:moveTo>
                  <a:lnTo>
                    <a:pt x="955166" y="254507"/>
                  </a:lnTo>
                  <a:lnTo>
                    <a:pt x="955166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9" name="object 17"/>
            <p:cNvSpPr txBox="1"/>
            <p:nvPr/>
          </p:nvSpPr>
          <p:spPr>
            <a:xfrm>
              <a:off x="1104391" y="1625977"/>
              <a:ext cx="401955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 smtClean="0">
                  <a:latin typeface="Calibri"/>
                  <a:cs typeface="Calibri"/>
                </a:rPr>
                <a:t>integer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0" name="object 18"/>
            <p:cNvSpPr/>
            <p:nvPr/>
          </p:nvSpPr>
          <p:spPr>
            <a:xfrm>
              <a:off x="1851660" y="1180338"/>
              <a:ext cx="4895088" cy="1082040"/>
            </a:xfrm>
            <a:custGeom>
              <a:avLst/>
              <a:gdLst/>
              <a:ahLst/>
              <a:cxnLst/>
              <a:rect l="l" t="t" r="r" b="b"/>
              <a:pathLst>
                <a:path w="4895088" h="1082040">
                  <a:moveTo>
                    <a:pt x="0" y="1082040"/>
                  </a:moveTo>
                  <a:lnTo>
                    <a:pt x="4895088" y="1082040"/>
                  </a:lnTo>
                  <a:lnTo>
                    <a:pt x="4895088" y="0"/>
                  </a:lnTo>
                  <a:lnTo>
                    <a:pt x="0" y="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1" name="object 19"/>
            <p:cNvSpPr/>
            <p:nvPr/>
          </p:nvSpPr>
          <p:spPr>
            <a:xfrm>
              <a:off x="1920239" y="1180338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1907539" y="1212211"/>
              <a:ext cx="4792980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Los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integers,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o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enteros,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pueden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tener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distintos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valores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numéricos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enteros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que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se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expresan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3" name="object 21"/>
            <p:cNvSpPr/>
            <p:nvPr/>
          </p:nvSpPr>
          <p:spPr>
            <a:xfrm>
              <a:off x="1920239" y="1396746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4" name="object 22"/>
            <p:cNvSpPr/>
            <p:nvPr/>
          </p:nvSpPr>
          <p:spPr>
            <a:xfrm>
              <a:off x="1920239" y="1613153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5" name="object 23"/>
            <p:cNvSpPr/>
            <p:nvPr/>
          </p:nvSpPr>
          <p:spPr>
            <a:xfrm>
              <a:off x="1920239" y="1829561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6" name="object 24"/>
            <p:cNvSpPr/>
            <p:nvPr/>
          </p:nvSpPr>
          <p:spPr>
            <a:xfrm>
              <a:off x="1920239" y="2045970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1907539" y="1390519"/>
              <a:ext cx="3527425" cy="8210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con diferentes notaciones.</a:t>
              </a:r>
              <a:endParaRPr sz="120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FF6500"/>
                  </a:solidFill>
                  <a:latin typeface="Calibri"/>
                  <a:cs typeface="Calibri"/>
                </a:rPr>
                <a:t>18</a:t>
              </a:r>
              <a:r>
                <a:rPr sz="1200" b="1" spc="-5" dirty="0" smtClean="0">
                  <a:latin typeface="Calibri"/>
                  <a:cs typeface="Calibri"/>
                </a:rPr>
                <a:t>;  // Número entero positivo</a:t>
              </a:r>
              <a:endParaRPr sz="120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3"/>
                </a:spcBef>
              </a:pPr>
              <a:endParaRPr sz="80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0" dirty="0" smtClean="0">
                  <a:latin typeface="Calibri"/>
                  <a:cs typeface="Calibri"/>
                </a:rPr>
                <a:t>-</a:t>
              </a:r>
              <a:r>
                <a:rPr sz="1200" b="1" spc="-5" dirty="0" smtClean="0">
                  <a:solidFill>
                    <a:srgbClr val="FF6500"/>
                  </a:solidFill>
                  <a:latin typeface="Calibri"/>
                  <a:cs typeface="Calibri"/>
                </a:rPr>
                <a:t>18</a:t>
              </a:r>
              <a:r>
                <a:rPr sz="1200" b="1" spc="-5" dirty="0" smtClean="0">
                  <a:latin typeface="Calibri"/>
                  <a:cs typeface="Calibri"/>
                </a:rPr>
                <a:t>; // Número entero negativo</a:t>
              </a:r>
              <a:endParaRPr sz="120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3"/>
                </a:spcBef>
              </a:pPr>
              <a:endParaRPr sz="80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FF6500"/>
                  </a:solidFill>
                  <a:latin typeface="Calibri"/>
                  <a:cs typeface="Calibri"/>
                </a:rPr>
                <a:t>0x12</a:t>
              </a:r>
              <a:r>
                <a:rPr sz="1200" b="1" spc="-5" dirty="0" smtClean="0">
                  <a:latin typeface="Calibri"/>
                  <a:cs typeface="Calibri"/>
                </a:rPr>
                <a:t>; // Notación hexadecimal, es igual a 18 decimales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8" name="object 26"/>
            <p:cNvSpPr/>
            <p:nvPr/>
          </p:nvSpPr>
          <p:spPr>
            <a:xfrm>
              <a:off x="752855" y="1174051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9" name="object 27"/>
            <p:cNvSpPr txBox="1"/>
            <p:nvPr/>
          </p:nvSpPr>
          <p:spPr>
            <a:xfrm>
              <a:off x="922655" y="2504182"/>
              <a:ext cx="766445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float </a:t>
              </a:r>
              <a:r>
                <a:rPr sz="1200" b="1" spc="-10" dirty="0" smtClean="0">
                  <a:latin typeface="Calibri"/>
                  <a:cs typeface="Calibri"/>
                </a:rPr>
                <a:t>o </a:t>
              </a:r>
              <a:r>
                <a:rPr sz="1200" b="1" spc="-5" dirty="0" smtClean="0">
                  <a:latin typeface="Calibri"/>
                  <a:cs typeface="Calibri"/>
                </a:rPr>
                <a:t>double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0" name="object 28"/>
            <p:cNvSpPr txBox="1"/>
            <p:nvPr/>
          </p:nvSpPr>
          <p:spPr>
            <a:xfrm>
              <a:off x="1907570" y="2280859"/>
              <a:ext cx="4791710" cy="5924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>
                <a:lnSpc>
                  <a:spcPct val="117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Este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tipo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de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datos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son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los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números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de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punto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flotante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a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los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que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normalmente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llamamos “números decimales”, por ejemplo, 9.876. La s</a:t>
              </a:r>
              <a:r>
                <a:rPr sz="1200" b="1" spc="0" dirty="0" smtClean="0">
                  <a:latin typeface="Calibri"/>
                  <a:cs typeface="Calibri"/>
                </a:rPr>
                <a:t>i</a:t>
              </a:r>
              <a:r>
                <a:rPr sz="1200" b="1" spc="-5" dirty="0" smtClean="0">
                  <a:latin typeface="Calibri"/>
                  <a:cs typeface="Calibri"/>
                </a:rPr>
                <a:t>ntaxis para utilizarlos es bastante simple:</a:t>
              </a:r>
              <a:endParaRPr sz="120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FF6500"/>
                  </a:solidFill>
                  <a:latin typeface="Calibri"/>
                  <a:cs typeface="Calibri"/>
                </a:rPr>
                <a:t>9.876</a:t>
              </a:r>
              <a:r>
                <a:rPr sz="1200" b="1" spc="-5" dirty="0" smtClean="0">
                  <a:latin typeface="Calibri"/>
                  <a:cs typeface="Calibri"/>
                </a:rPr>
                <a:t>;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1" name="object 29"/>
            <p:cNvSpPr/>
            <p:nvPr/>
          </p:nvSpPr>
          <p:spPr>
            <a:xfrm>
              <a:off x="752855" y="2268664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2" name="object 30"/>
            <p:cNvSpPr/>
            <p:nvPr/>
          </p:nvSpPr>
          <p:spPr>
            <a:xfrm>
              <a:off x="765809" y="2936748"/>
              <a:ext cx="1085850" cy="649224"/>
            </a:xfrm>
            <a:custGeom>
              <a:avLst/>
              <a:gdLst/>
              <a:ahLst/>
              <a:cxnLst/>
              <a:rect l="l" t="t" r="r" b="b"/>
              <a:pathLst>
                <a:path w="1085850" h="649224">
                  <a:moveTo>
                    <a:pt x="0" y="649224"/>
                  </a:moveTo>
                  <a:lnTo>
                    <a:pt x="1085850" y="649224"/>
                  </a:lnTo>
                  <a:lnTo>
                    <a:pt x="1085850" y="0"/>
                  </a:lnTo>
                  <a:lnTo>
                    <a:pt x="0" y="0"/>
                  </a:lnTo>
                  <a:lnTo>
                    <a:pt x="0" y="649224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3" name="object 31"/>
            <p:cNvSpPr/>
            <p:nvPr/>
          </p:nvSpPr>
          <p:spPr>
            <a:xfrm>
              <a:off x="827913" y="3134105"/>
              <a:ext cx="955166" cy="254507"/>
            </a:xfrm>
            <a:custGeom>
              <a:avLst/>
              <a:gdLst/>
              <a:ahLst/>
              <a:cxnLst/>
              <a:rect l="l" t="t" r="r" b="b"/>
              <a:pathLst>
                <a:path w="955166" h="254507">
                  <a:moveTo>
                    <a:pt x="0" y="254507"/>
                  </a:moveTo>
                  <a:lnTo>
                    <a:pt x="955166" y="254507"/>
                  </a:lnTo>
                  <a:lnTo>
                    <a:pt x="955166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4" name="object 32"/>
            <p:cNvSpPr txBox="1"/>
            <p:nvPr/>
          </p:nvSpPr>
          <p:spPr>
            <a:xfrm>
              <a:off x="1142872" y="3165978"/>
              <a:ext cx="325120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string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1851660" y="2936748"/>
              <a:ext cx="4895088" cy="649224"/>
            </a:xfrm>
            <a:custGeom>
              <a:avLst/>
              <a:gdLst/>
              <a:ahLst/>
              <a:cxnLst/>
              <a:rect l="l" t="t" r="r" b="b"/>
              <a:pathLst>
                <a:path w="4895088" h="649224">
                  <a:moveTo>
                    <a:pt x="0" y="649224"/>
                  </a:moveTo>
                  <a:lnTo>
                    <a:pt x="4895088" y="649224"/>
                  </a:lnTo>
                  <a:lnTo>
                    <a:pt x="4895088" y="0"/>
                  </a:lnTo>
                  <a:lnTo>
                    <a:pt x="0" y="0"/>
                  </a:lnTo>
                  <a:lnTo>
                    <a:pt x="0" y="649224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6" name="object 34"/>
            <p:cNvSpPr/>
            <p:nvPr/>
          </p:nvSpPr>
          <p:spPr>
            <a:xfrm>
              <a:off x="1920239" y="2936748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7" name="object 35"/>
            <p:cNvSpPr/>
            <p:nvPr/>
          </p:nvSpPr>
          <p:spPr>
            <a:xfrm>
              <a:off x="1920239" y="3153155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8" name="object 36"/>
            <p:cNvSpPr/>
            <p:nvPr/>
          </p:nvSpPr>
          <p:spPr>
            <a:xfrm>
              <a:off x="1920239" y="3369564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9" name="object 37"/>
            <p:cNvSpPr txBox="1"/>
            <p:nvPr/>
          </p:nvSpPr>
          <p:spPr>
            <a:xfrm>
              <a:off x="1907539" y="2942713"/>
              <a:ext cx="4789805" cy="5924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>
                <a:lnSpc>
                  <a:spcPct val="117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El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tipo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de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datos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string,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también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conocido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</a:t>
              </a:r>
              <a:r>
                <a:rPr sz="1200" b="1" spc="-20" dirty="0" smtClean="0">
                  <a:latin typeface="Calibri"/>
                  <a:cs typeface="Calibri"/>
                </a:rPr>
                <a:t>o</a:t>
              </a:r>
              <a:r>
                <a:rPr sz="1200" b="1" spc="-10" dirty="0" smtClean="0">
                  <a:latin typeface="Calibri"/>
                  <a:cs typeface="Calibri"/>
                </a:rPr>
                <a:t>mo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cadena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de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caracteres,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se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expresa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con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la siguiente sintaxis:</a:t>
              </a:r>
              <a:endParaRPr sz="1200" dirty="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 dirty="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800080"/>
                  </a:solidFill>
                  <a:latin typeface="Calibri"/>
                  <a:cs typeface="Calibri"/>
                </a:rPr>
                <a:t>"Yo soy </a:t>
              </a:r>
              <a:r>
                <a:rPr sz="1200" b="1" spc="-10" dirty="0" smtClean="0">
                  <a:solidFill>
                    <a:srgbClr val="800080"/>
                  </a:solidFill>
                  <a:latin typeface="Calibri"/>
                  <a:cs typeface="Calibri"/>
                </a:rPr>
                <a:t>una </a:t>
              </a:r>
              <a:r>
                <a:rPr sz="1200" b="1" spc="-5" dirty="0" smtClean="0">
                  <a:solidFill>
                    <a:srgbClr val="800080"/>
                  </a:solidFill>
                  <a:latin typeface="Calibri"/>
                  <a:cs typeface="Calibri"/>
                </a:rPr>
                <a:t>cadena</a:t>
              </a:r>
              <a:r>
                <a:rPr sz="1200" b="1" spc="-10" dirty="0" smtClean="0">
                  <a:solidFill>
                    <a:srgbClr val="800080"/>
                  </a:solidFill>
                  <a:latin typeface="Calibri"/>
                  <a:cs typeface="Calibri"/>
                </a:rPr>
                <a:t>"</a:t>
              </a:r>
              <a:r>
                <a:rPr sz="1200" b="1" spc="-5" dirty="0" smtClean="0">
                  <a:latin typeface="Calibri"/>
                  <a:cs typeface="Calibri"/>
                </a:rPr>
                <a:t>;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40" name="object 38"/>
            <p:cNvSpPr/>
            <p:nvPr/>
          </p:nvSpPr>
          <p:spPr>
            <a:xfrm>
              <a:off x="752855" y="2930461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41" name="object 39"/>
            <p:cNvSpPr txBox="1"/>
            <p:nvPr/>
          </p:nvSpPr>
          <p:spPr>
            <a:xfrm>
              <a:off x="1077341" y="3862828"/>
              <a:ext cx="456565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boolean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42" name="object 40"/>
            <p:cNvSpPr txBox="1"/>
            <p:nvPr/>
          </p:nvSpPr>
          <p:spPr>
            <a:xfrm>
              <a:off x="1907470" y="3646382"/>
              <a:ext cx="3451860" cy="60452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 smtClean="0">
                  <a:latin typeface="Calibri"/>
                  <a:cs typeface="Calibri"/>
                </a:rPr>
                <a:t>Se</a:t>
              </a:r>
              <a:r>
                <a:rPr sz="1200" b="1" spc="-5" dirty="0" smtClean="0">
                  <a:latin typeface="Calibri"/>
                  <a:cs typeface="Calibri"/>
                </a:rPr>
                <a:t> trata de </a:t>
              </a:r>
              <a:r>
                <a:rPr sz="1200" b="1" spc="-10" dirty="0" smtClean="0">
                  <a:latin typeface="Calibri"/>
                  <a:cs typeface="Calibri"/>
                </a:rPr>
                <a:t>un </a:t>
              </a:r>
              <a:r>
                <a:rPr sz="1200" b="1" spc="-5" dirty="0" smtClean="0">
                  <a:latin typeface="Calibri"/>
                  <a:cs typeface="Calibri"/>
                </a:rPr>
                <a:t>tipo lógico. Sus posibles valores son </a:t>
              </a:r>
              <a:r>
                <a:rPr sz="1200" b="1" spc="-10" dirty="0" smtClean="0">
                  <a:latin typeface="Calibri"/>
                  <a:cs typeface="Calibri"/>
                </a:rPr>
                <a:t>TRUE o </a:t>
              </a:r>
              <a:r>
                <a:rPr sz="1200" b="1" spc="-5" dirty="0" smtClean="0">
                  <a:latin typeface="Calibri"/>
                  <a:cs typeface="Calibri"/>
                </a:rPr>
                <a:t>FALSE.</a:t>
              </a:r>
              <a:endParaRPr sz="1200" dirty="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 dirty="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0" dirty="0" smtClean="0">
                  <a:solidFill>
                    <a:srgbClr val="0000FF"/>
                  </a:solidFill>
                  <a:latin typeface="Calibri"/>
                  <a:cs typeface="Calibri"/>
                </a:rPr>
                <a:t>true</a:t>
              </a:r>
              <a:r>
                <a:rPr sz="1200" b="1" spc="-5" dirty="0" smtClean="0">
                  <a:latin typeface="Calibri"/>
                  <a:cs typeface="Calibri"/>
                </a:rPr>
                <a:t>;</a:t>
              </a:r>
              <a:r>
                <a:rPr lang="es-MX" sz="1200" b="1" spc="-5" dirty="0" smtClean="0">
                  <a:latin typeface="Calibri"/>
                  <a:cs typeface="Calibri"/>
                </a:rPr>
                <a:t>   // verdadero</a:t>
              </a:r>
              <a:endParaRPr sz="1200" dirty="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 dirty="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0000FF"/>
                  </a:solidFill>
                  <a:latin typeface="Calibri"/>
                  <a:cs typeface="Calibri"/>
                </a:rPr>
                <a:t>false</a:t>
              </a:r>
              <a:r>
                <a:rPr sz="1200" b="1" spc="-5" dirty="0" smtClean="0">
                  <a:latin typeface="Calibri"/>
                  <a:cs typeface="Calibri"/>
                </a:rPr>
                <a:t>;</a:t>
              </a:r>
              <a:r>
                <a:rPr lang="es-MX" sz="1200" b="1" spc="-5" dirty="0" smtClean="0">
                  <a:latin typeface="Calibri"/>
                  <a:cs typeface="Calibri"/>
                </a:rPr>
                <a:t>   // falso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43" name="object 41"/>
            <p:cNvSpPr/>
            <p:nvPr/>
          </p:nvSpPr>
          <p:spPr>
            <a:xfrm>
              <a:off x="765429" y="3590734"/>
              <a:ext cx="5981319" cy="0"/>
            </a:xfrm>
            <a:custGeom>
              <a:avLst/>
              <a:gdLst/>
              <a:ahLst/>
              <a:cxnLst/>
              <a:rect l="l" t="t" r="r" b="b"/>
              <a:pathLst>
                <a:path w="5981319">
                  <a:moveTo>
                    <a:pt x="0" y="0"/>
                  </a:moveTo>
                  <a:lnTo>
                    <a:pt x="5981319" y="0"/>
                  </a:lnTo>
                </a:path>
              </a:pathLst>
            </a:custGeom>
            <a:ln w="10794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44" name="object 42"/>
            <p:cNvSpPr/>
            <p:nvPr/>
          </p:nvSpPr>
          <p:spPr>
            <a:xfrm>
              <a:off x="765429" y="3609784"/>
              <a:ext cx="5981319" cy="0"/>
            </a:xfrm>
            <a:custGeom>
              <a:avLst/>
              <a:gdLst/>
              <a:ahLst/>
              <a:cxnLst/>
              <a:rect l="l" t="t" r="r" b="b"/>
              <a:pathLst>
                <a:path w="5981319">
                  <a:moveTo>
                    <a:pt x="0" y="0"/>
                  </a:moveTo>
                  <a:lnTo>
                    <a:pt x="5981319" y="0"/>
                  </a:lnTo>
                </a:path>
              </a:pathLst>
            </a:custGeom>
            <a:ln w="10794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45" name="object 43"/>
            <p:cNvSpPr/>
            <p:nvPr/>
          </p:nvSpPr>
          <p:spPr>
            <a:xfrm>
              <a:off x="752855" y="4308157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24220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Instrucciones echo y </a:t>
            </a:r>
            <a:r>
              <a:rPr lang="es-MX" dirty="0" err="1" smtClean="0"/>
              <a:t>print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58812" y="729299"/>
            <a:ext cx="8915400" cy="985201"/>
          </a:xfrm>
        </p:spPr>
        <p:txBody>
          <a:bodyPr/>
          <a:lstStyle/>
          <a:p>
            <a:r>
              <a:rPr lang="es-MX" dirty="0"/>
              <a:t>echo — Muestra una o más cadenas</a:t>
            </a:r>
          </a:p>
          <a:p>
            <a:r>
              <a:rPr lang="es-MX" dirty="0" err="1" smtClean="0"/>
              <a:t>print</a:t>
            </a:r>
            <a:r>
              <a:rPr lang="es-MX" dirty="0"/>
              <a:t> — Mostrar una cadena</a:t>
            </a:r>
          </a:p>
        </p:txBody>
      </p:sp>
      <p:sp>
        <p:nvSpPr>
          <p:cNvPr id="46" name="Marcador de contenido 3"/>
          <p:cNvSpPr txBox="1">
            <a:spLocks/>
          </p:cNvSpPr>
          <p:nvPr/>
        </p:nvSpPr>
        <p:spPr>
          <a:xfrm>
            <a:off x="658812" y="1714500"/>
            <a:ext cx="8915400" cy="98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("Hola mundo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 también funciona sin paréntesis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Marcador de contenido 3"/>
          <p:cNvSpPr txBox="1">
            <a:spLocks/>
          </p:cNvSpPr>
          <p:nvPr/>
        </p:nvSpPr>
        <p:spPr>
          <a:xfrm>
            <a:off x="658812" y="3044457"/>
            <a:ext cx="8915400" cy="98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echo “Hola mundo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"Hola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mundo“, “hola2”;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"salida por pantalla.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El valor de a es $a.";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7200" dirty="0" smtClean="0"/>
              <a:t>Objetivo</a:t>
            </a:r>
            <a:endParaRPr lang="es-MX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El alumno será capaz de analizar, optimizar y solucionar problemas mediante técnicas de programación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6041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Operadores</a:t>
            </a:r>
            <a:br>
              <a:rPr lang="es-MX" dirty="0" smtClean="0"/>
            </a:br>
            <a:r>
              <a:rPr lang="es-MX" dirty="0" err="1" smtClean="0"/>
              <a:t>Operadores</a:t>
            </a:r>
            <a:r>
              <a:rPr lang="es-MX" dirty="0" smtClean="0"/>
              <a:t> Aritméticos</a:t>
            </a:r>
            <a:endParaRPr lang="es-MX" dirty="0"/>
          </a:p>
        </p:txBody>
      </p:sp>
      <p:graphicFrame>
        <p:nvGraphicFramePr>
          <p:cNvPr id="6" name="object 29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18863"/>
              </p:ext>
            </p:extLst>
          </p:nvPr>
        </p:nvGraphicFramePr>
        <p:xfrm>
          <a:off x="963612" y="1369744"/>
          <a:ext cx="7177087" cy="2510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001"/>
                <a:gridCol w="1587481"/>
                <a:gridCol w="620653"/>
                <a:gridCol w="488501"/>
                <a:gridCol w="2292451"/>
              </a:tblGrid>
              <a:tr h="254581">
                <a:tc gridSpan="5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Operaciones</a:t>
                      </a:r>
                      <a:r>
                        <a:rPr sz="1600" b="1" spc="5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0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aritméticas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F2F0EE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484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Op</a:t>
                      </a:r>
                      <a:r>
                        <a:rPr sz="14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e</a:t>
                      </a:r>
                      <a:r>
                        <a:rPr sz="14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ra</a:t>
                      </a:r>
                      <a:r>
                        <a:rPr sz="14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c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ión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 cap="flat" cmpd="sng" algn="ctr">
                      <a:solidFill>
                        <a:srgbClr val="F2F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400" spc="-114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i</a:t>
                      </a:r>
                      <a:r>
                        <a:rPr sz="14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nt</a:t>
                      </a:r>
                      <a:r>
                        <a:rPr sz="14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400" spc="5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x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is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F2F0EE"/>
                      </a:solidFill>
                      <a:prstDash val="solid"/>
                    </a:lnT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B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F2F0EE"/>
                      </a:solidFill>
                      <a:prstDash val="solid"/>
                    </a:lnT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</a:t>
                      </a:r>
                      <a:r>
                        <a:rPr sz="14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e</a:t>
                      </a:r>
                      <a:r>
                        <a:rPr sz="14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4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u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l</a:t>
                      </a:r>
                      <a:r>
                        <a:rPr sz="14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t</a:t>
                      </a:r>
                      <a:r>
                        <a:rPr sz="14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do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6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u</a:t>
                      </a:r>
                      <a:r>
                        <a:rPr sz="16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m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$a+$b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4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lang="es-MX"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     Resta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$a-$b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19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lang="es-MX"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Multiplicación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$a*$b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87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6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lang="es-MX" sz="1600" spc="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División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$a/$b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64383561644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600" spc="30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</a:t>
                      </a:r>
                      <a:r>
                        <a:rPr sz="1600" spc="20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e</a:t>
                      </a:r>
                      <a:r>
                        <a:rPr sz="1600" spc="40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600" spc="15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t</a:t>
                      </a:r>
                      <a:r>
                        <a:rPr sz="1600" spc="0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o</a:t>
                      </a:r>
                      <a:r>
                        <a:rPr sz="1600" spc="4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lang="es-MX"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o residuo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$a%$b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5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2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96575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Po</a:t>
                      </a: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tenc</a:t>
                      </a:r>
                      <a:r>
                        <a:rPr sz="1600" spc="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i</a:t>
                      </a: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600" spc="8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800" spc="0" baseline="20202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b</a:t>
                      </a:r>
                      <a:endParaRPr sz="1800" baseline="20202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pow($a,$b)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5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248832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Ra</a:t>
                      </a:r>
                      <a:r>
                        <a:rPr sz="1600" spc="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í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z</a:t>
                      </a:r>
                      <a:r>
                        <a:rPr sz="1600" spc="7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cu</a:t>
                      </a: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d</a:t>
                      </a: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ra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da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Sqrt($a)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46410161514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-112115"/>
            <a:ext cx="8911687" cy="744532"/>
          </a:xfrm>
        </p:spPr>
        <p:txBody>
          <a:bodyPr/>
          <a:lstStyle/>
          <a:p>
            <a:r>
              <a:rPr lang="es-MX" dirty="0" smtClean="0"/>
              <a:t>Formularios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68056" y="475663"/>
            <a:ext cx="11141191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Revisar código HTML.</a:t>
            </a:r>
          </a:p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Entrar al repositorio </a:t>
            </a:r>
          </a:p>
          <a:p>
            <a:r>
              <a:rPr lang="es-MX" sz="3200" b="1" dirty="0">
                <a:hlinkClick r:id="rId2"/>
              </a:rPr>
              <a:t>https://</a:t>
            </a:r>
            <a:r>
              <a:rPr lang="es-MX" sz="3200" b="1" dirty="0" smtClean="0">
                <a:hlinkClick r:id="rId2"/>
              </a:rPr>
              <a:t>github.com/echuc/TecnicasProgramacion_UPB</a:t>
            </a:r>
            <a:endParaRPr lang="es-MX" sz="3200" b="1" dirty="0" smtClean="0"/>
          </a:p>
          <a:p>
            <a:endParaRPr lang="es-MX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Descargar archivo “</a:t>
            </a:r>
            <a:r>
              <a:rPr lang="es-MX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formulario.php</a:t>
            </a:r>
            <a:r>
              <a:rPr lang="es-MX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Abrirlo con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++, bloc de notas (no recomendado)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68056" y="2476211"/>
            <a:ext cx="11740715" cy="5047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Contenedor que se usa para solicitar datos.</a:t>
            </a: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Inicia y termina con &lt;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Indica la dirección donde será enviada la información</a:t>
            </a:r>
          </a:p>
          <a:p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Tipo de envío POST (transparente) no se ven los datos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GET se presentan en la barra de direcciones.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://localhost/formulario.php?apellido=Sanchez&amp;nombre=Pedro&amp;genero=H&amp;ocupacion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=..</a:t>
            </a:r>
          </a:p>
          <a:p>
            <a:r>
              <a:rPr lang="es-MX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Crea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elementos interactivos, usando </a:t>
            </a: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s-MX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Una </a:t>
            </a:r>
            <a:r>
              <a:rPr lang="es-MX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casilla de texto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 escribir una línea de texto. </a:t>
            </a:r>
            <a:endParaRPr lang="es-MX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Tamaño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 atributo </a:t>
            </a:r>
            <a:r>
              <a:rPr lang="es-MX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extensión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máxima con </a:t>
            </a:r>
            <a:r>
              <a:rPr lang="es-MX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MX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 </a:t>
            </a:r>
            <a:r>
              <a:rPr lang="es-MX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botón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que permite al usuario elegir entre varias opciones. </a:t>
            </a:r>
            <a:endParaRPr lang="es-MX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Cada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uno de estos botones debe tener el mismo atributo </a:t>
            </a:r>
            <a:r>
              <a:rPr lang="es-MX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Casillas de elección</a:t>
            </a:r>
          </a:p>
          <a:p>
            <a:pPr marL="1257300" lvl="2" indent="-342900">
              <a:buAutoNum type="alphaLcParenR"/>
            </a:pP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diferente para cada caso. </a:t>
            </a:r>
          </a:p>
          <a:p>
            <a:pPr marL="1257300" lvl="2" indent="-342900">
              <a:buAutoNum type="alphaLcParenR"/>
            </a:pP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igual para todos los casos (se crea un arreglo) usando corchetes al final. Ej. aficiones[]</a:t>
            </a:r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 </a:t>
            </a:r>
            <a:r>
              <a:rPr lang="es-MX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botón </a:t>
            </a:r>
            <a:r>
              <a:rPr lang="es-MX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 q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uita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todos los elementos en el formulario y restablecer sus valores predeterminados. </a:t>
            </a:r>
          </a:p>
          <a:p>
            <a:r>
              <a:rPr lang="es-MX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 </a:t>
            </a:r>
            <a:r>
              <a:rPr lang="es-MX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botón de envío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 enviar el formulario. </a:t>
            </a:r>
            <a:endParaRPr lang="es-MX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texto en el botón puede definirse usando el atributo </a:t>
            </a:r>
            <a:r>
              <a:rPr lang="es-MX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MX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investigar </a:t>
            </a:r>
            <a:r>
              <a:rPr lang="es-MX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s-MX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file, </a:t>
            </a:r>
            <a:r>
              <a:rPr lang="es-MX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MX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endParaRPr lang="es-MX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31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212" y="729299"/>
            <a:ext cx="8915400" cy="88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b="1" dirty="0" smtClean="0"/>
              <a:t>$_SERVER['PHP_SELF']</a:t>
            </a:r>
          </a:p>
          <a:p>
            <a:pPr marL="0" indent="0">
              <a:buNone/>
            </a:pPr>
            <a:endParaRPr lang="es-MX" sz="4400" b="1" dirty="0" smtClean="0"/>
          </a:p>
          <a:p>
            <a:pPr marL="0" indent="0">
              <a:buNone/>
            </a:pPr>
            <a:endParaRPr lang="es-MX" sz="4400" b="1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94225" y="1612900"/>
            <a:ext cx="11012488" cy="5118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dirty="0"/>
              <a:t>C</a:t>
            </a:r>
            <a:r>
              <a:rPr lang="es-MX" sz="3200" dirty="0" smtClean="0"/>
              <a:t>ontiene </a:t>
            </a:r>
            <a:r>
              <a:rPr lang="es-MX" sz="3200" dirty="0"/>
              <a:t>la dirección de la página (relativo a la raíz, es decir, sin el nombre del servidor</a:t>
            </a:r>
            <a:r>
              <a:rPr lang="es-MX" sz="3200" dirty="0" smtClean="0"/>
              <a:t>).</a:t>
            </a:r>
            <a:endParaRPr lang="es-MX" sz="3200" b="1" dirty="0" smtClean="0"/>
          </a:p>
          <a:p>
            <a:pPr marL="0" indent="0">
              <a:buFont typeface="Wingdings 3" charset="2"/>
              <a:buNone/>
            </a:pPr>
            <a:endParaRPr lang="es-MX" sz="4400" b="1" dirty="0" smtClean="0"/>
          </a:p>
          <a:p>
            <a:pPr marL="0" indent="0">
              <a:buFont typeface="Wingdings 3" charset="2"/>
              <a:buNone/>
            </a:pPr>
            <a:endParaRPr lang="es-MX" sz="4400" b="1" dirty="0"/>
          </a:p>
          <a:p>
            <a:pPr marL="0" indent="0">
              <a:buNone/>
            </a:pPr>
            <a:endParaRPr lang="es-MX" sz="2800" dirty="0" smtClean="0"/>
          </a:p>
          <a:p>
            <a:pPr marL="0" indent="0">
              <a:buNone/>
            </a:pPr>
            <a:r>
              <a:rPr lang="es-MX" sz="2900" dirty="0" smtClean="0"/>
              <a:t>Cuando </a:t>
            </a:r>
            <a:r>
              <a:rPr lang="es-MX" sz="2900" dirty="0"/>
              <a:t>un formulario </a:t>
            </a:r>
            <a:r>
              <a:rPr lang="es-MX" sz="2900" dirty="0" smtClean="0"/>
              <a:t>usa   lo siguiente :</a:t>
            </a:r>
          </a:p>
          <a:p>
            <a:pPr marL="5715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action="&lt;?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$_SERVER['PHP_SELF']; ?&gt;"&gt;</a:t>
            </a:r>
          </a:p>
          <a:p>
            <a:pPr marL="5715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dentro deben estar los &lt;input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=“”&gt;     </a:t>
            </a:r>
          </a:p>
          <a:p>
            <a:pPr marL="57150" indent="0">
              <a:buNone/>
            </a:pP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 ---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radio,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s-MX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900" dirty="0" smtClean="0"/>
              <a:t>lo que sucede es que envía los datos contenidos en los inputs, </a:t>
            </a:r>
            <a:r>
              <a:rPr lang="es-MX" sz="2900" dirty="0" err="1" smtClean="0"/>
              <a:t>select</a:t>
            </a:r>
            <a:r>
              <a:rPr lang="es-MX" sz="2900" dirty="0" smtClean="0"/>
              <a:t>, </a:t>
            </a:r>
            <a:r>
              <a:rPr lang="es-MX" sz="2900" dirty="0" err="1" smtClean="0"/>
              <a:t>hidden</a:t>
            </a:r>
            <a:r>
              <a:rPr lang="es-MX" sz="2900" dirty="0" smtClean="0"/>
              <a:t>, a si mismo, es decir, envía los datos a la misma página de origen y no a un archivo externo, para que las acciones que se lleven a cabo estén en un mismo archivo.</a:t>
            </a:r>
            <a:endParaRPr lang="es-MX" sz="29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94225" y="0"/>
            <a:ext cx="8911687" cy="1280890"/>
          </a:xfrm>
        </p:spPr>
        <p:txBody>
          <a:bodyPr/>
          <a:lstStyle/>
          <a:p>
            <a:r>
              <a:rPr lang="es-MX" dirty="0" smtClean="0"/>
              <a:t>Para que se utiliza :</a:t>
            </a:r>
            <a:endParaRPr lang="es-MX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5074"/>
              </p:ext>
            </p:extLst>
          </p:nvPr>
        </p:nvGraphicFramePr>
        <p:xfrm>
          <a:off x="391388" y="2010189"/>
          <a:ext cx="8915400" cy="1005840"/>
        </p:xfrm>
        <a:graphic>
          <a:graphicData uri="http://schemas.openxmlformats.org/drawingml/2006/table">
            <a:tbl>
              <a:tblPr/>
              <a:tblGrid>
                <a:gridCol w="5602287"/>
                <a:gridCol w="3313113"/>
              </a:tblGrid>
              <a:tr h="0">
                <a:tc>
                  <a:txBody>
                    <a:bodyPr/>
                    <a:lstStyle/>
                    <a:p>
                      <a:r>
                        <a:rPr lang="es-MX" sz="1600" dirty="0"/>
                        <a:t>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$_SERVER[PHP_SELF]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sz="1600" dirty="0"/>
                        <a:t>http://www.example.com/ejemplo.php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/</a:t>
                      </a:r>
                      <a:r>
                        <a:rPr lang="es-MX" sz="1600" dirty="0" err="1"/>
                        <a:t>ejemplo.php</a:t>
                      </a:r>
                      <a:endParaRPr lang="es-MX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sz="1600" dirty="0"/>
                        <a:t>http://www.example.com/ejercicios/ejemplo.php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/ejercicios/</a:t>
                      </a:r>
                      <a:r>
                        <a:rPr lang="es-MX" sz="1600" dirty="0" err="1"/>
                        <a:t>ejemplo.php</a:t>
                      </a:r>
                      <a:endParaRPr lang="es-MX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18514"/>
            <a:ext cx="8911687" cy="1280890"/>
          </a:xfrm>
        </p:spPr>
        <p:txBody>
          <a:bodyPr/>
          <a:lstStyle/>
          <a:p>
            <a:r>
              <a:rPr lang="es-MX" dirty="0" smtClean="0"/>
              <a:t>Archivo Base HTML5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64343" y="552980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ndex.php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47476" y="947712"/>
            <a:ext cx="11466724" cy="54483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html&gt;					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html ver. 5)</a:t>
            </a: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				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idiona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español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				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 los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caracteres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especiales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acentos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 &lt;/title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la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página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&lt;!–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Cuerpo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HTML --&gt;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s-MX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18514"/>
            <a:ext cx="10303144" cy="128089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Ejemplo de uso de formularios en HTML y </a:t>
            </a:r>
            <a:r>
              <a:rPr lang="es-MX" sz="2800" dirty="0" err="1" smtClean="0"/>
              <a:t>php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8055" y="947712"/>
            <a:ext cx="9462209" cy="186582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accion.php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="post"&gt; </a:t>
            </a:r>
            <a:endParaRPr lang="es-MX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 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nombre: &lt;input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="nombre" 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 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edad: &lt;input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="edad" 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MX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64343" y="57838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ndex.php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64343" y="3420253"/>
            <a:ext cx="9465922" cy="814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Hola &lt;?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echo 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($_POST['nombre']); 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?&gt;.&lt;</a:t>
            </a: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Usted tiene &lt;?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echo (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)$_POST['edad']; ?&gt; años de edad.</a:t>
            </a:r>
            <a:endParaRPr lang="es-MX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95414" y="30509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accion.php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495414" y="4419041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RESULTADO EN NAVEGADOR</a:t>
            </a:r>
            <a:endParaRPr lang="es-MX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64343" y="4804226"/>
            <a:ext cx="9465922" cy="814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2000" dirty="0"/>
              <a:t>Hola José. </a:t>
            </a:r>
            <a:endParaRPr lang="es-MX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 smtClean="0"/>
              <a:t>Usted </a:t>
            </a:r>
            <a:r>
              <a:rPr lang="es-MX" sz="2000" dirty="0"/>
              <a:t>tiene 22 años de edad. </a:t>
            </a:r>
            <a:endParaRPr lang="es-MX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Operadores relacionales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8056" y="863600"/>
            <a:ext cx="8915400" cy="3777622"/>
          </a:xfrm>
        </p:spPr>
        <p:txBody>
          <a:bodyPr/>
          <a:lstStyle/>
          <a:p>
            <a:r>
              <a:rPr lang="es-MX" dirty="0"/>
              <a:t>Los </a:t>
            </a:r>
            <a:r>
              <a:rPr lang="es-MX" b="1" dirty="0"/>
              <a:t>operadores </a:t>
            </a:r>
            <a:r>
              <a:rPr lang="es-MX" b="1" dirty="0" smtClean="0"/>
              <a:t>relacionales</a:t>
            </a:r>
            <a:r>
              <a:rPr lang="es-MX" dirty="0" smtClean="0"/>
              <a:t>, </a:t>
            </a:r>
            <a:r>
              <a:rPr lang="es-MX" dirty="0"/>
              <a:t>nos permiten trabajar </a:t>
            </a:r>
            <a:r>
              <a:rPr lang="es-MX" dirty="0" smtClean="0"/>
              <a:t>comparando los valores y devolviendo FALSE o TRUE según sea el caso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37242"/>
              </p:ext>
            </p:extLst>
          </p:nvPr>
        </p:nvGraphicFramePr>
        <p:xfrm>
          <a:off x="856441" y="1734820"/>
          <a:ext cx="9328958" cy="4025007"/>
        </p:xfrm>
        <a:graphic>
          <a:graphicData uri="http://schemas.openxmlformats.org/drawingml/2006/table">
            <a:tbl>
              <a:tblPr/>
              <a:tblGrid>
                <a:gridCol w="1505324"/>
                <a:gridCol w="3050115"/>
                <a:gridCol w="4773519"/>
              </a:tblGrid>
              <a:tr h="105032">
                <a:tc>
                  <a:txBody>
                    <a:bodyPr/>
                    <a:lstStyle/>
                    <a:p>
                      <a:r>
                        <a:rPr lang="es-MX" sz="1600" b="1" dirty="0"/>
                        <a:t>Ejemplo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Acción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Resultado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0195">
                <a:tc>
                  <a:txBody>
                    <a:bodyPr/>
                    <a:lstStyle/>
                    <a:p>
                      <a:r>
                        <a:rPr lang="es-MX" sz="1600" dirty="0"/>
                        <a:t>$x ==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igual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TRUE si $x es igual a $</a:t>
                      </a:r>
                      <a:r>
                        <a:rPr lang="es-MX" sz="1600" dirty="0" smtClean="0"/>
                        <a:t>y</a:t>
                      </a:r>
                      <a:endParaRPr lang="es-MX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===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$x es idéntico a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es igual tipo y valor a $y.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0195">
                <a:tc>
                  <a:txBody>
                    <a:bodyPr/>
                    <a:lstStyle/>
                    <a:p>
                      <a:r>
                        <a:rPr lang="es-MX" sz="1600" dirty="0"/>
                        <a:t>$x != $b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$x es diferente de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TRUE si $x no es igual a $</a:t>
                      </a:r>
                      <a:r>
                        <a:rPr lang="es-MX" sz="1600" dirty="0" smtClean="0"/>
                        <a:t>y</a:t>
                      </a:r>
                      <a:endParaRPr lang="es-MX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0195">
                <a:tc>
                  <a:txBody>
                    <a:bodyPr/>
                    <a:lstStyle/>
                    <a:p>
                      <a:r>
                        <a:rPr lang="es-MX" sz="1600"/>
                        <a:t>$x &lt;&gt;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diferente de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TRUE si $x no es igual a $</a:t>
                      </a:r>
                      <a:r>
                        <a:rPr lang="es-MX" sz="1600" dirty="0" smtClean="0"/>
                        <a:t>y</a:t>
                      </a:r>
                      <a:endParaRPr lang="es-MX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!===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no es idéntico a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no es igual en tipo o valor a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 dirty="0"/>
                        <a:t>$x &lt;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menor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es estrictamente menor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&gt;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mayor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es estrictamente mayor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&lt;=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menor o igual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es menor o igual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&gt;=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mayor o igual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TRUE si $x es mayor o igual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8056" y="863600"/>
            <a:ext cx="8915400" cy="3777622"/>
          </a:xfrm>
        </p:spPr>
        <p:txBody>
          <a:bodyPr/>
          <a:lstStyle/>
          <a:p>
            <a:r>
              <a:rPr lang="es-MX" dirty="0"/>
              <a:t>Los </a:t>
            </a:r>
            <a:r>
              <a:rPr lang="es-MX" b="1" dirty="0"/>
              <a:t>operadores lógicos</a:t>
            </a:r>
            <a:r>
              <a:rPr lang="es-MX" dirty="0"/>
              <a:t>, nos permiten trabajar en la condición de alguna estructura del PHP para hacerla más específica, siempre y cuando se traten dos o más condiciones. Se pueden incluir por ejemplo, en la estructura </a:t>
            </a:r>
            <a:r>
              <a:rPr lang="es-MX" dirty="0" err="1" smtClean="0"/>
              <a:t>if</a:t>
            </a:r>
            <a:r>
              <a:rPr lang="es-MX" dirty="0" smtClean="0"/>
              <a:t>- </a:t>
            </a:r>
            <a:r>
              <a:rPr lang="es-MX" dirty="0" err="1" smtClean="0"/>
              <a:t>else</a:t>
            </a:r>
            <a:r>
              <a:rPr lang="es-MX" dirty="0" smtClean="0"/>
              <a:t> </a:t>
            </a:r>
            <a:r>
              <a:rPr lang="es-MX" dirty="0"/>
              <a:t>o los </a:t>
            </a:r>
            <a:r>
              <a:rPr lang="es-MX" b="1" dirty="0" smtClean="0"/>
              <a:t>ciclos o bucles</a:t>
            </a:r>
            <a:r>
              <a:rPr lang="es-MX" dirty="0"/>
              <a:t>. Así, podemos ahorrar mucho código fuente</a:t>
            </a:r>
            <a:r>
              <a:rPr lang="es-MX" dirty="0" smtClean="0"/>
              <a:t>.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02346"/>
              </p:ext>
            </p:extLst>
          </p:nvPr>
        </p:nvGraphicFramePr>
        <p:xfrm>
          <a:off x="1060704" y="2364740"/>
          <a:ext cx="7926390" cy="2407920"/>
        </p:xfrm>
        <a:graphic>
          <a:graphicData uri="http://schemas.openxmlformats.org/drawingml/2006/table">
            <a:tbl>
              <a:tblPr/>
              <a:tblGrid>
                <a:gridCol w="3963195"/>
                <a:gridCol w="3963195"/>
              </a:tblGrid>
              <a:tr h="222904">
                <a:tc>
                  <a:txBody>
                    <a:bodyPr/>
                    <a:lstStyle/>
                    <a:p>
                      <a:r>
                        <a:rPr lang="es-MX" sz="1600" b="1" dirty="0"/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Función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0082">
                <a:tc>
                  <a:txBody>
                    <a:bodyPr/>
                    <a:lstStyle/>
                    <a:p>
                      <a:r>
                        <a:rPr lang="es-MX" sz="1600" b="1" dirty="0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Si ambos valores se cumplen es verdadero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082">
                <a:tc>
                  <a:txBody>
                    <a:bodyPr/>
                    <a:lstStyle/>
                    <a:p>
                      <a:r>
                        <a:rPr lang="es-MX" sz="1600" b="1" dirty="0" err="1"/>
                        <a:t>or</a:t>
                      </a:r>
                      <a:endParaRPr lang="es-MX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Si uno o todos los valores se cumplen es </a:t>
                      </a:r>
                      <a:r>
                        <a:rPr lang="es-MX" sz="1600" dirty="0" smtClean="0"/>
                        <a:t>verdadero</a:t>
                      </a:r>
                      <a:endParaRPr lang="es-MX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904">
                <a:tc>
                  <a:txBody>
                    <a:bodyPr/>
                    <a:lstStyle/>
                    <a:p>
                      <a:endParaRPr lang="es-MX" sz="1600" b="1" dirty="0" smtClean="0"/>
                    </a:p>
                    <a:p>
                      <a:r>
                        <a:rPr lang="es-MX" sz="1600" b="1" dirty="0" smtClean="0"/>
                        <a:t>&amp;&amp;</a:t>
                      </a:r>
                      <a:endParaRPr lang="es-MX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1600" dirty="0" smtClean="0"/>
                    </a:p>
                    <a:p>
                      <a:r>
                        <a:rPr lang="es-MX" sz="1600" dirty="0" smtClean="0"/>
                        <a:t>Idéntico </a:t>
                      </a:r>
                      <a:r>
                        <a:rPr lang="es-MX" sz="1600" dirty="0"/>
                        <a:t>a 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904">
                <a:tc>
                  <a:txBody>
                    <a:bodyPr/>
                    <a:lstStyle/>
                    <a:p>
                      <a:r>
                        <a:rPr lang="es-MX" sz="1600" b="1" dirty="0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Idéntico a </a:t>
                      </a:r>
                      <a:r>
                        <a:rPr lang="es-MX" sz="1600" dirty="0" err="1"/>
                        <a:t>or</a:t>
                      </a:r>
                      <a:endParaRPr lang="es-MX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Instrucción </a:t>
            </a:r>
            <a:r>
              <a:rPr lang="es-MX" dirty="0" err="1" smtClean="0"/>
              <a:t>If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09612" y="990600"/>
            <a:ext cx="8915400" cy="497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Una “</a:t>
            </a:r>
            <a:r>
              <a:rPr lang="es-MX" dirty="0" err="1" smtClean="0"/>
              <a:t>condicion</a:t>
            </a:r>
            <a:r>
              <a:rPr lang="es-MX" dirty="0"/>
              <a:t>” se refiere a una operación </a:t>
            </a:r>
            <a:r>
              <a:rPr lang="es-MX" dirty="0" smtClean="0"/>
              <a:t>lógica </a:t>
            </a:r>
            <a:r>
              <a:rPr lang="es-MX" dirty="0"/>
              <a:t>que tiene como </a:t>
            </a:r>
            <a:r>
              <a:rPr lang="es-MX" dirty="0" smtClean="0"/>
              <a:t>resultado un valor  </a:t>
            </a:r>
            <a:r>
              <a:rPr lang="es-MX" b="1" dirty="0"/>
              <a:t>verdadero</a:t>
            </a:r>
            <a:r>
              <a:rPr lang="es-MX" dirty="0"/>
              <a:t> o </a:t>
            </a:r>
            <a:r>
              <a:rPr lang="es-MX" b="1" dirty="0"/>
              <a:t>falso</a:t>
            </a:r>
            <a:r>
              <a:rPr lang="es-MX" dirty="0"/>
              <a:t>, en </a:t>
            </a:r>
            <a:r>
              <a:rPr lang="es-MX" dirty="0" err="1"/>
              <a:t>php</a:t>
            </a:r>
            <a:r>
              <a:rPr lang="es-MX" dirty="0"/>
              <a:t> seria </a:t>
            </a:r>
            <a:r>
              <a:rPr lang="es-MX" dirty="0" smtClean="0"/>
              <a:t>“TRUE” </a:t>
            </a:r>
            <a:r>
              <a:rPr lang="es-MX" dirty="0"/>
              <a:t>o </a:t>
            </a:r>
            <a:r>
              <a:rPr lang="es-MX" dirty="0" smtClean="0"/>
              <a:t>“FALSE” </a:t>
            </a:r>
            <a:r>
              <a:rPr lang="es-MX" dirty="0"/>
              <a:t>respectivamente. Y siempre que la condición tenga como resultado algo </a:t>
            </a:r>
            <a:r>
              <a:rPr lang="es-MX" dirty="0" smtClean="0"/>
              <a:t>verdadero(“TRUE”), </a:t>
            </a:r>
            <a:r>
              <a:rPr lang="es-MX" dirty="0"/>
              <a:t>podremos ejecutar una pieza de </a:t>
            </a:r>
            <a:r>
              <a:rPr lang="es-MX" dirty="0" smtClean="0"/>
              <a:t>código, </a:t>
            </a:r>
            <a:r>
              <a:rPr lang="es-MX" dirty="0"/>
              <a:t>de lo contrario existe una forma de ejecutar un “</a:t>
            </a:r>
            <a:r>
              <a:rPr lang="es-MX" dirty="0" err="1"/>
              <a:t>codigo</a:t>
            </a:r>
            <a:r>
              <a:rPr lang="es-MX" dirty="0"/>
              <a:t> alternativo”, utilizando la llamada sentencia “</a:t>
            </a:r>
            <a:r>
              <a:rPr lang="es-MX" dirty="0" err="1"/>
              <a:t>else</a:t>
            </a:r>
            <a:r>
              <a:rPr lang="es-MX" dirty="0"/>
              <a:t>”, la cual se coloca </a:t>
            </a:r>
            <a:r>
              <a:rPr lang="es-MX" dirty="0" err="1"/>
              <a:t>despues</a:t>
            </a:r>
            <a:r>
              <a:rPr lang="es-MX" dirty="0"/>
              <a:t> de cerrar las llaves “{}” </a:t>
            </a:r>
            <a:endParaRPr lang="es-MX" dirty="0" smtClean="0"/>
          </a:p>
          <a:p>
            <a:pPr marL="0" lvl="0" indent="0">
              <a:buNone/>
            </a:pP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s-MX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aqui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 ejecuta si la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 verdadera*/ </a:t>
            </a:r>
            <a:endParaRPr lang="es-MX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0" indent="0">
              <a:buNone/>
            </a:pPr>
            <a:r>
              <a:rPr lang="es-MX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 la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dentro de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es falsa, se ejecutara el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alternativo dentro del "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"*/ </a:t>
            </a:r>
            <a:endParaRPr lang="es-MX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MX" sz="2400" dirty="0" smtClean="0">
                <a:solidFill>
                  <a:schemeClr val="tx1"/>
                </a:solidFill>
              </a:rPr>
              <a:t> </a:t>
            </a:r>
            <a:endParaRPr lang="es-MX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07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925" y="624110"/>
            <a:ext cx="8911687" cy="1280890"/>
          </a:xfrm>
        </p:spPr>
        <p:txBody>
          <a:bodyPr/>
          <a:lstStyle/>
          <a:p>
            <a:r>
              <a:rPr lang="es-MX" b="1" u="sng" dirty="0" smtClean="0"/>
              <a:t>Técnica de programación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3212" y="1654628"/>
            <a:ext cx="10923588" cy="4771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el medio a </a:t>
            </a:r>
            <a:r>
              <a:rPr lang="es-MX" dirty="0" smtClean="0"/>
              <a:t>través </a:t>
            </a:r>
            <a:r>
              <a:rPr lang="es-MX" dirty="0"/>
              <a:t>del cual se escoge de que forma se creara la secuencia de ordenes </a:t>
            </a:r>
            <a:r>
              <a:rPr lang="es-MX" dirty="0" smtClean="0"/>
              <a:t>lógicas </a:t>
            </a:r>
            <a:r>
              <a:rPr lang="es-MX" dirty="0"/>
              <a:t>que desarrollara un </a:t>
            </a:r>
            <a:r>
              <a:rPr lang="es-MX" dirty="0" smtClean="0"/>
              <a:t>determinado </a:t>
            </a:r>
            <a:r>
              <a:rPr lang="es-MX" dirty="0"/>
              <a:t>programa que se creara.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la forma como se desarrollara la </a:t>
            </a:r>
            <a:r>
              <a:rPr lang="es-MX" dirty="0" smtClean="0"/>
              <a:t>ejecución </a:t>
            </a:r>
            <a:r>
              <a:rPr lang="es-MX" dirty="0"/>
              <a:t>de un determinado software y el conjunto de datos que entraran y los resultados que se mostraran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Es el conjunto de conocimientos que permiten que un programador elabore un programa, siguiendo una metodología clara y eficaz, que pueda ser documentado sin problema, que pueda tener continuidad, que use las variables con notación adecuada (</a:t>
            </a:r>
            <a:r>
              <a:rPr lang="es-MX" dirty="0" err="1" smtClean="0"/>
              <a:t>camelCase</a:t>
            </a:r>
            <a:r>
              <a:rPr lang="es-MX" dirty="0" smtClean="0"/>
              <a:t>), que reutilice código, que no sea redundante, que use funciones adecuadamente y todos los elementos para tener un buen código optimizado y un programa 100% funcional.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dirty="0"/>
              <a:t>tipos o técnicas de programación son </a:t>
            </a:r>
            <a:r>
              <a:rPr lang="es-MX" dirty="0" smtClean="0"/>
              <a:t>variados</a:t>
            </a:r>
            <a:r>
              <a:rPr lang="es-MX" dirty="0"/>
              <a:t>, aunque puede que muchos </a:t>
            </a:r>
            <a:r>
              <a:rPr lang="es-MX" dirty="0" smtClean="0"/>
              <a:t>sólo </a:t>
            </a:r>
            <a:r>
              <a:rPr lang="es-MX" dirty="0"/>
              <a:t>conozcan una metodología para realizar </a:t>
            </a:r>
            <a:r>
              <a:rPr lang="es-MX" dirty="0" smtClean="0"/>
              <a:t>programas. En </a:t>
            </a:r>
            <a:r>
              <a:rPr lang="es-MX" dirty="0"/>
              <a:t>la mayoría de los casos, las técnicas se centran en </a:t>
            </a:r>
            <a:r>
              <a:rPr lang="es-MX" i="1" dirty="0"/>
              <a:t>programación modular </a:t>
            </a:r>
            <a:r>
              <a:rPr lang="es-MX" dirty="0"/>
              <a:t>y </a:t>
            </a:r>
            <a:r>
              <a:rPr lang="es-MX" i="1" dirty="0"/>
              <a:t>programación </a:t>
            </a:r>
            <a:r>
              <a:rPr lang="es-MX" i="1" dirty="0" smtClean="0"/>
              <a:t>estructurada</a:t>
            </a:r>
            <a:r>
              <a:rPr lang="es-MX" dirty="0"/>
              <a:t> </a:t>
            </a:r>
            <a:r>
              <a:rPr lang="es-MX" dirty="0" smtClean="0"/>
              <a:t>combinados, </a:t>
            </a:r>
            <a:r>
              <a:rPr lang="es-MX" dirty="0"/>
              <a:t>pero existen otros tipos de </a:t>
            </a:r>
            <a:r>
              <a:rPr lang="es-MX" dirty="0" smtClean="0"/>
              <a:t>programación (programación orientada a objetos, programación orientad a eventos).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14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99" y="182880"/>
            <a:ext cx="8911687" cy="928468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</a:rPr>
              <a:t>Sentencia </a:t>
            </a:r>
            <a:r>
              <a:rPr lang="es-MX" sz="4000" b="1" dirty="0" err="1" smtClean="0">
                <a:solidFill>
                  <a:srgbClr val="002060"/>
                </a:solidFill>
              </a:rPr>
              <a:t>switch</a:t>
            </a:r>
            <a:endParaRPr lang="es-MX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276" y="829994"/>
            <a:ext cx="10901706" cy="6028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Las </a:t>
            </a:r>
            <a:r>
              <a:rPr lang="es-MX" b="1" dirty="0"/>
              <a:t>estructuras </a:t>
            </a:r>
            <a:r>
              <a:rPr lang="es-MX" b="1" dirty="0" smtClean="0"/>
              <a:t>IF...</a:t>
            </a:r>
            <a:r>
              <a:rPr lang="es-MX" b="1" dirty="0"/>
              <a:t>ELSE, son </a:t>
            </a:r>
            <a:r>
              <a:rPr lang="es-MX" b="1" dirty="0" smtClean="0"/>
              <a:t>útiles </a:t>
            </a:r>
            <a:r>
              <a:rPr lang="es-MX" b="1" dirty="0"/>
              <a:t>para decidir el flujo de nuestro programa dependiendo de la evaluación de una expresión. Sin embargo, cuando las opciones se vuelven muy grandes, el anidamiento de </a:t>
            </a:r>
            <a:r>
              <a:rPr lang="es-MX" b="1" dirty="0" smtClean="0"/>
              <a:t>estas </a:t>
            </a:r>
            <a:r>
              <a:rPr lang="es-MX" b="1" dirty="0"/>
              <a:t>sentencias </a:t>
            </a:r>
            <a:r>
              <a:rPr lang="es-MX" b="1" dirty="0" smtClean="0"/>
              <a:t>IF se </a:t>
            </a:r>
            <a:r>
              <a:rPr lang="es-MX" b="1" dirty="0"/>
              <a:t>vuelve un verdadero problema en cuanto a estilo y </a:t>
            </a:r>
            <a:r>
              <a:rPr lang="es-MX" b="1" dirty="0" smtClean="0"/>
              <a:t>legibilidad, se puede usar la sentencia </a:t>
            </a:r>
            <a:r>
              <a:rPr lang="es-MX" b="1" u="sng" dirty="0" err="1" smtClean="0"/>
              <a:t>switch</a:t>
            </a:r>
            <a:r>
              <a:rPr lang="es-MX" b="1" dirty="0" smtClean="0"/>
              <a:t>.</a:t>
            </a:r>
          </a:p>
          <a:p>
            <a:pPr marL="0" indent="0">
              <a:buNone/>
            </a:pPr>
            <a:r>
              <a:rPr lang="es-MX" b="1" dirty="0"/>
              <a:t>La sentencia </a:t>
            </a:r>
            <a:r>
              <a:rPr lang="es-MX" b="1" dirty="0" err="1"/>
              <a:t>switch</a:t>
            </a:r>
            <a:r>
              <a:rPr lang="es-MX" b="1" dirty="0"/>
              <a:t> evalúa la expresión y dependiendo del valor de la expresión, así se llevará a cabo un "caso" u otro. La </a:t>
            </a:r>
            <a:r>
              <a:rPr lang="es-MX" b="1" dirty="0" smtClean="0"/>
              <a:t>sintaxis </a:t>
            </a:r>
            <a:r>
              <a:rPr lang="es-MX" b="1" dirty="0"/>
              <a:t>de SWITCH es la siguiente: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(expresión)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valga 1;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valga 2;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no cumpla con ninguno de los valores anteriores;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8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400" dirty="0" smtClean="0"/>
              <a:t>TÉCNICAS DE PROGRAMACIÓN</a:t>
            </a:r>
            <a:br>
              <a:rPr lang="es-MX" sz="4400" dirty="0" smtClean="0"/>
            </a:br>
            <a:r>
              <a:rPr lang="es-MX" sz="4400" dirty="0" smtClean="0"/>
              <a:t>UNIDADES 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I. Optimización de Código</a:t>
            </a:r>
          </a:p>
          <a:p>
            <a:r>
              <a:rPr lang="es-MX" sz="4400" dirty="0" smtClean="0"/>
              <a:t>II. Complejidad de Algoritmos</a:t>
            </a:r>
          </a:p>
          <a:p>
            <a:r>
              <a:rPr lang="es-MX" sz="4400" dirty="0" smtClean="0"/>
              <a:t>III. Recursividad como técnicas de programación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3327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99" y="182880"/>
            <a:ext cx="8911687" cy="928468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</a:rPr>
              <a:t>Sentencia </a:t>
            </a:r>
            <a:r>
              <a:rPr lang="es-MX" sz="4000" b="1" dirty="0" err="1" smtClean="0">
                <a:solidFill>
                  <a:srgbClr val="002060"/>
                </a:solidFill>
              </a:rPr>
              <a:t>switch</a:t>
            </a:r>
            <a:endParaRPr lang="es-MX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4676" y="647114"/>
            <a:ext cx="11459724" cy="64513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="POST" </a:t>
            </a:r>
            <a:r>
              <a:rPr lang="es-MX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="&lt;?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$_SERVER['PHP_SELF']; ?&gt;"&gt;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Calendario, escribe el deporte (Mayúsculas):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deporte"&gt;&lt;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&lt;input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="Convertir"&gt;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($deporte)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'FUTBOL'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 próximo partido UPB vs UQROO : 30 mayo 2013";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'BASQUETBOL'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"El próximo partido UPB vs NORMAL : 1 junio 2013";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Escribe un deporte válido</a:t>
            </a: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Propuestas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Juego Memoria</a:t>
            </a:r>
          </a:p>
          <a:p>
            <a:r>
              <a:rPr lang="es-MX" dirty="0" smtClean="0"/>
              <a:t>Juego </a:t>
            </a:r>
            <a:r>
              <a:rPr lang="es-MX" smtClean="0"/>
              <a:t>del Ahorcado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0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4789" y="288831"/>
            <a:ext cx="8911687" cy="905752"/>
          </a:xfrm>
        </p:spPr>
        <p:txBody>
          <a:bodyPr/>
          <a:lstStyle/>
          <a:p>
            <a:r>
              <a:rPr lang="es-MX" sz="4800" dirty="0" smtClean="0"/>
              <a:t>Evaluación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64789" y="1420837"/>
            <a:ext cx="8915400" cy="4281268"/>
          </a:xfrm>
        </p:spPr>
        <p:txBody>
          <a:bodyPr>
            <a:noAutofit/>
          </a:bodyPr>
          <a:lstStyle/>
          <a:p>
            <a:r>
              <a:rPr lang="es-MX" sz="2800" dirty="0" smtClean="0"/>
              <a:t>Exposición de temas</a:t>
            </a:r>
          </a:p>
          <a:p>
            <a:r>
              <a:rPr lang="es-MX" sz="2800" dirty="0" smtClean="0"/>
              <a:t>Presentación de programas con ejecución</a:t>
            </a:r>
          </a:p>
          <a:p>
            <a:r>
              <a:rPr lang="es-MX" sz="2800" dirty="0" smtClean="0"/>
              <a:t>Trabajos escritos</a:t>
            </a:r>
          </a:p>
          <a:p>
            <a:r>
              <a:rPr lang="es-MX" sz="2800" dirty="0" smtClean="0"/>
              <a:t>Evaluaciones parciales</a:t>
            </a:r>
          </a:p>
          <a:p>
            <a:r>
              <a:rPr lang="es-MX" sz="2800" dirty="0" smtClean="0"/>
              <a:t>Trabajo/programas por equipos</a:t>
            </a:r>
          </a:p>
          <a:p>
            <a:r>
              <a:rPr lang="es-MX" sz="2800" dirty="0" smtClean="0"/>
              <a:t>Tareas de investigación y explicación</a:t>
            </a:r>
          </a:p>
          <a:p>
            <a:r>
              <a:rPr lang="es-MX" sz="2800" dirty="0" smtClean="0"/>
              <a:t>Participación en clase</a:t>
            </a:r>
          </a:p>
          <a:p>
            <a:r>
              <a:rPr lang="es-MX" sz="2800" dirty="0" smtClean="0"/>
              <a:t>Asistencia</a:t>
            </a:r>
            <a:endParaRPr lang="es-MX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35993" y="5928359"/>
            <a:ext cx="8911687" cy="70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000" b="1" dirty="0" smtClean="0"/>
              <a:t>=&gt; APROBAR LAS 3 UNIDADES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613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9121" y="1411749"/>
            <a:ext cx="8915400" cy="5092700"/>
          </a:xfrm>
        </p:spPr>
        <p:txBody>
          <a:bodyPr>
            <a:normAutofit/>
          </a:bodyPr>
          <a:lstStyle/>
          <a:p>
            <a:r>
              <a:rPr lang="es-MX" sz="2000" dirty="0" smtClean="0"/>
              <a:t>Cualquier duda que tengan en todo momento, se vale preguntar, si no tengo la respuesta en ese momento, lo checamos y posteriormente les comento. Exceptuando en las evaluaciones.</a:t>
            </a:r>
          </a:p>
          <a:p>
            <a:r>
              <a:rPr lang="es-MX" sz="2000" dirty="0" smtClean="0"/>
              <a:t>Asesoría de algún tema en particular o si desean que repitamos algún tema para reforzar, adelante.</a:t>
            </a:r>
          </a:p>
          <a:p>
            <a:r>
              <a:rPr lang="es-MX" sz="2000" dirty="0" smtClean="0"/>
              <a:t>El maestro no reprueba, el alumno lo hace.</a:t>
            </a:r>
          </a:p>
          <a:p>
            <a:r>
              <a:rPr lang="es-MX" sz="2000" dirty="0" smtClean="0"/>
              <a:t>Trabajos impresos sin prórroga en fecha señalada, y los trabajos que sean en línea, o por correo electrónico, hasta las 12 pm del día señalado.</a:t>
            </a:r>
          </a:p>
          <a:p>
            <a:r>
              <a:rPr lang="es-MX" dirty="0" smtClean="0"/>
              <a:t>Justificaciones aceptadas, solo las que lleven la firma del Coordinador de la carrera.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14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2753" y="600221"/>
            <a:ext cx="977629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800" dirty="0"/>
              <a:t>Hoy en día las personas sienten la necesidad de hacer uso de computadoras </a:t>
            </a:r>
            <a:r>
              <a:rPr lang="es-MX" sz="2800" dirty="0" smtClean="0"/>
              <a:t>para la </a:t>
            </a:r>
            <a:r>
              <a:rPr lang="es-MX" sz="2800" dirty="0"/>
              <a:t>solución de </a:t>
            </a:r>
            <a:r>
              <a:rPr lang="es-MX" sz="2800" dirty="0" smtClean="0"/>
              <a:t>problemas,  </a:t>
            </a:r>
            <a:r>
              <a:rPr lang="es-MX" sz="2800" dirty="0"/>
              <a:t>debido a e</a:t>
            </a:r>
            <a:r>
              <a:rPr lang="es-MX" sz="2800" dirty="0" smtClean="0"/>
              <a:t>sto</a:t>
            </a:r>
            <a:r>
              <a:rPr lang="es-MX" sz="2800" dirty="0"/>
              <a:t>, </a:t>
            </a:r>
            <a:r>
              <a:rPr lang="es-MX" sz="2800" dirty="0" smtClean="0"/>
              <a:t>los Ing. en Software, aprenden </a:t>
            </a:r>
            <a:r>
              <a:rPr lang="es-MX" sz="2800" dirty="0"/>
              <a:t>lenguajes y técnicas </a:t>
            </a:r>
            <a:r>
              <a:rPr lang="es-MX" sz="2800" dirty="0" smtClean="0"/>
              <a:t>de programación </a:t>
            </a:r>
            <a:r>
              <a:rPr lang="es-MX" sz="2800" dirty="0"/>
              <a:t>para </a:t>
            </a:r>
            <a:r>
              <a:rPr lang="es-MX" sz="2800" dirty="0" smtClean="0"/>
              <a:t>dar solución a diferentes problemáticas.</a:t>
            </a:r>
          </a:p>
          <a:p>
            <a:pPr marL="0" indent="0">
              <a:buNone/>
            </a:pPr>
            <a:r>
              <a:rPr lang="es-MX" sz="2800" dirty="0" smtClean="0"/>
              <a:t>Las etapas que tiene que desarrollar son las siguientes: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b="1" dirty="0"/>
              <a:t>1. </a:t>
            </a:r>
            <a:r>
              <a:rPr lang="es-MX" sz="2800" dirty="0"/>
              <a:t>Definición o análisis del problema.</a:t>
            </a:r>
          </a:p>
          <a:p>
            <a:pPr marL="0" indent="0">
              <a:buNone/>
            </a:pPr>
            <a:r>
              <a:rPr lang="es-MX" sz="2800" b="1" dirty="0"/>
              <a:t>2. </a:t>
            </a:r>
            <a:r>
              <a:rPr lang="es-MX" sz="2800" dirty="0"/>
              <a:t>Diseño del algoritmo.</a:t>
            </a:r>
          </a:p>
          <a:p>
            <a:pPr marL="0" indent="0">
              <a:buNone/>
            </a:pPr>
            <a:r>
              <a:rPr lang="es-MX" sz="2800" b="1" dirty="0"/>
              <a:t>3. </a:t>
            </a:r>
            <a:r>
              <a:rPr lang="es-MX" sz="2800" dirty="0"/>
              <a:t>Transformación del algoritmo en un programa.</a:t>
            </a:r>
          </a:p>
          <a:p>
            <a:pPr marL="0" indent="0">
              <a:buNone/>
            </a:pPr>
            <a:r>
              <a:rPr lang="es-MX" sz="2800" b="1" dirty="0"/>
              <a:t>4. </a:t>
            </a:r>
            <a:r>
              <a:rPr lang="es-MX" sz="2800" dirty="0"/>
              <a:t>Ejecución y validación del programa.</a:t>
            </a:r>
          </a:p>
        </p:txBody>
      </p:sp>
    </p:spTree>
    <p:extLst>
      <p:ext uri="{BB962C8B-B14F-4D97-AF65-F5344CB8AC3E}">
        <p14:creationId xmlns:p14="http://schemas.microsoft.com/office/powerpoint/2010/main" val="30062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6924" y="1074166"/>
            <a:ext cx="9790358" cy="3658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 </a:t>
            </a:r>
            <a:r>
              <a:rPr lang="es-MX" b="1" i="1" dirty="0"/>
              <a:t>algoritmo </a:t>
            </a:r>
            <a:r>
              <a:rPr lang="es-MX" dirty="0"/>
              <a:t>es un método para resolver un problema. Debe presentarse como </a:t>
            </a:r>
            <a:r>
              <a:rPr lang="es-MX" dirty="0" smtClean="0"/>
              <a:t>una secuencia </a:t>
            </a:r>
            <a:r>
              <a:rPr lang="es-MX" dirty="0"/>
              <a:t>ordenada de instrucciones que siempre se ejecutan en tiempo finito y con </a:t>
            </a:r>
            <a:r>
              <a:rPr lang="es-MX" dirty="0" smtClean="0"/>
              <a:t>una cantidad </a:t>
            </a:r>
            <a:r>
              <a:rPr lang="es-MX" dirty="0"/>
              <a:t>de esfuerzo también finito. </a:t>
            </a:r>
            <a:r>
              <a:rPr lang="es-MX" dirty="0" smtClean="0"/>
              <a:t>Tienen </a:t>
            </a:r>
            <a:r>
              <a:rPr lang="es-MX" dirty="0"/>
              <a:t>un inicio y un final, </a:t>
            </a:r>
            <a:r>
              <a:rPr lang="es-MX" dirty="0" smtClean="0"/>
              <a:t>son únicos </a:t>
            </a:r>
            <a:r>
              <a:rPr lang="es-MX" dirty="0"/>
              <a:t>y deben ser fácilmente identificables.</a:t>
            </a:r>
          </a:p>
          <a:p>
            <a:pPr marL="0" indent="0">
              <a:buNone/>
            </a:pPr>
            <a:r>
              <a:rPr lang="es-MX" b="1" dirty="0"/>
              <a:t>Pasos a seguir para la solución de problemas:</a:t>
            </a:r>
          </a:p>
          <a:p>
            <a:r>
              <a:rPr lang="es-MX" dirty="0" smtClean="0"/>
              <a:t>Diseño </a:t>
            </a:r>
            <a:r>
              <a:rPr lang="es-MX" dirty="0"/>
              <a:t>del algoritmo que describe la secuencia ordenada de pasos </a:t>
            </a:r>
            <a:r>
              <a:rPr lang="es-MX" dirty="0" smtClean="0"/>
              <a:t>que conducen </a:t>
            </a:r>
            <a:r>
              <a:rPr lang="es-MX" dirty="0"/>
              <a:t>a la solución de un problema dado (Análisis del problema </a:t>
            </a:r>
            <a:r>
              <a:rPr lang="es-MX" dirty="0" smtClean="0"/>
              <a:t>y desarrollo </a:t>
            </a:r>
            <a:r>
              <a:rPr lang="es-MX" dirty="0"/>
              <a:t>del programa).</a:t>
            </a:r>
          </a:p>
          <a:p>
            <a:r>
              <a:rPr lang="es-MX" dirty="0" smtClean="0"/>
              <a:t>Expresar </a:t>
            </a:r>
            <a:r>
              <a:rPr lang="es-MX" dirty="0"/>
              <a:t>el algoritmo como un programa en un lenguaje de </a:t>
            </a:r>
            <a:r>
              <a:rPr lang="es-MX" dirty="0" smtClean="0"/>
              <a:t>programación adecuado </a:t>
            </a:r>
            <a:r>
              <a:rPr lang="es-MX" dirty="0"/>
              <a:t>(fase de codificación).</a:t>
            </a:r>
          </a:p>
          <a:p>
            <a:r>
              <a:rPr lang="es-MX" dirty="0" smtClean="0"/>
              <a:t>Ejecución </a:t>
            </a:r>
            <a:r>
              <a:rPr lang="es-MX" dirty="0"/>
              <a:t>y validación del programa por la computadora</a:t>
            </a:r>
            <a:r>
              <a:rPr lang="es-MX" dirty="0" smtClean="0"/>
              <a:t>. 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357724" y="141458"/>
            <a:ext cx="9579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Los programadores son, personas que resuelven problemas mediante el uso de  computadoras, y la práctica constante del conocimiento de las técnicas de programación.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7724" y="4868202"/>
            <a:ext cx="10085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Sin </a:t>
            </a:r>
            <a:r>
              <a:rPr lang="es-MX" dirty="0" smtClean="0"/>
              <a:t>un algoritmo </a:t>
            </a:r>
            <a:r>
              <a:rPr lang="es-MX" dirty="0"/>
              <a:t>no podrá existir un programa, por eso es necesario diseñar el algoritmo previamente, para su realización.</a:t>
            </a:r>
          </a:p>
          <a:p>
            <a:r>
              <a:rPr lang="es-MX" dirty="0"/>
              <a:t>Los lenguajes de programación sólo expresan lo que un algoritmo quiere decir y las computadoras llevan a cabo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18204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428" y="0"/>
            <a:ext cx="8911687" cy="810795"/>
          </a:xfrm>
        </p:spPr>
        <p:txBody>
          <a:bodyPr/>
          <a:lstStyle/>
          <a:p>
            <a:r>
              <a:rPr lang="es-MX" dirty="0" smtClean="0"/>
              <a:t>Lenguajes de 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6428" y="708215"/>
            <a:ext cx="11372972" cy="5097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b="1" dirty="0" smtClean="0"/>
              <a:t>PROGRAMA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Está definido como un conjunto de instrucciones, que ejecutarán una tarea determinada</a:t>
            </a:r>
            <a:r>
              <a:rPr lang="es-MX" dirty="0" smtClean="0"/>
              <a:t>, es </a:t>
            </a:r>
            <a:r>
              <a:rPr lang="es-MX" dirty="0"/>
              <a:t>decir, mediante procedimientos lógicos, el programa realizará lo que el </a:t>
            </a:r>
            <a:r>
              <a:rPr lang="es-MX" dirty="0" smtClean="0"/>
              <a:t>programador codifique. </a:t>
            </a:r>
            <a:r>
              <a:rPr lang="es-MX" dirty="0"/>
              <a:t>Es un medio para conseguir un fin, el cual será la información necesaria </a:t>
            </a:r>
            <a:r>
              <a:rPr lang="es-MX" dirty="0" smtClean="0"/>
              <a:t>para solucionar </a:t>
            </a:r>
            <a:r>
              <a:rPr lang="es-MX" dirty="0"/>
              <a:t>un problema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b="1" dirty="0"/>
              <a:t>Los lenguajes de programación</a:t>
            </a:r>
            <a:r>
              <a:rPr lang="es-MX" dirty="0"/>
              <a:t> </a:t>
            </a:r>
            <a:r>
              <a:rPr lang="es-MX" dirty="0" smtClean="0"/>
              <a:t>sirven para escribir (codificar) programas que permitan la comunicación entre el usuario y la computadora, se compone de elementos básicos, los cuales se usan como bloques constructivos; también existen reglas de  uso de </a:t>
            </a:r>
            <a:r>
              <a:rPr lang="es-MX" dirty="0" err="1" smtClean="0"/>
              <a:t>de</a:t>
            </a:r>
            <a:r>
              <a:rPr lang="es-MX" dirty="0" smtClean="0"/>
              <a:t> estos elementos denominado </a:t>
            </a:r>
            <a:r>
              <a:rPr lang="es-MX" b="1" i="1" dirty="0" smtClean="0"/>
              <a:t>Sintaxis </a:t>
            </a:r>
            <a:r>
              <a:rPr lang="es-MX" dirty="0" smtClean="0"/>
              <a:t>del lenguaje, sólo las instrucciones que contienen una sintaxis correcta pueden ser interpretadas por la computadora </a:t>
            </a:r>
            <a:r>
              <a:rPr lang="es-MX" dirty="0"/>
              <a:t>y los programas que </a:t>
            </a:r>
            <a:r>
              <a:rPr lang="es-MX" dirty="0" smtClean="0"/>
              <a:t>contengan </a:t>
            </a:r>
            <a:r>
              <a:rPr lang="es-MX" dirty="0"/>
              <a:t>errores de sintaxis son rechazados por </a:t>
            </a:r>
            <a:r>
              <a:rPr lang="es-MX" dirty="0" smtClean="0"/>
              <a:t>esta.</a:t>
            </a:r>
            <a:endParaRPr lang="es-MX" dirty="0"/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b="1" dirty="0"/>
              <a:t>Los elementos básicos que constituyen un programa o algoritmo son:</a:t>
            </a:r>
          </a:p>
          <a:p>
            <a:pPr>
              <a:spcBef>
                <a:spcPts val="0"/>
              </a:spcBef>
            </a:pPr>
            <a:r>
              <a:rPr lang="es-MX" dirty="0" smtClean="0"/>
              <a:t>Palabras </a:t>
            </a:r>
            <a:r>
              <a:rPr lang="es-MX" dirty="0"/>
              <a:t>reservadas </a:t>
            </a:r>
            <a:r>
              <a:rPr lang="es-MX" dirty="0" smtClean="0"/>
              <a:t>(</a:t>
            </a:r>
            <a:r>
              <a:rPr lang="es-MX" dirty="0" err="1" smtClean="0"/>
              <a:t>if</a:t>
            </a:r>
            <a:r>
              <a:rPr lang="es-MX" dirty="0" smtClean="0"/>
              <a:t>, </a:t>
            </a:r>
            <a:r>
              <a:rPr lang="es-MX" dirty="0" err="1" smtClean="0"/>
              <a:t>else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, </a:t>
            </a:r>
            <a:r>
              <a:rPr lang="es-MX" dirty="0" err="1" smtClean="0"/>
              <a:t>switch</a:t>
            </a:r>
            <a:r>
              <a:rPr lang="es-MX" dirty="0" smtClean="0"/>
              <a:t>, case, </a:t>
            </a:r>
            <a:r>
              <a:rPr lang="es-MX" dirty="0" err="1" smtClean="0"/>
              <a:t>array</a:t>
            </a:r>
            <a:r>
              <a:rPr lang="es-MX" dirty="0" smtClean="0"/>
              <a:t>, </a:t>
            </a:r>
            <a:r>
              <a:rPr lang="es-MX" dirty="0" err="1" smtClean="0"/>
              <a:t>or</a:t>
            </a:r>
            <a:r>
              <a:rPr lang="es-MX" dirty="0" smtClean="0"/>
              <a:t>, echo, break, </a:t>
            </a:r>
            <a:r>
              <a:rPr lang="es-MX" dirty="0" err="1" smtClean="0"/>
              <a:t>not</a:t>
            </a:r>
            <a:r>
              <a:rPr lang="es-MX" dirty="0" smtClean="0"/>
              <a:t>)</a:t>
            </a:r>
            <a:endParaRPr lang="es-MX" dirty="0"/>
          </a:p>
          <a:p>
            <a:pPr>
              <a:spcBef>
                <a:spcPts val="0"/>
              </a:spcBef>
            </a:pPr>
            <a:r>
              <a:rPr lang="es-MX" dirty="0"/>
              <a:t>I</a:t>
            </a:r>
            <a:r>
              <a:rPr lang="es-MX" dirty="0" smtClean="0"/>
              <a:t>dentificadores </a:t>
            </a:r>
            <a:r>
              <a:rPr lang="es-MX" dirty="0"/>
              <a:t>(</a:t>
            </a:r>
            <a:r>
              <a:rPr lang="es-MX" b="1" dirty="0"/>
              <a:t>nombres de variables, esencialmente</a:t>
            </a:r>
            <a:r>
              <a:rPr lang="es-MX" dirty="0"/>
              <a:t>)</a:t>
            </a:r>
          </a:p>
          <a:p>
            <a:pPr>
              <a:spcBef>
                <a:spcPts val="0"/>
              </a:spcBef>
            </a:pPr>
            <a:r>
              <a:rPr lang="es-MX" dirty="0" smtClean="0"/>
              <a:t>Constantes </a:t>
            </a:r>
            <a:r>
              <a:rPr lang="es-MX" b="1" dirty="0"/>
              <a:t>(Identificador con un valor y no cambia en la ejecución de un programa)</a:t>
            </a:r>
          </a:p>
          <a:p>
            <a:pPr>
              <a:spcBef>
                <a:spcPts val="0"/>
              </a:spcBef>
            </a:pPr>
            <a:r>
              <a:rPr lang="es-MX" dirty="0" smtClean="0"/>
              <a:t>Variables </a:t>
            </a:r>
            <a:r>
              <a:rPr lang="es-MX" sz="1600" b="1" dirty="0" smtClean="0"/>
              <a:t>(Identificador con un valor asignado y que puede cambiar en la ejecución de un programa)</a:t>
            </a:r>
            <a:endParaRPr lang="es-MX" sz="1600" b="1" dirty="0"/>
          </a:p>
          <a:p>
            <a:pPr>
              <a:spcBef>
                <a:spcPts val="0"/>
              </a:spcBef>
            </a:pPr>
            <a:r>
              <a:rPr lang="es-MX" dirty="0" smtClean="0"/>
              <a:t>Expresiones (</a:t>
            </a:r>
            <a:r>
              <a:rPr lang="es-MX" b="1" dirty="0"/>
              <a:t>Conjunto de elementos como lo son formulas, condiciones y otros)</a:t>
            </a:r>
          </a:p>
          <a:p>
            <a:pPr>
              <a:spcBef>
                <a:spcPts val="0"/>
              </a:spcBef>
            </a:pPr>
            <a:r>
              <a:rPr lang="es-MX" dirty="0" smtClean="0"/>
              <a:t>Instrucciones </a:t>
            </a:r>
            <a:r>
              <a:rPr lang="es-MX" b="1" dirty="0"/>
              <a:t>(Implementación de los elementos de un lenguaje por ejemplo el ciclo </a:t>
            </a:r>
            <a:r>
              <a:rPr lang="es-MX" b="1" dirty="0" err="1"/>
              <a:t>for</a:t>
            </a:r>
            <a:r>
              <a:rPr lang="es-MX" b="1" dirty="0"/>
              <a:t>)</a:t>
            </a:r>
          </a:p>
          <a:p>
            <a:pPr>
              <a:spcBef>
                <a:spcPts val="0"/>
              </a:spcBef>
            </a:pPr>
            <a:r>
              <a:rPr lang="es-MX" dirty="0" smtClean="0"/>
              <a:t>Funciones  </a:t>
            </a:r>
            <a:r>
              <a:rPr lang="es-MX" b="1" dirty="0"/>
              <a:t>(Son elementos de código </a:t>
            </a:r>
            <a:r>
              <a:rPr lang="es-MX" b="1" dirty="0" smtClean="0"/>
              <a:t>individuales </a:t>
            </a:r>
            <a:r>
              <a:rPr lang="es-MX" b="1" dirty="0"/>
              <a:t>del programa principal y sirven para evaluar código o para reutilizar código)</a:t>
            </a:r>
          </a:p>
        </p:txBody>
      </p:sp>
    </p:spTree>
    <p:extLst>
      <p:ext uri="{BB962C8B-B14F-4D97-AF65-F5344CB8AC3E}">
        <p14:creationId xmlns:p14="http://schemas.microsoft.com/office/powerpoint/2010/main" val="30253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515" y="131741"/>
            <a:ext cx="8911687" cy="1280890"/>
          </a:xfrm>
        </p:spPr>
        <p:txBody>
          <a:bodyPr/>
          <a:lstStyle/>
          <a:p>
            <a:r>
              <a:rPr lang="es-MX" dirty="0" smtClean="0"/>
              <a:t>Tipos de Lenguajes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3515" y="787792"/>
            <a:ext cx="9787597" cy="5866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b="1" dirty="0"/>
              <a:t>lenguajes máquina </a:t>
            </a:r>
            <a:r>
              <a:rPr lang="es-MX" dirty="0"/>
              <a:t>son aquellos que están escritos en lenguajes directamente inteligibles por </a:t>
            </a:r>
            <a:r>
              <a:rPr lang="es-MX" dirty="0" smtClean="0"/>
              <a:t>la máquina </a:t>
            </a:r>
            <a:r>
              <a:rPr lang="es-MX" dirty="0"/>
              <a:t>(computadora), ya que sus instrucciones son </a:t>
            </a:r>
            <a:r>
              <a:rPr lang="es-MX" i="1" dirty="0"/>
              <a:t>cadenas binarias </a:t>
            </a:r>
            <a:r>
              <a:rPr lang="es-MX" dirty="0"/>
              <a:t>(cadenas </a:t>
            </a:r>
            <a:r>
              <a:rPr lang="es-MX" i="1" dirty="0"/>
              <a:t>o </a:t>
            </a:r>
            <a:r>
              <a:rPr lang="es-MX" dirty="0"/>
              <a:t>series de </a:t>
            </a:r>
            <a:r>
              <a:rPr lang="es-MX" dirty="0" smtClean="0"/>
              <a:t>dígitos </a:t>
            </a:r>
            <a:r>
              <a:rPr lang="es-MX" dirty="0"/>
              <a:t>0</a:t>
            </a:r>
            <a:r>
              <a:rPr lang="es-MX" dirty="0" smtClean="0"/>
              <a:t> </a:t>
            </a:r>
            <a:r>
              <a:rPr lang="es-MX" dirty="0"/>
              <a:t>y 1) que especifican una operación, y las posiciones (dirección) de memoria </a:t>
            </a:r>
            <a:r>
              <a:rPr lang="es-MX" dirty="0" smtClean="0"/>
              <a:t>implicadas en </a:t>
            </a:r>
            <a:r>
              <a:rPr lang="es-MX" dirty="0"/>
              <a:t>la operación se denominan </a:t>
            </a:r>
            <a:r>
              <a:rPr lang="es-MX" i="1" dirty="0"/>
              <a:t>instrucciones de máquina o código máquina. </a:t>
            </a:r>
            <a:r>
              <a:rPr lang="es-MX" dirty="0"/>
              <a:t>El código máquina es </a:t>
            </a:r>
            <a:r>
              <a:rPr lang="es-MX" dirty="0" smtClean="0"/>
              <a:t>el conocido </a:t>
            </a:r>
            <a:r>
              <a:rPr lang="es-MX" dirty="0"/>
              <a:t>código binario</a:t>
            </a:r>
            <a:r>
              <a:rPr lang="es-MX" dirty="0" smtClean="0"/>
              <a:t>. (000111001101 000100011101 00001111000)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Los </a:t>
            </a:r>
            <a:r>
              <a:rPr lang="es-MX" b="1" dirty="0"/>
              <a:t>lenguajes de bajo nivel </a:t>
            </a:r>
            <a:r>
              <a:rPr lang="es-MX" dirty="0"/>
              <a:t>son más fáciles de utilizar que los lenguajes máquina, pero, al igual, </a:t>
            </a:r>
            <a:r>
              <a:rPr lang="es-MX" dirty="0" smtClean="0"/>
              <a:t>que  ellos</a:t>
            </a:r>
            <a:r>
              <a:rPr lang="es-MX" dirty="0"/>
              <a:t>, dependen de la máquina en particular. El lenguaje de bajo nivel por excelencia es el </a:t>
            </a:r>
            <a:r>
              <a:rPr lang="es-MX" i="1" dirty="0" smtClean="0"/>
              <a:t>ensamblador (</a:t>
            </a:r>
            <a:r>
              <a:rPr lang="es-MX" i="1" dirty="0" err="1"/>
              <a:t>assembly</a:t>
            </a:r>
            <a:r>
              <a:rPr lang="es-MX" i="1" dirty="0"/>
              <a:t> </a:t>
            </a:r>
            <a:r>
              <a:rPr lang="es-MX" i="1" dirty="0" err="1" smtClean="0"/>
              <a:t>language</a:t>
            </a:r>
            <a:r>
              <a:rPr lang="es-MX" i="1" dirty="0"/>
              <a:t>). </a:t>
            </a:r>
            <a:r>
              <a:rPr lang="es-MX" dirty="0"/>
              <a:t>Las instrucciones </a:t>
            </a:r>
            <a:r>
              <a:rPr lang="es-MX" dirty="0" smtClean="0"/>
              <a:t>son conocidas como </a:t>
            </a:r>
            <a:r>
              <a:rPr lang="es-MX" b="1" i="1" dirty="0" err="1" smtClean="0"/>
              <a:t>nemnotécnicos</a:t>
            </a:r>
            <a:r>
              <a:rPr lang="es-MX" b="1" i="1" dirty="0" smtClean="0"/>
              <a:t> </a:t>
            </a:r>
            <a:r>
              <a:rPr lang="es-MX" i="1" dirty="0"/>
              <a:t>(</a:t>
            </a:r>
            <a:r>
              <a:rPr lang="es-MX" i="1" dirty="0" err="1"/>
              <a:t>mnemonics</a:t>
            </a:r>
            <a:r>
              <a:rPr lang="es-MX" i="1" dirty="0"/>
              <a:t>). </a:t>
            </a:r>
            <a:r>
              <a:rPr lang="es-MX" dirty="0"/>
              <a:t>Por ejemplo, nemotécnicos típicos de operaciones aritméticas son: </a:t>
            </a:r>
            <a:r>
              <a:rPr lang="es-MX" dirty="0" smtClean="0"/>
              <a:t>en  inglés</a:t>
            </a:r>
            <a:r>
              <a:rPr lang="es-MX" dirty="0"/>
              <a:t>, ADD, SUB, DIV, etc.; </a:t>
            </a:r>
            <a:endParaRPr lang="es-MX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MX" dirty="0" smtClean="0"/>
              <a:t>Una </a:t>
            </a:r>
            <a:r>
              <a:rPr lang="es-MX" dirty="0"/>
              <a:t>instrucción típica de suma sería</a:t>
            </a:r>
            <a:r>
              <a:rPr lang="es-MX" dirty="0" smtClean="0"/>
              <a:t>:     ADD </a:t>
            </a:r>
            <a:r>
              <a:rPr lang="es-MX" dirty="0"/>
              <a:t>M, N, </a:t>
            </a:r>
            <a:r>
              <a:rPr lang="es-MX" dirty="0" smtClean="0"/>
              <a:t>P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Los </a:t>
            </a:r>
            <a:r>
              <a:rPr lang="es-MX" b="1" i="1" dirty="0"/>
              <a:t>lenguajes de alto nivel </a:t>
            </a:r>
            <a:r>
              <a:rPr lang="es-MX" dirty="0"/>
              <a:t>son los más utilizados por los programadores. Están diseñados para que </a:t>
            </a:r>
            <a:r>
              <a:rPr lang="es-MX" dirty="0" smtClean="0"/>
              <a:t>las personas </a:t>
            </a:r>
            <a:r>
              <a:rPr lang="es-MX" dirty="0"/>
              <a:t>escriban y entiendan los programas de un modo mucho más fácil que los lenguajes </a:t>
            </a:r>
            <a:r>
              <a:rPr lang="es-MX" dirty="0" smtClean="0"/>
              <a:t>máquina y </a:t>
            </a:r>
            <a:r>
              <a:rPr lang="es-MX" dirty="0"/>
              <a:t>ensambladores. Otra razón es que un programa escrito en lenguaje de alto nivel es independiente </a:t>
            </a:r>
            <a:r>
              <a:rPr lang="es-MX" dirty="0" smtClean="0"/>
              <a:t>de la </a:t>
            </a:r>
            <a:r>
              <a:rPr lang="es-MX" dirty="0"/>
              <a:t>máquina; esto es, las instrucciones del programa </a:t>
            </a:r>
            <a:r>
              <a:rPr lang="es-MX" dirty="0" smtClean="0"/>
              <a:t>no </a:t>
            </a:r>
            <a:r>
              <a:rPr lang="es-MX" dirty="0"/>
              <a:t>dependen del diseño </a:t>
            </a:r>
            <a:r>
              <a:rPr lang="es-MX" dirty="0" smtClean="0"/>
              <a:t>del </a:t>
            </a:r>
            <a:r>
              <a:rPr lang="es-MX" i="1" dirty="0" smtClean="0"/>
              <a:t>hardware </a:t>
            </a:r>
            <a:r>
              <a:rPr lang="es-MX" dirty="0"/>
              <a:t>o de una computadora en particular. En consecuencia, los programas escritos en </a:t>
            </a:r>
            <a:r>
              <a:rPr lang="es-MX" dirty="0" smtClean="0"/>
              <a:t>lenguaje de </a:t>
            </a:r>
            <a:r>
              <a:rPr lang="es-MX" dirty="0"/>
              <a:t>alto nivel son </a:t>
            </a:r>
            <a:r>
              <a:rPr lang="es-MX" i="1" dirty="0"/>
              <a:t>portables </a:t>
            </a:r>
            <a:r>
              <a:rPr lang="es-MX" dirty="0"/>
              <a:t>o </a:t>
            </a:r>
            <a:r>
              <a:rPr lang="es-MX" dirty="0" smtClean="0"/>
              <a:t> t</a:t>
            </a:r>
            <a:r>
              <a:rPr lang="es-MX" i="1" dirty="0" smtClean="0"/>
              <a:t>ransportables</a:t>
            </a:r>
            <a:r>
              <a:rPr lang="es-MX" i="1" dirty="0"/>
              <a:t>, </a:t>
            </a:r>
            <a:r>
              <a:rPr lang="es-MX" dirty="0"/>
              <a:t>lo que significa la posibilidad de poder ser ejecutados </a:t>
            </a:r>
            <a:r>
              <a:rPr lang="es-MX" dirty="0" smtClean="0"/>
              <a:t>con poca </a:t>
            </a:r>
            <a:r>
              <a:rPr lang="es-MX" dirty="0"/>
              <a:t>o ninguna modificación en diferentes tipos de computadoras; al contrario que los programas </a:t>
            </a:r>
            <a:r>
              <a:rPr lang="es-MX" dirty="0" smtClean="0"/>
              <a:t>en lenguaje </a:t>
            </a:r>
            <a:r>
              <a:rPr lang="es-MX" dirty="0"/>
              <a:t>máquina o ensamblador, que sólo se pueden ejecutar en un determinado tipo de computadora.</a:t>
            </a:r>
          </a:p>
        </p:txBody>
      </p:sp>
    </p:spTree>
    <p:extLst>
      <p:ext uri="{BB962C8B-B14F-4D97-AF65-F5344CB8AC3E}">
        <p14:creationId xmlns:p14="http://schemas.microsoft.com/office/powerpoint/2010/main" val="1885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3140</TotalTime>
  <Words>2849</Words>
  <Application>Microsoft Office PowerPoint</Application>
  <PresentationFormat>Panorámica</PresentationFormat>
  <Paragraphs>368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@Microsoft YaHei UI</vt:lpstr>
      <vt:lpstr>Arial</vt:lpstr>
      <vt:lpstr>Calibri</vt:lpstr>
      <vt:lpstr>Century Gothic</vt:lpstr>
      <vt:lpstr>Consolas</vt:lpstr>
      <vt:lpstr>Courier New</vt:lpstr>
      <vt:lpstr>Helvetica</vt:lpstr>
      <vt:lpstr>Helvetica LT Std Light</vt:lpstr>
      <vt:lpstr>Verdana</vt:lpstr>
      <vt:lpstr>Wingdings 3</vt:lpstr>
      <vt:lpstr>Espiral</vt:lpstr>
      <vt:lpstr>Técnicas de Programación</vt:lpstr>
      <vt:lpstr>Objetivo</vt:lpstr>
      <vt:lpstr>TÉCNICAS DE PROGRAMACIÓN UNIDADES </vt:lpstr>
      <vt:lpstr>Evaluación</vt:lpstr>
      <vt:lpstr>Consideraciones</vt:lpstr>
      <vt:lpstr>Presentación de PowerPoint</vt:lpstr>
      <vt:lpstr>Presentación de PowerPoint</vt:lpstr>
      <vt:lpstr>Lenguajes de programación</vt:lpstr>
      <vt:lpstr>Tipos de Lenguajes</vt:lpstr>
      <vt:lpstr>Ejemplo de Lenguajes de Programación de Alto Nivel</vt:lpstr>
      <vt:lpstr>Traductores de lenguaje</vt:lpstr>
      <vt:lpstr>Presentación de PowerPoint</vt:lpstr>
      <vt:lpstr>Qué es PHP</vt:lpstr>
      <vt:lpstr>Veamos HTML</vt:lpstr>
      <vt:lpstr>Incrustando código de PHP en HTML (embebido)</vt:lpstr>
      <vt:lpstr>Esquema de funcionamiento de PHP</vt:lpstr>
      <vt:lpstr>Variables en PHP</vt:lpstr>
      <vt:lpstr>Tipos de datos en PHP</vt:lpstr>
      <vt:lpstr>Instrucciones echo y print</vt:lpstr>
      <vt:lpstr>Operadores Operadores Aritméticos</vt:lpstr>
      <vt:lpstr>Formularios</vt:lpstr>
      <vt:lpstr>Para que se utiliza :</vt:lpstr>
      <vt:lpstr>Archivo Base HTML5</vt:lpstr>
      <vt:lpstr>Ejemplo de uso de formularios en HTML y php</vt:lpstr>
      <vt:lpstr>Operadores relacionales</vt:lpstr>
      <vt:lpstr>Operadores lógicos</vt:lpstr>
      <vt:lpstr>Instrucción If</vt:lpstr>
      <vt:lpstr>Técnica de programación </vt:lpstr>
      <vt:lpstr>Sentencia switch</vt:lpstr>
      <vt:lpstr>Sentencia switch</vt:lpstr>
      <vt:lpstr>Propuestas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Programación</dc:title>
  <dc:creator>Esdras Chuc</dc:creator>
  <cp:lastModifiedBy>Esdras Chuc</cp:lastModifiedBy>
  <cp:revision>149</cp:revision>
  <dcterms:created xsi:type="dcterms:W3CDTF">2013-05-06T22:33:43Z</dcterms:created>
  <dcterms:modified xsi:type="dcterms:W3CDTF">2013-06-15T05:03:55Z</dcterms:modified>
</cp:coreProperties>
</file>