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66" r:id="rId6"/>
    <p:sldId id="258" r:id="rId7"/>
    <p:sldId id="262" r:id="rId8"/>
    <p:sldId id="269" r:id="rId9"/>
    <p:sldId id="267" r:id="rId10"/>
    <p:sldId id="268" r:id="rId11"/>
    <p:sldId id="264" r:id="rId12"/>
    <p:sldId id="271" r:id="rId13"/>
    <p:sldId id="270" r:id="rId14"/>
    <p:sldId id="263" r:id="rId15"/>
    <p:sldId id="26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08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860D-8C5E-03F3-575D-3A0482C31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74847-0B26-0602-D6B5-5034EC0BE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A5AA1-F1A0-79A1-3854-C0D416F0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6703-3530-BC4F-9840-A1172A67F44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E723A-F5BD-BCC6-A3E6-B152460E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B09A6-DB3F-43AC-A526-E9A1B3B5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0AA6-D79F-CE42-8AD6-E827D2AC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3295-299D-8B34-E17E-5A317F83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A2952-0102-6A71-5BD3-784A797F4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C582-DD3B-7CF4-6842-6C15F247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6703-3530-BC4F-9840-A1172A67F44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8B19E-7FF1-954F-B9BD-29A99FF5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9199E-8A9C-6D37-1655-574D83A4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0AA6-D79F-CE42-8AD6-E827D2AC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6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54722-D8D1-DD2D-84E6-B24AE0C85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36C52-D622-4DE6-EA70-6C356B723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0F8E0-074E-5C8A-71A6-B545C4FA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6703-3530-BC4F-9840-A1172A67F44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A69D5-B1FD-AA62-A390-E9181B95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7A7B9-0557-02D3-5D87-81F180A4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0AA6-D79F-CE42-8AD6-E827D2AC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0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B39E-2E3A-BE11-EE63-6287C284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A0CA-BE67-A49A-3A1E-155C9A2A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8B5B-1FBC-3124-5A54-20FF9C0C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6703-3530-BC4F-9840-A1172A67F44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1C58B-B1D1-886C-D3CA-173F26DC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8EEA8-7BC6-AAC4-515E-4B9E33F9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0AA6-D79F-CE42-8AD6-E827D2AC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4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0A53-6EEE-EA6B-9359-76E3D6B9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70B35-6D53-E678-BFF9-071D2D96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79B9A-E467-B9A6-C442-35D415CE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6703-3530-BC4F-9840-A1172A67F44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6F6E-ACCC-244A-BE67-27DB8A60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E458-DE7E-4AAE-4436-F830873F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0AA6-D79F-CE42-8AD6-E827D2AC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3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B0BE-0DD7-8CDD-E75C-046AD657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AE6B8-4158-99A4-0508-E82F42880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6A6AD-DC5C-5C49-653A-70C01DDB8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FD421-AEE8-1B50-BE30-445CAC3F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6703-3530-BC4F-9840-A1172A67F443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53896-20E2-C49B-D71A-066B48B4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ECD3D-A51A-FF1F-E34C-A8A714AE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0AA6-D79F-CE42-8AD6-E827D2AC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8853-713E-CA41-289C-DF9D57F4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BB3CE-11FE-65A2-E11D-890C8D448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B259D-9E94-4587-20E7-CDD1976BB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F9DF7-459D-895F-69EF-C81F28B12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739B2-8C9B-0717-470B-486FB3804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1CACB-FD1A-3202-23E0-54543F5E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6703-3530-BC4F-9840-A1172A67F443}" type="datetimeFigureOut">
              <a:rPr lang="en-US" smtClean="0"/>
              <a:t>7/7/22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D8326-7E07-D76F-254E-A50C55A7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3DE99-C1C0-DA70-CE55-05C63D9D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0AA6-D79F-CE42-8AD6-E827D2AC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5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B6A4-63DC-4DAC-F8AC-31743BC3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CE532-461E-36C6-F4D3-ED6945F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6703-3530-BC4F-9840-A1172A67F443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9A4BF-2E85-1C46-DDC4-44E05C7B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89EB8-C8BB-4024-6858-D597F48D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0AA6-D79F-CE42-8AD6-E827D2AC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8F7B9-5E06-BC91-457C-4CAD3B09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6703-3530-BC4F-9840-A1172A67F443}" type="datetimeFigureOut">
              <a:rPr lang="en-US" smtClean="0"/>
              <a:t>7/7/22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B36F4-6490-17D4-56B7-D4E778C7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D34EB-85BE-85FA-1B45-D30AA4EE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0AA6-D79F-CE42-8AD6-E827D2AC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7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64E9-1625-E9EE-849F-BCC8A72D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50C8-C7D4-6253-ED13-80E70E12F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D5BAD-DDDB-336A-9DD7-E1FB6A658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B57B0-DF52-F0CD-D19D-240BB6FC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6703-3530-BC4F-9840-A1172A67F443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D4184-C02C-97EF-E9C1-CCD6828D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7EBE7-688A-7307-820A-4AEB685F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0AA6-D79F-CE42-8AD6-E827D2AC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6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CAD8-1445-4107-EDEB-94F26BFB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9BF20-2FD5-489F-D0E9-BF648F839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01973-3A87-DFC6-642E-535DAC21D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28223-9ED3-EB74-22B2-E2DC654B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6703-3530-BC4F-9840-A1172A67F443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A89E1-A22A-6894-B390-BC56A980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77ED5-5FB6-9FD4-918B-84856E61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0AA6-D79F-CE42-8AD6-E827D2AC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7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38191-7A60-6A95-7924-B34E7D92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B30A-B285-03C7-463E-CB674EC5F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46897-8F9A-1BE7-017A-CCA54F53C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56703-3530-BC4F-9840-A1172A67F44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760B0-EB98-5DAD-E98D-80D143872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9C68-53D3-0CDE-0FD8-380480802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90AA6-D79F-CE42-8AD6-E827D2AC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3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Land100/chroma" TargetMode="External"/><Relationship Id="rId2" Type="http://schemas.openxmlformats.org/officeDocument/2006/relationships/hyperlink" Target="https://github.com/ymei/G4QSim/geometry/lens.gd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032C-9AAA-D2EB-2E57-732BC0BF1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NEST+G4+Garfield/</a:t>
            </a:r>
            <a:r>
              <a:rPr lang="en-US" dirty="0" err="1"/>
              <a:t>Magboltz</a:t>
            </a:r>
            <a:r>
              <a:rPr lang="en-US" dirty="0"/>
              <a:t> simulation for CRAB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F4740-5165-747B-6E93-6C21E49D1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Eric, 12-July-2022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5B47A0-F2CD-CC47-AA15-303725B3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630" y="3559175"/>
            <a:ext cx="1453559" cy="27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8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C5B5C-4A28-1CA5-A8DC-C3E19DC6A309}"/>
              </a:ext>
            </a:extLst>
          </p:cNvPr>
          <p:cNvSpPr txBox="1"/>
          <p:nvPr/>
        </p:nvSpPr>
        <p:spPr>
          <a:xfrm>
            <a:off x="2434861" y="4811719"/>
            <a:ext cx="204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time (y-axis)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9AF3A74-8CC9-BBBF-BF19-6A70943BA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5663871" y="950245"/>
            <a:ext cx="5063769" cy="743823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0345DC-7756-6C2E-17AA-F73D432227E9}"/>
              </a:ext>
            </a:extLst>
          </p:cNvPr>
          <p:cNvSpPr txBox="1"/>
          <p:nvPr/>
        </p:nvSpPr>
        <p:spPr>
          <a:xfrm>
            <a:off x="9074106" y="5464900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S2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F2B96D-2D76-4256-C37B-3F7F3C38162B}"/>
              </a:ext>
            </a:extLst>
          </p:cNvPr>
          <p:cNvSpPr txBox="1"/>
          <p:nvPr/>
        </p:nvSpPr>
        <p:spPr>
          <a:xfrm rot="20538994">
            <a:off x="10580475" y="630794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nsec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1AB693-49AF-9C2B-88FA-8E21EB1E2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64876" y="-685047"/>
            <a:ext cx="2962287" cy="4351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56F6B9-63F5-1BBB-3A34-E147B406F224}"/>
              </a:ext>
            </a:extLst>
          </p:cNvPr>
          <p:cNvSpPr txBox="1"/>
          <p:nvPr/>
        </p:nvSpPr>
        <p:spPr>
          <a:xfrm>
            <a:off x="3995416" y="2222056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S2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D1636-3B2D-F3EA-567E-F9DCDC25B4C8}"/>
              </a:ext>
            </a:extLst>
          </p:cNvPr>
          <p:cNvSpPr txBox="1"/>
          <p:nvPr/>
        </p:nvSpPr>
        <p:spPr>
          <a:xfrm>
            <a:off x="2295702" y="1721977"/>
            <a:ext cx="19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6443507 </a:t>
            </a:r>
            <a:r>
              <a:rPr lang="en-US" dirty="0" err="1"/>
              <a:t>optical</a:t>
            </a:r>
            <a:r>
              <a:rPr lang="en-US" dirty="0" err="1">
                <a:latin typeface="Symbol" pitchFamily="2" charset="2"/>
              </a:rPr>
              <a:t>g</a:t>
            </a:r>
            <a:r>
              <a:rPr lang="en-US" dirty="0" err="1"/>
              <a:t>’s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25F59A-3FA4-A65E-8CA9-90A2A5C915E9}"/>
              </a:ext>
            </a:extLst>
          </p:cNvPr>
          <p:cNvSpPr txBox="1"/>
          <p:nvPr/>
        </p:nvSpPr>
        <p:spPr>
          <a:xfrm>
            <a:off x="926757" y="2884371"/>
            <a:ext cx="354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LEM gain = 6443507/58873 =  109.4</a:t>
            </a:r>
          </a:p>
        </p:txBody>
      </p:sp>
    </p:spTree>
    <p:extLst>
      <p:ext uri="{BB962C8B-B14F-4D97-AF65-F5344CB8AC3E}">
        <p14:creationId xmlns:p14="http://schemas.microsoft.com/office/powerpoint/2010/main" val="238180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D33B-08E7-6821-32EB-3A2624AE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Yield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FEB8A5E-7DA5-5E8E-02E6-8CDB3E753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08" y="1474187"/>
            <a:ext cx="5801784" cy="435133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5915379-B64C-93FD-D347-F5ACF2135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474187"/>
            <a:ext cx="5842000" cy="438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D43A05-2C2F-410D-8AC6-20373A78B4C6}"/>
              </a:ext>
            </a:extLst>
          </p:cNvPr>
          <p:cNvSpPr txBox="1"/>
          <p:nvPr/>
        </p:nvSpPr>
        <p:spPr>
          <a:xfrm>
            <a:off x="9644063" y="548635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/2000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CA005-DF8F-259B-2185-BFBBBA844F19}"/>
              </a:ext>
            </a:extLst>
          </p:cNvPr>
          <p:cNvSpPr txBox="1"/>
          <p:nvPr/>
        </p:nvSpPr>
        <p:spPr>
          <a:xfrm>
            <a:off x="4091161" y="551651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/100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2C3020-0E6D-E962-34C1-981EDFCD2B92}"/>
              </a:ext>
            </a:extLst>
          </p:cNvPr>
          <p:cNvCxnSpPr>
            <a:cxnSpLocks/>
          </p:cNvCxnSpPr>
          <p:nvPr/>
        </p:nvCxnSpPr>
        <p:spPr>
          <a:xfrm flipH="1" flipV="1">
            <a:off x="1805426" y="4157663"/>
            <a:ext cx="509149" cy="184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86778F-2396-D8B2-B94F-063D9806C2DD}"/>
              </a:ext>
            </a:extLst>
          </p:cNvPr>
          <p:cNvSpPr txBox="1"/>
          <p:nvPr/>
        </p:nvSpPr>
        <p:spPr>
          <a:xfrm>
            <a:off x="2149569" y="6006323"/>
            <a:ext cx="500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bug defining S1 </a:t>
            </a:r>
            <a:r>
              <a:rPr lang="en-US" dirty="0" err="1"/>
              <a:t>optphotons</a:t>
            </a:r>
            <a:r>
              <a:rPr lang="en-US" dirty="0"/>
              <a:t> at </a:t>
            </a:r>
            <a:r>
              <a:rPr lang="en-US" dirty="0" err="1"/>
              <a:t>TTree</a:t>
            </a:r>
            <a:r>
              <a:rPr lang="en-US" dirty="0"/>
              <a:t>-filling time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613ECB-E5C3-5C01-4A37-757A30F7B212}"/>
              </a:ext>
            </a:extLst>
          </p:cNvPr>
          <p:cNvCxnSpPr>
            <a:cxnSpLocks/>
          </p:cNvCxnSpPr>
          <p:nvPr/>
        </p:nvCxnSpPr>
        <p:spPr>
          <a:xfrm flipV="1">
            <a:off x="2443163" y="4629150"/>
            <a:ext cx="4921969" cy="140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49A58D1-F47B-8006-576D-89D788B2EB97}"/>
              </a:ext>
            </a:extLst>
          </p:cNvPr>
          <p:cNvSpPr txBox="1"/>
          <p:nvPr/>
        </p:nvSpPr>
        <p:spPr>
          <a:xfrm>
            <a:off x="5003494" y="365658"/>
            <a:ext cx="504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Requiring all points of origin (primary e confinement) to be 1cm from walls</a:t>
            </a:r>
          </a:p>
          <a:p>
            <a:endParaRPr lang="en-US" dirty="0"/>
          </a:p>
          <a:p>
            <a:r>
              <a:rPr lang="en-US" dirty="0"/>
              <a:t>2 samples: 100 keV and 2 MeV both in 2bar Xe</a:t>
            </a:r>
          </a:p>
        </p:txBody>
      </p:sp>
    </p:spTree>
    <p:extLst>
      <p:ext uri="{BB962C8B-B14F-4D97-AF65-F5344CB8AC3E}">
        <p14:creationId xmlns:p14="http://schemas.microsoft.com/office/powerpoint/2010/main" val="267498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0FB5-F535-8940-CAB7-4B0DF6F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 gain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BA1B9-4151-4077-4BD4-24E43B0A82F4}"/>
              </a:ext>
            </a:extLst>
          </p:cNvPr>
          <p:cNvSpPr txBox="1"/>
          <p:nvPr/>
        </p:nvSpPr>
        <p:spPr>
          <a:xfrm>
            <a:off x="9271585" y="3429000"/>
            <a:ext cx="2687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MeV isotropic e’s started at 0,30,0. (many of which are not fully contained).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01602-F7C8-8C15-CAD4-0E3561CB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1646822"/>
            <a:ext cx="6086475" cy="484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4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1A42-33AB-A3B6-9DDE-7B485A64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code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33EB-2F45-1EFA-05BC-57D09A358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Geant4 starts the primary 2 MeV e’ that we launch in our .mac file. </a:t>
            </a:r>
          </a:p>
          <a:p>
            <a:r>
              <a:rPr lang="en-US" dirty="0"/>
              <a:t>NEST realizes it’s in xenon. It generates ~30k/keV ~few eV </a:t>
            </a:r>
            <a:r>
              <a:rPr lang="en-US" dirty="0" err="1"/>
              <a:t>thermales</a:t>
            </a:r>
            <a:r>
              <a:rPr lang="en-US" dirty="0"/>
              <a:t> and ~20k/keV 7.7 eV </a:t>
            </a:r>
            <a:r>
              <a:rPr lang="en-US" dirty="0" err="1"/>
              <a:t>optphotons</a:t>
            </a:r>
            <a:r>
              <a:rPr lang="en-US" dirty="0"/>
              <a:t> and puts </a:t>
            </a:r>
            <a:r>
              <a:rPr lang="en-US" dirty="0" err="1"/>
              <a:t>em</a:t>
            </a:r>
            <a:r>
              <a:rPr lang="en-US" dirty="0"/>
              <a:t> all on the G4 stack along the track.</a:t>
            </a:r>
          </a:p>
          <a:p>
            <a:r>
              <a:rPr lang="en-US" dirty="0"/>
              <a:t>The </a:t>
            </a:r>
            <a:r>
              <a:rPr lang="en-US" dirty="0" err="1"/>
              <a:t>optphotons</a:t>
            </a:r>
            <a:r>
              <a:rPr lang="en-US" dirty="0"/>
              <a:t> are left for G4 to propagate</a:t>
            </a:r>
          </a:p>
          <a:p>
            <a:r>
              <a:rPr lang="en-US" dirty="0"/>
              <a:t>Our G4 </a:t>
            </a:r>
            <a:r>
              <a:rPr lang="en-US" dirty="0" err="1"/>
              <a:t>FastTracker</a:t>
            </a:r>
            <a:r>
              <a:rPr lang="en-US" dirty="0"/>
              <a:t> sees the </a:t>
            </a:r>
            <a:r>
              <a:rPr lang="en-US" dirty="0" err="1"/>
              <a:t>thermales</a:t>
            </a:r>
            <a:r>
              <a:rPr lang="en-US" dirty="0"/>
              <a:t>, and we kill them as G4 tracks and hand ‘</a:t>
            </a:r>
            <a:r>
              <a:rPr lang="en-US" dirty="0" err="1"/>
              <a:t>em</a:t>
            </a:r>
            <a:r>
              <a:rPr lang="en-US" dirty="0"/>
              <a:t> to Garfield::</a:t>
            </a:r>
            <a:r>
              <a:rPr lang="en-US" dirty="0" err="1"/>
              <a:t>AvalancheMC</a:t>
            </a:r>
            <a:r>
              <a:rPr lang="en-US" dirty="0"/>
              <a:t>() through the drift region, then to Garfield::</a:t>
            </a:r>
            <a:r>
              <a:rPr lang="en-US" dirty="0" err="1"/>
              <a:t>AvalancheMicro</a:t>
            </a:r>
            <a:r>
              <a:rPr lang="en-US" dirty="0"/>
              <a:t>() in the LEM region.</a:t>
            </a:r>
          </a:p>
          <a:p>
            <a:r>
              <a:rPr lang="en-US" dirty="0"/>
              <a:t>G4 </a:t>
            </a:r>
            <a:r>
              <a:rPr lang="en-US" dirty="0" err="1"/>
              <a:t>FastTracker</a:t>
            </a:r>
            <a:r>
              <a:rPr lang="en-US" dirty="0"/>
              <a:t> places the LEM excitation photons onto the G4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5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8FAA-4569-5F6F-EE79-0997CB99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E62C-04D2-4AA2-9306-DBA08BC98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Out-of-box, a 2MeV e in 10 bar in this geometry takes ~10 hours to run.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It is perhaps interesting that the single biggest offender is </a:t>
            </a:r>
            <a:r>
              <a:rPr lang="en-US" dirty="0" err="1"/>
              <a:t>GarfieldAvalancheMicro</a:t>
            </a:r>
            <a:r>
              <a:rPr lang="en-US" dirty="0"/>
              <a:t>(). </a:t>
            </a:r>
          </a:p>
          <a:p>
            <a:pPr lvl="1"/>
            <a:r>
              <a:rPr lang="en-US" dirty="0"/>
              <a:t>This is the function that creates the N excitations in the LEM region.</a:t>
            </a:r>
          </a:p>
          <a:p>
            <a:pPr lvl="1"/>
            <a:r>
              <a:rPr lang="en-US" dirty="0"/>
              <a:t>After doing diffusion, Atomic shell choice, …</a:t>
            </a:r>
          </a:p>
          <a:p>
            <a:r>
              <a:rPr lang="en-US" dirty="0"/>
              <a:t>Replacing that function with a hand-created function of my own that merely creates N points of excitation along y (cylinder axis) in the LEM region, according to the well known formula, and with a ~0.5% gaussian fluctuation, gives a x100 speed-up.</a:t>
            </a:r>
          </a:p>
          <a:p>
            <a:r>
              <a:rPr lang="en-US" dirty="0"/>
              <a:t>A </a:t>
            </a:r>
            <a:r>
              <a:rPr lang="en-US" i="1" dirty="0"/>
              <a:t>fully contained </a:t>
            </a:r>
            <a:r>
              <a:rPr lang="en-US" dirty="0"/>
              <a:t>2 MeV event now takes 6min</a:t>
            </a:r>
          </a:p>
          <a:p>
            <a:pPr lvl="1"/>
            <a:r>
              <a:rPr lang="en-US" dirty="0"/>
              <a:t>And is dominated by the </a:t>
            </a:r>
            <a:r>
              <a:rPr lang="en-US" dirty="0" err="1"/>
              <a:t>optphoton</a:t>
            </a:r>
            <a:r>
              <a:rPr lang="en-US" dirty="0"/>
              <a:t> tracking now.</a:t>
            </a:r>
          </a:p>
          <a:p>
            <a:r>
              <a:rPr lang="en-US" dirty="0"/>
              <a:t>=&gt; This is now a usable tool.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5C774-DD95-A0FA-591B-37579DF82856}"/>
              </a:ext>
            </a:extLst>
          </p:cNvPr>
          <p:cNvSpPr txBox="1"/>
          <p:nvPr/>
        </p:nvSpPr>
        <p:spPr>
          <a:xfrm>
            <a:off x="7302843" y="5019238"/>
            <a:ext cx="4176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 err="1">
                <a:latin typeface="Courier" pitchFamily="2" charset="0"/>
              </a:rPr>
              <a:t>YoverP</a:t>
            </a:r>
            <a:r>
              <a:rPr lang="en-US" sz="1200" dirty="0">
                <a:latin typeface="Courier" pitchFamily="2" charset="0"/>
              </a:rPr>
              <a:t> = 105.*</a:t>
            </a:r>
            <a:r>
              <a:rPr lang="en-US" sz="1200" dirty="0" err="1">
                <a:latin typeface="Courier" pitchFamily="2" charset="0"/>
              </a:rPr>
              <a:t>fieldLEM</a:t>
            </a:r>
            <a:r>
              <a:rPr lang="en-US" sz="1200" dirty="0">
                <a:latin typeface="Courier" pitchFamily="2" charset="0"/>
              </a:rPr>
              <a:t>/(</a:t>
            </a:r>
            <a:r>
              <a:rPr lang="en-US" sz="1200" dirty="0" err="1">
                <a:latin typeface="Courier" pitchFamily="2" charset="0"/>
              </a:rPr>
              <a:t>detCon-GetGasPressure</a:t>
            </a:r>
            <a:r>
              <a:rPr lang="en-US" sz="1200" dirty="0">
                <a:latin typeface="Courier" pitchFamily="2" charset="0"/>
              </a:rPr>
              <a:t>()/torr) - 116.;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N = </a:t>
            </a:r>
            <a:r>
              <a:rPr lang="en-US" sz="1200" dirty="0" err="1">
                <a:latin typeface="Courier" pitchFamily="2" charset="0"/>
              </a:rPr>
              <a:t>YoverP</a:t>
            </a:r>
            <a:r>
              <a:rPr lang="en-US" sz="1200" dirty="0">
                <a:latin typeface="Courier" pitchFamily="2" charset="0"/>
              </a:rPr>
              <a:t> * </a:t>
            </a:r>
            <a:r>
              <a:rPr lang="en-US" sz="1200" dirty="0" err="1">
                <a:latin typeface="Courier" pitchFamily="2" charset="0"/>
              </a:rPr>
              <a:t>detCon-GetGasPressure</a:t>
            </a:r>
            <a:r>
              <a:rPr lang="en-US" sz="1200" dirty="0">
                <a:latin typeface="Courier" pitchFamily="2" charset="0"/>
              </a:rPr>
              <a:t>()/bar * </a:t>
            </a:r>
            <a:r>
              <a:rPr lang="en-US" sz="1200" dirty="0" err="1">
                <a:latin typeface="Courier" pitchFamily="2" charset="0"/>
              </a:rPr>
              <a:t>gapLEM</a:t>
            </a:r>
            <a:r>
              <a:rPr lang="en-US" sz="1200" dirty="0">
                <a:latin typeface="Courier" pitchFamily="2" charset="0"/>
              </a:rPr>
              <a:t>; // with P in bar this time.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51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9FA5-E1E9-65C9-F3FC-EFCFA95C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3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2D59F-94D4-9865-15BB-B3224DD31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 have Garfield, NEST and </a:t>
            </a:r>
            <a:r>
              <a:rPr lang="en-US" dirty="0" err="1"/>
              <a:t>gxsim</a:t>
            </a:r>
            <a:r>
              <a:rPr lang="en-US" dirty="0"/>
              <a:t>  up on PNNL internal sites</a:t>
            </a:r>
          </a:p>
          <a:p>
            <a:pPr lvl="1"/>
            <a:r>
              <a:rPr lang="en-US" dirty="0"/>
              <a:t>One needs Geant4/ROOT of course to be installed</a:t>
            </a:r>
          </a:p>
          <a:p>
            <a:pPr lvl="1"/>
            <a:endParaRPr lang="en-US" dirty="0"/>
          </a:p>
          <a:p>
            <a:r>
              <a:rPr lang="en-US" dirty="0"/>
              <a:t>The changes I’ve made to Garfield and NEST are mostly </a:t>
            </a:r>
            <a:r>
              <a:rPr lang="en-US" dirty="0" err="1"/>
              <a:t>cout</a:t>
            </a:r>
            <a:r>
              <a:rPr lang="en-US" dirty="0"/>
              <a:t> insertions, for helping me figure out what’s going on where. But not entirely: e.g., I made NEST produce .so’s instead of .a’s to make the linking work</a:t>
            </a:r>
          </a:p>
          <a:p>
            <a:r>
              <a:rPr lang="en-US" dirty="0" err="1"/>
              <a:t>gxsim</a:t>
            </a:r>
            <a:r>
              <a:rPr lang="en-US" dirty="0"/>
              <a:t> OTH I could just put up on my </a:t>
            </a:r>
            <a:r>
              <a:rPr lang="en-US" dirty="0" err="1"/>
              <a:t>github</a:t>
            </a:r>
            <a:r>
              <a:rPr lang="en-US" dirty="0"/>
              <a:t> with a setup script and a README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65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9B39-77EE-DCE6-8A5F-20F4ADE8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F7C6-82D2-5E6F-DEAB-1E61D0A3A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Put a </a:t>
            </a:r>
            <a:r>
              <a:rPr lang="en-US" dirty="0" err="1"/>
              <a:t>MgFl</a:t>
            </a:r>
            <a:r>
              <a:rPr lang="en-US" dirty="0"/>
              <a:t> lens in over the camera</a:t>
            </a:r>
          </a:p>
          <a:p>
            <a:pPr lvl="1"/>
            <a:r>
              <a:rPr lang="en-US" dirty="0"/>
              <a:t>Would be nice to confirm a focused image</a:t>
            </a:r>
          </a:p>
          <a:p>
            <a:pPr lvl="1"/>
            <a:r>
              <a:rPr lang="en-US" dirty="0">
                <a:hlinkClick r:id="rId2"/>
              </a:rPr>
              <a:t>https://github.com/ymei/G4QSim/geometry/lens.gdml</a:t>
            </a:r>
            <a:endParaRPr lang="en-US" dirty="0"/>
          </a:p>
          <a:p>
            <a:r>
              <a:rPr lang="en-US" dirty="0"/>
              <a:t>Put in proper wall/end-cap reflections</a:t>
            </a:r>
          </a:p>
          <a:p>
            <a:pPr lvl="1"/>
            <a:r>
              <a:rPr lang="en-US" dirty="0"/>
              <a:t>Is that image still somewhat clear?</a:t>
            </a:r>
          </a:p>
          <a:p>
            <a:pPr lvl="1"/>
            <a:r>
              <a:rPr lang="en-US" dirty="0"/>
              <a:t>By how much does the runtime go up?</a:t>
            </a:r>
          </a:p>
          <a:p>
            <a:pPr lvl="1"/>
            <a:r>
              <a:rPr lang="en-US" dirty="0"/>
              <a:t>What is correct </a:t>
            </a:r>
            <a:r>
              <a:rPr lang="en-US" dirty="0">
                <a:latin typeface="Symbol" pitchFamily="2" charset="2"/>
              </a:rPr>
              <a:t>l</a:t>
            </a:r>
            <a:r>
              <a:rPr lang="en-US" baseline="-25000" dirty="0"/>
              <a:t>atten </a:t>
            </a:r>
            <a:r>
              <a:rPr lang="en-US" dirty="0"/>
              <a:t>to use?</a:t>
            </a:r>
          </a:p>
          <a:p>
            <a:r>
              <a:rPr lang="en-US" dirty="0"/>
              <a:t>Perhaps run some few-hundred keV gammas to see what NEST does with those.</a:t>
            </a:r>
          </a:p>
          <a:p>
            <a:pPr lvl="1"/>
            <a:r>
              <a:rPr lang="en-US" dirty="0"/>
              <a:t>Might have to pull in </a:t>
            </a:r>
            <a:r>
              <a:rPr lang="en-US" dirty="0" err="1"/>
              <a:t>Degrad</a:t>
            </a:r>
            <a:r>
              <a:rPr lang="en-US" dirty="0"/>
              <a:t> to do the photoelectric effect properly</a:t>
            </a:r>
          </a:p>
          <a:p>
            <a:pPr lvl="2"/>
            <a:r>
              <a:rPr lang="en-US" dirty="0"/>
              <a:t>I have an example that does this. It would be unfortunate to have to do it.</a:t>
            </a:r>
          </a:p>
          <a:p>
            <a:r>
              <a:rPr lang="en-US" dirty="0"/>
              <a:t>Proper E-field modeling and meshes</a:t>
            </a:r>
          </a:p>
          <a:p>
            <a:r>
              <a:rPr lang="en-US" dirty="0"/>
              <a:t>Look into CHROMA</a:t>
            </a:r>
          </a:p>
          <a:p>
            <a:pPr lvl="1"/>
            <a:r>
              <a:rPr lang="en-US" dirty="0"/>
              <a:t>GPU propagation of optical photons</a:t>
            </a:r>
          </a:p>
          <a:p>
            <a:pPr lvl="1"/>
            <a:r>
              <a:rPr lang="en-US" dirty="0">
                <a:hlinkClick r:id="rId3"/>
              </a:rPr>
              <a:t>https://github.com/BenLand100/chroma</a:t>
            </a:r>
            <a:r>
              <a:rPr lang="en-US" dirty="0"/>
              <a:t>,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NuTufts</a:t>
            </a:r>
            <a:r>
              <a:rPr lang="en-US" dirty="0"/>
              <a:t>/</a:t>
            </a:r>
            <a:r>
              <a:rPr lang="en-US" dirty="0" err="1"/>
              <a:t>ChromaUBooNE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7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67A3-896C-CC0F-2CC5-2A896901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Synergies/Motivation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6428-80A3-5DE9-EDBD-44CD504B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this, because we have a </a:t>
            </a:r>
            <a:r>
              <a:rPr lang="en-US" dirty="0" err="1"/>
              <a:t>GXePC</a:t>
            </a:r>
            <a:r>
              <a:rPr lang="en-US" dirty="0"/>
              <a:t> we’re interested in building at PNNL to do some radioxenon detection work.</a:t>
            </a:r>
          </a:p>
          <a:p>
            <a:pPr lvl="1"/>
            <a:r>
              <a:rPr lang="en-US" dirty="0"/>
              <a:t>Smaller than CRAB</a:t>
            </a:r>
          </a:p>
          <a:p>
            <a:pPr lvl="1"/>
            <a:r>
              <a:rPr lang="en-US" dirty="0"/>
              <a:t>No camera – at least not anytime soon</a:t>
            </a:r>
          </a:p>
          <a:p>
            <a:pPr lvl="1"/>
            <a:r>
              <a:rPr lang="en-US" dirty="0"/>
              <a:t>Will use a dense-</a:t>
            </a:r>
            <a:r>
              <a:rPr lang="en-US" dirty="0" err="1"/>
              <a:t>ish</a:t>
            </a:r>
            <a:r>
              <a:rPr lang="en-US" dirty="0"/>
              <a:t> tracking plane of </a:t>
            </a:r>
            <a:r>
              <a:rPr lang="en-US" dirty="0" err="1"/>
              <a:t>SiPMs</a:t>
            </a:r>
            <a:endParaRPr lang="en-US" dirty="0"/>
          </a:p>
          <a:p>
            <a:pPr lvl="1"/>
            <a:r>
              <a:rPr lang="en-US" dirty="0"/>
              <a:t>This toolkit will allow to design an optimal detector</a:t>
            </a:r>
          </a:p>
          <a:p>
            <a:pPr lvl="2"/>
            <a:r>
              <a:rPr lang="en-US" dirty="0"/>
              <a:t>Voltages</a:t>
            </a:r>
          </a:p>
          <a:p>
            <a:pPr lvl="2"/>
            <a:r>
              <a:rPr lang="en-US" dirty="0"/>
              <a:t>LEM gap size</a:t>
            </a:r>
          </a:p>
          <a:p>
            <a:pPr lvl="2"/>
            <a:r>
              <a:rPr lang="en-US" dirty="0"/>
              <a:t>Gas pressure</a:t>
            </a:r>
          </a:p>
          <a:p>
            <a:pPr lvl="2"/>
            <a:r>
              <a:rPr lang="en-US" dirty="0" err="1"/>
              <a:t>SiPM</a:t>
            </a:r>
            <a:r>
              <a:rPr lang="en-US" dirty="0"/>
              <a:t>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7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7B9C-F424-13FB-D58B-86A35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so many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D2B34-F797-D3BC-9ABE-3DF6D68DF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Geant4 </a:t>
            </a:r>
          </a:p>
          <a:p>
            <a:pPr lvl="1"/>
            <a:r>
              <a:rPr lang="en-US" dirty="0"/>
              <a:t>To allow to build common geometry and default propagation of particles</a:t>
            </a:r>
          </a:p>
          <a:p>
            <a:r>
              <a:rPr lang="en-US" dirty="0" err="1"/>
              <a:t>Magboltz</a:t>
            </a:r>
            <a:endParaRPr lang="en-US" dirty="0"/>
          </a:p>
          <a:p>
            <a:pPr lvl="1"/>
            <a:r>
              <a:rPr lang="en-US" dirty="0"/>
              <a:t>To calculate and store and provide-at-runtime the gas properties of an arbitrary gas mix at a particular E and p.</a:t>
            </a:r>
          </a:p>
          <a:p>
            <a:r>
              <a:rPr lang="en-US" dirty="0"/>
              <a:t>Garfield</a:t>
            </a:r>
          </a:p>
          <a:p>
            <a:pPr lvl="1"/>
            <a:r>
              <a:rPr lang="en-US" dirty="0"/>
              <a:t>To drift individual ionization electrons to the LEM region</a:t>
            </a:r>
          </a:p>
          <a:p>
            <a:pPr lvl="2"/>
            <a:r>
              <a:rPr lang="en-US" dirty="0"/>
              <a:t>Applying attachment, diffusion along the way</a:t>
            </a:r>
          </a:p>
          <a:p>
            <a:pPr lvl="1"/>
            <a:r>
              <a:rPr lang="en-US" dirty="0"/>
              <a:t>To provide the gas excitations in the high field LEM region</a:t>
            </a:r>
          </a:p>
          <a:p>
            <a:r>
              <a:rPr lang="en-US" dirty="0"/>
              <a:t>NEST</a:t>
            </a:r>
          </a:p>
          <a:p>
            <a:pPr lvl="1"/>
            <a:r>
              <a:rPr lang="en-US" dirty="0"/>
              <a:t>This takes over from G4 and provides the (hopefully) correct yield of ionization e’s and optical photons produced by whatever’s traversing the </a:t>
            </a:r>
            <a:r>
              <a:rPr lang="en-US" dirty="0" err="1"/>
              <a:t>GXe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Validated in </a:t>
            </a:r>
            <a:r>
              <a:rPr lang="en-US" dirty="0" err="1"/>
              <a:t>LXe</a:t>
            </a:r>
            <a:r>
              <a:rPr lang="en-US" dirty="0"/>
              <a:t> and recently in </a:t>
            </a:r>
            <a:r>
              <a:rPr lang="en-US" dirty="0" err="1"/>
              <a:t>LAr</a:t>
            </a:r>
            <a:r>
              <a:rPr lang="en-US" dirty="0"/>
              <a:t> and only a little in </a:t>
            </a:r>
            <a:r>
              <a:rPr lang="en-US" dirty="0" err="1"/>
              <a:t>GXe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8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9589-722B-C675-D1FF-3EC6B989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C5D94-5A4B-84B8-0522-564775B3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Geant4 on its own gives a bunch of ionization e’s, many of which are not few-</a:t>
            </a:r>
            <a:r>
              <a:rPr lang="en-US" dirty="0" err="1"/>
              <a:t>ish</a:t>
            </a:r>
            <a:r>
              <a:rPr lang="en-US" dirty="0"/>
              <a:t> eV, but are hundreds to kilo-eV (though, Energy seems to be conserved)</a:t>
            </a:r>
          </a:p>
          <a:p>
            <a:r>
              <a:rPr lang="en-US" dirty="0"/>
              <a:t>Hence, NEST</a:t>
            </a:r>
          </a:p>
          <a:p>
            <a:pPr lvl="1"/>
            <a:r>
              <a:rPr lang="en-US" dirty="0"/>
              <a:t>gives the correct number of es/</a:t>
            </a:r>
            <a:r>
              <a:rPr lang="en-US" dirty="0" err="1"/>
              <a:t>optphotons</a:t>
            </a:r>
            <a:r>
              <a:rPr lang="en-US" dirty="0"/>
              <a:t> with small Fano factor.</a:t>
            </a:r>
          </a:p>
          <a:p>
            <a:r>
              <a:rPr lang="en-US" dirty="0"/>
              <a:t>Further, the e’s are not typically drifted one-by-one in the E-field in G4. </a:t>
            </a:r>
          </a:p>
          <a:p>
            <a:pPr lvl="1"/>
            <a:r>
              <a:rPr lang="en-US" dirty="0"/>
              <a:t>For example, simulations of </a:t>
            </a:r>
            <a:r>
              <a:rPr lang="en-US" dirty="0" err="1"/>
              <a:t>LArTPCs</a:t>
            </a:r>
            <a:r>
              <a:rPr lang="en-US" dirty="0"/>
              <a:t> usually apply a model, simply given the energy deposition of the primary particle, and clouds of e’s just appear at the anode.</a:t>
            </a:r>
          </a:p>
          <a:p>
            <a:r>
              <a:rPr lang="en-US" dirty="0"/>
              <a:t>For us, however, to preserve the whole purpose of the </a:t>
            </a:r>
            <a:r>
              <a:rPr lang="en-US" dirty="0" err="1"/>
              <a:t>GXe</a:t>
            </a:r>
            <a:r>
              <a:rPr lang="en-US" dirty="0"/>
              <a:t> detector – precise calorimetry! Limited diffusion! – we need the right number of thermalized e’s generated and tracked, and then we need the correct multiplication in the LEM.</a:t>
            </a:r>
          </a:p>
          <a:p>
            <a:r>
              <a:rPr lang="en-US" dirty="0"/>
              <a:t>Hence, Garfield</a:t>
            </a:r>
          </a:p>
        </p:txBody>
      </p:sp>
    </p:spTree>
    <p:extLst>
      <p:ext uri="{BB962C8B-B14F-4D97-AF65-F5344CB8AC3E}">
        <p14:creationId xmlns:p14="http://schemas.microsoft.com/office/powerpoint/2010/main" val="336204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F982-87D2-27CE-1A74-6ACAB3BC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Matthew </a:t>
            </a:r>
            <a:r>
              <a:rPr lang="en-US" dirty="0" err="1"/>
              <a:t>Szydagis</a:t>
            </a:r>
            <a:r>
              <a:rPr lang="en-US" dirty="0"/>
              <a:t> – main NEST author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C5BCEE-3FC5-E661-2A49-C7EBAA122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226" y="1825625"/>
            <a:ext cx="808354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B03734-33D7-F6DA-7C99-F52D3FADAF98}"/>
              </a:ext>
            </a:extLst>
          </p:cNvPr>
          <p:cNvSpPr txBox="1"/>
          <p:nvPr/>
        </p:nvSpPr>
        <p:spPr>
          <a:xfrm>
            <a:off x="5362833" y="2298357"/>
            <a:ext cx="95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per keV</a:t>
            </a:r>
          </a:p>
        </p:txBody>
      </p:sp>
    </p:spTree>
    <p:extLst>
      <p:ext uri="{BB962C8B-B14F-4D97-AF65-F5344CB8AC3E}">
        <p14:creationId xmlns:p14="http://schemas.microsoft.com/office/powerpoint/2010/main" val="296044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BAA5-3D08-9FC1-5050-6D2B689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Look-Up Tables/Libraries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1EBF-548C-A57A-5808-6B18ED1F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Yes, these can do the job eventually.</a:t>
            </a:r>
          </a:p>
          <a:p>
            <a:pPr lvl="1"/>
            <a:r>
              <a:rPr lang="en-US" dirty="0"/>
              <a:t>Given an energy deposition at </a:t>
            </a:r>
            <a:r>
              <a:rPr lang="en-US" dirty="0" err="1"/>
              <a:t>x,y,z</a:t>
            </a:r>
            <a:r>
              <a:rPr lang="en-US" dirty="0"/>
              <a:t> in the gas, what is </a:t>
            </a:r>
            <a:r>
              <a:rPr lang="en-US" dirty="0" err="1"/>
              <a:t>N</a:t>
            </a:r>
            <a:r>
              <a:rPr lang="en-US" baseline="-25000" dirty="0" err="1"/>
              <a:t>pe</a:t>
            </a:r>
            <a:r>
              <a:rPr lang="en-US" dirty="0"/>
              <a:t>/keV at </a:t>
            </a:r>
            <a:r>
              <a:rPr lang="en-US" dirty="0" err="1"/>
              <a:t>SiPM</a:t>
            </a:r>
            <a:r>
              <a:rPr lang="en-US" dirty="0"/>
              <a:t> or PMT </a:t>
            </a:r>
            <a:r>
              <a:rPr lang="en-US" i="1" dirty="0" err="1"/>
              <a:t>i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But that library is fixed, and once any parameter – radius, length, p, E, </a:t>
            </a:r>
            <a:r>
              <a:rPr lang="en-US" dirty="0" err="1"/>
              <a:t>SiPM</a:t>
            </a:r>
            <a:r>
              <a:rPr lang="en-US" dirty="0"/>
              <a:t> arrangement – is changed that library has to be re-generated.</a:t>
            </a:r>
          </a:p>
          <a:p>
            <a:r>
              <a:rPr lang="en-US" dirty="0"/>
              <a:t>They, themselves can be cumbersome for a fine-enough required spatial resolution.</a:t>
            </a:r>
          </a:p>
          <a:p>
            <a:r>
              <a:rPr lang="en-US" dirty="0"/>
              <a:t>Also, ray-tracing through the </a:t>
            </a:r>
            <a:r>
              <a:rPr lang="en-US" dirty="0" err="1"/>
              <a:t>MgFl</a:t>
            </a:r>
            <a:r>
              <a:rPr lang="en-US" dirty="0"/>
              <a:t> lens can not use this mechanism.</a:t>
            </a:r>
          </a:p>
          <a:p>
            <a:r>
              <a:rPr lang="en-US" dirty="0"/>
              <a:t>But, by all means, for eventual big production runs we can build a photon look-up table from this work.</a:t>
            </a:r>
          </a:p>
        </p:txBody>
      </p:sp>
    </p:spTree>
    <p:extLst>
      <p:ext uri="{BB962C8B-B14F-4D97-AF65-F5344CB8AC3E}">
        <p14:creationId xmlns:p14="http://schemas.microsoft.com/office/powerpoint/2010/main" val="44019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1292-4607-BA90-BE45-6B1A4E18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70FC-A084-B2AF-5AD1-94689392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cylinder geometry with settable (10 bar) pressure pure Xe.</a:t>
            </a:r>
          </a:p>
          <a:p>
            <a:pPr lvl="1"/>
            <a:r>
              <a:rPr lang="en-US" dirty="0"/>
              <a:t>60cm high, 15cm radius</a:t>
            </a:r>
          </a:p>
          <a:p>
            <a:pPr lvl="1"/>
            <a:r>
              <a:rPr lang="en-US" dirty="0"/>
              <a:t>All in C++, not </a:t>
            </a:r>
            <a:r>
              <a:rPr lang="en-US" dirty="0" err="1"/>
              <a:t>gdml</a:t>
            </a:r>
            <a:endParaRPr lang="en-US" dirty="0"/>
          </a:p>
          <a:p>
            <a:r>
              <a:rPr lang="en-US" dirty="0"/>
              <a:t>A simple “camera”, at cathode that just “catches” </a:t>
            </a:r>
            <a:r>
              <a:rPr lang="en-US" dirty="0" err="1"/>
              <a:t>optphotons</a:t>
            </a:r>
            <a:endParaRPr lang="en-US" dirty="0"/>
          </a:p>
          <a:p>
            <a:pPr lvl="1"/>
            <a:r>
              <a:rPr lang="en-US" dirty="0"/>
              <a:t>No focusing yet! Will get back to this.</a:t>
            </a:r>
          </a:p>
          <a:p>
            <a:pPr lvl="1"/>
            <a:endParaRPr lang="en-US" dirty="0"/>
          </a:p>
          <a:p>
            <a:r>
              <a:rPr lang="en-US" dirty="0"/>
              <a:t>There are 2 Settable E-fields</a:t>
            </a:r>
          </a:p>
          <a:p>
            <a:pPr lvl="1"/>
            <a:r>
              <a:rPr lang="en-US" dirty="0"/>
              <a:t>59.5 cm drift of exactly 1000 V/cm, transitioning abruptly to …</a:t>
            </a:r>
          </a:p>
          <a:p>
            <a:pPr lvl="1"/>
            <a:r>
              <a:rPr lang="en-US" dirty="0"/>
              <a:t>0.5 cm LEM of 10000 V/cm</a:t>
            </a:r>
          </a:p>
          <a:p>
            <a:pPr lvl="1"/>
            <a:r>
              <a:rPr lang="en-US" dirty="0"/>
              <a:t>No meshes in the geometry</a:t>
            </a:r>
          </a:p>
          <a:p>
            <a:pPr lvl="2"/>
            <a:r>
              <a:rPr lang="en-US" dirty="0"/>
              <a:t>Nothing like Maxwell,…, yet</a:t>
            </a:r>
          </a:p>
        </p:txBody>
      </p:sp>
    </p:spTree>
    <p:extLst>
      <p:ext uri="{BB962C8B-B14F-4D97-AF65-F5344CB8AC3E}">
        <p14:creationId xmlns:p14="http://schemas.microsoft.com/office/powerpoint/2010/main" val="22215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6E8C-FB15-C3BD-818D-9A4E077E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2MeV electron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3101EA-DFF5-AE10-90B9-1B245F2AD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070" y="484721"/>
            <a:ext cx="3314369" cy="62875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00B9E7-AFE6-60D7-93D8-DFDE2BACD843}"/>
              </a:ext>
            </a:extLst>
          </p:cNvPr>
          <p:cNvSpPr txBox="1"/>
          <p:nvPr/>
        </p:nvSpPr>
        <p:spPr>
          <a:xfrm>
            <a:off x="5829300" y="2300288"/>
            <a:ext cx="6300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MeV electron launched upward (red)</a:t>
            </a:r>
          </a:p>
          <a:p>
            <a:r>
              <a:rPr lang="en-US" dirty="0"/>
              <a:t>S1 photons, x~1000 suppressed  in number, shown emanating from the primary electron</a:t>
            </a:r>
          </a:p>
          <a:p>
            <a:r>
              <a:rPr lang="en-US" dirty="0"/>
              <a:t>S1 e-s not shown, highly suppressed in number (4), and drifted up by Garfield, where they hit the LEM region and create excitations (shown in yellow at top)</a:t>
            </a:r>
          </a:p>
          <a:p>
            <a:r>
              <a:rPr lang="en-US" dirty="0"/>
              <a:t>S2 photons, again highly suppressed, emanate </a:t>
            </a:r>
            <a:r>
              <a:rPr lang="en-US" dirty="0" err="1"/>
              <a:t>isotropically</a:t>
            </a:r>
            <a:r>
              <a:rPr lang="en-US" dirty="0"/>
              <a:t> from those excitations</a:t>
            </a:r>
          </a:p>
        </p:txBody>
      </p:sp>
    </p:spTree>
    <p:extLst>
      <p:ext uri="{BB962C8B-B14F-4D97-AF65-F5344CB8AC3E}">
        <p14:creationId xmlns:p14="http://schemas.microsoft.com/office/powerpoint/2010/main" val="291171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D501-D8EA-184D-FF2C-AB601F94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5C4DC7-7DF7-3112-8E78-2386A5457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1056111" y="1253331"/>
            <a:ext cx="296228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73F7BD-D396-433A-80DC-87A7C9E39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74321" y="-431281"/>
            <a:ext cx="3576235" cy="52531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75C423-E2AC-4356-C607-99E13E84641F}"/>
              </a:ext>
            </a:extLst>
          </p:cNvPr>
          <p:cNvSpPr txBox="1"/>
          <p:nvPr/>
        </p:nvSpPr>
        <p:spPr>
          <a:xfrm>
            <a:off x="3521170" y="2470344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S1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BF54E-33D9-51D3-0118-652DD99C55EB}"/>
              </a:ext>
            </a:extLst>
          </p:cNvPr>
          <p:cNvSpPr txBox="1"/>
          <p:nvPr/>
        </p:nvSpPr>
        <p:spPr>
          <a:xfrm>
            <a:off x="8674836" y="1027906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S1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4E884-49FE-DA54-A52A-DD82F527295C}"/>
              </a:ext>
            </a:extLst>
          </p:cNvPr>
          <p:cNvSpPr txBox="1"/>
          <p:nvPr/>
        </p:nvSpPr>
        <p:spPr>
          <a:xfrm>
            <a:off x="7526714" y="4025487"/>
            <a:ext cx="10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58873 e’s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4FA76-9F33-73C6-B956-F990E5062ED4}"/>
              </a:ext>
            </a:extLst>
          </p:cNvPr>
          <p:cNvSpPr txBox="1"/>
          <p:nvPr/>
        </p:nvSpPr>
        <p:spPr>
          <a:xfrm rot="20538994">
            <a:off x="4050141" y="478855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</a:t>
            </a:r>
          </a:p>
        </p:txBody>
      </p:sp>
    </p:spTree>
    <p:extLst>
      <p:ext uri="{BB962C8B-B14F-4D97-AF65-F5344CB8AC3E}">
        <p14:creationId xmlns:p14="http://schemas.microsoft.com/office/powerpoint/2010/main" val="213591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7270</TotalTime>
  <Words>1197</Words>
  <Application>Microsoft Macintosh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Symbol</vt:lpstr>
      <vt:lpstr>Office Theme</vt:lpstr>
      <vt:lpstr>NEST+G4+Garfield/Magboltz simulation for CRAB</vt:lpstr>
      <vt:lpstr>Synergies/Motivation</vt:lpstr>
      <vt:lpstr>Purpose of so many packages</vt:lpstr>
      <vt:lpstr>Why</vt:lpstr>
      <vt:lpstr>From Matthew Szydagis – main NEST author</vt:lpstr>
      <vt:lpstr>Photon Look-Up Tables/Libraries</vt:lpstr>
      <vt:lpstr>What I’ve done</vt:lpstr>
      <vt:lpstr>                         2MeV electron</vt:lpstr>
      <vt:lpstr>PowerPoint Presentation</vt:lpstr>
      <vt:lpstr>PowerPoint Presentation</vt:lpstr>
      <vt:lpstr>Primary Yield</vt:lpstr>
      <vt:lpstr>LEM gain</vt:lpstr>
      <vt:lpstr>How the code works</vt:lpstr>
      <vt:lpstr>Technical points</vt:lpstr>
      <vt:lpstr>Code – 3 repos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NEST+G4+Garfield/Magboltz simulation for CRAB</dc:title>
  <dc:creator>Church, Eric D</dc:creator>
  <cp:lastModifiedBy>Church, Eric D</cp:lastModifiedBy>
  <cp:revision>7</cp:revision>
  <dcterms:created xsi:type="dcterms:W3CDTF">2022-07-07T18:40:56Z</dcterms:created>
  <dcterms:modified xsi:type="dcterms:W3CDTF">2022-07-12T19:51:00Z</dcterms:modified>
</cp:coreProperties>
</file>