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2" r:id="rId6"/>
    <p:sldId id="283" r:id="rId7"/>
    <p:sldId id="284" r:id="rId8"/>
    <p:sldId id="285" r:id="rId9"/>
    <p:sldId id="286" r:id="rId10"/>
    <p:sldId id="288" r:id="rId11"/>
    <p:sldId id="261" r:id="rId12"/>
    <p:sldId id="289" r:id="rId13"/>
    <p:sldId id="258" r:id="rId14"/>
    <p:sldId id="279" r:id="rId15"/>
    <p:sldId id="259" r:id="rId16"/>
    <p:sldId id="260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acom.azurecomcdn.net/80C57D/cdn/images/20141007-0524-462/page/services/machine-learning/azure-machine-learning.png?t=pop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" y="1325283"/>
            <a:ext cx="1827517" cy="129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acom.azurecomcdn.net/80C57D/cdn/images/20141007-0524-462/page/services/machine-learning/drag-and-drop.png?t=pop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9" y="2795157"/>
            <a:ext cx="1312584" cy="9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acom.azurecomcdn.net/80C57D/cdn/images/20141007-0524-462/page/services/machine-learning/r.png?t=pop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9" y="4075073"/>
            <a:ext cx="1142198" cy="106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hortonworks.com/wp-content/uploads/2014/04/Spark-logo-192x100px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99198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8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acom.azurecomcdn.net/80C57D/cdn/images/20141007-0524-462/page/services/machine-learning/azure-machine-learning.png?t=pop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5" y="1275297"/>
            <a:ext cx="1943621" cy="13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acom.azurecomcdn.net/80C57D/cdn/images/20141007-0524-462/page/services/machine-learning/drag-and-drop.png?t=pop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9" y="2706013"/>
            <a:ext cx="1395975" cy="10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acom.azurecomcdn.net/80C57D/cdn/images/20141007-0524-462/page/services/machine-learning/r.png?t=pop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8" y="3836153"/>
            <a:ext cx="1214763" cy="113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hortonworks.com/wp-content/uploads/2014/04/Spark-logo-192x100px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99198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5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acom.azurecomcdn.net/80C57D/cdn/images/20141007-0524-462/page/services/machine-learning/azure-machine-learning.png?t=pop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" y="614076"/>
            <a:ext cx="2286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acom.azurecomcdn.net/80C57D/cdn/images/20141007-0524-462/page/services/machine-learning/drag-and-drop.png?t=pop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5" y="2662905"/>
            <a:ext cx="1641883" cy="12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acom.azurecomcdn.net/80C57D/cdn/images/20141007-0524-462/page/services/machine-learning/r.png?t=pop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9" y="4386481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8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8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C909-1184-4879-99D2-13EC962B5F1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5F2E-96C5-4C05-9E7F-49994D5B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public-data-sets/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titani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Spark </a:t>
            </a:r>
            <a:r>
              <a:rPr lang="en-US" sz="8000" b="1" dirty="0"/>
              <a:t>on Azure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407" y="4205326"/>
            <a:ext cx="8319944" cy="979149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EugeneChuvyrov</a:t>
            </a:r>
            <a:endParaRPr lang="en-US" dirty="0" smtClean="0"/>
          </a:p>
          <a:p>
            <a:pPr algn="l"/>
            <a:r>
              <a:rPr lang="en-US" dirty="0" smtClean="0"/>
              <a:t>Software Consultant @</a:t>
            </a:r>
            <a:r>
              <a:rPr lang="en-US" dirty="0" err="1" smtClean="0"/>
              <a:t>SlalomSV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740" y="365125"/>
            <a:ext cx="8862060" cy="1325563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machinelearning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740" y="1825625"/>
            <a:ext cx="8862060" cy="4351338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Are we predicting the future?</a:t>
            </a:r>
          </a:p>
        </p:txBody>
      </p:sp>
    </p:spTree>
    <p:extLst>
      <p:ext uri="{BB962C8B-B14F-4D97-AF65-F5344CB8AC3E}">
        <p14:creationId xmlns:p14="http://schemas.microsoft.com/office/powerpoint/2010/main" val="3670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740" y="365125"/>
            <a:ext cx="8862060" cy="1325563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machinelearning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740" y="1825625"/>
            <a:ext cx="8862060" cy="4351338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Are we predicting the future?</a:t>
            </a:r>
            <a:endParaRPr lang="en-US" dirty="0"/>
          </a:p>
          <a:p>
            <a:r>
              <a:rPr lang="en-US" b="1" dirty="0"/>
              <a:t>Machine learning</a:t>
            </a:r>
            <a:r>
              <a:rPr lang="en-US" dirty="0"/>
              <a:t> is a type of artificial intelligence (AI) that provides computers with the ability to learn </a:t>
            </a:r>
            <a:r>
              <a:rPr lang="en-US" i="1" dirty="0"/>
              <a:t>without being explicitly programmed.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025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365125"/>
            <a:ext cx="8770620" cy="1325563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machinelearning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180" y="1825625"/>
            <a:ext cx="8770620" cy="4351338"/>
          </a:xfrm>
        </p:spPr>
        <p:txBody>
          <a:bodyPr/>
          <a:lstStyle/>
          <a:p>
            <a:r>
              <a:rPr lang="en-US" dirty="0" smtClean="0"/>
              <a:t>Types of ML</a:t>
            </a:r>
          </a:p>
          <a:p>
            <a:pPr lvl="1"/>
            <a:r>
              <a:rPr lang="en-US" dirty="0" smtClean="0"/>
              <a:t>Supervised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Unsupervised</a:t>
            </a:r>
          </a:p>
          <a:p>
            <a:pPr lvl="2"/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860" y="365125"/>
            <a:ext cx="9044940" cy="1325563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machinelearning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60" y="1825625"/>
            <a:ext cx="9044940" cy="4351338"/>
          </a:xfrm>
        </p:spPr>
        <p:txBody>
          <a:bodyPr/>
          <a:lstStyle/>
          <a:p>
            <a:r>
              <a:rPr lang="en-US" dirty="0" smtClean="0"/>
              <a:t>General approach [to supervised learning]:</a:t>
            </a:r>
          </a:p>
          <a:p>
            <a:pPr lvl="1"/>
            <a:r>
              <a:rPr lang="en-US" dirty="0" smtClean="0"/>
              <a:t>Train the model using known data</a:t>
            </a:r>
          </a:p>
          <a:p>
            <a:pPr lvl="1"/>
            <a:r>
              <a:rPr lang="en-US" dirty="0" smtClean="0"/>
              <a:t>Test your model using known data</a:t>
            </a:r>
          </a:p>
          <a:p>
            <a:pPr lvl="1"/>
            <a:r>
              <a:rPr lang="en-US" dirty="0" smtClean="0"/>
              <a:t>Use the model to “predict the future” on unknown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365125"/>
            <a:ext cx="8884920" cy="1325563"/>
          </a:xfrm>
        </p:spPr>
        <p:txBody>
          <a:bodyPr/>
          <a:lstStyle/>
          <a:p>
            <a:r>
              <a:rPr lang="en-US" dirty="0" smtClean="0"/>
              <a:t>Some sources of data for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0" y="1825625"/>
            <a:ext cx="8884920" cy="4351338"/>
          </a:xfrm>
        </p:spPr>
        <p:txBody>
          <a:bodyPr/>
          <a:lstStyle/>
          <a:p>
            <a:r>
              <a:rPr lang="en-US" dirty="0" smtClean="0"/>
              <a:t>Lots of sample data inside ML Studio</a:t>
            </a:r>
          </a:p>
          <a:p>
            <a:r>
              <a:rPr lang="en-US" dirty="0" smtClean="0"/>
              <a:t>kaggle.com, of course</a:t>
            </a:r>
          </a:p>
          <a:p>
            <a:r>
              <a:rPr lang="en-US" dirty="0" smtClean="0"/>
              <a:t>UC Irvine ML Repo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://archive.ics.uci.edu/ml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Public Datasets </a:t>
            </a:r>
            <a:r>
              <a:rPr lang="en-US" dirty="0">
                <a:hlinkClick r:id="rId3"/>
              </a:rPr>
              <a:t>http://aws.amazon.com/public-data-sets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010" y="365125"/>
            <a:ext cx="8987790" cy="1325563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66010" y="1774825"/>
            <a:ext cx="8987790" cy="208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EugeneChuvyrov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Spark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39" y="2035834"/>
            <a:ext cx="9527774" cy="452024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“Open </a:t>
            </a:r>
            <a:r>
              <a:rPr lang="en-US" sz="3600" dirty="0" smtClean="0"/>
              <a:t>Source Framework that </a:t>
            </a:r>
            <a:r>
              <a:rPr lang="en-US" sz="3600" dirty="0" smtClean="0"/>
              <a:t>(1)</a:t>
            </a:r>
            <a:r>
              <a:rPr lang="en-US" sz="3600" i="1" dirty="0" smtClean="0"/>
              <a:t>combines </a:t>
            </a:r>
            <a:r>
              <a:rPr lang="en-US" sz="3600" i="1" dirty="0"/>
              <a:t>e</a:t>
            </a:r>
            <a:r>
              <a:rPr lang="en-US" sz="3600" i="1" dirty="0" smtClean="0"/>
              <a:t>ngine for distributing programs across clusters of machines</a:t>
            </a:r>
            <a:r>
              <a:rPr lang="en-US" sz="3600" dirty="0" smtClean="0"/>
              <a:t> with an </a:t>
            </a:r>
            <a:r>
              <a:rPr lang="en-US" sz="3600" dirty="0" smtClean="0"/>
              <a:t>(2)</a:t>
            </a:r>
            <a:r>
              <a:rPr lang="en-US" sz="3600" i="1" dirty="0" smtClean="0"/>
              <a:t>elegant </a:t>
            </a:r>
            <a:r>
              <a:rPr lang="en-US" sz="3600" i="1" dirty="0" smtClean="0"/>
              <a:t>model for writing programs</a:t>
            </a:r>
            <a:r>
              <a:rPr lang="en-US" sz="3600" dirty="0" smtClean="0"/>
              <a:t> atop it.”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		Advanced Analytics with Spark (O’Reilly)</a:t>
            </a:r>
          </a:p>
        </p:txBody>
      </p:sp>
    </p:spTree>
    <p:extLst>
      <p:ext uri="{BB962C8B-B14F-4D97-AF65-F5344CB8AC3E}">
        <p14:creationId xmlns:p14="http://schemas.microsoft.com/office/powerpoint/2010/main" val="29783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Why Spark?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39" y="1725039"/>
            <a:ext cx="9527774" cy="483103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Short Version:</a:t>
            </a:r>
          </a:p>
          <a:p>
            <a:pPr algn="l"/>
            <a:r>
              <a:rPr lang="en-US" sz="3600" dirty="0" smtClean="0"/>
              <a:t>	It’s faster than Hadoop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	THE 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12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Why Spark?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39" y="1725039"/>
            <a:ext cx="9527774" cy="483103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Longer version: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Better programming model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In-memory processing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Interactivity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Increased analyst productivity: single environment, from preprocessing to evaluation</a:t>
            </a:r>
          </a:p>
        </p:txBody>
      </p:sp>
    </p:spTree>
    <p:extLst>
      <p:ext uri="{BB962C8B-B14F-4D97-AF65-F5344CB8AC3E}">
        <p14:creationId xmlns:p14="http://schemas.microsoft.com/office/powerpoint/2010/main" val="22784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Spark</a:t>
            </a:r>
            <a:r>
              <a:rPr lang="en-US" sz="5400" b="1" dirty="0"/>
              <a:t> </a:t>
            </a:r>
            <a:r>
              <a:rPr lang="en-US" sz="5400" b="1" dirty="0" smtClean="0"/>
              <a:t>vs Hadoop </a:t>
            </a:r>
            <a:r>
              <a:rPr lang="en-US" sz="5400" b="1" i="1" dirty="0" smtClean="0"/>
              <a:t>MapReduce</a:t>
            </a:r>
            <a:endParaRPr lang="en-US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39" y="1992702"/>
            <a:ext cx="9527774" cy="456337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Spark </a:t>
            </a:r>
            <a:r>
              <a:rPr lang="en-US" sz="3600" dirty="0"/>
              <a:t> </a:t>
            </a:r>
            <a:r>
              <a:rPr lang="en-US" sz="3600" dirty="0" smtClean="0"/>
              <a:t>- compatible with Hadoop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Cluster Managers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Hadoop YARN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Apache </a:t>
            </a:r>
            <a:r>
              <a:rPr lang="en-US" sz="3200" dirty="0" err="1" smtClean="0"/>
              <a:t>Mesos</a:t>
            </a:r>
            <a:endParaRPr lang="en-US" sz="3200" dirty="0" smtClean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Standalone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However, Spark can be thought of as a  generation higher than </a:t>
            </a:r>
            <a:r>
              <a:rPr lang="en-US" sz="3600" i="1" dirty="0" smtClean="0"/>
              <a:t>MapReduce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691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Spark: not just for Machine Learning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39" y="1992702"/>
            <a:ext cx="9527774" cy="456337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MyFitnessPal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Using </a:t>
            </a:r>
            <a:r>
              <a:rPr lang="en-US" sz="3200" dirty="0"/>
              <a:t>Spark to </a:t>
            </a:r>
            <a:r>
              <a:rPr lang="en-US" sz="3200" i="1" dirty="0"/>
              <a:t>clean-up user entered food data </a:t>
            </a:r>
            <a:r>
              <a:rPr lang="en-US" sz="3200" dirty="0"/>
              <a:t>using </a:t>
            </a:r>
            <a:r>
              <a:rPr lang="en-US" sz="3200" dirty="0" smtClean="0"/>
              <a:t>[..]</a:t>
            </a:r>
          </a:p>
        </p:txBody>
      </p:sp>
    </p:spTree>
    <p:extLst>
      <p:ext uri="{BB962C8B-B14F-4D97-AF65-F5344CB8AC3E}">
        <p14:creationId xmlns:p14="http://schemas.microsoft.com/office/powerpoint/2010/main" val="11339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968" y="614076"/>
            <a:ext cx="8606287" cy="111096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Spark on Azure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39" y="1992702"/>
            <a:ext cx="9527774" cy="456337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Very easy way to create a Spark cluster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600" dirty="0"/>
              <a:t>Spark </a:t>
            </a:r>
            <a:r>
              <a:rPr lang="en-US" sz="2600" dirty="0" smtClean="0"/>
              <a:t>1.3.1 (currently)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Anaconda. A collection of powerful packages for python.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Spark </a:t>
            </a:r>
            <a:r>
              <a:rPr lang="en-US" sz="2600" dirty="0"/>
              <a:t>Job </a:t>
            </a:r>
            <a:r>
              <a:rPr lang="en-US" sz="2600" dirty="0" smtClean="0"/>
              <a:t>Server - submit </a:t>
            </a:r>
            <a:r>
              <a:rPr lang="en-US" sz="2600" dirty="0"/>
              <a:t>jars or python scripts remotely.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600" dirty="0"/>
              <a:t>Zeppelin Notebook for interactive querying.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Jupyter</a:t>
            </a:r>
            <a:r>
              <a:rPr lang="en-US" sz="2600" dirty="0" smtClean="0"/>
              <a:t> </a:t>
            </a:r>
            <a:r>
              <a:rPr lang="en-US" sz="2600" dirty="0"/>
              <a:t>Notebook for interactive querying.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ODBC </a:t>
            </a:r>
            <a:r>
              <a:rPr lang="en-US" sz="2600" dirty="0"/>
              <a:t>driver for connectivity </a:t>
            </a:r>
            <a:r>
              <a:rPr lang="en-US" sz="2600" dirty="0" smtClean="0"/>
              <a:t>from </a:t>
            </a:r>
            <a:r>
              <a:rPr lang="en-US" sz="2600" dirty="0"/>
              <a:t>BI tools such as Microsoft Power BI and Tableau</a:t>
            </a:r>
            <a:r>
              <a:rPr lang="en-US" sz="26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Integration with Azure storage (persistence)</a:t>
            </a:r>
          </a:p>
        </p:txBody>
      </p:sp>
    </p:spTree>
    <p:extLst>
      <p:ext uri="{BB962C8B-B14F-4D97-AF65-F5344CB8AC3E}">
        <p14:creationId xmlns:p14="http://schemas.microsoft.com/office/powerpoint/2010/main" val="32873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65125"/>
            <a:ext cx="8953500" cy="1325563"/>
          </a:xfrm>
        </p:spPr>
        <p:txBody>
          <a:bodyPr/>
          <a:lstStyle/>
          <a:p>
            <a:pPr algn="ctr"/>
            <a:r>
              <a:rPr lang="en-US" b="1" dirty="0" smtClean="0"/>
              <a:t>Machine Learning Competitions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1825625"/>
            <a:ext cx="8953500" cy="4351338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aggle.com– platform to test your ML skills</a:t>
            </a:r>
          </a:p>
          <a:p>
            <a:r>
              <a:rPr lang="en-US" dirty="0" smtClean="0"/>
              <a:t>A great place to start and enhance your ML journey</a:t>
            </a:r>
          </a:p>
          <a:p>
            <a:pPr lvl="1"/>
            <a:r>
              <a:rPr lang="en-US" sz="2000" dirty="0" smtClean="0"/>
              <a:t>Titanic: Machine Learning from Disaster</a:t>
            </a:r>
            <a:endParaRPr lang="en-US" sz="2000" dirty="0" smtClean="0">
              <a:hlinkClick r:id="rId2"/>
            </a:endParaRP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://www.kaggle.com/c/titanic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87" y="3538215"/>
            <a:ext cx="6003645" cy="27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65125"/>
            <a:ext cx="8953500" cy="1325563"/>
          </a:xfrm>
        </p:spPr>
        <p:txBody>
          <a:bodyPr/>
          <a:lstStyle/>
          <a:p>
            <a:pPr algn="ctr"/>
            <a:r>
              <a:rPr lang="en-US" b="1" dirty="0" smtClean="0"/>
              <a:t>Spark SQL and </a:t>
            </a:r>
            <a:r>
              <a:rPr lang="en-US" b="1" dirty="0" err="1" smtClean="0"/>
              <a:t>DataFrames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1825625"/>
            <a:ext cx="8953500" cy="4351338"/>
          </a:xfrm>
        </p:spPr>
        <p:txBody>
          <a:bodyPr/>
          <a:lstStyle/>
          <a:p>
            <a:r>
              <a:rPr lang="en-US" dirty="0" smtClean="0"/>
              <a:t>It’s the future</a:t>
            </a:r>
          </a:p>
          <a:p>
            <a:r>
              <a:rPr lang="en-US" dirty="0" smtClean="0"/>
              <a:t>Machine Learning Pipelines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1026" name="Picture 2" descr="DataFrame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33" y="3283490"/>
            <a:ext cx="6997107" cy="31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F4E20D4AD63C4EB88927FC6602F93B" ma:contentTypeVersion="0" ma:contentTypeDescription="Create a new document." ma:contentTypeScope="" ma:versionID="6e01ac0e8e4011267c868db0b38467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AE1F24-4083-4DEB-8504-0FE3F83E1DA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DF0BAC-5860-4546-A490-69165B882C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24FB2-B6F9-48F4-B435-FF083101E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308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Spark on Azure</vt:lpstr>
      <vt:lpstr>Spark</vt:lpstr>
      <vt:lpstr>Why Spark?</vt:lpstr>
      <vt:lpstr>Why Spark?</vt:lpstr>
      <vt:lpstr>Spark vs Hadoop MapReduce</vt:lpstr>
      <vt:lpstr>Spark: not just for Machine Learning</vt:lpstr>
      <vt:lpstr>Spark on Azure</vt:lpstr>
      <vt:lpstr>Machine Learning Competitions</vt:lpstr>
      <vt:lpstr>Spark SQL and DataFrames</vt:lpstr>
      <vt:lpstr>#machinelearning</vt:lpstr>
      <vt:lpstr>#machinelearning</vt:lpstr>
      <vt:lpstr>#machinelearning</vt:lpstr>
      <vt:lpstr>#machinelearning</vt:lpstr>
      <vt:lpstr>Some sources of data for experiments</vt:lpstr>
      <vt:lpstr>Q&amp;A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with Azure ML</dc:title>
  <dc:creator>Eugene Chuvyrov</dc:creator>
  <cp:lastModifiedBy>Eugene Chuvyrov</cp:lastModifiedBy>
  <cp:revision>69</cp:revision>
  <dcterms:created xsi:type="dcterms:W3CDTF">2014-10-02T07:18:37Z</dcterms:created>
  <dcterms:modified xsi:type="dcterms:W3CDTF">2015-10-04T20:49:58Z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0x010100F3F4E20D4AD63C4EB88927FC6602F93B</vt:lpwstr>
  </property>
</Properties>
</file>