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37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2C95-10A7-48DB-A632-3187577A20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0FDF-5DD4-4EB7-9967-8BB1CAF8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2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Team 2:</a:t>
            </a:r>
            <a:r>
              <a:rPr lang="en-US" dirty="0" smtClean="0"/>
              <a:t> Optimizing molecular diffusion and interaction simulations (“</a:t>
            </a:r>
            <a:r>
              <a:rPr lang="en-US" dirty="0" err="1" smtClean="0"/>
              <a:t>TurboReceptors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618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Team leads:</a:t>
            </a:r>
            <a:r>
              <a:rPr lang="en-US" sz="2800" dirty="0" smtClean="0"/>
              <a:t> </a:t>
            </a:r>
            <a:r>
              <a:rPr lang="en-US" sz="2800" dirty="0" err="1" smtClean="0"/>
              <a:t>Khuloud</a:t>
            </a:r>
            <a:r>
              <a:rPr lang="en-US" sz="2800" dirty="0" smtClean="0"/>
              <a:t> </a:t>
            </a:r>
            <a:r>
              <a:rPr lang="en-US" sz="2800" dirty="0" err="1" smtClean="0"/>
              <a:t>Jaqaman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Paniz</a:t>
            </a:r>
            <a:r>
              <a:rPr lang="en-US" sz="2800" dirty="0" smtClean="0"/>
              <a:t> </a:t>
            </a:r>
            <a:r>
              <a:rPr lang="en-US" sz="2800" dirty="0" err="1" smtClean="0"/>
              <a:t>Karbasi</a:t>
            </a:r>
            <a:endParaRPr lang="en-US" sz="2800" dirty="0" smtClean="0"/>
          </a:p>
          <a:p>
            <a:r>
              <a:rPr lang="en-US" sz="2800" u="sng" dirty="0" smtClean="0"/>
              <a:t>Team members:</a:t>
            </a:r>
            <a:r>
              <a:rPr lang="en-US" sz="2800" dirty="0" smtClean="0"/>
              <a:t> Devin O’Kelly, Keith Nguyen, Teddy Hsieh, </a:t>
            </a:r>
            <a:r>
              <a:rPr lang="en-US" sz="2800" dirty="0" err="1" smtClean="0"/>
              <a:t>Uday</a:t>
            </a:r>
            <a:r>
              <a:rPr lang="en-US" sz="2800" dirty="0" smtClean="0"/>
              <a:t> </a:t>
            </a:r>
            <a:r>
              <a:rPr lang="en-US" sz="2800" dirty="0" err="1" smtClean="0"/>
              <a:t>Chintapula</a:t>
            </a:r>
            <a:r>
              <a:rPr lang="en-US" sz="2800" dirty="0" smtClean="0"/>
              <a:t>, Wei </a:t>
            </a:r>
            <a:r>
              <a:rPr lang="en-US" sz="2800" dirty="0" err="1" smtClean="0"/>
              <a:t>Guo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15326" y="5340589"/>
            <a:ext cx="85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Goal:</a:t>
            </a:r>
            <a:r>
              <a:rPr lang="en-US" sz="3200" dirty="0" smtClean="0"/>
              <a:t> Optimize and speed up a code that simulates molecules diffusing and </a:t>
            </a:r>
            <a:r>
              <a:rPr lang="en-US" sz="3200" dirty="0" smtClean="0"/>
              <a:t>interacting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1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324" y="244490"/>
            <a:ext cx="110812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/>
              <a:t>Why</a:t>
            </a:r>
            <a:r>
              <a:rPr lang="en-US" sz="3200" i="1" u="sng" dirty="0" smtClean="0"/>
              <a:t>?</a:t>
            </a:r>
            <a:r>
              <a:rPr lang="en-US" sz="3200" dirty="0" smtClean="0"/>
              <a:t> We need simulations to compare simulated receptor trajectories and interactions with experimental data, in order to </a:t>
            </a:r>
            <a:r>
              <a:rPr lang="en-US" sz="3200" dirty="0" smtClean="0">
                <a:solidFill>
                  <a:srgbClr val="FF0000"/>
                </a:solidFill>
              </a:rPr>
              <a:t>estimate </a:t>
            </a:r>
            <a:r>
              <a:rPr lang="en-US" sz="3200" i="1" dirty="0" smtClean="0">
                <a:solidFill>
                  <a:srgbClr val="FF0000"/>
                </a:solidFill>
              </a:rPr>
              <a:t>in situ</a:t>
            </a:r>
            <a:r>
              <a:rPr lang="en-US" sz="3200" dirty="0" smtClean="0">
                <a:solidFill>
                  <a:srgbClr val="FF0000"/>
                </a:solidFill>
              </a:rPr>
              <a:t> on and off rates for receptor interactions in their native environment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endParaRPr lang="en-US" sz="1400" dirty="0"/>
          </a:p>
          <a:p>
            <a:r>
              <a:rPr lang="en-US" sz="3200" u="sng" dirty="0" smtClean="0"/>
              <a:t>Significance:</a:t>
            </a:r>
            <a:r>
              <a:rPr lang="en-US" sz="3200" dirty="0" smtClean="0"/>
              <a:t> Understanding receptor interactions opens avenues for drug development targeting these interactions.</a:t>
            </a:r>
            <a:endParaRPr lang="en-US" sz="3200" dirty="0"/>
          </a:p>
        </p:txBody>
      </p:sp>
      <p:pic>
        <p:nvPicPr>
          <p:cNvPr id="3" name="mergeSplitVEGFR2_20180703_1x_m02_Track61_slow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92390" y="3926204"/>
            <a:ext cx="3497580" cy="2623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3463820"/>
            <a:ext cx="2407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Single-molecule data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64" y="4132528"/>
            <a:ext cx="5390156" cy="2456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677" y="3783920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Simulation strategy</a:t>
            </a:r>
            <a:endParaRPr lang="en-US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7062730" y="1690688"/>
            <a:ext cx="4468680" cy="4006100"/>
            <a:chOff x="2155065" y="2181338"/>
            <a:chExt cx="4468680" cy="4006100"/>
          </a:xfrm>
        </p:grpSpPr>
        <p:sp>
          <p:nvSpPr>
            <p:cNvPr id="3" name="Rectangle 2"/>
            <p:cNvSpPr/>
            <p:nvPr/>
          </p:nvSpPr>
          <p:spPr>
            <a:xfrm>
              <a:off x="2155065" y="2181338"/>
              <a:ext cx="4468680" cy="4006100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46986" y="24041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99386" y="25565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19318" y="268955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60747" y="24041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51786" y="27089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97134" y="27795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154679" y="235778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73837" y="25358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209334" y="28051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70943" y="227157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38935" y="282435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21486" y="2637551"/>
              <a:ext cx="63804" cy="850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82708" y="256372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16064" y="25565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15190" y="3207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67590" y="33598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87522" y="349290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28951" y="3207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19990" y="35122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365338" y="358293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2883" y="316113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42041" y="33391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77538" y="360848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39147" y="307492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07139" y="362770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89690" y="344089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850912" y="336706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84268" y="33598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81030" y="23750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33430" y="25274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53362" y="266046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4791" y="23750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85830" y="26798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29523" y="2706281"/>
              <a:ext cx="63804" cy="850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88723" y="23286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07881" y="25067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43378" y="277604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04987" y="224248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72979" y="279526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755530" y="2608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216752" y="253462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50108" y="2527414"/>
              <a:ext cx="63804" cy="850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736751" y="31968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889151" y="33492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309083" y="348227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50512" y="31968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41551" y="35016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686899" y="357230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444444" y="315050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63602" y="33285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99099" y="35978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960708" y="30642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928700" y="361707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711251" y="343026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172473" y="335643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05829" y="33492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405339" y="40079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557739" y="41603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77671" y="429338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819100" y="40079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710139" y="43127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355487" y="438342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13032" y="396161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232190" y="41396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67687" y="440896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629296" y="387540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597288" y="442818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79839" y="42413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41061" y="416754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74417" y="416033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759375" y="40400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11775" y="41924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331707" y="432552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173136" y="40400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64175" y="43448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709523" y="441556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467068" y="399375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86226" y="41717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521723" y="44411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983332" y="390754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51324" y="446032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733875" y="427352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195097" y="419969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628453" y="419247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088814" y="23969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41214" y="25493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661146" y="268236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502575" y="23969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93614" y="27017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38962" y="277239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796507" y="23505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15665" y="25286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51162" y="279794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312771" y="226438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80763" y="281716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063314" y="26303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24536" y="255652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957892" y="25493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072460" y="32114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24860" y="33638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644792" y="349687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486221" y="32114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377260" y="35162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22608" y="358691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780153" y="316510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899311" y="33431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34808" y="361246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296417" y="307889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264409" y="363167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46960" y="344487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508182" y="337104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941538" y="336383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76617" y="40440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229017" y="4196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48949" y="432950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90378" y="40440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381417" y="43488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026765" y="441953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84310" y="399773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03468" y="41757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38965" y="444508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300574" y="391152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268566" y="446430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51117" y="427749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12339" y="420366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945695" y="4196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373249" y="24277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323397" y="28031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42327" y="25801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393064" y="323210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343212" y="360758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262142" y="338450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386274" y="40440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336422" y="441953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55352" y="419645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6380705" y="484972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6330853" y="522520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249783" y="500212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6373249" y="56070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3397" y="598251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242327" y="57594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5071193" y="48213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5223593" y="49737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5643525" y="510678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5484954" y="48213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5375993" y="51261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5021341" y="519682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5778886" y="477501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5898044" y="49530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5833541" y="522237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5295150" y="468880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5263142" y="524158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6045693" y="505478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5506915" y="498095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4940271" y="49737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5059442" y="56020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5211842" y="57544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5631774" y="588745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5473203" y="56020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5364242" y="59068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09590" y="59774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5767135" y="555568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5886293" y="57337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5821790" y="600304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5283399" y="546947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5251391" y="602225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6033942" y="583545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5495164" y="576162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4928520" y="575441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3735779" y="48295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3888179" y="49819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4308111" y="511498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4149540" y="48295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4040579" y="51343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3685927" y="520501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4443472" y="47832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4562630" y="49612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4498127" y="523056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3959736" y="469700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3927728" y="524978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4710279" y="506297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4171501" y="498914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604857" y="498193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734841" y="56074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3887241" y="57598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4307173" y="589287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4148602" y="56074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4039641" y="59122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3684989" y="5982911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4442534" y="556110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4561692" y="57391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4497189" y="600846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3958798" y="547489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3926790" y="6027675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4709341" y="584087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4170563" y="576704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3603919" y="5759829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2384000" y="48189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2536400" y="49713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2956332" y="510435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2797761" y="48189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2688800" y="51237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2334148" y="519439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3091693" y="477259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3210851" y="49506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3146348" y="521994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2607957" y="4686380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2575949" y="523915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3358500" y="505235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2819722" y="4978523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2253078" y="497131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2390368" y="56007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2542768" y="57531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2962700" y="58861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2804129" y="56007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695168" y="59055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2340516" y="5976228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3098061" y="555442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3217219" y="57324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3152716" y="600177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2614325" y="5468214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2582317" y="6020992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3364868" y="583418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2826090" y="5760357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2259446" y="5753146"/>
              <a:ext cx="63804" cy="850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509285" y="1568052"/>
            <a:ext cx="62170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t=0, place molecules randomly in simulation area</a:t>
            </a:r>
          </a:p>
          <a:p>
            <a:endParaRPr lang="en-US" sz="2000" dirty="0"/>
          </a:p>
          <a:p>
            <a:r>
              <a:rPr lang="en-US" sz="2000" dirty="0" smtClean="0"/>
              <a:t>For t &gt; 0</a:t>
            </a:r>
          </a:p>
          <a:p>
            <a:endParaRPr lang="en-US" sz="2000" dirty="0"/>
          </a:p>
          <a:p>
            <a:pPr marL="342900" indent="-342900">
              <a:buAutoNum type="arabicParenBoth"/>
            </a:pPr>
            <a:r>
              <a:rPr lang="en-US" sz="2000" dirty="0" smtClean="0"/>
              <a:t>Dissociate oligomers based on dissociation rate</a:t>
            </a:r>
          </a:p>
          <a:p>
            <a:pPr marL="342900" indent="-342900">
              <a:buAutoNum type="arabicParenBoth"/>
            </a:pPr>
            <a:endParaRPr lang="en-US" sz="2000" dirty="0"/>
          </a:p>
          <a:p>
            <a:pPr marL="342900" indent="-342900">
              <a:buAutoNum type="arabicParenBoth"/>
            </a:pPr>
            <a:r>
              <a:rPr lang="en-US" sz="2000" dirty="0" smtClean="0"/>
              <a:t>Move oligomers and receptors</a:t>
            </a:r>
          </a:p>
          <a:p>
            <a:pPr marL="342900" indent="-342900">
              <a:buAutoNum type="arabicParenBoth"/>
            </a:pPr>
            <a:endParaRPr lang="en-US" sz="2000" dirty="0"/>
          </a:p>
          <a:p>
            <a:pPr marL="342900" indent="-342900">
              <a:buAutoNum type="arabicParenBoth"/>
            </a:pPr>
            <a:r>
              <a:rPr lang="en-US" sz="2000" dirty="0" smtClean="0"/>
              <a:t>Associate oligomers and receptors that are within the association distance</a:t>
            </a:r>
          </a:p>
          <a:p>
            <a:pPr marL="342900" indent="-342900">
              <a:buAutoNum type="arabicParenBoth"/>
            </a:pPr>
            <a:endParaRPr lang="en-US" sz="2000" dirty="0"/>
          </a:p>
          <a:p>
            <a:r>
              <a:rPr lang="en-US" sz="2000" dirty="0" smtClean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 dissociate in this time point, you cannot re-associate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Association and dissociation is one receptor at a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Strategy 1: Profile and optimize </a:t>
            </a:r>
            <a:r>
              <a:rPr lang="en-US" sz="4000" u="sng" dirty="0" err="1" smtClean="0"/>
              <a:t>Matlab</a:t>
            </a:r>
            <a:r>
              <a:rPr lang="en-US" sz="4000" u="sng" dirty="0" smtClean="0"/>
              <a:t> code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162417"/>
            <a:ext cx="5157787" cy="3684588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smtClean="0"/>
              <a:t>Identified CPU bottlenecks</a:t>
            </a:r>
            <a:endParaRPr lang="en-US" dirty="0"/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Set comparison and difference</a:t>
            </a:r>
          </a:p>
          <a:p>
            <a:r>
              <a:rPr lang="en-US" dirty="0" smtClean="0"/>
              <a:t>Identified excess memory usage</a:t>
            </a:r>
          </a:p>
          <a:p>
            <a:endParaRPr lang="en-US" dirty="0" smtClean="0"/>
          </a:p>
          <a:p>
            <a:r>
              <a:rPr lang="en-US" dirty="0" smtClean="0"/>
              <a:t>Replaced:</a:t>
            </a:r>
          </a:p>
          <a:p>
            <a:pPr lvl="1"/>
            <a:r>
              <a:rPr lang="en-US" dirty="0" smtClean="0"/>
              <a:t>Loops with </a:t>
            </a:r>
            <a:r>
              <a:rPr lang="en-US" dirty="0" err="1" smtClean="0"/>
              <a:t>vectorized</a:t>
            </a:r>
            <a:r>
              <a:rPr lang="en-US" dirty="0"/>
              <a:t> </a:t>
            </a:r>
            <a:r>
              <a:rPr lang="en-US" dirty="0" smtClean="0"/>
              <a:t>accumulation</a:t>
            </a:r>
          </a:p>
          <a:p>
            <a:pPr lvl="1"/>
            <a:r>
              <a:rPr lang="en-US" dirty="0" smtClean="0"/>
              <a:t>Large pairwise distance matrix with  local graph structure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52037" y="5011341"/>
                <a:ext cx="8691075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Net Results: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- 9x speedup for 7000 particles on a 25 x 25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grid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- From 7 minutes to 45 seconds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- Reduced memory footprint from O(N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 to O(N)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37" y="5011341"/>
                <a:ext cx="8691075" cy="1846659"/>
              </a:xfrm>
              <a:prstGeom prst="rect">
                <a:avLst/>
              </a:prstGeom>
              <a:blipFill>
                <a:blip r:embed="rId2"/>
                <a:stretch>
                  <a:fillRect l="-1052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37" y="2873826"/>
            <a:ext cx="4882831" cy="2230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72" y="1532106"/>
            <a:ext cx="5418096" cy="10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Strategy 2: </a:t>
            </a:r>
            <a:r>
              <a:rPr lang="en-US" sz="4000" dirty="0"/>
              <a:t>Rewrite to run on GPU instead of </a:t>
            </a: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770"/>
            <a:ext cx="5872497" cy="5155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spatial parallelization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case of boundary particles (red)</a:t>
            </a:r>
          </a:p>
          <a:p>
            <a:pPr lvl="1"/>
            <a:endParaRPr lang="en-US" dirty="0"/>
          </a:p>
          <a:p>
            <a:r>
              <a:rPr lang="en-US" dirty="0" smtClean="0"/>
              <a:t>First pass: non-boundary particles in parallel (1 thread per box) </a:t>
            </a:r>
          </a:p>
          <a:p>
            <a:r>
              <a:rPr lang="en-US" dirty="0" smtClean="0"/>
              <a:t>Second pass: boundary particles</a:t>
            </a:r>
          </a:p>
          <a:p>
            <a:endParaRPr lang="en-US" dirty="0"/>
          </a:p>
          <a:p>
            <a:r>
              <a:rPr lang="en-US" dirty="0"/>
              <a:t>Write code in C/C</a:t>
            </a:r>
            <a:r>
              <a:rPr lang="en-US" dirty="0" smtClean="0"/>
              <a:t>++ (got backbone done)</a:t>
            </a:r>
            <a:endParaRPr lang="en-US" dirty="0"/>
          </a:p>
          <a:p>
            <a:r>
              <a:rPr lang="en-US" dirty="0"/>
              <a:t>Convert to CUDA C to run on </a:t>
            </a:r>
            <a:r>
              <a:rPr lang="en-US" dirty="0" smtClean="0"/>
              <a:t>GPU (got some done)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2730" y="1690688"/>
            <a:ext cx="4468680" cy="40061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54651" y="19134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07051" y="20658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6983" y="219890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68412" y="19134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59451" y="22182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04799" y="22889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62344" y="186713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81502" y="20451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16999" y="23144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78608" y="178092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6600" y="233370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29151" y="214690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90373" y="207307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23729" y="20658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22855" y="27168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75255" y="28692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5187" y="300225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36616" y="27168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27655" y="3021605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73003" y="309228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30548" y="267048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49706" y="28485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5203" y="311783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6812" y="258427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14804" y="313705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97355" y="2950246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8577" y="287641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1933" y="28692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688695" y="18843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841095" y="20367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261027" y="216981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102456" y="18843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93495" y="21891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537188" y="221563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396388" y="18380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515546" y="20160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51043" y="228539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912652" y="175183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80644" y="230461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63195" y="21178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24417" y="204397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557773" y="2036764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44416" y="27061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796816" y="28585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16748" y="2991620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58177" y="27061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49216" y="3010974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594564" y="3081656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352109" y="265985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471267" y="28378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406764" y="31072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868373" y="25736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836365" y="312642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618916" y="2939615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080138" y="286578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513494" y="28585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13004" y="35172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65404" y="36696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85336" y="380273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726765" y="35172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617804" y="38220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263152" y="389277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20697" y="347096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39855" y="36489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5352" y="391831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36961" y="338475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504953" y="393753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87504" y="37507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48726" y="367689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182082" y="366968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667040" y="35494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819440" y="37018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239372" y="383487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080801" y="35494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971840" y="38542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617188" y="392491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74733" y="350310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493891" y="368112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429388" y="39504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890997" y="341689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858989" y="396967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41540" y="378287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102762" y="370904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36118" y="3701829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996479" y="19062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48879" y="20586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568811" y="219171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410240" y="19062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01279" y="22110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946627" y="2281746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704172" y="18599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823330" y="20379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758827" y="230729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220436" y="177373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188428" y="232651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970979" y="21397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432201" y="206587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865557" y="20586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980125" y="272078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132525" y="287318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552457" y="3006227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393886" y="272078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284925" y="302558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930273" y="309626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687818" y="267445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806976" y="285248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742473" y="312181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204082" y="258824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172074" y="314102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954625" y="2954222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415847" y="2880392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9849203" y="2873181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984282" y="3553405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136682" y="3705805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556614" y="383885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398043" y="35534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289082" y="38582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934430" y="3928887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691975" y="350708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811133" y="36851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746630" y="395443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208239" y="342087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176231" y="397365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58782" y="378684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420004" y="371301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853360" y="37058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280914" y="19370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231062" y="23125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1149992" y="20894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300729" y="274145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1250877" y="311693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1169807" y="2893856"/>
            <a:ext cx="63804" cy="850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1293939" y="35534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1244087" y="392888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1163017" y="370580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1288370" y="4359071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1238518" y="473455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1157448" y="451147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1280914" y="51163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231062" y="549186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149992" y="52687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9978858" y="4330691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0131258" y="44830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0551190" y="461613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0392619" y="4330691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283658" y="46354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9929006" y="470617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686551" y="4284369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0805709" y="44623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0741206" y="473172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0202815" y="419815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0170807" y="475093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0953358" y="456413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0414580" y="449030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847936" y="44830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9967107" y="51113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0119507" y="5263760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0539439" y="539680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0380868" y="51113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0271907" y="54161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9917255" y="54868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0674800" y="506503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0793958" y="52430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0729455" y="551239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191064" y="497882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0159056" y="5531606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0941607" y="534480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0402829" y="527097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836185" y="526376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8643444" y="4338886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8795844" y="449128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215776" y="462433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9057205" y="4338886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948244" y="464368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593592" y="471436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351137" y="4292564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9470295" y="447058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9405792" y="473991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867401" y="4206354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8835393" y="475913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9617944" y="457232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079166" y="449849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8512522" y="4491286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8642506" y="51167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8794906" y="52691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9214838" y="5402225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9056267" y="51167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8947306" y="54215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92654" y="5492261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350199" y="507045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9469357" y="5248479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9404854" y="551781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8866463" y="498424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8834455" y="5537025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9617006" y="535022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9078228" y="527639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511584" y="5269179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291665" y="4328262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7444065" y="448066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7863997" y="461370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705426" y="4328262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596465" y="463306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241813" y="470374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999358" y="4281940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8118516" y="445996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8054013" y="472929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515622" y="4195730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483614" y="474850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8266165" y="456170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727387" y="4487873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160743" y="448066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7298033" y="51100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450433" y="52624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870365" y="5395542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7711794" y="51100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602833" y="54148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248181" y="5485578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8005726" y="506377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8124884" y="52417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060381" y="551112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521990" y="4977564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7489982" y="5530342"/>
            <a:ext cx="63804" cy="85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272533" y="534353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33755" y="5269707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7167111" y="5262496"/>
            <a:ext cx="63804" cy="8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8497130" y="1690688"/>
            <a:ext cx="0" cy="400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060283" y="1690688"/>
            <a:ext cx="13553" cy="400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7062730" y="2977444"/>
            <a:ext cx="4468680" cy="41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7062730" y="4309540"/>
            <a:ext cx="4468680" cy="41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261</Words>
  <Application>Microsoft Office PowerPoint</Application>
  <PresentationFormat>Widescreen</PresentationFormat>
  <Paragraphs>46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Team 2: Optimizing molecular diffusion and interaction simulations (“TurboReceptors”)</vt:lpstr>
      <vt:lpstr>PowerPoint Presentation</vt:lpstr>
      <vt:lpstr>Simulation strategy</vt:lpstr>
      <vt:lpstr>Strategy 1: Profile and optimize Matlab code</vt:lpstr>
      <vt:lpstr>Strategy 2: Rewrite to run on GPU instead of CPU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2: Optimizing molecular diffusion and reaction simulations (“TurboReceptors”)</dc:title>
  <dc:creator>kjaqaman</dc:creator>
  <cp:lastModifiedBy>kjaqaman</cp:lastModifiedBy>
  <cp:revision>14</cp:revision>
  <dcterms:created xsi:type="dcterms:W3CDTF">2018-11-10T19:49:52Z</dcterms:created>
  <dcterms:modified xsi:type="dcterms:W3CDTF">2018-11-10T23:03:21Z</dcterms:modified>
</cp:coreProperties>
</file>