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4"/>
  </p:notesMasterIdLst>
  <p:sldIdLst>
    <p:sldId id="256" r:id="rId2"/>
    <p:sldId id="395" r:id="rId3"/>
    <p:sldId id="421" r:id="rId4"/>
    <p:sldId id="423" r:id="rId5"/>
    <p:sldId id="422" r:id="rId6"/>
    <p:sldId id="425" r:id="rId7"/>
    <p:sldId id="386" r:id="rId8"/>
    <p:sldId id="426" r:id="rId9"/>
    <p:sldId id="427" r:id="rId10"/>
    <p:sldId id="429" r:id="rId11"/>
    <p:sldId id="424" r:id="rId12"/>
    <p:sldId id="390" r:id="rId13"/>
    <p:sldId id="428" r:id="rId14"/>
    <p:sldId id="430" r:id="rId15"/>
    <p:sldId id="413" r:id="rId16"/>
    <p:sldId id="432" r:id="rId17"/>
    <p:sldId id="433" r:id="rId18"/>
    <p:sldId id="431" r:id="rId19"/>
    <p:sldId id="410" r:id="rId20"/>
    <p:sldId id="412" r:id="rId21"/>
    <p:sldId id="391" r:id="rId22"/>
    <p:sldId id="406" r:id="rId23"/>
    <p:sldId id="407" r:id="rId24"/>
    <p:sldId id="409" r:id="rId25"/>
    <p:sldId id="399" r:id="rId26"/>
    <p:sldId id="401" r:id="rId27"/>
    <p:sldId id="402" r:id="rId28"/>
    <p:sldId id="420" r:id="rId29"/>
    <p:sldId id="393" r:id="rId30"/>
    <p:sldId id="405" r:id="rId31"/>
    <p:sldId id="404" r:id="rId32"/>
    <p:sldId id="403" r:id="rId33"/>
    <p:sldId id="392" r:id="rId34"/>
    <p:sldId id="414" r:id="rId35"/>
    <p:sldId id="411" r:id="rId36"/>
    <p:sldId id="415" r:id="rId37"/>
    <p:sldId id="416" r:id="rId38"/>
    <p:sldId id="394" r:id="rId39"/>
    <p:sldId id="417" r:id="rId40"/>
    <p:sldId id="418" r:id="rId41"/>
    <p:sldId id="419" r:id="rId42"/>
    <p:sldId id="258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25" autoAdjust="0"/>
  </p:normalViewPr>
  <p:slideViewPr>
    <p:cSldViewPr snapToGrid="0" showGuides="1">
      <p:cViewPr>
        <p:scale>
          <a:sx n="95" d="100"/>
          <a:sy n="95" d="100"/>
        </p:scale>
        <p:origin x="-960" y="-8"/>
      </p:cViewPr>
      <p:guideLst>
        <p:guide orient="horz" pos="1008"/>
        <p:guide orient="horz" pos="4031"/>
        <p:guide orient="horz" pos="61"/>
        <p:guide pos="106"/>
        <p:guide pos="5677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3BED-76C7-4F16-8872-9C384C0B6986}" type="datetimeFigureOut">
              <a:rPr lang="ru-RU" smtClean="0"/>
              <a:t>01.11.16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4ADA3-08D7-45BA-8E0A-3E1762224E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Полезно иметь возможность 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Примеры: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подсчет статистик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проверка </a:t>
            </a:r>
            <a:r>
              <a:rPr lang="ru-RU" baseline="0" dirty="0" err="1" smtClean="0"/>
              <a:t>консистентности</a:t>
            </a:r>
            <a:r>
              <a:rPr lang="ru-RU" baseline="0" dirty="0" smtClean="0"/>
              <a:t> данных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Надежность ДЦ как таковых (классы надежности ДЦ. Точно</a:t>
            </a:r>
            <a:r>
              <a:rPr lang="ru-RU" baseline="0" dirty="0" smtClean="0"/>
              <a:t> надо ?)</a:t>
            </a:r>
            <a:br>
              <a:rPr lang="ru-RU" baseline="0" dirty="0" smtClean="0"/>
            </a:br>
            <a:r>
              <a:rPr lang="ru-RU" baseline="0" dirty="0" smtClean="0"/>
              <a:t>По убыванию скорости развертывания и по возрастанию стоимости.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Выбор оптимального размещения по географии пользователе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Резервирование</a:t>
            </a:r>
            <a:r>
              <a:rPr lang="ru-RU" baseline="0" dirty="0" smtClean="0"/>
              <a:t> сервиса с помощью </a:t>
            </a:r>
            <a:r>
              <a:rPr lang="en-US" baseline="0" dirty="0" smtClean="0"/>
              <a:t>Availability Zones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Опасности: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Vendor lock-in</a:t>
            </a:r>
            <a:r>
              <a:rPr lang="ru-RU" baseline="0" dirty="0" smtClean="0"/>
              <a:t> в случае использования удобных облачных сервисов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Высокая стоимость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Часто усугубляется: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Преждевременным усложнением системы (ненужная пока оптимизация под масштабирование)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Использованием неэффективных </a:t>
            </a:r>
            <a:r>
              <a:rPr lang="en-US" baseline="0" dirty="0" smtClean="0"/>
              <a:t>hipster tools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Скажем</a:t>
            </a:r>
            <a:r>
              <a:rPr lang="ru-RU" baseline="0" dirty="0" smtClean="0"/>
              <a:t> НЕТ раскладке через </a:t>
            </a:r>
            <a:r>
              <a:rPr lang="en-US" baseline="0" dirty="0" smtClean="0"/>
              <a:t>SVN </a:t>
            </a:r>
            <a:r>
              <a:rPr lang="en-US" baseline="0" dirty="0" smtClean="0"/>
              <a:t>UP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Автоматизация администрирования позволяет: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Использовать на порядки большее количество машин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Уменьшить неизбежные человеческие ошибки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Хранилище опыта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Высокая скорость развертывания новых машин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Service</a:t>
            </a:r>
            <a:r>
              <a:rPr lang="en-US" baseline="0" dirty="0" smtClean="0"/>
              <a:t> Discovery: </a:t>
            </a:r>
            <a:r>
              <a:rPr lang="en-US" baseline="0" dirty="0" err="1" smtClean="0"/>
              <a:t>etcd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ZooKeeper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Классификация для</a:t>
            </a:r>
            <a:r>
              <a:rPr lang="ru-RU" baseline="0" dirty="0" smtClean="0"/>
              <a:t> удобства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Классификация </a:t>
            </a:r>
            <a:r>
              <a:rPr lang="ru-RU" dirty="0" err="1" smtClean="0"/>
              <a:t>услованая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Scribe – </a:t>
            </a:r>
            <a:r>
              <a:rPr lang="ru-RU" dirty="0" smtClean="0"/>
              <a:t>не</a:t>
            </a:r>
            <a:r>
              <a:rPr lang="ru-RU" baseline="0" dirty="0" smtClean="0"/>
              <a:t> использовать, кривая поделка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SRE –</a:t>
            </a:r>
            <a:r>
              <a:rPr lang="ru-RU" baseline="0" dirty="0" smtClean="0"/>
              <a:t> централизованное хранение логов основа всего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research.google.com</a:t>
            </a:r>
            <a:r>
              <a:rPr lang="en-US" dirty="0" smtClean="0"/>
              <a:t>/pubs/pub36356.html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Аналогия: средняя температура по больнице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Еще</a:t>
            </a:r>
            <a:r>
              <a:rPr lang="ru-RU" baseline="0" dirty="0" smtClean="0"/>
              <a:t> раз про изоляцию компонент.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Еще</a:t>
            </a:r>
            <a:r>
              <a:rPr lang="ru-RU" baseline="0" dirty="0" smtClean="0"/>
              <a:t> раз про изоляцию компонент.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Приведены в</a:t>
            </a:r>
            <a:r>
              <a:rPr lang="ru-RU" baseline="0" dirty="0" smtClean="0"/>
              <a:t> порядке появления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Еще</a:t>
            </a:r>
            <a:r>
              <a:rPr lang="ru-RU" baseline="0" dirty="0" smtClean="0"/>
              <a:t> раз про изоляцию компонент.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Еще</a:t>
            </a:r>
            <a:r>
              <a:rPr lang="ru-RU" baseline="0" dirty="0" smtClean="0"/>
              <a:t> раз про изоляцию компонент.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</a:t>
            </a:r>
            <a:r>
              <a:rPr lang="ru-RU" baseline="0" dirty="0" smtClean="0"/>
              <a:t>помянуть про размеры образа и распространение </a:t>
            </a:r>
            <a:r>
              <a:rPr lang="ru-RU" baseline="0" dirty="0" err="1" smtClean="0"/>
              <a:t>торрентами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Еще</a:t>
            </a:r>
            <a:r>
              <a:rPr lang="ru-RU" baseline="0" dirty="0" smtClean="0"/>
              <a:t> раз про </a:t>
            </a:r>
            <a:r>
              <a:rPr lang="ru-RU" baseline="0" smtClean="0"/>
              <a:t>изоляцию компонент.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ITIL</a:t>
            </a:r>
            <a:r>
              <a:rPr lang="ru-RU" dirty="0" smtClean="0"/>
              <a:t> – лучшие практики по управлению </a:t>
            </a:r>
            <a:r>
              <a:rPr lang="en-US" dirty="0" smtClean="0"/>
              <a:t>IT-</a:t>
            </a:r>
            <a:r>
              <a:rPr lang="ru-RU" dirty="0" smtClean="0"/>
              <a:t>инфраструктурой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ITIL</a:t>
            </a:r>
            <a:r>
              <a:rPr lang="ru-RU" dirty="0" smtClean="0"/>
              <a:t> – лучшие практики по управлению </a:t>
            </a:r>
            <a:r>
              <a:rPr lang="en-US" dirty="0" smtClean="0"/>
              <a:t>IT-</a:t>
            </a:r>
            <a:r>
              <a:rPr lang="ru-RU" smtClean="0"/>
              <a:t>инфраструктурой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Myriad Pro" pitchFamily="34" charset="0"/>
              </a:rPr>
              <a:t>Как и армейский устав </a:t>
            </a:r>
            <a:r>
              <a:rPr lang="ru-RU" sz="1200" baseline="0" dirty="0" smtClean="0">
                <a:latin typeface="+mn-lt"/>
              </a:rPr>
              <a:t>пишется «кровью»</a:t>
            </a:r>
            <a:endParaRPr lang="ru-RU" sz="1200" dirty="0" smtClean="0">
              <a:latin typeface="Myriad Pro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Надежность – чтобы оценить нужен</a:t>
            </a:r>
            <a:r>
              <a:rPr lang="ru-RU" baseline="0" dirty="0" smtClean="0"/>
              <a:t> продолжительный и интенсивный </a:t>
            </a:r>
            <a:r>
              <a:rPr lang="ru-RU" dirty="0" smtClean="0"/>
              <a:t>опыт</a:t>
            </a:r>
            <a:r>
              <a:rPr lang="ru-RU" baseline="0" dirty="0" smtClean="0"/>
              <a:t> эксплуатации (свой или внешний)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Инструменты – для работы с данным форматом данных на диске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Поддержка – сообщество, возможность найти решение проблемы, особенно редкой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Она же </a:t>
            </a:r>
            <a:r>
              <a:rPr lang="en-US" dirty="0" smtClean="0"/>
              <a:t>batch-processing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</a:t>
            </a:r>
            <a:r>
              <a:rPr lang="ru-RU" baseline="0" dirty="0" smtClean="0"/>
              <a:t> построения надежной системы может потребоваться изменение сценариев взаимодействия с пользователем.</a:t>
            </a:r>
            <a:br>
              <a:rPr lang="ru-RU" baseline="0" dirty="0" smtClean="0"/>
            </a:br>
            <a:r>
              <a:rPr lang="ru-RU" baseline="0" dirty="0" smtClean="0"/>
              <a:t>Как плюс получаем более простую 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Сервис</a:t>
            </a:r>
            <a:r>
              <a:rPr lang="ru-RU" baseline="0" dirty="0" smtClean="0"/>
              <a:t> очередей как правило: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может хранить очередь в разных хранилищах в том числе в обычной БД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заточен под определенный язык / </a:t>
            </a:r>
            <a:r>
              <a:rPr lang="en-US" baseline="0" dirty="0" smtClean="0"/>
              <a:t>framework</a:t>
            </a:r>
            <a:endParaRPr lang="ru-R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сам выполняет задачи из очереди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F3B8B-E15A-0B43-A3D2-44C9891D3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624960"/>
            <a:ext cx="9144000" cy="36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75" y="2237729"/>
            <a:ext cx="4403725" cy="23744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196694" y="312946"/>
            <a:ext cx="2485748" cy="1029794"/>
          </a:xfrm>
          <a:prstGeom prst="rect">
            <a:avLst/>
          </a:prstGeom>
        </p:spPr>
      </p:pic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891088" y="2217738"/>
            <a:ext cx="4121150" cy="2414587"/>
          </a:xfrm>
        </p:spPr>
        <p:txBody>
          <a:bodyPr/>
          <a:lstStyle/>
          <a:p>
            <a:r>
              <a:rPr lang="ru-RU" smtClean="0"/>
              <a:t>Drag picture to placeholder or click icon to add</a:t>
            </a:r>
            <a:endParaRPr lang="ru-RU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24960"/>
            <a:ext cx="6400800" cy="7060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59556" y="122436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329126" y="75446"/>
            <a:ext cx="2485748" cy="102979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3586" y="2222664"/>
            <a:ext cx="8815969" cy="629086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26519" y="3916363"/>
            <a:ext cx="3890962" cy="1966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6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8C0838-8448-4132-90D2-6C9485130CA1}" type="datetime1">
              <a:rPr lang="ru-RU" smtClean="0"/>
              <a:t>01.11.16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567512" y="0"/>
            <a:ext cx="457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68275" y="1600199"/>
            <a:ext cx="4179888" cy="4788000"/>
          </a:xfrm>
        </p:spPr>
        <p:txBody>
          <a:bodyPr anchor="ctr">
            <a:normAutofit/>
          </a:bodyPr>
          <a:lstStyle>
            <a:lvl1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3200" b="1"/>
            </a:lvl1pPr>
            <a:lvl2pPr marL="9144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/>
            </a:lvl2pPr>
            <a:lvl3pPr marL="13716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/>
            </a:lvl3pPr>
            <a:lvl4pPr marL="18288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/>
            </a:lvl4pPr>
            <a:lvl5pPr marL="2286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4666891" y="1600199"/>
            <a:ext cx="4345347" cy="4788000"/>
          </a:xfrm>
        </p:spPr>
        <p:txBody>
          <a:bodyPr/>
          <a:lstStyle/>
          <a:p>
            <a:r>
              <a:rPr lang="ru-RU" smtClean="0"/>
              <a:t>Drag picture to placeholder or click icon to add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1206000" y="381664"/>
            <a:ext cx="2160000" cy="894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5773512" y="217851"/>
            <a:ext cx="2160000" cy="12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396875" y="2320506"/>
            <a:ext cx="8604000" cy="407870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0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68275" y="1600200"/>
            <a:ext cx="8843963" cy="576000"/>
          </a:xfrm>
        </p:spPr>
        <p:txBody>
          <a:bodyPr tIns="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33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 Вертик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275" y="1600200"/>
            <a:ext cx="4320000" cy="479901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4078" y="1600200"/>
            <a:ext cx="4320000" cy="479901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168274" y="1600200"/>
            <a:ext cx="8843963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168274" y="4161215"/>
            <a:ext cx="8843963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159556" y="399670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7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7500" y="1602490"/>
            <a:ext cx="4464000" cy="79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9500" y="1674490"/>
            <a:ext cx="4320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58077" y="1643330"/>
            <a:ext cx="4309161" cy="65129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396875" y="2501659"/>
            <a:ext cx="8604000" cy="3897554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0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0917"/>
            <a:ext cx="9144000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93346" y="6517309"/>
            <a:ext cx="2084388" cy="273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7567659" y="119492"/>
            <a:ext cx="1524585" cy="86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82" r:id="rId4"/>
    <p:sldLayoutId id="2147483652" r:id="rId5"/>
    <p:sldLayoutId id="2147483667" r:id="rId6"/>
    <p:sldLayoutId id="2147483679" r:id="rId7"/>
    <p:sldLayoutId id="2147483681" r:id="rId8"/>
    <p:sldLayoutId id="2147483654" r:id="rId9"/>
    <p:sldLayoutId id="214748368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status.hasoffers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prstClr val="white"/>
                </a:solidFill>
              </a:rPr>
              <a:t>Проектирование высоконагруженных систем</a:t>
            </a:r>
            <a:br>
              <a:rPr lang="ru-RU" sz="2800" dirty="0">
                <a:solidFill>
                  <a:prstClr val="white"/>
                </a:solidFill>
              </a:rPr>
            </a:br>
            <a:r>
              <a:rPr lang="ru-RU" sz="2800" dirty="0">
                <a:solidFill>
                  <a:prstClr val="white"/>
                </a:solidFill>
              </a:rPr>
              <a:t/>
            </a:r>
            <a:br>
              <a:rPr lang="ru-RU" sz="2800" dirty="0">
                <a:solidFill>
                  <a:prstClr val="white"/>
                </a:solidFill>
              </a:rPr>
            </a:br>
            <a:r>
              <a:rPr lang="ru-RU" sz="2800" dirty="0">
                <a:solidFill>
                  <a:prstClr val="white"/>
                </a:solidFill>
              </a:rPr>
              <a:t>Лекция </a:t>
            </a:r>
            <a:r>
              <a:rPr lang="ru-RU" sz="2800" dirty="0" smtClean="0">
                <a:solidFill>
                  <a:prstClr val="white"/>
                </a:solidFill>
              </a:rPr>
              <a:t>№</a:t>
            </a:r>
            <a:r>
              <a:rPr lang="en-US" sz="2800" dirty="0">
                <a:solidFill>
                  <a:prstClr val="white"/>
                </a:solidFill>
              </a:rPr>
              <a:t>6</a:t>
            </a:r>
            <a:endParaRPr lang="ru-RU" sz="2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Быков </a:t>
            </a:r>
            <a:r>
              <a:rPr lang="ru-RU" dirty="0" smtClean="0"/>
              <a:t>Александр</a:t>
            </a:r>
            <a:endParaRPr lang="ru-RU" dirty="0"/>
          </a:p>
        </p:txBody>
      </p:sp>
      <p:pic>
        <p:nvPicPr>
          <p:cNvPr id="5" name="Picture Placeholder 4" descr="ko3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3" b="191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960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10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Как обрабатывать ?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ru-RU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Запуск нужного количества </a:t>
            </a:r>
            <a:r>
              <a:rPr lang="en-US" sz="2000" dirty="0" smtClean="0">
                <a:latin typeface="Myriad Pro" pitchFamily="34" charset="0"/>
              </a:rPr>
              <a:t>worker-</a:t>
            </a:r>
            <a:r>
              <a:rPr lang="ru-RU" sz="2000" dirty="0" smtClean="0">
                <a:latin typeface="Myriad Pro" pitchFamily="34" charset="0"/>
              </a:rPr>
              <a:t>потоков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Обработка большими блоками ускоряет работу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Мониторинг размера очередей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endParaRPr lang="ru-RU" sz="2000" dirty="0">
              <a:latin typeface="Myriad Pro" pitchFamily="34" charset="0"/>
            </a:endParaRPr>
          </a:p>
          <a:p>
            <a:pPr>
              <a:lnSpc>
                <a:spcPct val="150000"/>
              </a:lnSpc>
              <a:buSzPct val="120000"/>
            </a:pPr>
            <a:r>
              <a:rPr lang="ru-RU" sz="2000" dirty="0" smtClean="0">
                <a:latin typeface="Myriad Pro" pitchFamily="34" charset="0"/>
              </a:rPr>
              <a:t>По возможности: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err="1" smtClean="0">
                <a:latin typeface="Myriad Pro" pitchFamily="34" charset="0"/>
              </a:rPr>
              <a:t>Транзакционность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Идемпотентность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3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11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Отложенная обработка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запроса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ru-RU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20000"/>
            </a:pPr>
            <a:r>
              <a:rPr lang="ru-RU" sz="2000" dirty="0" smtClean="0">
                <a:latin typeface="Myriad Pro" pitchFamily="34" charset="0"/>
              </a:rPr>
              <a:t>Примеры: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Рассылка </a:t>
            </a:r>
            <a:r>
              <a:rPr lang="en-US" sz="2000" dirty="0" smtClean="0">
                <a:latin typeface="Myriad Pro" pitchFamily="34" charset="0"/>
              </a:rPr>
              <a:t>push-</a:t>
            </a:r>
            <a:r>
              <a:rPr lang="ru-RU" sz="2000" dirty="0" smtClean="0">
                <a:latin typeface="Myriad Pro" pitchFamily="34" charset="0"/>
              </a:rPr>
              <a:t>уведомлений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Рассылка</a:t>
            </a:r>
            <a:r>
              <a:rPr lang="ru-RU" sz="2000" dirty="0" smtClean="0">
                <a:latin typeface="Myriad Pro" pitchFamily="34" charset="0"/>
              </a:rPr>
              <a:t> писем</a:t>
            </a:r>
            <a:endParaRPr lang="ru-RU" sz="2000" dirty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Банковские </a:t>
            </a:r>
            <a:r>
              <a:rPr lang="ru-RU" sz="2000" dirty="0" smtClean="0">
                <a:latin typeface="Myriad Pro" pitchFamily="34" charset="0"/>
              </a:rPr>
              <a:t>транзакции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Запросы на </a:t>
            </a:r>
            <a:r>
              <a:rPr lang="ru-RU" sz="2000" dirty="0" err="1" smtClean="0">
                <a:latin typeface="Myriad Pro" pitchFamily="34" charset="0"/>
              </a:rPr>
              <a:t>госуслугах</a:t>
            </a:r>
            <a:endParaRPr lang="ru-RU" sz="2000" dirty="0" smtClean="0">
              <a:latin typeface="Myriad Pro" pitchFamily="34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8090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12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Отложенная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обработка запроса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20000"/>
            </a:pPr>
            <a:r>
              <a:rPr lang="ru-RU" sz="2000" dirty="0" smtClean="0">
                <a:latin typeface="Myriad Pro" pitchFamily="34" charset="0"/>
              </a:rPr>
              <a:t>Плюсы: 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Производительность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err="1" smtClean="0">
                <a:latin typeface="Myriad Pro" pitchFamily="34" charset="0"/>
              </a:rPr>
              <a:t>Консистентность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М</a:t>
            </a:r>
            <a:r>
              <a:rPr lang="ru-RU" sz="2000" dirty="0" smtClean="0">
                <a:latin typeface="Myriad Pro" pitchFamily="34" charset="0"/>
              </a:rPr>
              <a:t>асштабируемость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endParaRPr lang="ru-RU" sz="2000" dirty="0">
              <a:latin typeface="Myriad Pro" pitchFamily="34" charset="0"/>
            </a:endParaRPr>
          </a:p>
          <a:p>
            <a:pPr>
              <a:lnSpc>
                <a:spcPct val="150000"/>
              </a:lnSpc>
              <a:buSzPct val="120000"/>
            </a:pPr>
            <a:r>
              <a:rPr lang="ru-RU" sz="2000" dirty="0" smtClean="0">
                <a:latin typeface="Myriad Pro" pitchFamily="34" charset="0"/>
              </a:rPr>
              <a:t>Минусы: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З</a:t>
            </a:r>
            <a:r>
              <a:rPr lang="ru-RU" sz="2000" dirty="0" smtClean="0">
                <a:latin typeface="Myriad Pro" pitchFamily="34" charset="0"/>
              </a:rPr>
              <a:t>адержка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Сложность информирования пользователя об ошибках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6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13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Выполнение задач по расписанию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ru-RU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Операции не инициируемые пользователем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Операции где инициация пользователем неэффективна</a:t>
            </a:r>
            <a:endParaRPr lang="en-US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0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14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Хостинг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ru-RU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Свои сервера в </a:t>
            </a:r>
            <a:r>
              <a:rPr lang="en-US" sz="2000" dirty="0" smtClean="0">
                <a:latin typeface="Myriad Pro" pitchFamily="34" charset="0"/>
              </a:rPr>
              <a:t>colocation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Аренда физических серверов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Аренда виртуальных серверов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Облачные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393909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420"/>
            <a:ext cx="9144000" cy="5052972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181643" y="1332831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AWS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15</a:t>
            </a:fld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08993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Google Cloud Locations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16</a:t>
            </a:fld>
            <a:endParaRPr lang="ru-RU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4784"/>
            <a:ext cx="9144000" cy="33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Azure regions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17</a:t>
            </a:fld>
            <a:endParaRPr lang="ru-RU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1436"/>
            <a:ext cx="9144000" cy="37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8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18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Хостинг в облаках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Географически-распределенные ДЦ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Н</a:t>
            </a:r>
            <a:r>
              <a:rPr lang="ru-RU" sz="2000" dirty="0" smtClean="0">
                <a:latin typeface="Myriad Pro" pitchFamily="34" charset="0"/>
              </a:rPr>
              <a:t>есколько </a:t>
            </a:r>
            <a:r>
              <a:rPr lang="en-US" sz="2000" dirty="0" smtClean="0">
                <a:latin typeface="Myriad Pro" pitchFamily="34" charset="0"/>
              </a:rPr>
              <a:t>Availability Zones</a:t>
            </a:r>
            <a:r>
              <a:rPr lang="ru-RU" sz="2000" dirty="0" smtClean="0">
                <a:latin typeface="Myriad Pro" pitchFamily="34" charset="0"/>
              </a:rPr>
              <a:t> в каждом регионе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Быстрое почти неограниченное масштабирование 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Упрощение разработки благодаря сервисам провайдера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Стоимость</a:t>
            </a:r>
            <a:r>
              <a:rPr lang="en-US" sz="2000" dirty="0" smtClean="0">
                <a:latin typeface="Myriad Pro" pitchFamily="34" charset="0"/>
              </a:rPr>
              <a:t> </a:t>
            </a:r>
            <a:r>
              <a:rPr lang="ru-RU" sz="2000" dirty="0" smtClean="0">
                <a:latin typeface="Myriad Pro" pitchFamily="34" charset="0"/>
              </a:rPr>
              <a:t>(в сравнении с </a:t>
            </a:r>
            <a:r>
              <a:rPr lang="en-US" sz="2000" dirty="0" smtClean="0">
                <a:latin typeface="Myriad Pro" pitchFamily="34" charset="0"/>
              </a:rPr>
              <a:t>dedicated</a:t>
            </a:r>
            <a:r>
              <a:rPr lang="ru-RU" sz="2000" dirty="0" smtClean="0">
                <a:latin typeface="Myriad Pro" pitchFamily="34" charset="0"/>
              </a:rPr>
              <a:t> очень высока</a:t>
            </a:r>
            <a:r>
              <a:rPr lang="ru-RU" sz="2000" dirty="0" smtClean="0">
                <a:latin typeface="Myriad Pro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Частичная альтернатива: «гибридное» облако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endParaRPr lang="ru-RU" sz="2000" dirty="0">
              <a:latin typeface="Myriad Pro" pitchFamily="34" charset="0"/>
            </a:endParaRPr>
          </a:p>
          <a:p>
            <a:pPr>
              <a:lnSpc>
                <a:spcPct val="150000"/>
              </a:lnSpc>
              <a:buSzPct val="120000"/>
            </a:pPr>
            <a:r>
              <a:rPr lang="en-US" sz="2000" dirty="0" smtClean="0">
                <a:latin typeface="Myriad Pro" pitchFamily="34" charset="0"/>
              </a:rPr>
              <a:t>AWS, Google Cloud Engine, Windows Azure, Digital Ocean </a:t>
            </a:r>
            <a:r>
              <a:rPr lang="en-US" sz="2000" dirty="0" err="1" smtClean="0">
                <a:latin typeface="Myriad Pro" pitchFamily="34" charset="0"/>
              </a:rPr>
              <a:t>etc</a:t>
            </a:r>
            <a:endParaRPr lang="ru-RU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9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19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Управление конфигурацией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Системы управления конфигурацией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</a:t>
            </a:r>
            <a:r>
              <a:rPr lang="en-US" sz="2000" dirty="0" smtClean="0">
                <a:latin typeface="Myriad Pro" pitchFamily="34" charset="0"/>
              </a:rPr>
              <a:t>puppet, chef, </a:t>
            </a:r>
            <a:r>
              <a:rPr lang="en-US" sz="2000" dirty="0" err="1" smtClean="0">
                <a:latin typeface="Myriad Pro" pitchFamily="34" charset="0"/>
              </a:rPr>
              <a:t>cf</a:t>
            </a:r>
            <a:r>
              <a:rPr lang="en-US" sz="2000" dirty="0" smtClean="0">
                <a:latin typeface="Myriad Pro" pitchFamily="34" charset="0"/>
              </a:rPr>
              <a:t>-engine, </a:t>
            </a:r>
            <a:r>
              <a:rPr lang="en-US" sz="2000" dirty="0" err="1" smtClean="0">
                <a:latin typeface="Myriad Pro" pitchFamily="34" charset="0"/>
              </a:rPr>
              <a:t>etc</a:t>
            </a:r>
            <a:r>
              <a:rPr lang="en-US" sz="2000" dirty="0" smtClean="0">
                <a:latin typeface="Myriad Pro" pitchFamily="34" charset="0"/>
              </a:rPr>
              <a:t>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Конфигурация в системе контроля версий и доступна разработчикам вместе с логами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Свое ПО удобнее всего раскладывать в виде </a:t>
            </a:r>
            <a:r>
              <a:rPr lang="ru-RU" sz="2000" dirty="0" smtClean="0">
                <a:latin typeface="Myriad Pro" pitchFamily="34" charset="0"/>
              </a:rPr>
              <a:t>пакетов или контейнеров</a:t>
            </a:r>
            <a:r>
              <a:rPr lang="ru-RU" sz="2000" dirty="0" smtClean="0">
                <a:latin typeface="Myriad Pro" pitchFamily="34" charset="0"/>
              </a:rPr>
              <a:t> </a:t>
            </a:r>
            <a:r>
              <a:rPr lang="en-US" sz="2000" dirty="0" smtClean="0">
                <a:latin typeface="Myriad Pro" pitchFamily="34" charset="0"/>
              </a:rPr>
              <a:t>(</a:t>
            </a:r>
            <a:r>
              <a:rPr lang="en-US" sz="2000" dirty="0" smtClean="0">
                <a:latin typeface="Myriad Pro" pitchFamily="34" charset="0"/>
              </a:rPr>
              <a:t>RPM, </a:t>
            </a:r>
            <a:r>
              <a:rPr lang="en-US" sz="2000" dirty="0" err="1" smtClean="0">
                <a:latin typeface="Myriad Pro" pitchFamily="34" charset="0"/>
              </a:rPr>
              <a:t>D</a:t>
            </a:r>
            <a:r>
              <a:rPr lang="en-US" sz="2000" dirty="0" err="1" smtClean="0">
                <a:latin typeface="Myriad Pro" pitchFamily="34" charset="0"/>
              </a:rPr>
              <a:t>ocker</a:t>
            </a:r>
            <a:r>
              <a:rPr lang="en-US" sz="2000" dirty="0" smtClean="0">
                <a:latin typeface="Myriad Pro" pitchFamily="34" charset="0"/>
              </a:rPr>
              <a:t>)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“</a:t>
            </a:r>
            <a:r>
              <a:rPr lang="ru-RU" sz="2000" dirty="0" smtClean="0">
                <a:latin typeface="Myriad Pro" pitchFamily="34" charset="0"/>
              </a:rPr>
              <a:t>Робот</a:t>
            </a:r>
            <a:r>
              <a:rPr lang="en-US" sz="2000" dirty="0" smtClean="0">
                <a:latin typeface="Myriad Pro" pitchFamily="34" charset="0"/>
              </a:rPr>
              <a:t>” – </a:t>
            </a:r>
            <a:r>
              <a:rPr lang="ru-RU" sz="2000" dirty="0" smtClean="0">
                <a:latin typeface="Myriad Pro" pitchFamily="34" charset="0"/>
              </a:rPr>
              <a:t>выполнение команд на нескольких серверах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</a:t>
            </a:r>
            <a:r>
              <a:rPr lang="en-US" sz="2000" dirty="0" err="1" smtClean="0">
                <a:latin typeface="Myriad Pro" pitchFamily="34" charset="0"/>
              </a:rPr>
              <a:t>ansible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fabrik</a:t>
            </a:r>
            <a:r>
              <a:rPr lang="ru-RU" sz="2000" dirty="0" smtClean="0">
                <a:latin typeface="Myriad Pro" pitchFamily="34" charset="0"/>
              </a:rPr>
              <a:t> и аналоги)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1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Построение архитектуры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882359" y="2406921"/>
            <a:ext cx="7392694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Хранение данных</a:t>
            </a:r>
            <a:endParaRPr lang="ru-RU" sz="2000" dirty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Отложенная </a:t>
            </a:r>
            <a:r>
              <a:rPr lang="ru-RU" sz="2000" dirty="0" smtClean="0">
                <a:latin typeface="Myriad Pro" pitchFamily="34" charset="0"/>
              </a:rPr>
              <a:t>обработка </a:t>
            </a:r>
            <a:r>
              <a:rPr lang="ru-RU" sz="2000" dirty="0" smtClean="0">
                <a:latin typeface="Myriad Pro" pitchFamily="34" charset="0"/>
              </a:rPr>
              <a:t>задач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Выполнение задач по расписанию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Запись </a:t>
            </a:r>
            <a:r>
              <a:rPr lang="ru-RU" sz="2000" dirty="0" smtClean="0">
                <a:latin typeface="Myriad Pro" pitchFamily="34" charset="0"/>
              </a:rPr>
              <a:t>логов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Системы управления конфигурацией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М</a:t>
            </a:r>
            <a:r>
              <a:rPr lang="ru-RU" sz="2000" dirty="0" smtClean="0">
                <a:latin typeface="Myriad Pro" pitchFamily="34" charset="0"/>
              </a:rPr>
              <a:t>ониторинг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Организация службы эксплуатации</a:t>
            </a:r>
            <a:endParaRPr lang="ru-RU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20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Управление конфигурацией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Реестр всех серверов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(местоположение, аппаратная конфигурация, </a:t>
            </a:r>
            <a:r>
              <a:rPr lang="en-US" sz="2000" dirty="0" err="1" smtClean="0">
                <a:latin typeface="Myriad Pro" pitchFamily="34" charset="0"/>
              </a:rPr>
              <a:t>ip</a:t>
            </a:r>
            <a:r>
              <a:rPr lang="en-US" sz="2000" dirty="0" smtClean="0">
                <a:latin typeface="Myriad Pro" pitchFamily="34" charset="0"/>
              </a:rPr>
              <a:t>-</a:t>
            </a:r>
            <a:r>
              <a:rPr lang="ru-RU" sz="2000" dirty="0" smtClean="0">
                <a:latin typeface="Myriad Pro" pitchFamily="34" charset="0"/>
              </a:rPr>
              <a:t>адреса)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Автоматический </a:t>
            </a:r>
            <a:r>
              <a:rPr lang="ru-RU" sz="2000" dirty="0" err="1" smtClean="0">
                <a:latin typeface="Myriad Pro" pitchFamily="34" charset="0"/>
              </a:rPr>
              <a:t>сетап</a:t>
            </a:r>
            <a:r>
              <a:rPr lang="ru-RU" sz="2000" dirty="0" smtClean="0">
                <a:latin typeface="Myriad Pro" pitchFamily="34" charset="0"/>
              </a:rPr>
              <a:t> серверов из </a:t>
            </a:r>
            <a:r>
              <a:rPr lang="en-US" sz="2000" dirty="0" smtClean="0">
                <a:latin typeface="Myriad Pro" pitchFamily="34" charset="0"/>
              </a:rPr>
              <a:t>network boot</a:t>
            </a:r>
            <a:r>
              <a:rPr lang="ru-RU" sz="2000" dirty="0">
                <a:latin typeface="Myriad Pro" pitchFamily="34" charset="0"/>
              </a:rPr>
              <a:t/>
            </a:r>
            <a:br>
              <a:rPr lang="ru-RU" sz="2000" dirty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(остается настроить </a:t>
            </a:r>
            <a:r>
              <a:rPr lang="en-US" sz="2000" dirty="0" smtClean="0">
                <a:latin typeface="Myriad Pro" pitchFamily="34" charset="0"/>
              </a:rPr>
              <a:t>hostname</a:t>
            </a:r>
            <a:r>
              <a:rPr lang="ru-RU" sz="2000" dirty="0" smtClean="0">
                <a:latin typeface="Myriad Pro" pitchFamily="34" charset="0"/>
              </a:rPr>
              <a:t> и </a:t>
            </a:r>
            <a:r>
              <a:rPr lang="en-US" sz="2000" dirty="0" smtClean="0">
                <a:latin typeface="Myriad Pro" pitchFamily="34" charset="0"/>
              </a:rPr>
              <a:t>IP-</a:t>
            </a:r>
            <a:r>
              <a:rPr lang="ru-RU" sz="2000" dirty="0" smtClean="0">
                <a:latin typeface="Myriad Pro" pitchFamily="34" charset="0"/>
              </a:rPr>
              <a:t>адрес)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Дальнейшая настройка из системы управления </a:t>
            </a:r>
            <a:r>
              <a:rPr lang="ru-RU" sz="2000" dirty="0" smtClean="0">
                <a:latin typeface="Myriad Pro" pitchFamily="34" charset="0"/>
              </a:rPr>
              <a:t>конфигурацией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>
                <a:latin typeface="Myriad Pro" pitchFamily="34" charset="0"/>
              </a:rPr>
              <a:t>Service Discovery</a:t>
            </a:r>
            <a:br>
              <a:rPr lang="en-US" sz="2000" dirty="0">
                <a:latin typeface="Myriad Pro" pitchFamily="34" charset="0"/>
              </a:rPr>
            </a:br>
            <a:r>
              <a:rPr lang="ru-RU" sz="2000" dirty="0">
                <a:latin typeface="Myriad Pro" pitchFamily="34" charset="0"/>
              </a:rPr>
              <a:t>позволяет убрать часть </a:t>
            </a:r>
            <a:r>
              <a:rPr lang="ru-RU" sz="2000" dirty="0" smtClean="0">
                <a:latin typeface="Myriad Pro" pitchFamily="34" charset="0"/>
              </a:rPr>
              <a:t>рутины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endParaRPr lang="ru-RU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6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21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Запись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логов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ru-RU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Последовательная запись на диск дешевая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Можно </a:t>
            </a:r>
            <a:r>
              <a:rPr lang="ru-RU" sz="2000" dirty="0" err="1" smtClean="0">
                <a:latin typeface="Myriad Pro" pitchFamily="34" charset="0"/>
              </a:rPr>
              <a:t>логгировать</a:t>
            </a:r>
            <a:r>
              <a:rPr lang="ru-RU" sz="2000" dirty="0" smtClean="0">
                <a:latin typeface="Myriad Pro" pitchFamily="34" charset="0"/>
              </a:rPr>
              <a:t> все что нужно для отладки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Удобный способ </a:t>
            </a:r>
            <a:r>
              <a:rPr lang="en-US" sz="2000" dirty="0" smtClean="0">
                <a:latin typeface="Myriad Pro" pitchFamily="34" charset="0"/>
              </a:rPr>
              <a:t>read-only</a:t>
            </a:r>
            <a:r>
              <a:rPr lang="ru-RU" sz="2000" dirty="0" smtClean="0">
                <a:latin typeface="Myriad Pro" pitchFamily="34" charset="0"/>
              </a:rPr>
              <a:t> доступа к </a:t>
            </a:r>
            <a:r>
              <a:rPr lang="ru-RU" sz="2000" dirty="0" err="1" smtClean="0">
                <a:latin typeface="Myriad Pro" pitchFamily="34" charset="0"/>
              </a:rPr>
              <a:t>продакшену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Ограничения: объем хранения</a:t>
            </a:r>
            <a:r>
              <a:rPr lang="en-US" sz="2000" dirty="0">
                <a:latin typeface="Myriad Pro" pitchFamily="34" charset="0"/>
              </a:rPr>
              <a:t> </a:t>
            </a:r>
            <a:r>
              <a:rPr lang="ru-RU" sz="2000" dirty="0">
                <a:latin typeface="Myriad Pro" pitchFamily="34" charset="0"/>
              </a:rPr>
              <a:t>и скорость </a:t>
            </a:r>
            <a:r>
              <a:rPr lang="ru-RU" sz="2000" dirty="0" smtClean="0">
                <a:latin typeface="Myriad Pro" pitchFamily="34" charset="0"/>
              </a:rPr>
              <a:t>обработки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1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22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Типы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логов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ru-RU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err="1" smtClean="0">
                <a:latin typeface="Myriad Pro" pitchFamily="34" charset="0"/>
              </a:rPr>
              <a:t>access.log</a:t>
            </a:r>
            <a:r>
              <a:rPr lang="en-US" sz="2000" dirty="0" smtClean="0">
                <a:latin typeface="Myriad Pro" pitchFamily="34" charset="0"/>
              </a:rPr>
              <a:t> – </a:t>
            </a:r>
            <a:r>
              <a:rPr lang="ru-RU" sz="2000" dirty="0" smtClean="0">
                <a:latin typeface="Myriad Pro" pitchFamily="34" charset="0"/>
              </a:rPr>
              <a:t>список всех запросов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err="1" smtClean="0">
                <a:latin typeface="Myriad Pro" pitchFamily="34" charset="0"/>
              </a:rPr>
              <a:t>error.log</a:t>
            </a:r>
            <a:r>
              <a:rPr lang="ru-RU" sz="2000" dirty="0" smtClean="0">
                <a:latin typeface="Myriad Pro" pitchFamily="34" charset="0"/>
              </a:rPr>
              <a:t> – список запросов вернувших ошибку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err="1" smtClean="0">
                <a:latin typeface="Myriad Pro" pitchFamily="34" charset="0"/>
              </a:rPr>
              <a:t>debug.log</a:t>
            </a:r>
            <a:r>
              <a:rPr lang="ru-RU" sz="2000" dirty="0" smtClean="0">
                <a:latin typeface="Myriad Pro" pitchFamily="34" charset="0"/>
              </a:rPr>
              <a:t> – вывод отладочной информации по запросу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err="1" smtClean="0">
                <a:latin typeface="Myriad Pro" pitchFamily="34" charset="0"/>
              </a:rPr>
              <a:t>work.log</a:t>
            </a:r>
            <a:r>
              <a:rPr lang="ru-RU" sz="2000" dirty="0" smtClean="0">
                <a:latin typeface="Myriad Pro" pitchFamily="34" charset="0"/>
              </a:rPr>
              <a:t> – лог операций выполняемых сервисом</a:t>
            </a:r>
          </a:p>
        </p:txBody>
      </p:sp>
    </p:spTree>
    <p:extLst>
      <p:ext uri="{BB962C8B-B14F-4D97-AF65-F5344CB8AC3E}">
        <p14:creationId xmlns:p14="http://schemas.microsoft.com/office/powerpoint/2010/main" val="23551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23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n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ginx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 – debug connection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</p:spPr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Возможность включить </a:t>
            </a:r>
            <a:r>
              <a:rPr lang="ru-RU" sz="2000" dirty="0" err="1" smtClean="0">
                <a:latin typeface="Myriad Pro" pitchFamily="34" charset="0"/>
              </a:rPr>
              <a:t>дебаг</a:t>
            </a:r>
            <a:r>
              <a:rPr lang="ru-RU" sz="2000" dirty="0" smtClean="0">
                <a:latin typeface="Myriad Pro" pitchFamily="34" charset="0"/>
              </a:rPr>
              <a:t> с </a:t>
            </a:r>
            <a:r>
              <a:rPr lang="en-US" sz="2000" dirty="0" smtClean="0">
                <a:latin typeface="Myriad Pro" pitchFamily="34" charset="0"/>
              </a:rPr>
              <a:t>IP-</a:t>
            </a:r>
            <a:r>
              <a:rPr lang="ru-RU" sz="2000" dirty="0" smtClean="0">
                <a:latin typeface="Myriad Pro" pitchFamily="34" charset="0"/>
              </a:rPr>
              <a:t>адреса разработчика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Позволяет отлаживать сложные </a:t>
            </a:r>
            <a:r>
              <a:rPr lang="ru-RU" sz="2000" dirty="0" err="1" smtClean="0">
                <a:latin typeface="Myriad Pro" pitchFamily="34" charset="0"/>
              </a:rPr>
              <a:t>конфиги</a:t>
            </a:r>
            <a:r>
              <a:rPr lang="ru-RU" sz="2000" dirty="0" smtClean="0">
                <a:latin typeface="Myriad Pro" pitchFamily="34" charset="0"/>
              </a:rPr>
              <a:t> и свои модули</a:t>
            </a:r>
          </a:p>
        </p:txBody>
      </p:sp>
    </p:spTree>
    <p:extLst>
      <p:ext uri="{BB962C8B-B14F-4D97-AF65-F5344CB8AC3E}">
        <p14:creationId xmlns:p14="http://schemas.microsoft.com/office/powerpoint/2010/main" val="62008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24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Формат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логов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Apache – </a:t>
            </a:r>
            <a:r>
              <a:rPr lang="ru-RU" sz="2000" dirty="0" smtClean="0">
                <a:latin typeface="Myriad Pro" pitchFamily="34" charset="0"/>
              </a:rPr>
              <a:t>список полей через пробел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Tab-separated, </a:t>
            </a:r>
            <a:r>
              <a:rPr lang="ru-RU" sz="2000" dirty="0" smtClean="0">
                <a:latin typeface="Myriad Pro" pitchFamily="34" charset="0"/>
              </a:rPr>
              <a:t>фиксированные столбцы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key=value</a:t>
            </a:r>
            <a:r>
              <a:rPr lang="ru-RU" sz="2000" dirty="0" smtClean="0">
                <a:latin typeface="Myriad Pro" pitchFamily="34" charset="0"/>
              </a:rPr>
              <a:t>, произвольный набор полей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JSON, XML, </a:t>
            </a:r>
            <a:r>
              <a:rPr lang="en-US" sz="2000" dirty="0" err="1">
                <a:latin typeface="Myriad Pro" pitchFamily="34" charset="0"/>
              </a:rPr>
              <a:t>P</a:t>
            </a:r>
            <a:r>
              <a:rPr lang="en-US" sz="2000" dirty="0" err="1" smtClean="0">
                <a:latin typeface="Myriad Pro" pitchFamily="34" charset="0"/>
              </a:rPr>
              <a:t>rotobuf</a:t>
            </a:r>
            <a:r>
              <a:rPr lang="en-US" sz="2000" dirty="0" smtClean="0">
                <a:latin typeface="Myriad Pro" pitchFamily="34" charset="0"/>
              </a:rPr>
              <a:t>, Thrift, </a:t>
            </a:r>
            <a:r>
              <a:rPr lang="en-US" sz="2000" dirty="0" err="1" smtClean="0">
                <a:latin typeface="Myriad Pro" pitchFamily="34" charset="0"/>
              </a:rPr>
              <a:t>etc</a:t>
            </a:r>
            <a:endParaRPr lang="en-US" sz="2000" dirty="0" smtClean="0">
              <a:latin typeface="Myriad Pro" pitchFamily="34" charset="0"/>
            </a:endParaRPr>
          </a:p>
          <a:p>
            <a:pPr>
              <a:lnSpc>
                <a:spcPct val="150000"/>
              </a:lnSpc>
              <a:buSzPct val="120000"/>
            </a:pPr>
            <a:endParaRPr lang="ru-RU" sz="2000" dirty="0">
              <a:latin typeface="Myriad Pro" pitchFamily="34" charset="0"/>
            </a:endParaRPr>
          </a:p>
          <a:p>
            <a:pPr>
              <a:lnSpc>
                <a:spcPct val="150000"/>
              </a:lnSpc>
              <a:buSzPct val="120000"/>
            </a:pPr>
            <a:r>
              <a:rPr lang="ru-RU" sz="2000" dirty="0" smtClean="0">
                <a:latin typeface="Myriad Pro" pitchFamily="34" charset="0"/>
              </a:rPr>
              <a:t>Важно правильно выбирать какие поля </a:t>
            </a:r>
            <a:r>
              <a:rPr lang="ru-RU" sz="2000" dirty="0" err="1" smtClean="0">
                <a:latin typeface="Myriad Pro" pitchFamily="34" charset="0"/>
              </a:rPr>
              <a:t>логгировать</a:t>
            </a:r>
            <a:endParaRPr lang="ru-RU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7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25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О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бработка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логов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20000"/>
            </a:pPr>
            <a:r>
              <a:rPr lang="ru-RU" sz="2000" b="1" dirty="0">
                <a:latin typeface="Myriad Pro" pitchFamily="34" charset="0"/>
              </a:rPr>
              <a:t>На </a:t>
            </a:r>
            <a:r>
              <a:rPr lang="ru-RU" sz="2000" b="1" dirty="0" err="1">
                <a:latin typeface="Myriad Pro" pitchFamily="34" charset="0"/>
              </a:rPr>
              <a:t>фронтенде</a:t>
            </a:r>
            <a:r>
              <a:rPr lang="ru-RU" sz="2000" b="1" dirty="0">
                <a:latin typeface="Myriad Pro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Занимают место и могут не умещаться за день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Теряются / становятся недоступны вместе с сервером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Тяжело копировать раз в сутки</a:t>
            </a:r>
          </a:p>
          <a:p>
            <a:pPr>
              <a:lnSpc>
                <a:spcPct val="150000"/>
              </a:lnSpc>
              <a:buSzPct val="120000"/>
            </a:pPr>
            <a:r>
              <a:rPr lang="ru-RU" sz="2000" b="1" dirty="0">
                <a:latin typeface="Myriad Pro" pitchFamily="34" charset="0"/>
              </a:rPr>
              <a:t>На </a:t>
            </a:r>
            <a:r>
              <a:rPr lang="ru-RU" sz="2000" b="1" dirty="0" smtClean="0">
                <a:latin typeface="Myriad Pro" pitchFamily="34" charset="0"/>
              </a:rPr>
              <a:t>выделенном </a:t>
            </a:r>
            <a:r>
              <a:rPr lang="ru-RU" sz="2000" b="1" dirty="0">
                <a:latin typeface="Myriad Pro" pitchFamily="34" charset="0"/>
              </a:rPr>
              <a:t>сервере: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Передаем по </a:t>
            </a:r>
            <a:r>
              <a:rPr lang="en-US" sz="2000" dirty="0">
                <a:latin typeface="Myriad Pro" pitchFamily="34" charset="0"/>
              </a:rPr>
              <a:t>TCP</a:t>
            </a:r>
            <a:r>
              <a:rPr lang="ru-RU" sz="2000" dirty="0">
                <a:latin typeface="Myriad Pro" pitchFamily="34" charset="0"/>
              </a:rPr>
              <a:t>/</a:t>
            </a:r>
            <a:r>
              <a:rPr lang="en-US" sz="2000" dirty="0">
                <a:latin typeface="Myriad Pro" pitchFamily="34" charset="0"/>
              </a:rPr>
              <a:t>UDP</a:t>
            </a:r>
            <a:r>
              <a:rPr lang="ru-RU" sz="2000" dirty="0">
                <a:latin typeface="Myriad Pro" pitchFamily="34" charset="0"/>
              </a:rPr>
              <a:t> или маленькими файлами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Можно считать онлайн-</a:t>
            </a:r>
            <a:r>
              <a:rPr lang="ru-RU" sz="2000" dirty="0" smtClean="0">
                <a:latin typeface="Myriad Pro" pitchFamily="34" charset="0"/>
              </a:rPr>
              <a:t>статистики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err="1">
                <a:latin typeface="Myriad Pro" pitchFamily="34" charset="0"/>
              </a:rPr>
              <a:t>r</a:t>
            </a:r>
            <a:r>
              <a:rPr lang="en-US" sz="2000" dirty="0" err="1" smtClean="0">
                <a:latin typeface="Myriad Pro" pitchFamily="34" charset="0"/>
              </a:rPr>
              <a:t>syslogd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nx</a:t>
            </a:r>
            <a:r>
              <a:rPr lang="en-US" sz="2000" dirty="0" smtClean="0">
                <a:latin typeface="Myriad Pro" pitchFamily="34" charset="0"/>
              </a:rPr>
              <a:t>-log, </a:t>
            </a:r>
            <a:r>
              <a:rPr lang="en-US" sz="2000" dirty="0" err="1" smtClean="0">
                <a:latin typeface="Myriad Pro" pitchFamily="34" charset="0"/>
              </a:rPr>
              <a:t>fluentd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etc</a:t>
            </a:r>
            <a:endParaRPr lang="en-US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26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Технология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request_id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Присваиваем </a:t>
            </a:r>
            <a:r>
              <a:rPr lang="en-US" sz="2000" dirty="0" smtClean="0">
                <a:latin typeface="Myriad Pro" pitchFamily="34" charset="0"/>
              </a:rPr>
              <a:t>ID</a:t>
            </a:r>
            <a:r>
              <a:rPr lang="ru-RU" sz="2000" dirty="0" smtClean="0">
                <a:latin typeface="Myriad Pro" pitchFamily="34" charset="0"/>
              </a:rPr>
              <a:t> запрос</a:t>
            </a:r>
            <a:r>
              <a:rPr lang="ru-RU" sz="2000" dirty="0">
                <a:latin typeface="Myriad Pro" pitchFamily="34" charset="0"/>
              </a:rPr>
              <a:t>у</a:t>
            </a:r>
            <a:r>
              <a:rPr lang="ru-RU" sz="2000" dirty="0" smtClean="0">
                <a:latin typeface="Myriad Pro" pitchFamily="34" charset="0"/>
              </a:rPr>
              <a:t> от пользователя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(не используем </a:t>
            </a:r>
            <a:r>
              <a:rPr lang="ru-RU" sz="2000" dirty="0" err="1" smtClean="0">
                <a:latin typeface="Myriad Pro" pitchFamily="34" charset="0"/>
              </a:rPr>
              <a:t>автоинкремент</a:t>
            </a:r>
            <a:r>
              <a:rPr lang="ru-RU" sz="2000" dirty="0" smtClean="0">
                <a:latin typeface="Myriad Pro" pitchFamily="34" charset="0"/>
              </a:rPr>
              <a:t> – </a:t>
            </a:r>
            <a:r>
              <a:rPr lang="ru-RU" sz="2000" dirty="0" err="1" smtClean="0">
                <a:latin typeface="Myriad Pro" pitchFamily="34" charset="0"/>
              </a:rPr>
              <a:t>шардинг</a:t>
            </a:r>
            <a:r>
              <a:rPr lang="ru-RU" sz="2000" dirty="0" smtClean="0">
                <a:latin typeface="Myriad Pro" pitchFamily="34" charset="0"/>
              </a:rPr>
              <a:t> </a:t>
            </a:r>
            <a:r>
              <a:rPr lang="ru-RU" sz="2000" dirty="0" err="1" smtClean="0">
                <a:latin typeface="Myriad Pro" pitchFamily="34" charset="0"/>
              </a:rPr>
              <a:t>антипаттерн</a:t>
            </a:r>
            <a:r>
              <a:rPr lang="ru-RU" sz="2000" dirty="0" smtClean="0">
                <a:latin typeface="Myriad Pro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Передаем его во всех запросах ко всем </a:t>
            </a:r>
            <a:r>
              <a:rPr lang="ru-RU" sz="2000" dirty="0" err="1" smtClean="0">
                <a:latin typeface="Myriad Pro" pitchFamily="34" charset="0"/>
              </a:rPr>
              <a:t>бекендам</a:t>
            </a:r>
            <a:r>
              <a:rPr lang="ru-RU" sz="2000" dirty="0" smtClean="0">
                <a:latin typeface="Myriad Pro" pitchFamily="34" charset="0"/>
              </a:rPr>
              <a:t/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(по цепочке до самого нижнего уровня)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Во всех сервисах сохраняем </a:t>
            </a:r>
            <a:r>
              <a:rPr lang="en-US" sz="2000" dirty="0" smtClean="0">
                <a:latin typeface="Myriad Pro" pitchFamily="34" charset="0"/>
              </a:rPr>
              <a:t>ID</a:t>
            </a:r>
            <a:r>
              <a:rPr lang="ru-RU" sz="2000" dirty="0" smtClean="0">
                <a:latin typeface="Myriad Pro" pitchFamily="34" charset="0"/>
              </a:rPr>
              <a:t> и время его обработки в лог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Теперь мы можем проследить путь долгого запроса и выяснить причины долгого </a:t>
            </a:r>
            <a:r>
              <a:rPr lang="ru-RU" sz="2000" dirty="0" smtClean="0">
                <a:latin typeface="Myriad Pro" pitchFamily="34" charset="0"/>
              </a:rPr>
              <a:t>исполнения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Distributed Tracing System (</a:t>
            </a:r>
            <a:r>
              <a:rPr lang="en-US" sz="2000" dirty="0">
                <a:latin typeface="Myriad Pro" pitchFamily="34" charset="0"/>
              </a:rPr>
              <a:t>Google </a:t>
            </a:r>
            <a:r>
              <a:rPr lang="en-US" sz="2000" dirty="0" err="1" smtClean="0">
                <a:latin typeface="Myriad Pro" pitchFamily="34" charset="0"/>
              </a:rPr>
              <a:t>Drapper</a:t>
            </a:r>
            <a:r>
              <a:rPr lang="en-US" sz="2000" dirty="0" smtClean="0">
                <a:latin typeface="Myriad Pro" pitchFamily="34" charset="0"/>
              </a:rPr>
              <a:t>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5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27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Статистика по квантилям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Среднее значение не показывает качество сервиса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Важно анализировать длинный хвост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Используем квантили: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время в которое уложилось</a:t>
            </a:r>
            <a:r>
              <a:rPr lang="en-US" sz="2000" dirty="0" smtClean="0">
                <a:latin typeface="Myriad Pro" pitchFamily="34" charset="0"/>
              </a:rPr>
              <a:t> 95%, 99%</a:t>
            </a:r>
            <a:r>
              <a:rPr lang="ru-RU" sz="2000" dirty="0" smtClean="0">
                <a:latin typeface="Myriad Pro" pitchFamily="34" charset="0"/>
              </a:rPr>
              <a:t> запросов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50</a:t>
            </a:r>
            <a:r>
              <a:rPr lang="en-US" sz="2000" dirty="0" smtClean="0">
                <a:latin typeface="Myriad Pro" pitchFamily="34" charset="0"/>
              </a:rPr>
              <a:t>%</a:t>
            </a:r>
            <a:r>
              <a:rPr lang="ru-RU" sz="2000" dirty="0" smtClean="0">
                <a:latin typeface="Myriad Pro" pitchFamily="34" charset="0"/>
              </a:rPr>
              <a:t> - медиана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Всплески на графике квантилей показывают проблемы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(нужно анализировать при раскладке)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Анализ аномалий – ключ к нахождению проблем (см. </a:t>
            </a:r>
            <a:r>
              <a:rPr lang="ru-RU" sz="2000" dirty="0" err="1" smtClean="0">
                <a:latin typeface="Myriad Pro" pitchFamily="34" charset="0"/>
              </a:rPr>
              <a:t>логи</a:t>
            </a:r>
            <a:r>
              <a:rPr lang="ru-RU" sz="2000" dirty="0" smtClean="0">
                <a:latin typeface="Myriad Pro" pitchFamily="34" charset="0"/>
              </a:rPr>
              <a:t>)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2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28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Отладка «на живом»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Предпочтительно по логам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(неразрушающее чтение)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Возможен запуск статистической профилировки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</a:t>
            </a:r>
            <a:r>
              <a:rPr lang="en-US" sz="2000" dirty="0" err="1" smtClean="0">
                <a:latin typeface="Myriad Pro" pitchFamily="34" charset="0"/>
              </a:rPr>
              <a:t>perf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oprofile</a:t>
            </a:r>
            <a:r>
              <a:rPr lang="en-US" sz="2000" dirty="0" smtClean="0">
                <a:latin typeface="Myriad Pro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Нельзя запускать тормозящие работу профилировщики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(положим сервис)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8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29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Workflow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Организация процесса разработки ПО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Путь кода от постановки задачи до </a:t>
            </a:r>
            <a:r>
              <a:rPr lang="ru-RU" sz="2000" dirty="0" err="1" smtClean="0">
                <a:latin typeface="Myriad Pro" pitchFamily="34" charset="0"/>
              </a:rPr>
              <a:t>продакшена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Существует большое количество разновидностей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Необходимо подбирать с учетом специфики</a:t>
            </a:r>
            <a:r>
              <a:rPr lang="en-US" sz="2000" dirty="0" smtClean="0">
                <a:latin typeface="Myriad Pro" pitchFamily="34" charset="0"/>
              </a:rPr>
              <a:t> release-cycle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Trade</a:t>
            </a:r>
            <a:r>
              <a:rPr lang="ru-RU" sz="2000" dirty="0" smtClean="0">
                <a:latin typeface="Myriad Pro" pitchFamily="34" charset="0"/>
              </a:rPr>
              <a:t>-</a:t>
            </a:r>
            <a:r>
              <a:rPr lang="en-US" sz="2000" dirty="0" smtClean="0">
                <a:latin typeface="Myriad Pro" pitchFamily="34" charset="0"/>
              </a:rPr>
              <a:t>off: </a:t>
            </a:r>
            <a:r>
              <a:rPr lang="ru-RU" sz="2000" dirty="0" smtClean="0">
                <a:latin typeface="Myriad Pro" pitchFamily="34" charset="0"/>
              </a:rPr>
              <a:t>скорость </a:t>
            </a:r>
            <a:r>
              <a:rPr lang="en-US" sz="2000" dirty="0" err="1" smtClean="0">
                <a:latin typeface="Myriad Pro" pitchFamily="34" charset="0"/>
              </a:rPr>
              <a:t>vs</a:t>
            </a:r>
            <a:r>
              <a:rPr lang="ru-RU" sz="2000" dirty="0" smtClean="0">
                <a:latin typeface="Myriad Pro" pitchFamily="34" charset="0"/>
              </a:rPr>
              <a:t> надежность</a:t>
            </a:r>
            <a:endParaRPr lang="en-US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2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Базы данных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882359" y="2406921"/>
            <a:ext cx="7392694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Реляционные дисковые</a:t>
            </a:r>
            <a:r>
              <a:rPr lang="en-US" sz="2000" dirty="0" smtClean="0">
                <a:latin typeface="Myriad Pro" pitchFamily="34" charset="0"/>
              </a:rPr>
              <a:t> (MySQL, </a:t>
            </a:r>
            <a:r>
              <a:rPr lang="en-US" sz="2000" dirty="0" err="1" smtClean="0">
                <a:latin typeface="Myriad Pro" pitchFamily="34" charset="0"/>
              </a:rPr>
              <a:t>PostgreSQL</a:t>
            </a:r>
            <a:r>
              <a:rPr lang="en-US" sz="2000" dirty="0" smtClean="0">
                <a:latin typeface="Myriad Pro" pitchFamily="34" charset="0"/>
              </a:rPr>
              <a:t>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In-Memory (</a:t>
            </a:r>
            <a:r>
              <a:rPr lang="en-US" sz="2000" dirty="0" err="1" smtClean="0">
                <a:latin typeface="Myriad Pro" pitchFamily="34" charset="0"/>
              </a:rPr>
              <a:t>Tarantool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Redis</a:t>
            </a:r>
            <a:r>
              <a:rPr lang="ru-RU" sz="2000" dirty="0" smtClean="0">
                <a:latin typeface="Myriad Pro" pitchFamily="34" charset="0"/>
              </a:rPr>
              <a:t>)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SSD optimized (</a:t>
            </a:r>
            <a:r>
              <a:rPr lang="en-US" sz="2000" dirty="0" err="1" smtClean="0">
                <a:latin typeface="Myriad Pro" pitchFamily="34" charset="0"/>
              </a:rPr>
              <a:t>Aerospike</a:t>
            </a:r>
            <a:r>
              <a:rPr lang="en-US" sz="2000" dirty="0" smtClean="0">
                <a:latin typeface="Myriad Pro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Прочие дисковые </a:t>
            </a:r>
            <a:r>
              <a:rPr lang="en-US" sz="2000" dirty="0" err="1" smtClean="0">
                <a:latin typeface="Myriad Pro" pitchFamily="34" charset="0"/>
              </a:rPr>
              <a:t>noSQL</a:t>
            </a:r>
            <a:r>
              <a:rPr lang="en-US" sz="2000" dirty="0" smtClean="0">
                <a:latin typeface="Myriad Pro" pitchFamily="34" charset="0"/>
              </a:rPr>
              <a:t> (Cassandra, </a:t>
            </a:r>
            <a:r>
              <a:rPr lang="en-US" sz="2000" dirty="0" err="1" smtClean="0">
                <a:latin typeface="Myriad Pro" pitchFamily="34" charset="0"/>
              </a:rPr>
              <a:t>HBase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MongoDB</a:t>
            </a:r>
            <a:r>
              <a:rPr lang="en-US" sz="2000" dirty="0" smtClean="0">
                <a:latin typeface="Myriad Pro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Аналитические</a:t>
            </a:r>
            <a:r>
              <a:rPr lang="en-US" sz="2000" dirty="0" smtClean="0">
                <a:latin typeface="Myriad Pro" pitchFamily="34" charset="0"/>
              </a:rPr>
              <a:t> (HP </a:t>
            </a:r>
            <a:r>
              <a:rPr lang="en-US" sz="2000" dirty="0" err="1" smtClean="0">
                <a:latin typeface="Myriad Pro" pitchFamily="34" charset="0"/>
              </a:rPr>
              <a:t>Vertica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ClickHouse</a:t>
            </a:r>
            <a:r>
              <a:rPr lang="en-US" sz="2000" dirty="0" smtClean="0">
                <a:latin typeface="Myriad Pro" pitchFamily="34" charset="0"/>
              </a:rPr>
              <a:t>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>
                <a:latin typeface="Myriad Pro" pitchFamily="34" charset="0"/>
              </a:rPr>
              <a:t>Time-Series </a:t>
            </a:r>
            <a:r>
              <a:rPr lang="en-US" sz="2000" dirty="0" smtClean="0">
                <a:latin typeface="Myriad Pro" pitchFamily="34" charset="0"/>
              </a:rPr>
              <a:t>(Graphite, </a:t>
            </a:r>
            <a:r>
              <a:rPr lang="en-US" sz="2000" dirty="0" err="1" smtClean="0">
                <a:latin typeface="Myriad Pro" pitchFamily="34" charset="0"/>
              </a:rPr>
              <a:t>InfluxDB</a:t>
            </a:r>
            <a:r>
              <a:rPr lang="en-US" sz="2000" dirty="0" smtClean="0">
                <a:latin typeface="Myriad Pro" pitchFamily="34" charset="0"/>
              </a:rPr>
              <a:t>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Сервера очередей (</a:t>
            </a:r>
            <a:r>
              <a:rPr lang="en-US" sz="2000" dirty="0">
                <a:latin typeface="Myriad Pro" pitchFamily="34" charset="0"/>
              </a:rPr>
              <a:t>Kafka, </a:t>
            </a:r>
            <a:r>
              <a:rPr lang="en-US" sz="2000" dirty="0" err="1" smtClean="0">
                <a:latin typeface="Myriad Pro" pitchFamily="34" charset="0"/>
              </a:rPr>
              <a:t>RabbitMQ</a:t>
            </a:r>
            <a:r>
              <a:rPr lang="en-US" sz="2000" dirty="0" smtClean="0">
                <a:latin typeface="Myriad Pro" pitchFamily="34" charset="0"/>
              </a:rPr>
              <a:t>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Прочие специализированные (</a:t>
            </a:r>
            <a:r>
              <a:rPr lang="en-US" sz="2000" dirty="0" err="1" smtClean="0">
                <a:latin typeface="Myriad Pro" pitchFamily="34" charset="0"/>
              </a:rPr>
              <a:t>etcd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ZooKeeper</a:t>
            </a:r>
            <a:r>
              <a:rPr lang="en-US" sz="2000" dirty="0" smtClean="0">
                <a:latin typeface="Myriad Pro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766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30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Выкатка новых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версий (релизы)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Длинные итерации для сложных продуктов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Неделю пишем, неделю тестируем и выкатываем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Выкатываем последовательно: тестовый сервер, офис, </a:t>
            </a:r>
            <a:r>
              <a:rPr lang="ru-RU" sz="2000" dirty="0" err="1">
                <a:latin typeface="Myriad Pro" pitchFamily="34" charset="0"/>
              </a:rPr>
              <a:t>пререлизный</a:t>
            </a:r>
            <a:r>
              <a:rPr lang="ru-RU" sz="2000" dirty="0">
                <a:latin typeface="Myriad Pro" pitchFamily="34" charset="0"/>
              </a:rPr>
              <a:t> сервер, 1</a:t>
            </a:r>
            <a:r>
              <a:rPr lang="en-US" sz="2000" dirty="0">
                <a:latin typeface="Myriad Pro" pitchFamily="34" charset="0"/>
              </a:rPr>
              <a:t> </a:t>
            </a:r>
            <a:r>
              <a:rPr lang="ru-RU" sz="2000" dirty="0" err="1">
                <a:latin typeface="Myriad Pro" pitchFamily="34" charset="0"/>
              </a:rPr>
              <a:t>фронтенд</a:t>
            </a:r>
            <a:r>
              <a:rPr lang="ru-RU" sz="2000" dirty="0">
                <a:latin typeface="Myriad Pro" pitchFamily="34" charset="0"/>
              </a:rPr>
              <a:t>, все </a:t>
            </a:r>
            <a:r>
              <a:rPr lang="ru-RU" sz="2000" dirty="0" err="1">
                <a:latin typeface="Myriad Pro" pitchFamily="34" charset="0"/>
              </a:rPr>
              <a:t>фронтенды</a:t>
            </a:r>
            <a:r>
              <a:rPr lang="ru-RU" sz="2000" dirty="0">
                <a:latin typeface="Myriad Pro" pitchFamily="34" charset="0"/>
              </a:rPr>
              <a:t>, 1</a:t>
            </a:r>
            <a:r>
              <a:rPr lang="en-US" sz="2000" dirty="0">
                <a:latin typeface="Myriad Pro" pitchFamily="34" charset="0"/>
              </a:rPr>
              <a:t>%</a:t>
            </a:r>
            <a:r>
              <a:rPr lang="ru-RU" sz="2000" dirty="0">
                <a:latin typeface="Myriad Pro" pitchFamily="34" charset="0"/>
              </a:rPr>
              <a:t> пользователей, 100</a:t>
            </a:r>
            <a:r>
              <a:rPr lang="en-US" sz="2000" dirty="0">
                <a:latin typeface="Myriad Pro" pitchFamily="34" charset="0"/>
              </a:rPr>
              <a:t>%</a:t>
            </a:r>
            <a:r>
              <a:rPr lang="ru-RU" sz="2000" dirty="0">
                <a:latin typeface="Myriad Pro" pitchFamily="34" charset="0"/>
              </a:rPr>
              <a:t> </a:t>
            </a:r>
            <a:r>
              <a:rPr lang="ru-RU" sz="2000" dirty="0" smtClean="0">
                <a:latin typeface="Myriad Pro" pitchFamily="34" charset="0"/>
              </a:rPr>
              <a:t>пользователей (</a:t>
            </a:r>
            <a:r>
              <a:rPr lang="en-US" sz="2000" dirty="0" smtClean="0">
                <a:latin typeface="Myriad Pro" pitchFamily="34" charset="0"/>
              </a:rPr>
              <a:t>staging)</a:t>
            </a:r>
            <a:endParaRPr lang="ru-RU" sz="2000" dirty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Сначала выкатываем, потом плавно включаем новый функционал на долю пользователей следя за </a:t>
            </a:r>
            <a:r>
              <a:rPr lang="ru-RU" sz="2000" dirty="0" smtClean="0">
                <a:latin typeface="Myriad Pro" pitchFamily="34" charset="0"/>
              </a:rPr>
              <a:t>нагрузкой</a:t>
            </a:r>
            <a:r>
              <a:rPr lang="en-US" sz="2000" dirty="0">
                <a:latin typeface="Myriad Pro" pitchFamily="34" charset="0"/>
              </a:rPr>
              <a:t/>
            </a:r>
            <a:br>
              <a:rPr lang="en-US" sz="2000" dirty="0">
                <a:latin typeface="Myriad Pro" pitchFamily="34" charset="0"/>
              </a:rPr>
            </a:br>
            <a:r>
              <a:rPr lang="en-US" sz="2000" dirty="0" smtClean="0">
                <a:latin typeface="Myriad Pro" pitchFamily="34" charset="0"/>
              </a:rPr>
              <a:t>(feature flags)</a:t>
            </a:r>
          </a:p>
        </p:txBody>
      </p:sp>
    </p:spTree>
    <p:extLst>
      <p:ext uri="{BB962C8B-B14F-4D97-AF65-F5344CB8AC3E}">
        <p14:creationId xmlns:p14="http://schemas.microsoft.com/office/powerpoint/2010/main" val="135553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31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Continuous Integration 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Автоматом запускаем все тесты после каждого </a:t>
            </a:r>
            <a:r>
              <a:rPr lang="en-US" sz="2000" dirty="0" smtClean="0">
                <a:latin typeface="Myriad Pro" pitchFamily="34" charset="0"/>
              </a:rPr>
              <a:t>commit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Уведомляем разработчиков что тесты не прошли (письмо)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Быстрый </a:t>
            </a:r>
            <a:r>
              <a:rPr lang="ru-RU" sz="2000" dirty="0" err="1" smtClean="0">
                <a:latin typeface="Myriad Pro" pitchFamily="34" charset="0"/>
              </a:rPr>
              <a:t>фидбек</a:t>
            </a:r>
            <a:r>
              <a:rPr lang="ru-RU" sz="2000" dirty="0" smtClean="0">
                <a:latin typeface="Myriad Pro" pitchFamily="34" charset="0"/>
              </a:rPr>
              <a:t> о внесенных ошибках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Быстрое исправление ошибок</a:t>
            </a:r>
          </a:p>
        </p:txBody>
      </p:sp>
    </p:spTree>
    <p:extLst>
      <p:ext uri="{BB962C8B-B14F-4D97-AF65-F5344CB8AC3E}">
        <p14:creationId xmlns:p14="http://schemas.microsoft.com/office/powerpoint/2010/main" val="342997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32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Continuous Delivery 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Имеем хорошие автоматизированные тесты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Имеем хороший </a:t>
            </a:r>
            <a:r>
              <a:rPr lang="en-US" sz="2000" dirty="0" smtClean="0">
                <a:latin typeface="Myriad Pro" pitchFamily="34" charset="0"/>
              </a:rPr>
              <a:t>Real Users Monitoring (RUM)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Выкладка версии доступна сразу после прохождения тестов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Выкладка осуществляется одной кнопкой разработчиком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Позволяет делать десятки выкладок в день</a:t>
            </a:r>
          </a:p>
        </p:txBody>
      </p:sp>
    </p:spTree>
    <p:extLst>
      <p:ext uri="{BB962C8B-B14F-4D97-AF65-F5344CB8AC3E}">
        <p14:creationId xmlns:p14="http://schemas.microsoft.com/office/powerpoint/2010/main" val="222762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33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Управление нагрузкой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err="1" smtClean="0">
                <a:latin typeface="Myriad Pro" pitchFamily="34" charset="0"/>
              </a:rPr>
              <a:t>Инвайты</a:t>
            </a:r>
            <a:r>
              <a:rPr lang="ru-RU" sz="2000" dirty="0" smtClean="0">
                <a:latin typeface="Myriad Pro" pitchFamily="34" charset="0"/>
              </a:rPr>
              <a:t> как метод регулирования нагрузки на сервис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Feature flags</a:t>
            </a:r>
            <a:r>
              <a:rPr lang="ru-RU" sz="2000" dirty="0" smtClean="0">
                <a:latin typeface="Myriad Pro" pitchFamily="34" charset="0"/>
              </a:rPr>
              <a:t> позволяющие включать/выключать функционал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Регулировка </a:t>
            </a:r>
            <a:r>
              <a:rPr lang="en-US" sz="2000" dirty="0" smtClean="0">
                <a:latin typeface="Myriad Pro" pitchFamily="34" charset="0"/>
              </a:rPr>
              <a:t>%</a:t>
            </a:r>
            <a:r>
              <a:rPr lang="ru-RU" sz="2000" dirty="0" smtClean="0">
                <a:latin typeface="Myriad Pro" pitchFamily="34" charset="0"/>
              </a:rPr>
              <a:t> на который включается новая </a:t>
            </a:r>
            <a:r>
              <a:rPr lang="ru-RU" sz="2000" dirty="0" err="1" smtClean="0">
                <a:latin typeface="Myriad Pro" pitchFamily="34" charset="0"/>
              </a:rPr>
              <a:t>фитча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В</a:t>
            </a:r>
            <a:r>
              <a:rPr lang="ru-RU" sz="2000" dirty="0" smtClean="0">
                <a:latin typeface="Myriad Pro" pitchFamily="34" charset="0"/>
              </a:rPr>
              <a:t>ыключения старых </a:t>
            </a:r>
            <a:r>
              <a:rPr lang="ru-RU" sz="2000" dirty="0" err="1" smtClean="0">
                <a:latin typeface="Myriad Pro" pitchFamily="34" charset="0"/>
              </a:rPr>
              <a:t>фитч</a:t>
            </a:r>
            <a:r>
              <a:rPr lang="ru-RU" sz="2000" dirty="0" smtClean="0">
                <a:latin typeface="Myriad Pro" pitchFamily="34" charset="0"/>
              </a:rPr>
              <a:t> для снижения нагрузки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34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Раскладка статики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Много мелких файлов, в сумме большой размер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Часто меняются и требуются частые раскладки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Раскладка через пакеты невозможна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Варианты: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err="1">
                <a:latin typeface="Myriad Pro" pitchFamily="34" charset="0"/>
              </a:rPr>
              <a:t>s</a:t>
            </a:r>
            <a:r>
              <a:rPr lang="en-US" sz="2000" dirty="0" err="1" smtClean="0">
                <a:latin typeface="Myriad Pro" pitchFamily="34" charset="0"/>
              </a:rPr>
              <a:t>vn</a:t>
            </a:r>
            <a:r>
              <a:rPr lang="en-US" sz="2000" dirty="0" smtClean="0">
                <a:latin typeface="Myriad Pro" pitchFamily="34" charset="0"/>
              </a:rPr>
              <a:t> up</a:t>
            </a:r>
            <a:r>
              <a:rPr lang="ru-RU" sz="2000" dirty="0" smtClean="0">
                <a:latin typeface="Myriad Pro" pitchFamily="34" charset="0"/>
              </a:rPr>
              <a:t> (если не требуется синхронная выкладка)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err="1">
                <a:latin typeface="Myriad Pro" pitchFamily="34" charset="0"/>
              </a:rPr>
              <a:t>r</a:t>
            </a:r>
            <a:r>
              <a:rPr lang="en-US" sz="2000" dirty="0" err="1" smtClean="0">
                <a:latin typeface="Myriad Pro" pitchFamily="34" charset="0"/>
              </a:rPr>
              <a:t>sync</a:t>
            </a:r>
            <a:r>
              <a:rPr lang="en-US" sz="2000" dirty="0" smtClean="0">
                <a:latin typeface="Myriad Pro" pitchFamily="34" charset="0"/>
              </a:rPr>
              <a:t> </a:t>
            </a:r>
            <a:r>
              <a:rPr lang="ru-RU" sz="2000" dirty="0" smtClean="0">
                <a:latin typeface="Myriad Pro" pitchFamily="34" charset="0"/>
              </a:rPr>
              <a:t>или иная репликация (-- </a:t>
            </a:r>
            <a:r>
              <a:rPr lang="en-US" sz="2000" dirty="0" smtClean="0">
                <a:latin typeface="Myriad Pro" pitchFamily="34" charset="0"/>
              </a:rPr>
              <a:t>// --)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err="1" smtClean="0">
                <a:latin typeface="Myriad Pro" pitchFamily="34" charset="0"/>
              </a:rPr>
              <a:t>Р</a:t>
            </a:r>
            <a:r>
              <a:rPr lang="ru-RU" sz="2000" dirty="0" err="1" smtClean="0">
                <a:latin typeface="Myriad Pro" pitchFamily="34" charset="0"/>
              </a:rPr>
              <a:t>елизный</a:t>
            </a:r>
            <a:r>
              <a:rPr lang="ru-RU" sz="2000" dirty="0" smtClean="0">
                <a:latin typeface="Myriad Pro" pitchFamily="34" charset="0"/>
              </a:rPr>
              <a:t> </a:t>
            </a:r>
            <a:r>
              <a:rPr lang="en-US" sz="2000" dirty="0" err="1" smtClean="0">
                <a:latin typeface="Myriad Pro" pitchFamily="34" charset="0"/>
              </a:rPr>
              <a:t>tarball</a:t>
            </a:r>
            <a:r>
              <a:rPr lang="ru-RU" sz="2000" dirty="0" smtClean="0">
                <a:latin typeface="Myriad Pro" pitchFamily="34" charset="0"/>
              </a:rPr>
              <a:t> и </a:t>
            </a:r>
            <a:r>
              <a:rPr lang="ru-RU" sz="2000" dirty="0" err="1" smtClean="0">
                <a:latin typeface="Myriad Pro" pitchFamily="34" charset="0"/>
              </a:rPr>
              <a:t>симлинк</a:t>
            </a:r>
            <a:endParaRPr lang="en-US" sz="2000" dirty="0" smtClean="0">
              <a:latin typeface="Myriad Pro" pitchFamily="34" charset="0"/>
            </a:endParaRPr>
          </a:p>
          <a:p>
            <a:pPr marL="800100" lvl="1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err="1" smtClean="0">
                <a:latin typeface="Myriad Pro" pitchFamily="34" charset="0"/>
              </a:rPr>
              <a:t>М</a:t>
            </a:r>
            <a:r>
              <a:rPr lang="ru-RU" sz="2000" dirty="0" err="1" smtClean="0">
                <a:latin typeface="Myriad Pro" pitchFamily="34" charset="0"/>
              </a:rPr>
              <a:t>онтирование</a:t>
            </a:r>
            <a:r>
              <a:rPr lang="ru-RU" sz="2000" dirty="0" smtClean="0">
                <a:latin typeface="Myriad Pro" pitchFamily="34" charset="0"/>
              </a:rPr>
              <a:t> </a:t>
            </a:r>
            <a:r>
              <a:rPr lang="en-US" sz="2000" dirty="0" err="1" smtClean="0">
                <a:latin typeface="Myriad Pro" pitchFamily="34" charset="0"/>
              </a:rPr>
              <a:t>ramdisk</a:t>
            </a:r>
            <a:r>
              <a:rPr lang="en-US" sz="2000" dirty="0" smtClean="0">
                <a:latin typeface="Myriad Pro" pitchFamily="34" charset="0"/>
              </a:rPr>
              <a:t>/</a:t>
            </a:r>
            <a:r>
              <a:rPr lang="en-US" sz="2000" dirty="0" err="1" smtClean="0">
                <a:latin typeface="Myriad Pro" pitchFamily="34" charset="0"/>
              </a:rPr>
              <a:t>iso</a:t>
            </a:r>
            <a:r>
              <a:rPr lang="en-US" sz="2000" dirty="0" smtClean="0">
                <a:latin typeface="Myriad Pro" pitchFamily="34" charset="0"/>
              </a:rPr>
              <a:t>-</a:t>
            </a:r>
            <a:r>
              <a:rPr lang="ru-RU" sz="2000" dirty="0" smtClean="0">
                <a:latin typeface="Myriad Pro" pitchFamily="34" charset="0"/>
              </a:rPr>
              <a:t>образа</a:t>
            </a:r>
          </a:p>
        </p:txBody>
      </p:sp>
    </p:spTree>
    <p:extLst>
      <p:ext uri="{BB962C8B-B14F-4D97-AF65-F5344CB8AC3E}">
        <p14:creationId xmlns:p14="http://schemas.microsoft.com/office/powerpoint/2010/main" val="98790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35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Мониторинг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Проверяем отдельно доступность компонент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Проверяем живость серверов и аппаратных ресурсов на них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Проверяем работоспособность сервисов в целом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Проверяем критические ошибки в логах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Рисуем графики нагрузки/</a:t>
            </a:r>
            <a:r>
              <a:rPr lang="ru-RU" sz="2000" dirty="0" err="1">
                <a:latin typeface="Myriad Pro" pitchFamily="34" charset="0"/>
              </a:rPr>
              <a:t>заполненности</a:t>
            </a:r>
            <a:r>
              <a:rPr lang="ru-RU" sz="2000" dirty="0">
                <a:latin typeface="Myriad Pro" pitchFamily="34" charset="0"/>
              </a:rPr>
              <a:t> компонент</a:t>
            </a:r>
            <a:endParaRPr lang="en-US" sz="2000" dirty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Смотрим на </a:t>
            </a:r>
            <a:r>
              <a:rPr lang="ru-RU" sz="2000" b="1" dirty="0">
                <a:latin typeface="Myriad Pro" pitchFamily="34" charset="0"/>
              </a:rPr>
              <a:t>графики активности пользователей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Экран мониторинга со </a:t>
            </a:r>
            <a:r>
              <a:rPr lang="ru-RU" sz="2000" dirty="0" smtClean="0">
                <a:latin typeface="Myriad Pro" pitchFamily="34" charset="0"/>
              </a:rPr>
              <a:t>спис</a:t>
            </a:r>
            <a:r>
              <a:rPr lang="ru-RU" sz="2000" dirty="0">
                <a:latin typeface="Myriad Pro" pitchFamily="34" charset="0"/>
              </a:rPr>
              <a:t>к</a:t>
            </a:r>
            <a:r>
              <a:rPr lang="ru-RU" sz="2000" dirty="0" smtClean="0">
                <a:latin typeface="Myriad Pro" pitchFamily="34" charset="0"/>
              </a:rPr>
              <a:t>ом </a:t>
            </a:r>
            <a:r>
              <a:rPr lang="ru-RU" sz="2000" dirty="0">
                <a:latin typeface="Myriad Pro" pitchFamily="34" charset="0"/>
              </a:rPr>
              <a:t>важных проблем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Дежурная смена и </a:t>
            </a:r>
            <a:r>
              <a:rPr lang="en-US" sz="2000" dirty="0">
                <a:latin typeface="Myriad Pro" pitchFamily="34" charset="0"/>
              </a:rPr>
              <a:t>SMS</a:t>
            </a:r>
            <a:r>
              <a:rPr lang="ru-RU" sz="2000" dirty="0">
                <a:latin typeface="Myriad Pro" pitchFamily="34" charset="0"/>
              </a:rPr>
              <a:t> оповещения</a:t>
            </a:r>
          </a:p>
        </p:txBody>
      </p:sp>
    </p:spTree>
    <p:extLst>
      <p:ext uri="{BB962C8B-B14F-4D97-AF65-F5344CB8AC3E}">
        <p14:creationId xmlns:p14="http://schemas.microsoft.com/office/powerpoint/2010/main" val="411444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36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Внешний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ониторинг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Проверяем что нас видно снаружи и замеряем время ответа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Желательно из нескольких точек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Продвинутые дают даже </a:t>
            </a:r>
            <a:r>
              <a:rPr lang="en-US" sz="2000" dirty="0" err="1" smtClean="0">
                <a:latin typeface="Myriad Pro" pitchFamily="34" charset="0"/>
              </a:rPr>
              <a:t>traceroute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Есть коммерческие и бесплатные </a:t>
            </a:r>
            <a:r>
              <a:rPr lang="ru-RU" sz="2000" dirty="0" smtClean="0">
                <a:latin typeface="Myriad Pro" pitchFamily="34" charset="0"/>
              </a:rPr>
              <a:t>сервисы</a:t>
            </a:r>
            <a:br>
              <a:rPr lang="ru-RU" sz="2000" dirty="0" smtClean="0">
                <a:latin typeface="Myriad Pro" pitchFamily="34" charset="0"/>
              </a:rPr>
            </a:br>
            <a:r>
              <a:rPr lang="en-US" sz="2000" dirty="0" err="1">
                <a:latin typeface="Myriad Pro" pitchFamily="34" charset="0"/>
              </a:rPr>
              <a:t>Pingdom</a:t>
            </a:r>
            <a:r>
              <a:rPr lang="en-US" sz="2000" dirty="0">
                <a:latin typeface="Myriad Pro" pitchFamily="34" charset="0"/>
              </a:rPr>
              <a:t>, </a:t>
            </a:r>
            <a:r>
              <a:rPr lang="en-US" sz="2000" dirty="0" err="1">
                <a:latin typeface="Myriad Pro" pitchFamily="34" charset="0"/>
              </a:rPr>
              <a:t>uptimerobot</a:t>
            </a:r>
            <a:r>
              <a:rPr lang="en-US" sz="2000" dirty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etc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Позволяют делать публичный независимый </a:t>
            </a:r>
            <a:r>
              <a:rPr lang="en-US" sz="2000" dirty="0" smtClean="0">
                <a:latin typeface="Myriad Pro" pitchFamily="34" charset="0"/>
              </a:rPr>
              <a:t>health-check</a:t>
            </a:r>
            <a:r>
              <a:rPr lang="ru-RU" sz="2000" dirty="0" smtClean="0">
                <a:latin typeface="Myriad Pro" pitchFamily="34" charset="0"/>
              </a:rPr>
              <a:t> вашего сервиса (Пример: </a:t>
            </a:r>
            <a:r>
              <a:rPr lang="en-US" sz="2000" dirty="0">
                <a:latin typeface="Myriad Pro" pitchFamily="34" charset="0"/>
                <a:hlinkClick r:id="rId3"/>
              </a:rPr>
              <a:t>http://status.hasoffers.com</a:t>
            </a:r>
            <a:r>
              <a:rPr lang="en-US" sz="2000" dirty="0" smtClean="0">
                <a:latin typeface="Myriad Pro" pitchFamily="34" charset="0"/>
                <a:hlinkClick r:id="rId3"/>
              </a:rPr>
              <a:t>/</a:t>
            </a:r>
            <a:r>
              <a:rPr lang="ru-RU" sz="2000" dirty="0" smtClean="0">
                <a:latin typeface="Myriad Pro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0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37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Real User Monitoring (RUM)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Важен правильный выбор метрик и сплитов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</a:t>
            </a:r>
            <a:r>
              <a:rPr lang="ru-RU" sz="2000" dirty="0" err="1" smtClean="0">
                <a:latin typeface="Myriad Pro" pitchFamily="34" charset="0"/>
              </a:rPr>
              <a:t>бразузеры</a:t>
            </a:r>
            <a:r>
              <a:rPr lang="ru-RU" sz="2000" dirty="0" smtClean="0">
                <a:latin typeface="Myriad Pro" pitchFamily="34" charset="0"/>
              </a:rPr>
              <a:t>, ОС для </a:t>
            </a:r>
            <a:r>
              <a:rPr lang="en-US" sz="2000" dirty="0" smtClean="0">
                <a:latin typeface="Myriad Pro" pitchFamily="34" charset="0"/>
              </a:rPr>
              <a:t>frontend</a:t>
            </a:r>
            <a:r>
              <a:rPr lang="ru-RU" sz="2000" dirty="0" smtClean="0">
                <a:latin typeface="Myriad Pro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Онлайн обновление данных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(графики и </a:t>
            </a:r>
            <a:r>
              <a:rPr lang="en-US" sz="2000" dirty="0" smtClean="0">
                <a:latin typeface="Myriad Pro" pitchFamily="34" charset="0"/>
              </a:rPr>
              <a:t>dashboard</a:t>
            </a:r>
            <a:r>
              <a:rPr lang="ru-RU" sz="2000" dirty="0" smtClean="0">
                <a:latin typeface="Myriad Pro" pitchFamily="34" charset="0"/>
              </a:rPr>
              <a:t>-ы)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Назначение: убедиться что все хорошо </a:t>
            </a:r>
            <a:r>
              <a:rPr lang="en-US" sz="2000" dirty="0" smtClean="0">
                <a:latin typeface="Myriad Pro" pitchFamily="34" charset="0"/>
              </a:rPr>
              <a:t>(confidence)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Назначение: проверить помог ли фикс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2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38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Слежение за производительностью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812800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Сервера с двойной (повышенной) нагрузкой в балансировке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Дополнительные дублирующие операции с базой в коде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Если начнет тормозить – отключаем дополнительную нагрузку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Используем выигранное время чтобы придумать решение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Синтетической нагрузкой тестировать бесполезно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Копией реальной нагрузки не всегда возможно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Заодно проверяем новые версии на регрессии по скорости</a:t>
            </a:r>
          </a:p>
        </p:txBody>
      </p:sp>
    </p:spTree>
    <p:extLst>
      <p:ext uri="{BB962C8B-B14F-4D97-AF65-F5344CB8AC3E}">
        <p14:creationId xmlns:p14="http://schemas.microsoft.com/office/powerpoint/2010/main" val="194957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39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ЦУП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и эскалация проблем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81280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Цепочка эскалации проблемы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(в том числе уведомление руководства компании)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Дежурство в нерабочее время (ночь, выходные, праздники)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Достаточное кол-во человек с необходимыми правами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(сложно с разработчиками где </a:t>
            </a:r>
            <a:r>
              <a:rPr lang="en-US" sz="2000" dirty="0" smtClean="0">
                <a:latin typeface="Myriad Pro" pitchFamily="34" charset="0"/>
              </a:rPr>
              <a:t>tr</a:t>
            </a:r>
            <a:r>
              <a:rPr lang="en-US" sz="2000" dirty="0">
                <a:latin typeface="Myriad Pro" pitchFamily="34" charset="0"/>
              </a:rPr>
              <a:t>u</a:t>
            </a:r>
            <a:r>
              <a:rPr lang="en-US" sz="2000" dirty="0" smtClean="0">
                <a:latin typeface="Myriad Pro" pitchFamily="34" charset="0"/>
              </a:rPr>
              <a:t>ck factor </a:t>
            </a:r>
            <a:r>
              <a:rPr lang="ru-RU" sz="2000" dirty="0" smtClean="0">
                <a:latin typeface="Myriad Pro" pitchFamily="34" charset="0"/>
              </a:rPr>
              <a:t>близок к 1)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Журнал инцидентов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Разбор полетов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Подсчет убытков, </a:t>
            </a:r>
            <a:r>
              <a:rPr lang="en-US" sz="2000" dirty="0" smtClean="0">
                <a:latin typeface="Myriad Pro" pitchFamily="34" charset="0"/>
              </a:rPr>
              <a:t>downtime</a:t>
            </a:r>
            <a:r>
              <a:rPr lang="ru-RU" sz="2000" dirty="0" smtClean="0">
                <a:latin typeface="Myriad Pro" pitchFamily="34" charset="0"/>
              </a:rPr>
              <a:t>, нарушений </a:t>
            </a:r>
            <a:r>
              <a:rPr lang="en-US" sz="2000" dirty="0" smtClean="0">
                <a:latin typeface="Myriad Pro" pitchFamily="34" charset="0"/>
              </a:rPr>
              <a:t>SLA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4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Б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азы данных (встраиваемые)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882359" y="2406921"/>
            <a:ext cx="7392694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Сервер сам хранит данные в локальной ФС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Система хранения реализована в виде библиотеки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Изоляция части данных в виде отдельной базы (файла)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Как правило имеют проблемы с конкурентным доступом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endParaRPr lang="ru-RU" sz="2000" dirty="0" smtClean="0">
              <a:latin typeface="Myriad Pro" pitchFamily="34" charset="0"/>
            </a:endParaRPr>
          </a:p>
          <a:p>
            <a:pPr>
              <a:lnSpc>
                <a:spcPct val="150000"/>
              </a:lnSpc>
              <a:buSzPct val="120000"/>
            </a:pPr>
            <a:r>
              <a:rPr lang="ru-RU" sz="2000" dirty="0" smtClean="0">
                <a:latin typeface="Myriad Pro" pitchFamily="34" charset="0"/>
              </a:rPr>
              <a:t>Примеры:</a:t>
            </a:r>
          </a:p>
          <a:p>
            <a:pPr>
              <a:lnSpc>
                <a:spcPct val="150000"/>
              </a:lnSpc>
              <a:buSzPct val="120000"/>
            </a:pPr>
            <a:r>
              <a:rPr lang="en-US" sz="2000" dirty="0" err="1" smtClean="0">
                <a:latin typeface="Myriad Pro" pitchFamily="34" charset="0"/>
              </a:rPr>
              <a:t>BerkeleyDB</a:t>
            </a:r>
            <a:r>
              <a:rPr lang="ru-RU" sz="2000" dirty="0" smtClean="0">
                <a:latin typeface="Myriad Pro" pitchFamily="34" charset="0"/>
              </a:rPr>
              <a:t>, </a:t>
            </a:r>
            <a:r>
              <a:rPr lang="en-US" sz="2000" dirty="0" smtClean="0">
                <a:latin typeface="Myriad Pro" pitchFamily="34" charset="0"/>
              </a:rPr>
              <a:t>SQLite</a:t>
            </a:r>
            <a:r>
              <a:rPr lang="ru-RU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LevelDB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0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40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Управление изменениями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812800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«</a:t>
            </a:r>
            <a:r>
              <a:rPr lang="en-US" sz="2000" dirty="0" smtClean="0">
                <a:latin typeface="Myriad Pro" pitchFamily="34" charset="0"/>
              </a:rPr>
              <a:t>never change anything on Friday</a:t>
            </a:r>
            <a:r>
              <a:rPr lang="ru-RU" sz="2000" dirty="0" smtClean="0">
                <a:latin typeface="Myriad Pro" pitchFamily="34" charset="0"/>
              </a:rPr>
              <a:t>»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Feature freeze </a:t>
            </a:r>
            <a:r>
              <a:rPr lang="ru-RU" sz="2000" dirty="0" smtClean="0">
                <a:latin typeface="Myriad Pro" pitchFamily="34" charset="0"/>
              </a:rPr>
              <a:t>перед новогодними праздниками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>
                <a:latin typeface="Myriad Pro" pitchFamily="34" charset="0"/>
              </a:rPr>
              <a:t>Feature freeze </a:t>
            </a:r>
            <a:r>
              <a:rPr lang="ru-RU" sz="2000" dirty="0">
                <a:latin typeface="Myriad Pro" pitchFamily="34" charset="0"/>
              </a:rPr>
              <a:t>перед </a:t>
            </a:r>
            <a:r>
              <a:rPr lang="ru-RU" sz="2000" dirty="0" smtClean="0">
                <a:latin typeface="Myriad Pro" pitchFamily="34" charset="0"/>
              </a:rPr>
              <a:t>отпуском разработчика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“</a:t>
            </a:r>
            <a:r>
              <a:rPr lang="en-US" sz="2000" dirty="0" err="1" smtClean="0">
                <a:latin typeface="Myriad Pro" pitchFamily="34" charset="0"/>
              </a:rPr>
              <a:t>О</a:t>
            </a:r>
            <a:r>
              <a:rPr lang="ru-RU" sz="2000" dirty="0" err="1" smtClean="0">
                <a:latin typeface="Myriad Pro" pitchFamily="34" charset="0"/>
              </a:rPr>
              <a:t>кно</a:t>
            </a:r>
            <a:r>
              <a:rPr lang="en-US" sz="2000" dirty="0" smtClean="0">
                <a:latin typeface="Myriad Pro" pitchFamily="34" charset="0"/>
              </a:rPr>
              <a:t>”</a:t>
            </a:r>
            <a:r>
              <a:rPr lang="ru-RU" sz="2000" dirty="0" smtClean="0">
                <a:latin typeface="Myriad Pro" pitchFamily="34" charset="0"/>
              </a:rPr>
              <a:t> раскладок (утро-день, середина недели)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Взаимодействие с другими отделами – предупредить за </a:t>
            </a:r>
            <a:r>
              <a:rPr lang="en-US" sz="2000" dirty="0" smtClean="0">
                <a:latin typeface="Myriad Pro" pitchFamily="34" charset="0"/>
              </a:rPr>
              <a:t>N</a:t>
            </a:r>
            <a:r>
              <a:rPr lang="ru-RU" sz="2000" dirty="0" smtClean="0">
                <a:latin typeface="Myriad Pro" pitchFamily="34" charset="0"/>
              </a:rPr>
              <a:t> дней</a:t>
            </a:r>
            <a:br>
              <a:rPr lang="ru-RU" sz="2000" dirty="0" smtClean="0">
                <a:latin typeface="Myriad Pro" pitchFamily="34" charset="0"/>
              </a:rPr>
            </a:br>
            <a:r>
              <a:rPr lang="ru-RU" sz="2000" dirty="0" smtClean="0">
                <a:latin typeface="Myriad Pro" pitchFamily="34" charset="0"/>
              </a:rPr>
              <a:t>(у них тоже есть раскладки)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en-US" sz="2000" dirty="0" smtClean="0">
                <a:latin typeface="Myriad Pro" pitchFamily="34" charset="0"/>
              </a:rPr>
              <a:t>“</a:t>
            </a:r>
            <a:r>
              <a:rPr lang="ru-RU" sz="2000" dirty="0" smtClean="0">
                <a:latin typeface="Myriad Pro" pitchFamily="34" charset="0"/>
              </a:rPr>
              <a:t>Не крутить 2 ручки одновременно</a:t>
            </a:r>
            <a:r>
              <a:rPr lang="en-US" sz="2000" dirty="0" smtClean="0">
                <a:latin typeface="Myriad Pro" pitchFamily="34" charset="0"/>
              </a:rPr>
              <a:t>”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5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41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Регламентация внесения изменений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8128000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Составляем инструкцию / регламент</a:t>
            </a:r>
            <a:r>
              <a:rPr lang="en-US" sz="2000" dirty="0" smtClean="0">
                <a:latin typeface="Myriad Pro" pitchFamily="34" charset="0"/>
              </a:rPr>
              <a:t> </a:t>
            </a:r>
            <a:r>
              <a:rPr lang="ru-RU" sz="2000" dirty="0" smtClean="0">
                <a:latin typeface="Myriad Pro" pitchFamily="34" charset="0"/>
              </a:rPr>
              <a:t>/ </a:t>
            </a:r>
            <a:r>
              <a:rPr lang="en-US" sz="2000" dirty="0" smtClean="0">
                <a:latin typeface="Myriad Pro" pitchFamily="34" charset="0"/>
              </a:rPr>
              <a:t>check-list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Проверяем по списку чтобы случайно ничего не забыть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«работа над ошибками» по результатам </a:t>
            </a:r>
            <a:r>
              <a:rPr lang="ru-RU" sz="2000" dirty="0" smtClean="0">
                <a:latin typeface="Myriad Pro" pitchFamily="34" charset="0"/>
              </a:rPr>
              <a:t>инцидентов</a:t>
            </a:r>
            <a:endParaRPr lang="en-US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Исключаем пойманные проблемы изменениями в регламент</a:t>
            </a:r>
          </a:p>
        </p:txBody>
      </p:sp>
    </p:spTree>
    <p:extLst>
      <p:ext uri="{BB962C8B-B14F-4D97-AF65-F5344CB8AC3E}">
        <p14:creationId xmlns:p14="http://schemas.microsoft.com/office/powerpoint/2010/main" val="223539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СПАСИБО ЗА ВНИМАНИЕ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Быков Александр</a:t>
            </a:r>
          </a:p>
          <a:p>
            <a:r>
              <a:rPr lang="en-US" dirty="0" err="1" smtClean="0"/>
              <a:t>bykov@corp.mail.ru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6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5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Хранение данных в файловой системе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882359" y="2406921"/>
            <a:ext cx="7392694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Ф</a:t>
            </a:r>
            <a:r>
              <a:rPr lang="ru-RU" sz="2000" dirty="0" smtClean="0">
                <a:latin typeface="Myriad Pro" pitchFamily="34" charset="0"/>
              </a:rPr>
              <a:t>айлы на локальном диске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Файлы в сетевой ФС (</a:t>
            </a:r>
            <a:r>
              <a:rPr lang="en-US" sz="2000" dirty="0" smtClean="0">
                <a:latin typeface="Myriad Pro" pitchFamily="34" charset="0"/>
              </a:rPr>
              <a:t>HDFS)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Файлы в сетевом хранилище (</a:t>
            </a:r>
            <a:r>
              <a:rPr lang="en-US" sz="2000" dirty="0">
                <a:latin typeface="Myriad Pro" pitchFamily="34" charset="0"/>
              </a:rPr>
              <a:t>Amazon </a:t>
            </a:r>
            <a:r>
              <a:rPr lang="en-US" sz="2000" dirty="0" smtClean="0">
                <a:latin typeface="Myriad Pro" pitchFamily="34" charset="0"/>
              </a:rPr>
              <a:t>S3</a:t>
            </a:r>
            <a:r>
              <a:rPr lang="ru-RU" sz="2000" dirty="0" smtClean="0">
                <a:latin typeface="Myriad Pro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Встраиваемые базы данных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Самодельные структуры данных в файлах</a:t>
            </a:r>
            <a:endParaRPr lang="en-US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6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Системы хранения данных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en-US" sz="2800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882359" y="2406921"/>
            <a:ext cx="7392694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Функционал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Производительность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Надежность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Резервирование (</a:t>
            </a:r>
            <a:r>
              <a:rPr lang="en-US" sz="2000" dirty="0" smtClean="0">
                <a:latin typeface="Myriad Pro" pitchFamily="34" charset="0"/>
              </a:rPr>
              <a:t>master-slave</a:t>
            </a:r>
            <a:r>
              <a:rPr lang="ru-RU" sz="2000" dirty="0" smtClean="0">
                <a:latin typeface="Myriad Pro" pitchFamily="34" charset="0"/>
              </a:rPr>
              <a:t> или </a:t>
            </a:r>
            <a:r>
              <a:rPr lang="en-US" sz="2000" dirty="0" smtClean="0">
                <a:latin typeface="Myriad Pro" pitchFamily="34" charset="0"/>
              </a:rPr>
              <a:t>master-master)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Резервное копирование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И</a:t>
            </a:r>
            <a:r>
              <a:rPr lang="ru-RU" sz="2000" dirty="0" smtClean="0">
                <a:latin typeface="Myriad Pro" pitchFamily="34" charset="0"/>
              </a:rPr>
              <a:t>нструменты и библиотеки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Поддержка</a:t>
            </a:r>
            <a:endParaRPr lang="en-US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7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7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Отложенная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обработка запроса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ru-RU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Надежность выполнения</a:t>
            </a:r>
            <a:endParaRPr lang="ru-RU" sz="2000" dirty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Высокая производительность</a:t>
            </a:r>
            <a:endParaRPr lang="ru-RU" sz="2000" dirty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Не блокирует пользовательский запрос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Не </a:t>
            </a:r>
            <a:r>
              <a:rPr lang="ru-RU" sz="2000" dirty="0" smtClean="0">
                <a:latin typeface="Myriad Pro" pitchFamily="34" charset="0"/>
              </a:rPr>
              <a:t>отвечает ошибкой </a:t>
            </a:r>
            <a:r>
              <a:rPr lang="ru-RU" sz="2000" dirty="0" smtClean="0">
                <a:latin typeface="Myriad Pro" pitchFamily="34" charset="0"/>
              </a:rPr>
              <a:t>на пользовательский запрос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9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8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Какие операции откладывать ?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ru-RU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>
                <a:latin typeface="Myriad Pro" pitchFamily="34" charset="0"/>
              </a:rPr>
              <a:t>Результат не нужен пользователю в ответе на </a:t>
            </a:r>
            <a:r>
              <a:rPr lang="ru-RU" sz="2000" dirty="0" smtClean="0">
                <a:latin typeface="Myriad Pro" pitchFamily="34" charset="0"/>
              </a:rPr>
              <a:t>запрос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Долгое/ненадежное взаимодействие с внешними сервисами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Тяжелые операции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Операции подходящие пакетной обработки</a:t>
            </a:r>
            <a:endParaRPr lang="en-US" sz="20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8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93346" y="6517309"/>
            <a:ext cx="2084388" cy="273174"/>
          </a:xfrm>
        </p:spPr>
        <p:txBody>
          <a:bodyPr/>
          <a:lstStyle/>
          <a:p>
            <a:pPr algn="r"/>
            <a:fld id="{B04BA8DE-D719-47C8-8AA3-6508A4859564}" type="slidenum">
              <a:rPr lang="ru-RU" sz="1200" smtClean="0"/>
              <a:pPr algn="r"/>
              <a:t>9</a:t>
            </a:fld>
            <a:endParaRPr lang="ru-RU" sz="120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68275" y="1600200"/>
            <a:ext cx="8843963" cy="5760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Myriad Pro Light" pitchFamily="34" charset="0"/>
              </a:rPr>
              <a:t>Куда откладывать ?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HighLoad</a:t>
            </a:r>
            <a:r>
              <a:rPr lang="en-US" sz="2800" dirty="0"/>
              <a:t>. </a:t>
            </a:r>
            <a:r>
              <a:rPr lang="ru-RU" sz="2800" dirty="0"/>
              <a:t>Лекция </a:t>
            </a:r>
            <a:r>
              <a:rPr lang="ru-RU" sz="2800" dirty="0" smtClean="0"/>
              <a:t>№</a:t>
            </a:r>
            <a:r>
              <a:rPr lang="ru-RU" sz="2800" dirty="0"/>
              <a:t>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368" y="2386848"/>
            <a:ext cx="792747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Специализированная БД (</a:t>
            </a:r>
            <a:r>
              <a:rPr lang="en-US" sz="2000" dirty="0" err="1" smtClean="0">
                <a:latin typeface="Myriad Pro" pitchFamily="34" charset="0"/>
              </a:rPr>
              <a:t>etcd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RabbitMQ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Tarantool</a:t>
            </a:r>
            <a:r>
              <a:rPr lang="en-US" sz="2000" dirty="0" smtClean="0">
                <a:latin typeface="Myriad Pro" pitchFamily="34" charset="0"/>
              </a:rPr>
              <a:t>, </a:t>
            </a:r>
            <a:r>
              <a:rPr lang="en-US" sz="2000" dirty="0" err="1" smtClean="0">
                <a:latin typeface="Myriad Pro" pitchFamily="34" charset="0"/>
              </a:rPr>
              <a:t>Redis</a:t>
            </a:r>
            <a:r>
              <a:rPr lang="en-US" sz="2000" dirty="0" smtClean="0">
                <a:latin typeface="Myriad Pro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Традиционная БД</a:t>
            </a:r>
            <a:r>
              <a:rPr lang="en-US" sz="2000" dirty="0" smtClean="0">
                <a:latin typeface="Myriad Pro" pitchFamily="34" charset="0"/>
              </a:rPr>
              <a:t> (MySQL, </a:t>
            </a:r>
            <a:r>
              <a:rPr lang="en-US" sz="2000" dirty="0" err="1" smtClean="0">
                <a:latin typeface="Myriad Pro" pitchFamily="34" charset="0"/>
              </a:rPr>
              <a:t>PostgreSQL</a:t>
            </a:r>
            <a:r>
              <a:rPr lang="en-US" sz="2000" dirty="0" smtClean="0">
                <a:latin typeface="Myriad Pro" pitchFamily="34" charset="0"/>
              </a:rPr>
              <a:t>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Облачный сервис </a:t>
            </a:r>
            <a:r>
              <a:rPr lang="en-US" sz="2000" dirty="0" smtClean="0">
                <a:latin typeface="Myriad Pro" pitchFamily="34" charset="0"/>
              </a:rPr>
              <a:t>(Amazon SQS, </a:t>
            </a:r>
            <a:r>
              <a:rPr lang="en-US" sz="2000" dirty="0">
                <a:latin typeface="Myriad Pro" pitchFamily="34" charset="0"/>
              </a:rPr>
              <a:t>Windows Azure </a:t>
            </a:r>
            <a:r>
              <a:rPr lang="en-US" sz="2000" dirty="0" smtClean="0">
                <a:latin typeface="Myriad Pro" pitchFamily="34" charset="0"/>
              </a:rPr>
              <a:t>Queues)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Сервис очередей (</a:t>
            </a:r>
            <a:r>
              <a:rPr lang="en-US" sz="2000" dirty="0" smtClean="0">
                <a:latin typeface="Myriad Pro" pitchFamily="34" charset="0"/>
              </a:rPr>
              <a:t>Celery)</a:t>
            </a:r>
            <a:endParaRPr lang="ru-RU" sz="2000" dirty="0" smtClean="0">
              <a:latin typeface="Myriad Pro" pitchFamily="34" charset="0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err="1" smtClean="0">
                <a:latin typeface="Myriad Pro" pitchFamily="34" charset="0"/>
              </a:rPr>
              <a:t>Логи</a:t>
            </a:r>
            <a:r>
              <a:rPr lang="ru-RU" sz="2000" dirty="0" smtClean="0">
                <a:latin typeface="Myriad Pro" pitchFamily="34" charset="0"/>
              </a:rPr>
              <a:t> (файлы) на диске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endParaRPr lang="ru-RU" sz="2000" dirty="0" smtClean="0">
              <a:latin typeface="Myriad Pro" pitchFamily="34" charset="0"/>
            </a:endParaRPr>
          </a:p>
          <a:p>
            <a:pPr>
              <a:lnSpc>
                <a:spcPct val="150000"/>
              </a:lnSpc>
              <a:buSzPct val="120000"/>
            </a:pPr>
            <a:r>
              <a:rPr lang="ru-RU" sz="2000" dirty="0" smtClean="0">
                <a:latin typeface="Myriad Pro" pitchFamily="34" charset="0"/>
              </a:rPr>
              <a:t>Замечания: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Добавление задания в очередь – точка отказа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 charset="2"/>
              <a:buChar char="§"/>
            </a:pPr>
            <a:r>
              <a:rPr lang="ru-RU" sz="2000" dirty="0" smtClean="0">
                <a:latin typeface="Myriad Pro" pitchFamily="34" charset="0"/>
              </a:rPr>
              <a:t>БД должна быть очень надежной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il">
  <a:themeElements>
    <a:clrScheme name="Другая 5">
      <a:dk1>
        <a:sysClr val="windowText" lastClr="000000"/>
      </a:dk1>
      <a:lt1>
        <a:sysClr val="window" lastClr="FFFFFF"/>
      </a:lt1>
      <a:dk2>
        <a:srgbClr val="333333"/>
      </a:dk2>
      <a:lt2>
        <a:srgbClr val="EAEAEA"/>
      </a:lt2>
      <a:accent1>
        <a:srgbClr val="5F5F5F"/>
      </a:accent1>
      <a:accent2>
        <a:srgbClr val="808080"/>
      </a:accent2>
      <a:accent3>
        <a:srgbClr val="F5F5F5"/>
      </a:accent3>
      <a:accent4>
        <a:srgbClr val="DCDCDC"/>
      </a:accent4>
      <a:accent5>
        <a:srgbClr val="FFFFCC"/>
      </a:accent5>
      <a:accent6>
        <a:srgbClr val="1F497D"/>
      </a:accent6>
      <a:hlink>
        <a:srgbClr val="0000FF"/>
      </a:hlink>
      <a:folHlink>
        <a:srgbClr val="800080"/>
      </a:folHlink>
    </a:clrScheme>
    <a:fontScheme name="Другая 1">
      <a:majorFont>
        <a:latin typeface="PF Isotext Pro"/>
        <a:ea typeface=""/>
        <a:cs typeface=""/>
      </a:majorFont>
      <a:minorFont>
        <a:latin typeface="PF Iso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Mail.potx</Template>
  <TotalTime>6126</TotalTime>
  <Words>1601</Words>
  <Application>Microsoft Macintosh PowerPoint</Application>
  <PresentationFormat>On-screen Show (4:3)</PresentationFormat>
  <Paragraphs>411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Mail</vt:lpstr>
      <vt:lpstr>Проектирование высоконагруженных систем 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№7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HighLoad. Лекция №6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Левицкая-Кузьмина Мария Георгиевна</dc:creator>
  <cp:lastModifiedBy>Alexander Bykov</cp:lastModifiedBy>
  <cp:revision>94</cp:revision>
  <dcterms:created xsi:type="dcterms:W3CDTF">2013-08-30T14:07:33Z</dcterms:created>
  <dcterms:modified xsi:type="dcterms:W3CDTF">2016-11-01T14:01:09Z</dcterms:modified>
</cp:coreProperties>
</file>