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1" r:id="rId17"/>
    <p:sldId id="272" r:id="rId18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CCCE6"/>
          </a:solidFill>
        </a:fill>
      </a:tcStyle>
    </a:wholeTbl>
    <a:band2H>
      <a:tcTxStyle/>
      <a:tcStyle>
        <a:tcBdr/>
        <a:fill>
          <a:solidFill>
            <a:srgbClr val="E7E7F3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822" autoAdjust="0"/>
  </p:normalViewPr>
  <p:slideViewPr>
    <p:cSldViewPr snapToGrid="0">
      <p:cViewPr>
        <p:scale>
          <a:sx n="75" d="100"/>
          <a:sy n="75" d="100"/>
        </p:scale>
        <p:origin x="1485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8080945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9674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8437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1391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28651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5721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28205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9374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7951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6036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64350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标题文本"/>
          <p:cNvSpPr txBox="1">
            <a:spLocks noGrp="1"/>
          </p:cNvSpPr>
          <p:nvPr>
            <p:ph type="title"/>
          </p:nvPr>
        </p:nvSpPr>
        <p:spPr>
          <a:xfrm>
            <a:off x="457200" y="2286000"/>
            <a:ext cx="706755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100"/>
            </a:lvl1pPr>
          </a:lstStyle>
          <a:p>
            <a:r>
              <a:t>标题文本</a:t>
            </a:r>
          </a:p>
        </p:txBody>
      </p:sp>
      <p:sp>
        <p:nvSpPr>
          <p:cNvPr id="15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57200" y="6096000"/>
            <a:ext cx="3352800" cy="60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None/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标题文本"/>
          <p:cNvSpPr txBox="1">
            <a:spLocks noGrp="1"/>
          </p:cNvSpPr>
          <p:nvPr>
            <p:ph type="title"/>
          </p:nvPr>
        </p:nvSpPr>
        <p:spPr>
          <a:xfrm>
            <a:off x="7940" y="76200"/>
            <a:ext cx="6011863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标题文本</a:t>
            </a:r>
          </a:p>
        </p:txBody>
      </p:sp>
      <p:sp>
        <p:nvSpPr>
          <p:cNvPr id="96" name="正文级别 1…"/>
          <p:cNvSpPr txBox="1">
            <a:spLocks noGrp="1"/>
          </p:cNvSpPr>
          <p:nvPr>
            <p:ph type="body" idx="1"/>
          </p:nvPr>
        </p:nvSpPr>
        <p:spPr>
          <a:xfrm>
            <a:off x="685800" y="1600200"/>
            <a:ext cx="7543800" cy="3505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标题文本"/>
          <p:cNvSpPr txBox="1">
            <a:spLocks noGrp="1"/>
          </p:cNvSpPr>
          <p:nvPr>
            <p:ph type="title"/>
          </p:nvPr>
        </p:nvSpPr>
        <p:spPr>
          <a:xfrm>
            <a:off x="6175377" y="76200"/>
            <a:ext cx="2054225" cy="5029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标题文本</a:t>
            </a:r>
          </a:p>
        </p:txBody>
      </p:sp>
      <p:sp>
        <p:nvSpPr>
          <p:cNvPr id="105" name="正文级别 1…"/>
          <p:cNvSpPr txBox="1">
            <a:spLocks noGrp="1"/>
          </p:cNvSpPr>
          <p:nvPr>
            <p:ph type="body" idx="1"/>
          </p:nvPr>
        </p:nvSpPr>
        <p:spPr>
          <a:xfrm>
            <a:off x="7939" y="76200"/>
            <a:ext cx="6015038" cy="5029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文本"/>
          <p:cNvSpPr txBox="1">
            <a:spLocks noGrp="1"/>
          </p:cNvSpPr>
          <p:nvPr>
            <p:ph type="title"/>
          </p:nvPr>
        </p:nvSpPr>
        <p:spPr>
          <a:xfrm>
            <a:off x="7940" y="76200"/>
            <a:ext cx="6011863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标题文本</a:t>
            </a:r>
          </a:p>
        </p:txBody>
      </p:sp>
      <p:sp>
        <p:nvSpPr>
          <p:cNvPr id="24" name="正文级别 1…"/>
          <p:cNvSpPr txBox="1">
            <a:spLocks noGrp="1"/>
          </p:cNvSpPr>
          <p:nvPr>
            <p:ph type="body" idx="1"/>
          </p:nvPr>
        </p:nvSpPr>
        <p:spPr>
          <a:xfrm>
            <a:off x="685800" y="1600200"/>
            <a:ext cx="7543800" cy="3505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文本"/>
          <p:cNvSpPr txBox="1">
            <a:spLocks noGrp="1"/>
          </p:cNvSpPr>
          <p:nvPr>
            <p:ph type="title"/>
          </p:nvPr>
        </p:nvSpPr>
        <p:spPr>
          <a:xfrm>
            <a:off x="722314" y="4406904"/>
            <a:ext cx="7772401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33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722314" y="2906713"/>
            <a:ext cx="7772401" cy="1500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SzTx/>
              <a:buNone/>
            </a:lvl1pPr>
            <a:lvl2pPr marL="0" indent="457189">
              <a:buSzTx/>
              <a:buNone/>
            </a:lvl2pPr>
            <a:lvl3pPr marL="0" indent="914377">
              <a:buSzTx/>
              <a:buNone/>
            </a:lvl3pPr>
            <a:lvl4pPr marL="0" indent="1371566">
              <a:buSzTx/>
              <a:buNone/>
            </a:lvl4pPr>
            <a:lvl5pPr marL="0" indent="1828754">
              <a:buSz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文本"/>
          <p:cNvSpPr txBox="1">
            <a:spLocks noGrp="1"/>
          </p:cNvSpPr>
          <p:nvPr>
            <p:ph type="title"/>
          </p:nvPr>
        </p:nvSpPr>
        <p:spPr>
          <a:xfrm>
            <a:off x="7940" y="76200"/>
            <a:ext cx="6011863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标题文本</a:t>
            </a:r>
          </a:p>
        </p:txBody>
      </p:sp>
      <p:sp>
        <p:nvSpPr>
          <p:cNvPr id="42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85800" y="1600200"/>
            <a:ext cx="3695700" cy="3505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600"/>
              </a:spcBef>
              <a:buBlip>
                <a:blip r:embed="rId2"/>
              </a:buBlip>
              <a:defRPr sz="2800"/>
            </a:lvl1pPr>
            <a:lvl2pPr marL="959620" indent="-416708">
              <a:spcBef>
                <a:spcPts val="600"/>
              </a:spcBef>
              <a:buBlip>
                <a:blip r:embed="rId2"/>
              </a:buBlip>
              <a:defRPr sz="2800"/>
            </a:lvl2pPr>
            <a:lvl3pPr marL="1579523" indent="-500050">
              <a:spcBef>
                <a:spcPts val="600"/>
              </a:spcBef>
              <a:buBlip>
                <a:blip r:embed="rId2"/>
              </a:buBlip>
              <a:defRPr sz="2800"/>
            </a:lvl3pPr>
            <a:lvl4pPr marL="2171646" indent="-555611">
              <a:spcBef>
                <a:spcPts val="600"/>
              </a:spcBef>
              <a:buBlip>
                <a:blip r:embed="rId2"/>
              </a:buBlip>
              <a:defRPr sz="2800"/>
            </a:lvl4pPr>
            <a:lvl5pPr marL="2667287" indent="-432143">
              <a:spcBef>
                <a:spcPts val="600"/>
              </a:spcBef>
              <a:buBlip>
                <a:blip r:embed="rId2"/>
              </a:buBlip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标题文本"/>
          <p:cNvSpPr txBox="1">
            <a:spLocks noGrp="1"/>
          </p:cNvSpPr>
          <p:nvPr>
            <p:ph type="title"/>
          </p:nvPr>
        </p:nvSpPr>
        <p:spPr>
          <a:xfrm>
            <a:off x="457200" y="274642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标题文本</a:t>
            </a:r>
          </a:p>
        </p:txBody>
      </p:sp>
      <p:sp>
        <p:nvSpPr>
          <p:cNvPr id="51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500"/>
              </a:spcBef>
              <a:buSzTx/>
              <a:buNone/>
              <a:defRPr sz="2400"/>
            </a:lvl1pPr>
            <a:lvl2pPr marL="0" indent="457189">
              <a:spcBef>
                <a:spcPts val="500"/>
              </a:spcBef>
              <a:buSzTx/>
              <a:buNone/>
              <a:defRPr sz="2400"/>
            </a:lvl2pPr>
            <a:lvl3pPr marL="0" indent="914377">
              <a:spcBef>
                <a:spcPts val="500"/>
              </a:spcBef>
              <a:buSzTx/>
              <a:buNone/>
              <a:defRPr sz="2400"/>
            </a:lvl3pPr>
            <a:lvl4pPr marL="0" indent="1371566">
              <a:spcBef>
                <a:spcPts val="500"/>
              </a:spcBef>
              <a:buSzTx/>
              <a:buNone/>
              <a:defRPr sz="2400"/>
            </a:lvl4pPr>
            <a:lvl5pPr marL="0" indent="1828754">
              <a:spcBef>
                <a:spcPts val="500"/>
              </a:spcBef>
              <a:buSz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2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645027" y="1535112"/>
            <a:ext cx="4041775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500"/>
              </a:spcBef>
              <a:buSzTx/>
              <a:buNone/>
              <a:defRPr sz="2400"/>
            </a:lvl1pPr>
          </a:lstStyle>
          <a:p>
            <a:pPr marL="0" indent="0">
              <a:spcBef>
                <a:spcPts val="500"/>
              </a:spcBef>
              <a:buSzTx/>
              <a:buNone/>
              <a:defRPr sz="2400"/>
            </a:pPr>
            <a:endParaRPr/>
          </a:p>
        </p:txBody>
      </p:sp>
      <p:sp>
        <p:nvSpPr>
          <p:cNvPr id="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文本"/>
          <p:cNvSpPr txBox="1">
            <a:spLocks noGrp="1"/>
          </p:cNvSpPr>
          <p:nvPr>
            <p:ph type="title"/>
          </p:nvPr>
        </p:nvSpPr>
        <p:spPr>
          <a:xfrm>
            <a:off x="7940" y="76200"/>
            <a:ext cx="6011863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标题文本</a:t>
            </a:r>
          </a:p>
        </p:txBody>
      </p:sp>
      <p:sp>
        <p:nvSpPr>
          <p:cNvPr id="6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标题文本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76" name="正文级别 1…"/>
          <p:cNvSpPr txBox="1">
            <a:spLocks noGrp="1"/>
          </p:cNvSpPr>
          <p:nvPr>
            <p:ph type="body" idx="1"/>
          </p:nvPr>
        </p:nvSpPr>
        <p:spPr>
          <a:xfrm>
            <a:off x="3575050" y="273054"/>
            <a:ext cx="5111750" cy="58531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700"/>
              </a:spcBef>
              <a:buBlip>
                <a:blip r:embed="rId2"/>
              </a:buBlip>
              <a:defRPr sz="3200"/>
            </a:lvl1pPr>
            <a:lvl2pPr marL="951115" indent="-408204">
              <a:spcBef>
                <a:spcPts val="700"/>
              </a:spcBef>
              <a:buBlip>
                <a:blip r:embed="rId2"/>
              </a:buBlip>
              <a:defRPr sz="3200"/>
            </a:lvl2pPr>
            <a:lvl3pPr marL="1555712" indent="-476239">
              <a:spcBef>
                <a:spcPts val="700"/>
              </a:spcBef>
              <a:buBlip>
                <a:blip r:embed="rId2"/>
              </a:buBlip>
              <a:defRPr sz="3200"/>
            </a:lvl3pPr>
            <a:lvl4pPr marL="2187520" indent="-571486">
              <a:spcBef>
                <a:spcPts val="700"/>
              </a:spcBef>
              <a:buBlip>
                <a:blip r:embed="rId2"/>
              </a:buBlip>
              <a:defRPr sz="3200"/>
            </a:lvl4pPr>
            <a:lvl5pPr marL="2679633" indent="-444489">
              <a:spcBef>
                <a:spcPts val="700"/>
              </a:spcBef>
              <a:buBlip>
                <a:blip r:embed="rId2"/>
              </a:buBlip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7" name="文本占位符 3"/>
          <p:cNvSpPr>
            <a:spLocks noGrp="1"/>
          </p:cNvSpPr>
          <p:nvPr>
            <p:ph type="body" sz="half" idx="13"/>
          </p:nvPr>
        </p:nvSpPr>
        <p:spPr>
          <a:xfrm>
            <a:off x="457201" y="1435103"/>
            <a:ext cx="3008315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SzTx/>
              <a:buNone/>
              <a:defRPr sz="1400"/>
            </a:lvl1pPr>
          </a:lstStyle>
          <a:p>
            <a:pPr marL="0" indent="0">
              <a:spcBef>
                <a:spcPts val="300"/>
              </a:spcBef>
              <a:buSzTx/>
              <a:buNone/>
              <a:defRPr sz="1400"/>
            </a:pPr>
            <a:endParaRPr/>
          </a:p>
        </p:txBody>
      </p:sp>
      <p:sp>
        <p:nvSpPr>
          <p:cNvPr id="7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标题文本"/>
          <p:cNvSpPr txBox="1">
            <a:spLocks noGrp="1"/>
          </p:cNvSpPr>
          <p:nvPr>
            <p:ph type="title"/>
          </p:nvPr>
        </p:nvSpPr>
        <p:spPr>
          <a:xfrm>
            <a:off x="1792290" y="4800600"/>
            <a:ext cx="5486401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86" name="图片占位符 2"/>
          <p:cNvSpPr>
            <a:spLocks noGrp="1"/>
          </p:cNvSpPr>
          <p:nvPr>
            <p:ph type="pic" sz="half" idx="13"/>
          </p:nvPr>
        </p:nvSpPr>
        <p:spPr>
          <a:xfrm>
            <a:off x="1792290" y="612775"/>
            <a:ext cx="5486401" cy="411480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87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792290" y="5367341"/>
            <a:ext cx="5486401" cy="8048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SzTx/>
              <a:buNone/>
              <a:defRPr sz="1400"/>
            </a:lvl1pPr>
            <a:lvl2pPr marL="0" indent="457189">
              <a:spcBef>
                <a:spcPts val="300"/>
              </a:spcBef>
              <a:buSzTx/>
              <a:buNone/>
              <a:defRPr sz="1400"/>
            </a:lvl2pPr>
            <a:lvl3pPr marL="0" indent="914377">
              <a:spcBef>
                <a:spcPts val="300"/>
              </a:spcBef>
              <a:buSzTx/>
              <a:buNone/>
              <a:defRPr sz="1400"/>
            </a:lvl3pPr>
            <a:lvl4pPr marL="0" indent="1371566">
              <a:spcBef>
                <a:spcPts val="300"/>
              </a:spcBef>
              <a:buSzTx/>
              <a:buNone/>
              <a:defRPr sz="1400"/>
            </a:lvl4pPr>
            <a:lvl5pPr marL="0" indent="1828754">
              <a:spcBef>
                <a:spcPts val="300"/>
              </a:spcBef>
              <a:buSz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icture 2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0" y="-1588"/>
            <a:ext cx="9144000" cy="6862764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5" descr="Picture 5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7812089" y="6296029"/>
            <a:ext cx="1179513" cy="48577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标题文本"/>
          <p:cNvSpPr txBox="1"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5" name="正文级别 1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>
            <a:lvl1pPr>
              <a:buBlip>
                <a:blip r:embed="rId15"/>
              </a:buBlip>
            </a:lvl1pPr>
            <a:lvl2pPr>
              <a:buBlip>
                <a:blip r:embed="rId15"/>
              </a:buBlip>
            </a:lvl2pPr>
            <a:lvl3pPr>
              <a:buBlip>
                <a:blip r:embed="rId15"/>
              </a:buBlip>
            </a:lvl3pPr>
            <a:lvl4pPr>
              <a:buBlip>
                <a:blip r:embed="rId15"/>
              </a:buBlip>
            </a:lvl4pPr>
            <a:lvl5pPr>
              <a:buBlip>
                <a:blip r:embed="rId15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271715" y="6217854"/>
            <a:ext cx="281486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latin typeface="楷体"/>
                <a:ea typeface="楷体"/>
                <a:cs typeface="楷体"/>
                <a:sym typeface="楷体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3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3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3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3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3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457189" algn="l" defTabSz="9143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914377" algn="l" defTabSz="9143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1371566" algn="l" defTabSz="9143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1828754" algn="l" defTabSz="9143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261932" marR="0" indent="-261932" algn="l" defTabSz="914377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Blip>
          <a:blip r:embed="rId15"/>
        </a:buBlip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900089" marR="0" indent="-357178" algn="l" defTabSz="914377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Blip>
          <a:blip r:embed="rId15"/>
        </a:buBlip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1436651" marR="0" indent="-357178" algn="l" defTabSz="914377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Blip>
          <a:blip r:embed="rId15"/>
        </a:buBlip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1973213" marR="0" indent="-357178" algn="l" defTabSz="914377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Blip>
          <a:blip r:embed="rId15"/>
        </a:buBlip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2512951" marR="0" indent="-277806" algn="l" defTabSz="914377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Blip>
          <a:blip r:embed="rId15"/>
        </a:buBlip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2970139" marR="0" indent="-277806" algn="l" defTabSz="914377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Blip>
          <a:blip r:embed="rId15"/>
        </a:buBlip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3427326" marR="0" indent="-277806" algn="l" defTabSz="914377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Blip>
          <a:blip r:embed="rId15"/>
        </a:buBlip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3884515" marR="0" indent="-277805" algn="l" defTabSz="914377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Blip>
          <a:blip r:embed="rId15"/>
        </a:buBlip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4341703" marR="0" indent="-277805" algn="l" defTabSz="914377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Blip>
          <a:blip r:embed="rId15"/>
        </a:buBlip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r" defTabSz="9143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楷体"/>
        </a:defRPr>
      </a:lvl1pPr>
      <a:lvl2pPr marL="0" marR="0" indent="457189" algn="r" defTabSz="9143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楷体"/>
        </a:defRPr>
      </a:lvl2pPr>
      <a:lvl3pPr marL="0" marR="0" indent="914377" algn="r" defTabSz="9143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楷体"/>
        </a:defRPr>
      </a:lvl3pPr>
      <a:lvl4pPr marL="0" marR="0" indent="1371566" algn="r" defTabSz="9143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楷体"/>
        </a:defRPr>
      </a:lvl4pPr>
      <a:lvl5pPr marL="0" marR="0" indent="1828754" algn="r" defTabSz="9143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楷体"/>
        </a:defRPr>
      </a:lvl5pPr>
      <a:lvl6pPr marL="0" marR="0" indent="2285943" algn="r" defTabSz="9143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楷体"/>
        </a:defRPr>
      </a:lvl6pPr>
      <a:lvl7pPr marL="0" marR="0" indent="2743131" algn="r" defTabSz="9143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楷体"/>
        </a:defRPr>
      </a:lvl7pPr>
      <a:lvl8pPr marL="0" marR="0" indent="3200320" algn="r" defTabSz="9143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楷体"/>
        </a:defRPr>
      </a:lvl8pPr>
      <a:lvl9pPr marL="0" marR="0" indent="3657509" algn="r" defTabSz="9143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楷体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2"/>
          <p:cNvSpPr txBox="1">
            <a:spLocks noGrp="1"/>
          </p:cNvSpPr>
          <p:nvPr>
            <p:ph type="title"/>
          </p:nvPr>
        </p:nvSpPr>
        <p:spPr>
          <a:xfrm>
            <a:off x="457200" y="1828800"/>
            <a:ext cx="7772400" cy="1524000"/>
          </a:xfrm>
          <a:prstGeom prst="rect">
            <a:avLst/>
          </a:prstGeom>
        </p:spPr>
        <p:txBody>
          <a:bodyPr/>
          <a:lstStyle/>
          <a:p>
            <a:pPr algn="ctr"/>
            <a:r>
              <a:rPr dirty="0"/>
              <a:t>    </a:t>
            </a:r>
            <a:r>
              <a:rPr u="sng" dirty="0"/>
              <a:t> T3.1后台开发 </a:t>
            </a:r>
            <a:r>
              <a:rPr b="0" dirty="0" err="1">
                <a:latin typeface="黑体"/>
                <a:ea typeface="黑体"/>
                <a:cs typeface="黑体"/>
                <a:sym typeface="黑体"/>
              </a:rPr>
              <a:t>通道面试陈述</a:t>
            </a:r>
            <a:r>
              <a:rPr b="0" dirty="0">
                <a:latin typeface="黑体"/>
                <a:ea typeface="黑体"/>
                <a:cs typeface="黑体"/>
                <a:sym typeface="黑体"/>
              </a:rPr>
              <a:t/>
            </a:r>
            <a:br>
              <a:rPr b="0" dirty="0">
                <a:latin typeface="黑体"/>
                <a:ea typeface="黑体"/>
                <a:cs typeface="黑体"/>
                <a:sym typeface="黑体"/>
              </a:rPr>
            </a:br>
            <a:endParaRPr sz="2800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116" name="Rectangle 3"/>
          <p:cNvSpPr txBox="1"/>
          <p:nvPr/>
        </p:nvSpPr>
        <p:spPr>
          <a:xfrm>
            <a:off x="2896504" y="4026814"/>
            <a:ext cx="3350992" cy="861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lnSpc>
                <a:spcPct val="125000"/>
              </a:lnSpc>
              <a:defRPr sz="2000"/>
            </a:pPr>
            <a:r>
              <a:rPr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  <a:sym typeface="楷体_GB2312"/>
              </a:rPr>
              <a:t>申报人：eckoqzhang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  <a:sym typeface="楷体_GB2312"/>
              </a:rPr>
              <a:t>(张晴)</a:t>
            </a:r>
            <a:b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  <a:sym typeface="楷体_GB2312"/>
              </a:rPr>
            </a:b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  <a:sym typeface="楷体_GB2312"/>
              </a:rPr>
              <a:t>时间：2019/02/1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  <a:sym typeface="楷体_GB2312"/>
              </a:rPr>
              <a:t>9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楷体_GB2312"/>
              <a:sym typeface="楷体_GB231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Rectangle 3"/>
          <p:cNvSpPr txBox="1"/>
          <p:nvPr/>
        </p:nvSpPr>
        <p:spPr>
          <a:xfrm>
            <a:off x="321056" y="1908048"/>
            <a:ext cx="8483600" cy="485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>
              <a:defRPr sz="2100">
                <a:latin typeface="楷体"/>
                <a:ea typeface="楷体"/>
                <a:cs typeface="楷体"/>
                <a:sym typeface="楷体"/>
              </a:defRPr>
            </a:pPr>
            <a:r>
              <a:rPr sz="2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大文件加速</a:t>
            </a:r>
            <a:r>
              <a:rPr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分布式并行转码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1" name="线条"/>
          <p:cNvSpPr/>
          <p:nvPr/>
        </p:nvSpPr>
        <p:spPr>
          <a:xfrm>
            <a:off x="790327" y="3158242"/>
            <a:ext cx="543521" cy="9839"/>
          </a:xfrm>
          <a:prstGeom prst="line">
            <a:avLst/>
          </a:prstGeom>
          <a:ln w="25400">
            <a:solidFill>
              <a:srgbClr val="00A2FF"/>
            </a:solidFill>
            <a:tailEnd type="triangle"/>
          </a:ln>
        </p:spPr>
        <p:txBody>
          <a:bodyPr lIns="45719" tIns="45719" rIns="45719" bIns="45719"/>
          <a:lstStyle/>
          <a:p>
            <a:pPr algn="ctr" defTabSz="584185">
              <a:defRPr sz="2400"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2" name="源视频文件"/>
          <p:cNvSpPr txBox="1"/>
          <p:nvPr/>
        </p:nvSpPr>
        <p:spPr>
          <a:xfrm>
            <a:off x="321056" y="2732016"/>
            <a:ext cx="775853" cy="264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 b="0"/>
            </a:lvl1pPr>
          </a:lstStyle>
          <a:p>
            <a:r>
              <a:rPr sz="10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源视频文件</a:t>
            </a:r>
            <a:endParaRPr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3" name="线条"/>
          <p:cNvSpPr/>
          <p:nvPr/>
        </p:nvSpPr>
        <p:spPr>
          <a:xfrm flipV="1">
            <a:off x="794452" y="2799506"/>
            <a:ext cx="533770" cy="339830"/>
          </a:xfrm>
          <a:prstGeom prst="line">
            <a:avLst/>
          </a:prstGeom>
          <a:ln w="25400">
            <a:solidFill>
              <a:srgbClr val="00A2FF"/>
            </a:solidFill>
            <a:tailEnd type="triangle"/>
          </a:ln>
        </p:spPr>
        <p:txBody>
          <a:bodyPr lIns="45719" tIns="45719" rIns="45719" bIns="45719"/>
          <a:lstStyle/>
          <a:p>
            <a:pPr algn="ctr" defTabSz="584185">
              <a:defRPr sz="2400"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4" name="线条"/>
          <p:cNvSpPr/>
          <p:nvPr/>
        </p:nvSpPr>
        <p:spPr>
          <a:xfrm>
            <a:off x="790328" y="3158245"/>
            <a:ext cx="545006" cy="692523"/>
          </a:xfrm>
          <a:prstGeom prst="line">
            <a:avLst/>
          </a:prstGeom>
          <a:ln w="25400">
            <a:solidFill>
              <a:srgbClr val="00A2FF"/>
            </a:solidFill>
            <a:tailEnd type="triangle"/>
          </a:ln>
        </p:spPr>
        <p:txBody>
          <a:bodyPr lIns="45719" tIns="45719" rIns="45719" bIns="45719"/>
          <a:lstStyle/>
          <a:p>
            <a:pPr algn="ctr" defTabSz="584185">
              <a:defRPr sz="2400"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5" name="分片1转码"/>
          <p:cNvSpPr/>
          <p:nvPr/>
        </p:nvSpPr>
        <p:spPr>
          <a:xfrm>
            <a:off x="1335357" y="2632498"/>
            <a:ext cx="750499" cy="309146"/>
          </a:xfrm>
          <a:prstGeom prst="rect">
            <a:avLst/>
          </a:prstGeom>
          <a:solidFill>
            <a:srgbClr val="8AA0FF"/>
          </a:solidFill>
          <a:ln w="25400">
            <a:solidFill>
              <a:srgbClr val="00A2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rPr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分片1转码</a:t>
            </a:r>
          </a:p>
        </p:txBody>
      </p:sp>
      <p:sp>
        <p:nvSpPr>
          <p:cNvPr id="296" name="线条"/>
          <p:cNvSpPr/>
          <p:nvPr/>
        </p:nvSpPr>
        <p:spPr>
          <a:xfrm flipV="1">
            <a:off x="1710606" y="3196809"/>
            <a:ext cx="0" cy="452232"/>
          </a:xfrm>
          <a:prstGeom prst="line">
            <a:avLst/>
          </a:prstGeom>
          <a:ln w="25400">
            <a:solidFill>
              <a:srgbClr val="00A2FF"/>
            </a:solidFill>
            <a:prstDash val="sysDot"/>
            <a:miter lim="400000"/>
          </a:ln>
        </p:spPr>
        <p:txBody>
          <a:bodyPr lIns="45719" tIns="45719" rIns="45719" bIns="45719"/>
          <a:lstStyle/>
          <a:p>
            <a:pPr algn="ctr" defTabSz="584185">
              <a:defRPr sz="2400"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5" name="线条"/>
          <p:cNvSpPr/>
          <p:nvPr/>
        </p:nvSpPr>
        <p:spPr>
          <a:xfrm flipH="1" flipV="1">
            <a:off x="2941507" y="3271437"/>
            <a:ext cx="7135" cy="377604"/>
          </a:xfrm>
          <a:prstGeom prst="line">
            <a:avLst/>
          </a:prstGeom>
          <a:ln w="25400">
            <a:solidFill>
              <a:srgbClr val="00A2FF"/>
            </a:solidFill>
            <a:prstDash val="sysDot"/>
            <a:miter lim="400000"/>
          </a:ln>
        </p:spPr>
        <p:txBody>
          <a:bodyPr lIns="45719" tIns="45719" rIns="45719" bIns="45719"/>
          <a:lstStyle/>
          <a:p>
            <a:pPr algn="ctr" defTabSz="584185">
              <a:defRPr sz="2400"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6" name="线条"/>
          <p:cNvSpPr/>
          <p:nvPr/>
        </p:nvSpPr>
        <p:spPr>
          <a:xfrm>
            <a:off x="3063910" y="2673051"/>
            <a:ext cx="998614" cy="474515"/>
          </a:xfrm>
          <a:prstGeom prst="line">
            <a:avLst/>
          </a:prstGeom>
          <a:ln w="25400">
            <a:solidFill>
              <a:srgbClr val="00A2FF"/>
            </a:solidFill>
            <a:tailEnd type="triangle"/>
          </a:ln>
        </p:spPr>
        <p:txBody>
          <a:bodyPr lIns="45719" tIns="45719" rIns="45719" bIns="45719"/>
          <a:lstStyle/>
          <a:p>
            <a:pPr algn="ctr" defTabSz="584185">
              <a:defRPr sz="2400"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" name="线条"/>
          <p:cNvSpPr/>
          <p:nvPr/>
        </p:nvSpPr>
        <p:spPr>
          <a:xfrm>
            <a:off x="3316756" y="3173199"/>
            <a:ext cx="745768" cy="23610"/>
          </a:xfrm>
          <a:prstGeom prst="line">
            <a:avLst/>
          </a:prstGeom>
          <a:ln w="25400">
            <a:solidFill>
              <a:srgbClr val="00A2FF"/>
            </a:solidFill>
            <a:tailEnd type="triangle"/>
          </a:ln>
        </p:spPr>
        <p:txBody>
          <a:bodyPr lIns="45719" tIns="45719" rIns="45719" bIns="45719"/>
          <a:lstStyle/>
          <a:p>
            <a:pPr algn="ctr" defTabSz="584185">
              <a:defRPr sz="2400"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" name="线条"/>
          <p:cNvSpPr/>
          <p:nvPr/>
        </p:nvSpPr>
        <p:spPr>
          <a:xfrm flipV="1">
            <a:off x="3352213" y="3222442"/>
            <a:ext cx="710311" cy="581171"/>
          </a:xfrm>
          <a:prstGeom prst="line">
            <a:avLst/>
          </a:prstGeom>
          <a:ln w="25400">
            <a:solidFill>
              <a:srgbClr val="00A2FF"/>
            </a:solidFill>
            <a:tailEnd type="triangle"/>
          </a:ln>
        </p:spPr>
        <p:txBody>
          <a:bodyPr lIns="45719" tIns="45719" rIns="45719" bIns="45719"/>
          <a:lstStyle/>
          <a:p>
            <a:pPr algn="ctr" defTabSz="584185">
              <a:defRPr sz="2400"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1" name="线条"/>
          <p:cNvSpPr/>
          <p:nvPr/>
        </p:nvSpPr>
        <p:spPr>
          <a:xfrm>
            <a:off x="4813023" y="3196809"/>
            <a:ext cx="304815" cy="1"/>
          </a:xfrm>
          <a:prstGeom prst="line">
            <a:avLst/>
          </a:prstGeom>
          <a:ln w="25400">
            <a:solidFill>
              <a:srgbClr val="00A2FF"/>
            </a:solidFill>
            <a:tailEnd type="triangle"/>
          </a:ln>
        </p:spPr>
        <p:txBody>
          <a:bodyPr lIns="45719" tIns="45719" rIns="45719" bIns="45719"/>
          <a:lstStyle/>
          <a:p>
            <a:pPr algn="ctr" defTabSz="584185">
              <a:defRPr sz="2400"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2" name="线条"/>
          <p:cNvSpPr/>
          <p:nvPr/>
        </p:nvSpPr>
        <p:spPr>
          <a:xfrm>
            <a:off x="321056" y="4468264"/>
            <a:ext cx="5941204" cy="0"/>
          </a:xfrm>
          <a:prstGeom prst="line">
            <a:avLst/>
          </a:prstGeom>
          <a:ln w="25400">
            <a:solidFill>
              <a:srgbClr val="00A2FF"/>
            </a:solidFill>
          </a:ln>
        </p:spPr>
        <p:txBody>
          <a:bodyPr lIns="45719" tIns="45719" rIns="45719" bIns="45719"/>
          <a:lstStyle/>
          <a:p>
            <a:pPr algn="ctr" defTabSz="584185">
              <a:defRPr sz="2400"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3" name="源视频媒体信息"/>
          <p:cNvSpPr txBox="1"/>
          <p:nvPr/>
        </p:nvSpPr>
        <p:spPr>
          <a:xfrm>
            <a:off x="283064" y="4193030"/>
            <a:ext cx="1045158" cy="264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 b="0"/>
            </a:lvl1pPr>
          </a:lstStyle>
          <a:p>
            <a:r>
              <a:rPr sz="10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源视频媒体信息</a:t>
            </a:r>
            <a:endParaRPr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4" name="线条"/>
          <p:cNvSpPr/>
          <p:nvPr/>
        </p:nvSpPr>
        <p:spPr>
          <a:xfrm flipH="1" flipV="1">
            <a:off x="1710606" y="3968031"/>
            <a:ext cx="253" cy="481349"/>
          </a:xfrm>
          <a:prstGeom prst="line">
            <a:avLst/>
          </a:prstGeom>
          <a:ln w="25400">
            <a:solidFill>
              <a:srgbClr val="00A2FF"/>
            </a:solidFill>
            <a:tailEnd type="triangle"/>
          </a:ln>
        </p:spPr>
        <p:txBody>
          <a:bodyPr lIns="45719" tIns="45719" rIns="45719" bIns="45719"/>
          <a:lstStyle/>
          <a:p>
            <a:pPr algn="ctr" defTabSz="584185">
              <a:defRPr sz="2400"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5" name="线条"/>
          <p:cNvSpPr/>
          <p:nvPr/>
        </p:nvSpPr>
        <p:spPr>
          <a:xfrm flipH="1" flipV="1">
            <a:off x="2934021" y="3950306"/>
            <a:ext cx="7486" cy="517956"/>
          </a:xfrm>
          <a:prstGeom prst="line">
            <a:avLst/>
          </a:prstGeom>
          <a:ln w="25400">
            <a:solidFill>
              <a:srgbClr val="00A2FF"/>
            </a:solidFill>
            <a:tailEnd type="triangle"/>
          </a:ln>
        </p:spPr>
        <p:txBody>
          <a:bodyPr lIns="45719" tIns="45719" rIns="45719" bIns="45719"/>
          <a:lstStyle/>
          <a:p>
            <a:pPr algn="ctr" defTabSz="584185">
              <a:defRPr sz="2400"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6" name="线条"/>
          <p:cNvSpPr/>
          <p:nvPr/>
        </p:nvSpPr>
        <p:spPr>
          <a:xfrm flipV="1">
            <a:off x="4466096" y="3336084"/>
            <a:ext cx="0" cy="1132177"/>
          </a:xfrm>
          <a:prstGeom prst="line">
            <a:avLst/>
          </a:prstGeom>
          <a:ln w="25400">
            <a:solidFill>
              <a:srgbClr val="00A2FF"/>
            </a:solidFill>
            <a:tailEnd type="triangle"/>
          </a:ln>
        </p:spPr>
        <p:txBody>
          <a:bodyPr lIns="45719" tIns="45719" rIns="45719" bIns="45719"/>
          <a:lstStyle/>
          <a:p>
            <a:pPr algn="ctr" defTabSz="584185">
              <a:defRPr sz="2400"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" name="线条"/>
          <p:cNvSpPr/>
          <p:nvPr/>
        </p:nvSpPr>
        <p:spPr>
          <a:xfrm flipV="1">
            <a:off x="5493088" y="3336084"/>
            <a:ext cx="0" cy="1113296"/>
          </a:xfrm>
          <a:prstGeom prst="line">
            <a:avLst/>
          </a:prstGeom>
          <a:ln w="25400">
            <a:solidFill>
              <a:srgbClr val="00A2FF"/>
            </a:solidFill>
            <a:tailEnd type="triangle"/>
          </a:ln>
        </p:spPr>
        <p:txBody>
          <a:bodyPr lIns="45719" tIns="45719" rIns="45719" bIns="45719"/>
          <a:lstStyle/>
          <a:p>
            <a:pPr algn="ctr" defTabSz="584185">
              <a:defRPr sz="2400"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8" name="Rectangle 3"/>
          <p:cNvSpPr txBox="1"/>
          <p:nvPr/>
        </p:nvSpPr>
        <p:spPr>
          <a:xfrm>
            <a:off x="6171366" y="3147566"/>
            <a:ext cx="2702250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defTabSz="584200">
              <a:defRPr sz="1400" b="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大文件根据视频时长进行分片，每个分片独立进行转码</a:t>
            </a:r>
            <a:r>
              <a:rPr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  <a:r>
              <a:rPr sz="11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转码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sz="11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可以有效缩短到分片转码时间</a:t>
            </a:r>
            <a:endParaRPr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分片1转码"/>
          <p:cNvSpPr/>
          <p:nvPr/>
        </p:nvSpPr>
        <p:spPr>
          <a:xfrm>
            <a:off x="2566257" y="2616122"/>
            <a:ext cx="750499" cy="309146"/>
          </a:xfrm>
          <a:prstGeom prst="rect">
            <a:avLst/>
          </a:prstGeom>
          <a:solidFill>
            <a:srgbClr val="8AA0FF"/>
          </a:solidFill>
          <a:ln w="25400">
            <a:solidFill>
              <a:srgbClr val="00A2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rPr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分片</a:t>
            </a:r>
            <a:r>
              <a:rPr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检验</a:t>
            </a:r>
            <a:endParaRPr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分片1转码"/>
          <p:cNvSpPr/>
          <p:nvPr/>
        </p:nvSpPr>
        <p:spPr>
          <a:xfrm>
            <a:off x="1335357" y="3018627"/>
            <a:ext cx="750499" cy="309146"/>
          </a:xfrm>
          <a:prstGeom prst="rect">
            <a:avLst/>
          </a:prstGeom>
          <a:solidFill>
            <a:srgbClr val="8AA0FF"/>
          </a:solidFill>
          <a:ln w="25400">
            <a:solidFill>
              <a:srgbClr val="00A2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rPr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分片</a:t>
            </a:r>
            <a:r>
              <a:rPr 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转码</a:t>
            </a:r>
            <a:endParaRPr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线条"/>
          <p:cNvSpPr/>
          <p:nvPr/>
        </p:nvSpPr>
        <p:spPr>
          <a:xfrm flipV="1">
            <a:off x="2087365" y="3163942"/>
            <a:ext cx="486004" cy="4140"/>
          </a:xfrm>
          <a:prstGeom prst="line">
            <a:avLst/>
          </a:prstGeom>
          <a:ln w="25400">
            <a:solidFill>
              <a:srgbClr val="00A2FF"/>
            </a:solidFill>
            <a:tailEnd type="triangle"/>
          </a:ln>
        </p:spPr>
        <p:txBody>
          <a:bodyPr lIns="45719" tIns="45719" rIns="45719" bIns="45719"/>
          <a:lstStyle/>
          <a:p>
            <a:pPr algn="ctr" defTabSz="584185">
              <a:defRPr sz="2400"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分片1转码"/>
          <p:cNvSpPr/>
          <p:nvPr/>
        </p:nvSpPr>
        <p:spPr>
          <a:xfrm>
            <a:off x="2566257" y="3013509"/>
            <a:ext cx="750499" cy="309146"/>
          </a:xfrm>
          <a:prstGeom prst="rect">
            <a:avLst/>
          </a:prstGeom>
          <a:solidFill>
            <a:srgbClr val="8AA0FF"/>
          </a:solidFill>
          <a:ln w="25400">
            <a:solidFill>
              <a:srgbClr val="00A2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rPr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分片</a:t>
            </a:r>
            <a:r>
              <a:rPr 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检验</a:t>
            </a:r>
            <a:endParaRPr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线条"/>
          <p:cNvSpPr/>
          <p:nvPr/>
        </p:nvSpPr>
        <p:spPr>
          <a:xfrm>
            <a:off x="2085856" y="2799507"/>
            <a:ext cx="480401" cy="0"/>
          </a:xfrm>
          <a:prstGeom prst="line">
            <a:avLst/>
          </a:prstGeom>
          <a:ln w="25400">
            <a:solidFill>
              <a:srgbClr val="00A2FF"/>
            </a:solidFill>
            <a:tailEnd type="triangle"/>
          </a:ln>
        </p:spPr>
        <p:txBody>
          <a:bodyPr lIns="45719" tIns="45719" rIns="45719" bIns="45719"/>
          <a:lstStyle/>
          <a:p>
            <a:pPr algn="ctr" defTabSz="584185">
              <a:defRPr sz="2400"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分片1转码"/>
          <p:cNvSpPr/>
          <p:nvPr/>
        </p:nvSpPr>
        <p:spPr>
          <a:xfrm>
            <a:off x="1353074" y="3654159"/>
            <a:ext cx="750499" cy="309146"/>
          </a:xfrm>
          <a:prstGeom prst="rect">
            <a:avLst/>
          </a:prstGeom>
          <a:solidFill>
            <a:srgbClr val="8AA0FF"/>
          </a:solidFill>
          <a:ln w="25400">
            <a:solidFill>
              <a:srgbClr val="00A2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rPr sz="105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分片</a:t>
            </a:r>
            <a:r>
              <a:rPr lang="en-US" sz="10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sz="105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转码</a:t>
            </a:r>
            <a:endParaRPr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线条"/>
          <p:cNvSpPr/>
          <p:nvPr/>
        </p:nvSpPr>
        <p:spPr>
          <a:xfrm flipV="1">
            <a:off x="2105082" y="3796496"/>
            <a:ext cx="478868" cy="7118"/>
          </a:xfrm>
          <a:prstGeom prst="line">
            <a:avLst/>
          </a:prstGeom>
          <a:ln w="25400">
            <a:solidFill>
              <a:srgbClr val="00A2FF"/>
            </a:solidFill>
            <a:tailEnd type="triangle"/>
          </a:ln>
        </p:spPr>
        <p:txBody>
          <a:bodyPr lIns="45719" tIns="45719" rIns="45719" bIns="45719"/>
          <a:lstStyle/>
          <a:p>
            <a:pPr algn="ctr" defTabSz="584185">
              <a:defRPr sz="2400"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分片1转码"/>
          <p:cNvSpPr/>
          <p:nvPr/>
        </p:nvSpPr>
        <p:spPr>
          <a:xfrm>
            <a:off x="2583974" y="3649041"/>
            <a:ext cx="750499" cy="309146"/>
          </a:xfrm>
          <a:prstGeom prst="rect">
            <a:avLst/>
          </a:prstGeom>
          <a:solidFill>
            <a:srgbClr val="8AA0FF"/>
          </a:solidFill>
          <a:ln w="25400">
            <a:solidFill>
              <a:srgbClr val="00A2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rPr sz="105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分片</a:t>
            </a:r>
            <a:r>
              <a:rPr lang="en-US" sz="105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检验</a:t>
            </a:r>
            <a:endParaRPr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分片1转码"/>
          <p:cNvSpPr/>
          <p:nvPr/>
        </p:nvSpPr>
        <p:spPr>
          <a:xfrm>
            <a:off x="4064310" y="3030431"/>
            <a:ext cx="750499" cy="309146"/>
          </a:xfrm>
          <a:prstGeom prst="rect">
            <a:avLst/>
          </a:prstGeom>
          <a:solidFill>
            <a:srgbClr val="8AA0FF"/>
          </a:solidFill>
          <a:ln w="25400">
            <a:solidFill>
              <a:srgbClr val="00A2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分片合并</a:t>
            </a:r>
            <a:endParaRPr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分片1转码"/>
          <p:cNvSpPr/>
          <p:nvPr/>
        </p:nvSpPr>
        <p:spPr>
          <a:xfrm>
            <a:off x="5117838" y="3026939"/>
            <a:ext cx="750499" cy="309146"/>
          </a:xfrm>
          <a:prstGeom prst="rect">
            <a:avLst/>
          </a:prstGeom>
          <a:solidFill>
            <a:srgbClr val="8AA0FF"/>
          </a:solidFill>
          <a:ln w="25400">
            <a:solidFill>
              <a:srgbClr val="00A2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合并校验</a:t>
            </a:r>
            <a:endParaRPr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6" name="表格"/>
          <p:cNvGraphicFramePr/>
          <p:nvPr>
            <p:extLst>
              <p:ext uri="{D42A27DB-BD31-4B8C-83A1-F6EECF244321}">
                <p14:modId xmlns:p14="http://schemas.microsoft.com/office/powerpoint/2010/main" val="697837466"/>
              </p:ext>
            </p:extLst>
          </p:nvPr>
        </p:nvGraphicFramePr>
        <p:xfrm>
          <a:off x="364890" y="5073890"/>
          <a:ext cx="6090924" cy="1444443"/>
        </p:xfrm>
        <a:graphic>
          <a:graphicData uri="http://schemas.openxmlformats.org/drawingml/2006/table">
            <a:tbl>
              <a:tblPr bandRow="1">
                <a:tableStyleId>{CF821DB8-F4EB-4A41-A1BA-3FCAFE7338EE}</a:tableStyleId>
              </a:tblPr>
              <a:tblGrid>
                <a:gridCol w="1522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2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2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551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 dirty="0" err="1">
                          <a:sym typeface="Times New Roman"/>
                        </a:rPr>
                        <a:t>转码清晰度</a:t>
                      </a:r>
                      <a:endParaRPr sz="1200" dirty="0">
                        <a:sym typeface="Times New Roman"/>
                      </a:endParaRPr>
                    </a:p>
                  </a:txBody>
                  <a:tcPr marL="0" marR="0" marT="0" marB="0" horzOverflow="overflow">
                    <a:lnT w="25400">
                      <a:solidFill>
                        <a:srgbClr val="000000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 dirty="0" err="1">
                          <a:sym typeface="Times New Roman"/>
                        </a:rPr>
                        <a:t>不分片</a:t>
                      </a:r>
                      <a:endParaRPr sz="1200" dirty="0">
                        <a:sym typeface="Times New Roman"/>
                      </a:endParaRPr>
                    </a:p>
                  </a:txBody>
                  <a:tcPr marL="0" marR="0" marT="0" marB="0" horzOverflow="overflow">
                    <a:lnT w="25400">
                      <a:solidFill>
                        <a:srgbClr val="000000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 dirty="0">
                          <a:sym typeface="Times New Roman"/>
                        </a:rPr>
                        <a:t>分片时长100s</a:t>
                      </a:r>
                    </a:p>
                  </a:txBody>
                  <a:tcPr marL="0" marR="0" marT="0" marB="0" horzOverflow="overflow">
                    <a:lnT w="25400">
                      <a:solidFill>
                        <a:srgbClr val="000000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sym typeface="Times New Roman"/>
                        </a:rPr>
                        <a:t>分片时长50s</a:t>
                      </a:r>
                    </a:p>
                  </a:txBody>
                  <a:tcPr marL="0" marR="0" marT="0" marB="0" horzOverflow="overflow">
                    <a:lnT w="25400">
                      <a:solidFill>
                        <a:srgbClr val="000000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973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sym typeface="Times New Roman"/>
                        </a:rPr>
                        <a:t>320*240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sym typeface="Times New Roman"/>
                        </a:rPr>
                        <a:t>1660.22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sym typeface="Times New Roman"/>
                        </a:rPr>
                        <a:t>26.67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sym typeface="Times New Roman"/>
                        </a:rPr>
                        <a:t>12.9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973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sym typeface="Times New Roman"/>
                        </a:rPr>
                        <a:t>640*360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sym typeface="Times New Roman"/>
                        </a:rPr>
                        <a:t>2957.95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 dirty="0">
                          <a:sym typeface="Times New Roman"/>
                        </a:rPr>
                        <a:t>43.58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sym typeface="Times New Roman"/>
                        </a:rPr>
                        <a:t>24.55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973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sym typeface="Times New Roman"/>
                        </a:rPr>
                        <a:t>1280*720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sym typeface="Times New Roman"/>
                        </a:rPr>
                        <a:t>5018.7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sym typeface="Times New Roman"/>
                        </a:rPr>
                        <a:t>86.65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sym typeface="Times New Roman"/>
                        </a:rPr>
                        <a:t>40.3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973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sym typeface="Times New Roman"/>
                        </a:rPr>
                        <a:t>1920*1080</a:t>
                      </a:r>
                    </a:p>
                  </a:txBody>
                  <a:tcPr marL="0" marR="0" marT="0" marB="0" horzOverflow="overflow">
                    <a:lnB w="254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 dirty="0">
                          <a:sym typeface="Times New Roman"/>
                        </a:rPr>
                        <a:t>10946.2</a:t>
                      </a:r>
                    </a:p>
                  </a:txBody>
                  <a:tcPr marL="0" marR="0" marT="0" marB="0" horzOverflow="overflow">
                    <a:lnB w="254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sym typeface="Times New Roman"/>
                        </a:rPr>
                        <a:t>181</a:t>
                      </a:r>
                    </a:p>
                  </a:txBody>
                  <a:tcPr marL="0" marR="0" marT="0" marB="0" horzOverflow="overflow">
                    <a:lnB w="254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 dirty="0">
                          <a:sym typeface="Times New Roman"/>
                        </a:rPr>
                        <a:t>88.6</a:t>
                      </a:r>
                    </a:p>
                  </a:txBody>
                  <a:tcPr marL="0" marR="0" marT="0" marB="0" horzOverflow="overflow">
                    <a:lnB w="254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7" name="Rectangle 3"/>
          <p:cNvSpPr txBox="1"/>
          <p:nvPr/>
        </p:nvSpPr>
        <p:spPr>
          <a:xfrm>
            <a:off x="321056" y="4749642"/>
            <a:ext cx="4320936" cy="3361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algn="ctr" defTabSz="731520">
              <a:defRPr sz="1360"/>
            </a:lvl1pPr>
          </a:lstStyle>
          <a:p>
            <a:pPr algn="l"/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1h50min视频分片下载转码时间</a:t>
            </a:r>
          </a:p>
        </p:txBody>
      </p:sp>
      <p:sp>
        <p:nvSpPr>
          <p:cNvPr id="48" name="Rectangle 3"/>
          <p:cNvSpPr txBox="1"/>
          <p:nvPr/>
        </p:nvSpPr>
        <p:spPr>
          <a:xfrm>
            <a:off x="6638573" y="5450344"/>
            <a:ext cx="2235043" cy="691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defTabSz="841226">
              <a:defRPr sz="1288" b="0"/>
            </a:pPr>
            <a:r>
              <a:rPr 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源文件不分片到</a:t>
            </a:r>
            <a:r>
              <a:rPr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100s分片，下载转码时间减少了</a:t>
            </a:r>
            <a:r>
              <a:rPr sz="1050" dirty="0">
                <a:solidFill>
                  <a:srgbClr val="FF23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倍左右。</a:t>
            </a:r>
          </a:p>
        </p:txBody>
      </p:sp>
      <p:sp>
        <p:nvSpPr>
          <p:cNvPr id="51" name="Rectangle 2"/>
          <p:cNvSpPr txBox="1">
            <a:spLocks/>
          </p:cNvSpPr>
          <p:nvPr/>
        </p:nvSpPr>
        <p:spPr>
          <a:xfrm>
            <a:off x="228600" y="228600"/>
            <a:ext cx="7391400" cy="8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377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0" algn="l" defTabSz="914377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l" defTabSz="914377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l" defTabSz="914377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l" defTabSz="914377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457189" algn="l" defTabSz="914377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914377" algn="l" defTabSz="914377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1371566" algn="l" defTabSz="914377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1828754" algn="l" defTabSz="914377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hangingPunct="1">
              <a:defRPr sz="2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  <a:sym typeface="微软雅黑"/>
              </a:rPr>
              <a:t>视频转码平台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  <a:sym typeface="微软雅黑"/>
              </a:rPr>
              <a:t>—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  <a:sym typeface="微软雅黑"/>
              </a:rPr>
              <a:t>延时</a:t>
            </a:r>
            <a:endParaRPr lang="zh-CN" altLang="en-US" sz="21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  <a:sym typeface="微软雅黑"/>
            </a:endParaRPr>
          </a:p>
        </p:txBody>
      </p:sp>
      <p:pic>
        <p:nvPicPr>
          <p:cNvPr id="52" name="Picture 3" descr="MCj0311778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87" y="1066800"/>
            <a:ext cx="506747" cy="75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30"/>
          <p:cNvSpPr txBox="1">
            <a:spLocks noChangeArrowheads="1"/>
          </p:cNvSpPr>
          <p:nvPr/>
        </p:nvSpPr>
        <p:spPr bwMode="auto">
          <a:xfrm>
            <a:off x="881729" y="1269899"/>
            <a:ext cx="40045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2000" indent="-285750">
              <a:defRPr/>
            </a:pP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如何保证大文件转码时耗比达标</a:t>
            </a:r>
            <a:endParaRPr lang="en-US" altLang="zh-CN" sz="1800" b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Rectangle 2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391400" cy="838200"/>
          </a:xfrm>
          <a:prstGeom prst="rect">
            <a:avLst/>
          </a:prstGeom>
        </p:spPr>
        <p:txBody>
          <a:bodyPr/>
          <a:lstStyle/>
          <a:p>
            <a:pPr>
              <a:defRPr sz="2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视频转码平台—</a:t>
            </a:r>
            <a:r>
              <a:rPr sz="2100">
                <a:latin typeface="微软雅黑" panose="020B0503020204020204" pitchFamily="34" charset="-122"/>
                <a:ea typeface="微软雅黑" panose="020B0503020204020204" pitchFamily="34" charset="-122"/>
              </a:rPr>
              <a:t>延时</a:t>
            </a:r>
          </a:p>
        </p:txBody>
      </p:sp>
      <p:pic>
        <p:nvPicPr>
          <p:cNvPr id="321" name="企业微信截图_15501353217588.png" descr="企业微信截图_1550135321758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8836" y="2139011"/>
            <a:ext cx="2713236" cy="3033973"/>
          </a:xfrm>
          <a:prstGeom prst="rect">
            <a:avLst/>
          </a:prstGeom>
          <a:ln w="12700">
            <a:miter lim="400000"/>
          </a:ln>
        </p:spPr>
      </p:pic>
      <p:sp>
        <p:nvSpPr>
          <p:cNvPr id="322" name="Rectangle 3"/>
          <p:cNvSpPr txBox="1"/>
          <p:nvPr/>
        </p:nvSpPr>
        <p:spPr>
          <a:xfrm>
            <a:off x="291148" y="1333872"/>
            <a:ext cx="3972464" cy="502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>
              <a:defRPr sz="2100">
                <a:latin typeface="楷体"/>
                <a:ea typeface="楷体"/>
                <a:cs typeface="楷体"/>
                <a:sym typeface="楷体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码时耗比优化</a:t>
            </a:r>
            <a:r>
              <a:rPr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pic>
        <p:nvPicPr>
          <p:cNvPr id="323" name="企业微信截图_15503947342444.png" descr="企业微信截图_1550394734244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04726" y="2139011"/>
            <a:ext cx="3441501" cy="2922544"/>
          </a:xfrm>
          <a:prstGeom prst="rect">
            <a:avLst/>
          </a:prstGeom>
          <a:ln w="12700">
            <a:miter lim="400000"/>
          </a:ln>
        </p:spPr>
      </p:pic>
      <p:sp>
        <p:nvSpPr>
          <p:cNvPr id="324" name="箭头"/>
          <p:cNvSpPr/>
          <p:nvPr/>
        </p:nvSpPr>
        <p:spPr>
          <a:xfrm>
            <a:off x="3921671" y="3295132"/>
            <a:ext cx="850900" cy="610303"/>
          </a:xfrm>
          <a:prstGeom prst="rightArrow">
            <a:avLst>
              <a:gd name="adj1" fmla="val 32000"/>
              <a:gd name="adj2" fmla="val 89231"/>
            </a:avLst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</a:ln>
          <a:effectLst>
            <a:outerShdw dist="53882" dir="2700000" rotWithShape="0">
              <a:srgbClr val="969696"/>
            </a:outerShdw>
          </a:effectLst>
        </p:spPr>
        <p:txBody>
          <a:bodyPr lIns="46799" tIns="46799" rIns="46799" bIns="46799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5" name="Rectangle 3"/>
          <p:cNvSpPr txBox="1"/>
          <p:nvPr/>
        </p:nvSpPr>
        <p:spPr>
          <a:xfrm>
            <a:off x="3492072" y="2818967"/>
            <a:ext cx="1710096" cy="3361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defTabSz="566674">
              <a:defRPr sz="1358" b="0">
                <a:solidFill>
                  <a:srgbClr val="FD262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sz="1359">
                <a:latin typeface="微软雅黑" panose="020B0503020204020204" pitchFamily="34" charset="-122"/>
                <a:ea typeface="微软雅黑" panose="020B0503020204020204" pitchFamily="34" charset="-122"/>
              </a:rPr>
              <a:t>   67%提升到99%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Rectangle 2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391400" cy="838200"/>
          </a:xfrm>
          <a:prstGeom prst="rect">
            <a:avLst/>
          </a:prstGeom>
        </p:spPr>
        <p:txBody>
          <a:bodyPr/>
          <a:lstStyle/>
          <a:p>
            <a:pPr>
              <a:defRPr sz="2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视频转码平台</a:t>
            </a:r>
            <a:r>
              <a:rPr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endParaRPr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2" name="问题：…"/>
          <p:cNvSpPr txBox="1"/>
          <p:nvPr/>
        </p:nvSpPr>
        <p:spPr>
          <a:xfrm>
            <a:off x="318088" y="1383117"/>
            <a:ext cx="8507829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indent="228594"/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3" name="原因："/>
          <p:cNvSpPr txBox="1"/>
          <p:nvPr/>
        </p:nvSpPr>
        <p:spPr>
          <a:xfrm>
            <a:off x="0" y="1066800"/>
            <a:ext cx="850782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indent="228594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利用率分析</a:t>
            </a:r>
            <a:r>
              <a:rPr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4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599" y="2232248"/>
            <a:ext cx="4602193" cy="1230297"/>
          </a:xfrm>
          <a:prstGeom prst="rect">
            <a:avLst/>
          </a:prstGeom>
          <a:ln w="12700">
            <a:miter lim="400000"/>
          </a:ln>
        </p:spPr>
      </p:pic>
      <p:sp>
        <p:nvSpPr>
          <p:cNvPr id="335" name="1.  同一业务请求类型数量差异大。"/>
          <p:cNvSpPr txBox="1"/>
          <p:nvPr/>
        </p:nvSpPr>
        <p:spPr>
          <a:xfrm>
            <a:off x="0" y="1628696"/>
            <a:ext cx="8507829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indent="228594"/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 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同一业务请求类型数量差异大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336" name="空间UGC本地视频中截图请求是转码请求的是10倍"/>
          <p:cNvSpPr txBox="1"/>
          <p:nvPr/>
        </p:nvSpPr>
        <p:spPr>
          <a:xfrm>
            <a:off x="4950473" y="2570400"/>
            <a:ext cx="2325263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indent="228594">
              <a:defRPr sz="1100" b="0"/>
            </a:pPr>
            <a:r>
              <a:rPr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r>
              <a:rPr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中截图请求是转码请求的是</a:t>
            </a:r>
            <a:r>
              <a:rPr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10倍</a:t>
            </a:r>
          </a:p>
        </p:txBody>
      </p:sp>
      <p:sp>
        <p:nvSpPr>
          <p:cNvPr id="337" name="2.  同一业务请求量波动大，有明显高峰和低峰期。"/>
          <p:cNvSpPr txBox="1"/>
          <p:nvPr/>
        </p:nvSpPr>
        <p:spPr>
          <a:xfrm>
            <a:off x="-55314" y="4043493"/>
            <a:ext cx="8507829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indent="228594"/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同一业务请求量波动大，有明显高峰和低峰期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338" name="企业微信截图_1550028611845.png" descr="企业微信截图_155002861184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8275" y="4600414"/>
            <a:ext cx="2325263" cy="1485411"/>
          </a:xfrm>
          <a:prstGeom prst="rect">
            <a:avLst/>
          </a:prstGeom>
          <a:ln w="12700">
            <a:miter lim="400000"/>
          </a:ln>
        </p:spPr>
      </p:pic>
      <p:sp>
        <p:nvSpPr>
          <p:cNvPr id="339" name="业务天请求除运营活动外呈固定规律，高峰期明显，CPU资源在低峰期浪费"/>
          <p:cNvSpPr txBox="1"/>
          <p:nvPr/>
        </p:nvSpPr>
        <p:spPr>
          <a:xfrm>
            <a:off x="4083433" y="5073210"/>
            <a:ext cx="3351475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indent="228594">
              <a:defRPr sz="1100" b="0"/>
            </a:pPr>
            <a:r>
              <a:rPr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业务天请求除运营活动外呈固定规律，高峰期明显，CPU资源在低峰期浪费</a:t>
            </a:r>
            <a:endParaRPr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1. 请求拆分，轻重任务分开处理"/>
          <p:cNvSpPr txBox="1"/>
          <p:nvPr/>
        </p:nvSpPr>
        <p:spPr>
          <a:xfrm>
            <a:off x="512997" y="2479310"/>
            <a:ext cx="3016852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请求拆分，轻重任务分开处理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5" name="拆分"/>
          <p:cNvSpPr/>
          <p:nvPr/>
        </p:nvSpPr>
        <p:spPr>
          <a:xfrm>
            <a:off x="1575439" y="3508227"/>
            <a:ext cx="1308101" cy="460376"/>
          </a:xfrm>
          <a:prstGeom prst="rect">
            <a:avLst/>
          </a:prstGeom>
          <a:solidFill>
            <a:srgbClr val="8AA0FF"/>
          </a:solidFill>
          <a:ln w="25400">
            <a:solidFill>
              <a:srgbClr val="00A2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拆分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6" name="线条"/>
          <p:cNvSpPr/>
          <p:nvPr/>
        </p:nvSpPr>
        <p:spPr>
          <a:xfrm>
            <a:off x="2254625" y="2918680"/>
            <a:ext cx="1" cy="585035"/>
          </a:xfrm>
          <a:prstGeom prst="line">
            <a:avLst/>
          </a:prstGeom>
          <a:ln w="25400">
            <a:solidFill>
              <a:srgbClr val="00A2FF"/>
            </a:solidFill>
            <a:tailEnd type="triangle"/>
          </a:ln>
        </p:spPr>
        <p:txBody>
          <a:bodyPr lIns="45719" tIns="45719" rIns="45719" bIns="45719"/>
          <a:lstStyle/>
          <a:p>
            <a:pPr algn="ctr" defTabSz="584185">
              <a:defRPr sz="2400"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7" name="接收转码请求"/>
          <p:cNvSpPr txBox="1"/>
          <p:nvPr/>
        </p:nvSpPr>
        <p:spPr>
          <a:xfrm>
            <a:off x="1218132" y="3001210"/>
            <a:ext cx="1025922" cy="287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接收转码请求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" name="矩形"/>
          <p:cNvSpPr/>
          <p:nvPr/>
        </p:nvSpPr>
        <p:spPr>
          <a:xfrm>
            <a:off x="335477" y="4288044"/>
            <a:ext cx="4175215" cy="1265901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rgbClr val="00A2FF"/>
            </a:solidFill>
          </a:ln>
        </p:spPr>
        <p:txBody>
          <a:bodyPr lIns="50800" tIns="50800" rIns="50800" bIns="50800" anchor="ctr"/>
          <a:lstStyle/>
          <a:p>
            <a:pPr algn="ctr" defTabSz="584185">
              <a:defRPr sz="2400"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9" name="普通转码集群"/>
          <p:cNvSpPr/>
          <p:nvPr/>
        </p:nvSpPr>
        <p:spPr>
          <a:xfrm>
            <a:off x="377306" y="4836658"/>
            <a:ext cx="1231901" cy="623268"/>
          </a:xfrm>
          <a:prstGeom prst="wedgeEllipseCallout">
            <a:avLst>
              <a:gd name="adj1" fmla="val 11001"/>
              <a:gd name="adj2" fmla="val -41851"/>
            </a:avLst>
          </a:prstGeom>
          <a:solidFill>
            <a:schemeClr val="accent3">
              <a:lumOff val="44000"/>
            </a:schemeClr>
          </a:solidFill>
          <a:ln w="25400">
            <a:solidFill>
              <a:srgbClr val="00A2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200"/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普通转码集群</a:t>
            </a:r>
          </a:p>
        </p:txBody>
      </p:sp>
      <p:sp>
        <p:nvSpPr>
          <p:cNvPr id="350" name="线条"/>
          <p:cNvSpPr/>
          <p:nvPr/>
        </p:nvSpPr>
        <p:spPr>
          <a:xfrm flipH="1">
            <a:off x="1291703" y="3980050"/>
            <a:ext cx="887071" cy="887071"/>
          </a:xfrm>
          <a:prstGeom prst="line">
            <a:avLst/>
          </a:prstGeom>
          <a:ln w="25400">
            <a:solidFill>
              <a:srgbClr val="00A2FF"/>
            </a:solidFill>
            <a:tailEnd type="triangle"/>
          </a:ln>
        </p:spPr>
        <p:txBody>
          <a:bodyPr lIns="45719" tIns="45719" rIns="45719" bIns="45719"/>
          <a:lstStyle/>
          <a:p>
            <a:pPr algn="ctr" defTabSz="584185">
              <a:defRPr sz="2400"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1" name="线条"/>
          <p:cNvSpPr/>
          <p:nvPr/>
        </p:nvSpPr>
        <p:spPr>
          <a:xfrm>
            <a:off x="2292989" y="3976187"/>
            <a:ext cx="1" cy="860415"/>
          </a:xfrm>
          <a:prstGeom prst="line">
            <a:avLst/>
          </a:prstGeom>
          <a:ln w="25400">
            <a:solidFill>
              <a:srgbClr val="00A2FF"/>
            </a:solidFill>
            <a:tailEnd type="triangle"/>
          </a:ln>
        </p:spPr>
        <p:txBody>
          <a:bodyPr lIns="45719" tIns="45719" rIns="45719" bIns="45719"/>
          <a:lstStyle/>
          <a:p>
            <a:pPr algn="ctr" defTabSz="584185">
              <a:defRPr sz="2400"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2" name="线条"/>
          <p:cNvSpPr/>
          <p:nvPr/>
        </p:nvSpPr>
        <p:spPr>
          <a:xfrm>
            <a:off x="2415477" y="3972986"/>
            <a:ext cx="1114372" cy="868735"/>
          </a:xfrm>
          <a:prstGeom prst="line">
            <a:avLst/>
          </a:prstGeom>
          <a:ln w="25400">
            <a:solidFill>
              <a:srgbClr val="00A2FF"/>
            </a:solidFill>
            <a:tailEnd type="triangle"/>
          </a:ln>
        </p:spPr>
        <p:txBody>
          <a:bodyPr lIns="45719" tIns="45719" rIns="45719" bIns="45719"/>
          <a:lstStyle/>
          <a:p>
            <a:pPr algn="ctr" defTabSz="584185">
              <a:defRPr sz="2400"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3" name="截图请求"/>
          <p:cNvSpPr txBox="1"/>
          <p:nvPr/>
        </p:nvSpPr>
        <p:spPr>
          <a:xfrm>
            <a:off x="1921465" y="4291812"/>
            <a:ext cx="666849" cy="271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1100" b="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截图请求</a:t>
            </a:r>
          </a:p>
        </p:txBody>
      </p:sp>
      <p:sp>
        <p:nvSpPr>
          <p:cNvPr id="354" name="普通转码请求"/>
          <p:cNvSpPr txBox="1"/>
          <p:nvPr/>
        </p:nvSpPr>
        <p:spPr>
          <a:xfrm>
            <a:off x="646932" y="4291812"/>
            <a:ext cx="948978" cy="271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1100" b="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普通转码请求</a:t>
            </a:r>
          </a:p>
        </p:txBody>
      </p:sp>
      <p:sp>
        <p:nvSpPr>
          <p:cNvPr id="355" name="极速高清请求"/>
          <p:cNvSpPr txBox="1"/>
          <p:nvPr/>
        </p:nvSpPr>
        <p:spPr>
          <a:xfrm>
            <a:off x="3092832" y="4291812"/>
            <a:ext cx="948978" cy="271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1100" b="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极速高清请求</a:t>
            </a:r>
          </a:p>
        </p:txBody>
      </p:sp>
      <p:sp>
        <p:nvSpPr>
          <p:cNvPr id="356" name="不同转码集群中，单路转码CPU核数具体调整"/>
          <p:cNvSpPr txBox="1"/>
          <p:nvPr/>
        </p:nvSpPr>
        <p:spPr>
          <a:xfrm>
            <a:off x="572140" y="5799566"/>
            <a:ext cx="3699731" cy="318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1400" b="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不同转码集群中，单路转码CPU核数具体调整</a:t>
            </a:r>
          </a:p>
        </p:txBody>
      </p:sp>
      <p:sp>
        <p:nvSpPr>
          <p:cNvPr id="357" name="视频截图集群"/>
          <p:cNvSpPr/>
          <p:nvPr/>
        </p:nvSpPr>
        <p:spPr>
          <a:xfrm>
            <a:off x="1721728" y="4854548"/>
            <a:ext cx="1231901" cy="623268"/>
          </a:xfrm>
          <a:prstGeom prst="wedgeEllipseCallout">
            <a:avLst>
              <a:gd name="adj1" fmla="val 11001"/>
              <a:gd name="adj2" fmla="val -41851"/>
            </a:avLst>
          </a:prstGeom>
          <a:solidFill>
            <a:schemeClr val="accent3">
              <a:lumOff val="44000"/>
            </a:schemeClr>
          </a:solidFill>
          <a:ln w="25400">
            <a:solidFill>
              <a:srgbClr val="00A2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200"/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视频截图集群</a:t>
            </a:r>
          </a:p>
        </p:txBody>
      </p:sp>
      <p:sp>
        <p:nvSpPr>
          <p:cNvPr id="358" name="极速高清集群"/>
          <p:cNvSpPr/>
          <p:nvPr/>
        </p:nvSpPr>
        <p:spPr>
          <a:xfrm>
            <a:off x="3116951" y="4854548"/>
            <a:ext cx="1231901" cy="623268"/>
          </a:xfrm>
          <a:prstGeom prst="wedgeEllipseCallout">
            <a:avLst>
              <a:gd name="adj1" fmla="val 11001"/>
              <a:gd name="adj2" fmla="val -41851"/>
            </a:avLst>
          </a:prstGeom>
          <a:solidFill>
            <a:schemeClr val="accent3">
              <a:lumOff val="44000"/>
            </a:schemeClr>
          </a:solidFill>
          <a:ln w="25400">
            <a:solidFill>
              <a:srgbClr val="00A2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200"/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极速高清集群</a:t>
            </a:r>
          </a:p>
        </p:txBody>
      </p:sp>
      <p:sp>
        <p:nvSpPr>
          <p:cNvPr id="359" name="普通转码单路2核…"/>
          <p:cNvSpPr txBox="1"/>
          <p:nvPr/>
        </p:nvSpPr>
        <p:spPr>
          <a:xfrm>
            <a:off x="5035654" y="3079183"/>
            <a:ext cx="2325096" cy="50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40625" indent="-240625" defTabSz="584185">
              <a:buSzPct val="100000"/>
              <a:buChar char="•"/>
              <a:defRPr sz="1300" b="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300">
                <a:latin typeface="微软雅黑" panose="020B0503020204020204" pitchFamily="34" charset="-122"/>
                <a:ea typeface="微软雅黑" panose="020B0503020204020204" pitchFamily="34" charset="-122"/>
              </a:rPr>
              <a:t>普通转码单路2核</a:t>
            </a:r>
          </a:p>
          <a:p>
            <a:pPr marL="240625" indent="-240625" defTabSz="584185">
              <a:buSzPct val="100000"/>
              <a:buChar char="•"/>
              <a:defRPr sz="1300" b="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300">
                <a:latin typeface="微软雅黑" panose="020B0503020204020204" pitchFamily="34" charset="-122"/>
                <a:ea typeface="微软雅黑" panose="020B0503020204020204" pitchFamily="34" charset="-122"/>
              </a:rPr>
              <a:t>普通转码:截图=1:6</a:t>
            </a:r>
          </a:p>
        </p:txBody>
      </p:sp>
      <p:sp>
        <p:nvSpPr>
          <p:cNvPr id="360" name="6核服务器"/>
          <p:cNvSpPr/>
          <p:nvPr/>
        </p:nvSpPr>
        <p:spPr>
          <a:xfrm>
            <a:off x="4886314" y="3983769"/>
            <a:ext cx="1154113" cy="705508"/>
          </a:xfrm>
          <a:prstGeom prst="roundRect">
            <a:avLst>
              <a:gd name="adj" fmla="val 20145"/>
            </a:avLst>
          </a:prstGeom>
          <a:solidFill>
            <a:schemeClr val="accent3">
              <a:lumOff val="44000"/>
            </a:schemeClr>
          </a:solidFill>
          <a:ln w="25400">
            <a:solidFill>
              <a:srgbClr val="00A2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584200">
              <a:defRPr sz="1400"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6核服务器</a:t>
            </a:r>
          </a:p>
        </p:txBody>
      </p:sp>
      <p:sp>
        <p:nvSpPr>
          <p:cNvPr id="361" name="双箭头"/>
          <p:cNvSpPr/>
          <p:nvPr/>
        </p:nvSpPr>
        <p:spPr>
          <a:xfrm>
            <a:off x="6077800" y="4158757"/>
            <a:ext cx="1308101" cy="355531"/>
          </a:xfrm>
          <a:prstGeom prst="leftRightArrow">
            <a:avLst>
              <a:gd name="adj1" fmla="val 18598"/>
              <a:gd name="adj2" fmla="val 85175"/>
            </a:avLst>
          </a:prstGeom>
          <a:solidFill>
            <a:schemeClr val="accent3">
              <a:lumOff val="44000"/>
            </a:schemeClr>
          </a:solidFill>
          <a:ln w="25400">
            <a:solidFill>
              <a:srgbClr val="00A2FF"/>
            </a:solidFill>
          </a:ln>
        </p:spPr>
        <p:txBody>
          <a:bodyPr lIns="50800" tIns="50800" rIns="50800" bIns="50800" anchor="ctr"/>
          <a:lstStyle/>
          <a:p>
            <a:pPr algn="ctr" defTabSz="584185">
              <a:defRPr sz="2400"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2" name="18路截图请求"/>
          <p:cNvSpPr/>
          <p:nvPr/>
        </p:nvSpPr>
        <p:spPr>
          <a:xfrm>
            <a:off x="7398754" y="4004046"/>
            <a:ext cx="1308100" cy="55963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rgbClr val="00A2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584200">
              <a:defRPr sz="1400"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18路截图请求</a:t>
            </a:r>
          </a:p>
        </p:txBody>
      </p:sp>
      <p:sp>
        <p:nvSpPr>
          <p:cNvPr id="363" name="2. 请求类型配置权重"/>
          <p:cNvSpPr txBox="1"/>
          <p:nvPr/>
        </p:nvSpPr>
        <p:spPr>
          <a:xfrm>
            <a:off x="4684626" y="2479310"/>
            <a:ext cx="1990930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请求类型配置权重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4" name="3路普通转码"/>
          <p:cNvSpPr/>
          <p:nvPr/>
        </p:nvSpPr>
        <p:spPr>
          <a:xfrm>
            <a:off x="7398754" y="5148292"/>
            <a:ext cx="1308100" cy="55963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rgbClr val="00A2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584200">
              <a:defRPr sz="1400"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3路普通转码</a:t>
            </a:r>
          </a:p>
        </p:txBody>
      </p:sp>
      <p:sp>
        <p:nvSpPr>
          <p:cNvPr id="25" name="Rectangle 3"/>
          <p:cNvSpPr txBox="1"/>
          <p:nvPr/>
        </p:nvSpPr>
        <p:spPr>
          <a:xfrm>
            <a:off x="510307" y="1961787"/>
            <a:ext cx="5294786" cy="485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>
              <a:defRPr sz="2100">
                <a:latin typeface="楷体"/>
                <a:ea typeface="楷体"/>
                <a:cs typeface="楷体"/>
                <a:sym typeface="楷体"/>
              </a:defRPr>
            </a:pP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任务轻重分离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" name="Picture 3" descr="MCj0311778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87" y="1066800"/>
            <a:ext cx="506747" cy="75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30"/>
          <p:cNvSpPr txBox="1">
            <a:spLocks noChangeArrowheads="1"/>
          </p:cNvSpPr>
          <p:nvPr/>
        </p:nvSpPr>
        <p:spPr bwMode="auto">
          <a:xfrm>
            <a:off x="881729" y="1269899"/>
            <a:ext cx="40045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2000" indent="-285750">
              <a:defRPr/>
            </a:pP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如何处理请求类型数量差异大</a:t>
            </a:r>
            <a:endParaRPr lang="en-US" altLang="zh-CN" sz="18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Rectangle 2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391400" cy="838200"/>
          </a:xfrm>
          <a:prstGeom prst="rect">
            <a:avLst/>
          </a:prstGeom>
        </p:spPr>
        <p:txBody>
          <a:bodyPr/>
          <a:lstStyle/>
          <a:p>
            <a:pPr>
              <a:defRPr sz="2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视频转码平台</a:t>
            </a:r>
            <a:r>
              <a:rPr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endParaRPr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master"/>
          <p:cNvSpPr/>
          <p:nvPr/>
        </p:nvSpPr>
        <p:spPr>
          <a:xfrm>
            <a:off x="862334" y="2498274"/>
            <a:ext cx="895774" cy="460376"/>
          </a:xfrm>
          <a:prstGeom prst="rect">
            <a:avLst/>
          </a:prstGeom>
          <a:solidFill>
            <a:srgbClr val="8AA0FF"/>
          </a:solidFill>
          <a:ln w="25400">
            <a:solidFill>
              <a:srgbClr val="00A2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</a:p>
        </p:txBody>
      </p:sp>
      <p:sp>
        <p:nvSpPr>
          <p:cNvPr id="371" name="矩形"/>
          <p:cNvSpPr/>
          <p:nvPr/>
        </p:nvSpPr>
        <p:spPr>
          <a:xfrm>
            <a:off x="649811" y="3120664"/>
            <a:ext cx="4435098" cy="1884349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rgbClr val="00A2FF"/>
            </a:solidFill>
          </a:ln>
        </p:spPr>
        <p:txBody>
          <a:bodyPr lIns="50800" tIns="50800" rIns="50800" bIns="50800" anchor="ctr"/>
          <a:lstStyle/>
          <a:p>
            <a:pPr algn="ctr" defTabSz="584185">
              <a:defRPr sz="2400"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2" name="探测"/>
          <p:cNvSpPr/>
          <p:nvPr/>
        </p:nvSpPr>
        <p:spPr>
          <a:xfrm>
            <a:off x="862336" y="3802846"/>
            <a:ext cx="759216" cy="360706"/>
          </a:xfrm>
          <a:prstGeom prst="rect">
            <a:avLst/>
          </a:prstGeom>
          <a:solidFill>
            <a:srgbClr val="8AA0FF"/>
          </a:solidFill>
          <a:ln w="25400">
            <a:solidFill>
              <a:srgbClr val="00A2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rPr sz="1200">
                <a:latin typeface="微软雅黑" panose="020B0503020204020204" pitchFamily="34" charset="-122"/>
                <a:ea typeface="微软雅黑" panose="020B0503020204020204" pitchFamily="34" charset="-122"/>
              </a:rPr>
              <a:t>探测</a:t>
            </a:r>
          </a:p>
        </p:txBody>
      </p:sp>
      <p:sp>
        <p:nvSpPr>
          <p:cNvPr id="373" name="线条"/>
          <p:cNvSpPr/>
          <p:nvPr/>
        </p:nvSpPr>
        <p:spPr>
          <a:xfrm flipH="1">
            <a:off x="1241945" y="2950427"/>
            <a:ext cx="1" cy="838725"/>
          </a:xfrm>
          <a:prstGeom prst="line">
            <a:avLst/>
          </a:prstGeom>
          <a:ln w="25400">
            <a:solidFill>
              <a:srgbClr val="00A2FF"/>
            </a:solidFill>
            <a:tailEnd type="triangle"/>
          </a:ln>
        </p:spPr>
        <p:txBody>
          <a:bodyPr lIns="45719" tIns="45719" rIns="45719" bIns="45719"/>
          <a:lstStyle/>
          <a:p>
            <a:pPr algn="ctr" defTabSz="584185">
              <a:defRPr sz="2400"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4" name="集群负载：…"/>
          <p:cNvSpPr txBox="1"/>
          <p:nvPr/>
        </p:nvSpPr>
        <p:spPr>
          <a:xfrm>
            <a:off x="610196" y="2993649"/>
            <a:ext cx="132600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800"/>
            </a:pPr>
            <a:r>
              <a:rPr sz="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集群负载</a:t>
            </a:r>
            <a:r>
              <a:rPr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marL="106944" indent="-106944">
              <a:buSzPct val="100000"/>
              <a:buAutoNum type="arabicPeriod"/>
              <a:defRPr sz="800"/>
            </a:pP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free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busy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dead</a:t>
            </a:r>
            <a:r>
              <a:rPr sz="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endParaRPr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6944" indent="-106944">
              <a:buSzPct val="100000"/>
              <a:buAutoNum type="arabicPeriod"/>
              <a:defRPr sz="800"/>
            </a:pPr>
            <a:r>
              <a:rPr sz="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总资源</a:t>
            </a:r>
            <a:endParaRPr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6944" indent="-106944">
              <a:buSzPct val="100000"/>
              <a:buAutoNum type="arabicPeriod"/>
              <a:defRPr sz="800"/>
            </a:pPr>
            <a:r>
              <a:rPr sz="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需要资源数</a:t>
            </a:r>
            <a:endParaRPr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5" name="缩扩容算法"/>
          <p:cNvSpPr/>
          <p:nvPr/>
        </p:nvSpPr>
        <p:spPr>
          <a:xfrm>
            <a:off x="2138531" y="3819578"/>
            <a:ext cx="1149977" cy="309905"/>
          </a:xfrm>
          <a:prstGeom prst="rect">
            <a:avLst/>
          </a:prstGeom>
          <a:solidFill>
            <a:srgbClr val="8AA0FF"/>
          </a:solidFill>
          <a:ln w="25400">
            <a:solidFill>
              <a:srgbClr val="00A2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rPr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缩扩容算法</a:t>
            </a:r>
            <a:endParaRPr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6" name="上下架"/>
          <p:cNvSpPr/>
          <p:nvPr/>
        </p:nvSpPr>
        <p:spPr>
          <a:xfrm>
            <a:off x="3940144" y="3801419"/>
            <a:ext cx="759216" cy="346222"/>
          </a:xfrm>
          <a:prstGeom prst="rect">
            <a:avLst/>
          </a:prstGeom>
          <a:solidFill>
            <a:srgbClr val="8AA0FF"/>
          </a:solidFill>
          <a:ln w="25400">
            <a:solidFill>
              <a:srgbClr val="00A2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rPr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上下架</a:t>
            </a:r>
            <a:endParaRPr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7" name="docker平台"/>
          <p:cNvSpPr/>
          <p:nvPr/>
        </p:nvSpPr>
        <p:spPr>
          <a:xfrm>
            <a:off x="3693078" y="2537207"/>
            <a:ext cx="1253348" cy="460376"/>
          </a:xfrm>
          <a:prstGeom prst="rect">
            <a:avLst/>
          </a:prstGeom>
          <a:solidFill>
            <a:srgbClr val="8AA0FF"/>
          </a:solidFill>
          <a:ln w="25400">
            <a:solidFill>
              <a:srgbClr val="00A2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docker平台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8" name="持久化存储"/>
          <p:cNvSpPr/>
          <p:nvPr/>
        </p:nvSpPr>
        <p:spPr>
          <a:xfrm>
            <a:off x="2101237" y="4524704"/>
            <a:ext cx="1452000" cy="460376"/>
          </a:xfrm>
          <a:prstGeom prst="roundRect">
            <a:avLst>
              <a:gd name="adj" fmla="val 36254"/>
            </a:avLst>
          </a:prstGeom>
          <a:solidFill>
            <a:schemeClr val="accent3">
              <a:lumOff val="44000"/>
            </a:schemeClr>
          </a:solidFill>
          <a:ln w="25400">
            <a:solidFill>
              <a:srgbClr val="00A2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900"/>
            </a:lvl1pPr>
          </a:lstStyle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持久化存储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9" name="线条"/>
          <p:cNvSpPr/>
          <p:nvPr/>
        </p:nvSpPr>
        <p:spPr>
          <a:xfrm>
            <a:off x="1204929" y="4194242"/>
            <a:ext cx="896308" cy="548804"/>
          </a:xfrm>
          <a:prstGeom prst="line">
            <a:avLst/>
          </a:prstGeom>
          <a:ln w="25400">
            <a:solidFill>
              <a:srgbClr val="00A2FF"/>
            </a:solidFill>
            <a:tailEnd type="triangle"/>
          </a:ln>
        </p:spPr>
        <p:txBody>
          <a:bodyPr lIns="45719" tIns="45719" rIns="45719" bIns="45719"/>
          <a:lstStyle/>
          <a:p>
            <a:pPr algn="ctr" defTabSz="584185">
              <a:defRPr sz="2400"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0" name="负载信息入库"/>
          <p:cNvSpPr txBox="1"/>
          <p:nvPr/>
        </p:nvSpPr>
        <p:spPr>
          <a:xfrm>
            <a:off x="1351476" y="4408663"/>
            <a:ext cx="718145" cy="225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"/>
            </a:lvl1pPr>
          </a:lstStyle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负载信息入库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1" name="线条"/>
          <p:cNvSpPr/>
          <p:nvPr/>
        </p:nvSpPr>
        <p:spPr>
          <a:xfrm flipV="1">
            <a:off x="2780847" y="4141673"/>
            <a:ext cx="1" cy="370841"/>
          </a:xfrm>
          <a:prstGeom prst="line">
            <a:avLst/>
          </a:prstGeom>
          <a:ln w="25400">
            <a:solidFill>
              <a:srgbClr val="00A2FF"/>
            </a:solidFill>
            <a:headEnd type="triangle"/>
            <a:tailEnd type="triangle"/>
          </a:ln>
        </p:spPr>
        <p:txBody>
          <a:bodyPr lIns="45719" tIns="45719" rIns="45719" bIns="45719"/>
          <a:lstStyle/>
          <a:p>
            <a:pPr algn="ctr" defTabSz="584185">
              <a:defRPr sz="2400"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2" name="分析负载信息生成缩扩容任务"/>
          <p:cNvSpPr txBox="1"/>
          <p:nvPr/>
        </p:nvSpPr>
        <p:spPr>
          <a:xfrm>
            <a:off x="2091293" y="4264005"/>
            <a:ext cx="1436291" cy="225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"/>
            </a:lvl1pPr>
          </a:lstStyle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分析负载信息生成缩扩容任务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3" name="线条"/>
          <p:cNvSpPr/>
          <p:nvPr/>
        </p:nvSpPr>
        <p:spPr>
          <a:xfrm flipV="1">
            <a:off x="3559200" y="4179646"/>
            <a:ext cx="818343" cy="626518"/>
          </a:xfrm>
          <a:prstGeom prst="line">
            <a:avLst/>
          </a:prstGeom>
          <a:ln w="25400">
            <a:solidFill>
              <a:srgbClr val="00A2FF"/>
            </a:solidFill>
            <a:headEnd type="triangle"/>
            <a:tailEnd type="triangle"/>
          </a:ln>
        </p:spPr>
        <p:txBody>
          <a:bodyPr lIns="45719" tIns="45719" rIns="45719" bIns="45719"/>
          <a:lstStyle/>
          <a:p>
            <a:pPr algn="ctr" defTabSz="584185">
              <a:defRPr sz="2400"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4" name="线条"/>
          <p:cNvSpPr/>
          <p:nvPr/>
        </p:nvSpPr>
        <p:spPr>
          <a:xfrm flipV="1">
            <a:off x="4319752" y="3006514"/>
            <a:ext cx="1" cy="726549"/>
          </a:xfrm>
          <a:prstGeom prst="line">
            <a:avLst/>
          </a:prstGeom>
          <a:ln w="25400">
            <a:solidFill>
              <a:srgbClr val="00A2FF"/>
            </a:solidFill>
            <a:headEnd type="triangle"/>
            <a:tailEnd type="triangle"/>
          </a:ln>
        </p:spPr>
        <p:txBody>
          <a:bodyPr lIns="45719" tIns="45719" rIns="45719" bIns="45719"/>
          <a:lstStyle/>
          <a:p>
            <a:pPr algn="ctr" defTabSz="584185">
              <a:defRPr sz="2400"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5" name="执行弹性缩扩容"/>
          <p:cNvSpPr txBox="1"/>
          <p:nvPr/>
        </p:nvSpPr>
        <p:spPr>
          <a:xfrm>
            <a:off x="3967174" y="3288524"/>
            <a:ext cx="820738" cy="225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"/>
            </a:lvl1pPr>
          </a:lstStyle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执行弹性缩扩容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6" name="一致性校验"/>
          <p:cNvSpPr/>
          <p:nvPr/>
        </p:nvSpPr>
        <p:spPr>
          <a:xfrm>
            <a:off x="2138531" y="3215387"/>
            <a:ext cx="1154113" cy="343035"/>
          </a:xfrm>
          <a:prstGeom prst="rect">
            <a:avLst/>
          </a:prstGeom>
          <a:solidFill>
            <a:srgbClr val="8AA0FF"/>
          </a:solidFill>
          <a:ln w="25400">
            <a:solidFill>
              <a:srgbClr val="00A2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rPr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一致性校验</a:t>
            </a:r>
            <a:endParaRPr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ectangle 3"/>
          <p:cNvSpPr txBox="1"/>
          <p:nvPr/>
        </p:nvSpPr>
        <p:spPr>
          <a:xfrm>
            <a:off x="330200" y="1852683"/>
            <a:ext cx="3958336" cy="485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>
              <a:defRPr sz="2100">
                <a:latin typeface="楷体"/>
                <a:ea typeface="楷体"/>
                <a:cs typeface="楷体"/>
                <a:sym typeface="楷体"/>
              </a:defRPr>
            </a:pP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弹性缩扩容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Picture 3" descr="MCj0311778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87" y="1066800"/>
            <a:ext cx="506747" cy="75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30"/>
          <p:cNvSpPr txBox="1">
            <a:spLocks noChangeArrowheads="1"/>
          </p:cNvSpPr>
          <p:nvPr/>
        </p:nvSpPr>
        <p:spPr bwMode="auto">
          <a:xfrm>
            <a:off x="881729" y="1269899"/>
            <a:ext cx="40045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2000" indent="-285750">
              <a:defRPr/>
            </a:pP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如何处理请求波动大</a:t>
            </a:r>
            <a:endParaRPr lang="en-US" altLang="zh-CN" sz="18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Rectangle 3"/>
          <p:cNvSpPr txBox="1"/>
          <p:nvPr/>
        </p:nvSpPr>
        <p:spPr>
          <a:xfrm>
            <a:off x="5180469" y="2408436"/>
            <a:ext cx="3029466" cy="2989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defTabSz="584200">
              <a:defRPr sz="1400" b="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640027" y="4163552"/>
            <a:ext cx="30222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扩容：</a:t>
            </a:r>
            <a:endParaRPr lang="en-US" altLang="zh-CN" sz="1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采样点中需要资源数呈增长趋势</a:t>
            </a:r>
            <a:endParaRPr lang="en-US" altLang="zh-CN" sz="1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采样点中平均需要资源数大于</a:t>
            </a:r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且需要资源数无明显波动</a:t>
            </a:r>
            <a:endParaRPr lang="en-US" altLang="zh-CN" sz="1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缩容</a:t>
            </a:r>
            <a:r>
              <a:rPr lang="zh-CN" altLang="en-US" sz="1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1" indent="-171450">
              <a:buFont typeface="Wingdings" panose="05000000000000000000" pitchFamily="2" charset="2"/>
              <a:buChar char="Ø"/>
            </a:pPr>
            <a:r>
              <a:rPr lang="zh-CN" altLang="en-US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采样点中</a:t>
            </a:r>
            <a:r>
              <a:rPr lang="zh-CN" altLang="en-US" sz="1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资源空闲率大</a:t>
            </a:r>
            <a:endPara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1" indent="-171450">
              <a:buFont typeface="Wingdings" panose="05000000000000000000" pitchFamily="2" charset="2"/>
              <a:buChar char="Ø"/>
            </a:pPr>
            <a:r>
              <a:rPr lang="zh-CN" altLang="en-US" sz="1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采样点中资源空闲率占比高</a:t>
            </a:r>
            <a:endParaRPr lang="en-US" altLang="zh-CN" sz="1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391400" cy="838200"/>
          </a:xfrm>
          <a:prstGeom prst="rect">
            <a:avLst/>
          </a:prstGeom>
        </p:spPr>
        <p:txBody>
          <a:bodyPr/>
          <a:lstStyle/>
          <a:p>
            <a:pPr>
              <a:defRPr sz="2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视频转码平台</a:t>
            </a:r>
            <a:r>
              <a:rPr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endParaRPr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Rectangle 2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391400" cy="838200"/>
          </a:xfrm>
          <a:prstGeom prst="rect">
            <a:avLst/>
          </a:prstGeom>
        </p:spPr>
        <p:txBody>
          <a:bodyPr/>
          <a:lstStyle/>
          <a:p>
            <a:pPr>
              <a:defRPr sz="2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视频转码平台</a:t>
            </a:r>
            <a:r>
              <a:rPr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endParaRPr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" name="天平均CPU利用率从25%提升到50%"/>
          <p:cNvSpPr txBox="1"/>
          <p:nvPr/>
        </p:nvSpPr>
        <p:spPr>
          <a:xfrm>
            <a:off x="778065" y="1910859"/>
            <a:ext cx="4854984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900"/>
            </a:pPr>
            <a:r>
              <a:rPr sz="19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天平均CPU利用率从25%提升到</a:t>
            </a:r>
            <a:r>
              <a:rPr sz="1900" b="0" dirty="0">
                <a:solidFill>
                  <a:srgbClr val="FD0D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sz="19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</a:p>
        </p:txBody>
      </p:sp>
      <p:pic>
        <p:nvPicPr>
          <p:cNvPr id="369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8065" y="2370291"/>
            <a:ext cx="6292469" cy="3112765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Rectangle 3"/>
          <p:cNvSpPr txBox="1"/>
          <p:nvPr/>
        </p:nvSpPr>
        <p:spPr>
          <a:xfrm>
            <a:off x="291148" y="1333872"/>
            <a:ext cx="3972464" cy="502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>
              <a:defRPr sz="2100">
                <a:latin typeface="楷体"/>
                <a:ea typeface="楷体"/>
                <a:cs typeface="楷体"/>
                <a:sym typeface="楷体"/>
              </a:defRPr>
            </a:lvl1pPr>
          </a:lstStyle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利用率优化</a:t>
            </a:r>
            <a:r>
              <a:rPr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10558286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Rectangle 2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391400" cy="8382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总结和展望</a:t>
            </a:r>
          </a:p>
        </p:txBody>
      </p:sp>
      <p:sp>
        <p:nvSpPr>
          <p:cNvPr id="389" name="Rectangle 3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382000" cy="4572000"/>
          </a:xfrm>
          <a:prstGeom prst="rect">
            <a:avLst/>
          </a:prstGeom>
        </p:spPr>
        <p:txBody>
          <a:bodyPr/>
          <a:lstStyle/>
          <a:p>
            <a:pPr marL="317492" indent="-317492">
              <a:spcBef>
                <a:spcPts val="0"/>
              </a:spcBef>
              <a:defRPr sz="2100"/>
            </a:pP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59619" lvl="1" indent="-416708">
              <a:spcBef>
                <a:spcPts val="0"/>
              </a:spcBef>
              <a:defRPr sz="1600" b="0">
                <a:latin typeface="楷体"/>
                <a:ea typeface="楷体"/>
                <a:cs typeface="楷体"/>
                <a:sym typeface="楷体"/>
              </a:defRPr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重构后</a:t>
            </a:r>
            <a:r>
              <a:rPr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转码服务由周六周天节假日必崩到基本无故障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959619" lvl="1" indent="-416708">
              <a:spcBef>
                <a:spcPts val="0"/>
              </a:spcBef>
              <a:defRPr sz="1600" b="0">
                <a:latin typeface="楷体"/>
                <a:ea typeface="楷体"/>
                <a:cs typeface="楷体"/>
                <a:sym typeface="楷体"/>
              </a:defRPr>
            </a:pP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延时建设满足用户转码体验，丰富转码分布层调度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959619" lvl="1" indent="-416708">
              <a:spcBef>
                <a:spcPts val="0"/>
              </a:spcBef>
              <a:defRPr sz="1600" b="0">
                <a:latin typeface="楷体"/>
                <a:ea typeface="楷体"/>
                <a:cs typeface="楷体"/>
                <a:sym typeface="楷体"/>
              </a:defRPr>
            </a:pP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CPU利用率提升缓解转码资源压力和节省转码成本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317492" indent="-317492">
              <a:spcBef>
                <a:spcPts val="0"/>
              </a:spcBef>
              <a:defRPr sz="2100"/>
            </a:pP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展望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59619" lvl="1" indent="-416708">
              <a:spcBef>
                <a:spcPts val="0"/>
              </a:spcBef>
              <a:defRPr sz="1600" b="0">
                <a:latin typeface="楷体"/>
                <a:ea typeface="楷体"/>
                <a:cs typeface="楷体"/>
                <a:sym typeface="楷体"/>
              </a:defRPr>
            </a:pP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优化转码reduce步骤中上传耗时，节省转码延时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959619" lvl="1" indent="-416708">
              <a:spcBef>
                <a:spcPts val="0"/>
              </a:spcBef>
              <a:defRPr sz="1600" b="0">
                <a:latin typeface="楷体"/>
                <a:ea typeface="楷体"/>
                <a:cs typeface="楷体"/>
                <a:sym typeface="楷体"/>
              </a:defRPr>
            </a:pP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CPU利用率能利用更加智能预测缩扩容算法，使CPU利用率进一步提升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谢谢！"/>
          <p:cNvSpPr txBox="1"/>
          <p:nvPr/>
        </p:nvSpPr>
        <p:spPr>
          <a:xfrm>
            <a:off x="3516647" y="2933353"/>
            <a:ext cx="3844527" cy="991297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04999"/>
              </a:lnSpc>
              <a:defRPr sz="55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谢谢！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2"/>
          <p:cNvSpPr txBox="1">
            <a:spLocks noGrp="1"/>
          </p:cNvSpPr>
          <p:nvPr>
            <p:ph type="title"/>
          </p:nvPr>
        </p:nvSpPr>
        <p:spPr>
          <a:xfrm>
            <a:off x="228602" y="152400"/>
            <a:ext cx="6011865" cy="8382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 err="1"/>
              <a:t>个人简介</a:t>
            </a:r>
            <a:endParaRPr dirty="0"/>
          </a:p>
        </p:txBody>
      </p:sp>
      <p:sp>
        <p:nvSpPr>
          <p:cNvPr id="119" name="Rectangle 3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382000" cy="45720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1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b="0" dirty="0"/>
              <a:t>2015年7月毕业加入腾讯，至今工作3年</a:t>
            </a:r>
          </a:p>
          <a:p>
            <a:pPr>
              <a:spcBef>
                <a:spcPts val="300"/>
              </a:spcBef>
              <a:defRPr sz="1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b="0" dirty="0" err="1"/>
              <a:t>岗位：TEG-云架构平台部-视频点播组-后台开发</a:t>
            </a:r>
            <a:endParaRPr b="0" dirty="0"/>
          </a:p>
          <a:p>
            <a:pPr>
              <a:spcBef>
                <a:spcPts val="300"/>
              </a:spcBef>
              <a:defRPr sz="1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b="0" dirty="0" err="1"/>
              <a:t>职责：</a:t>
            </a:r>
            <a:r>
              <a:rPr b="0" dirty="0" err="1" smtClean="0"/>
              <a:t>负责视频转码平台</a:t>
            </a:r>
            <a:r>
              <a:rPr lang="zh-CN" altLang="en-US" b="0" dirty="0" smtClean="0"/>
              <a:t>设计和开发</a:t>
            </a:r>
            <a:r>
              <a:rPr b="0" dirty="0" smtClean="0"/>
              <a:t>。</a:t>
            </a:r>
            <a:endParaRPr b="0" dirty="0"/>
          </a:p>
          <a:p>
            <a:pPr>
              <a:spcBef>
                <a:spcPts val="300"/>
              </a:spcBef>
              <a:defRPr sz="1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b="0" dirty="0" err="1"/>
              <a:t>经历</a:t>
            </a:r>
            <a:r>
              <a:rPr b="0" dirty="0"/>
              <a:t>：</a:t>
            </a:r>
          </a:p>
          <a:p>
            <a:pPr marL="942450" lvl="2" indent="-180469">
              <a:spcBef>
                <a:spcPts val="300"/>
              </a:spcBef>
              <a:buChar char="•"/>
              <a:defRPr sz="1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b="0" dirty="0"/>
              <a:t>2016/10/01- </a:t>
            </a:r>
            <a:r>
              <a:rPr b="0" dirty="0" err="1"/>
              <a:t>至今</a:t>
            </a:r>
            <a:r>
              <a:rPr b="0" dirty="0"/>
              <a:t>    </a:t>
            </a:r>
            <a:r>
              <a:rPr b="0" dirty="0" err="1"/>
              <a:t>视频转码平台建设，小视频、微信、腾讯云转码等业务维护</a:t>
            </a:r>
            <a:r>
              <a:rPr b="0" dirty="0"/>
              <a:t>。</a:t>
            </a:r>
          </a:p>
          <a:p>
            <a:pPr marL="942450" lvl="2" indent="-180469">
              <a:spcBef>
                <a:spcPts val="300"/>
              </a:spcBef>
              <a:buChar char="•"/>
              <a:defRPr sz="1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b="0" dirty="0"/>
              <a:t>2015/07/12-2016/10/01 </a:t>
            </a:r>
            <a:r>
              <a:rPr b="0" dirty="0" err="1"/>
              <a:t>TSSD、图片压缩平台运营和维护</a:t>
            </a:r>
            <a:r>
              <a:rPr b="0" dirty="0"/>
              <a:t>。</a:t>
            </a:r>
          </a:p>
          <a:p>
            <a:pPr>
              <a:spcBef>
                <a:spcPts val="300"/>
              </a:spcBef>
              <a:defRPr sz="1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b="0" dirty="0" err="1"/>
              <a:t>KM文章</a:t>
            </a:r>
            <a:r>
              <a:rPr b="0" dirty="0"/>
              <a:t>：</a:t>
            </a:r>
          </a:p>
          <a:p>
            <a:pPr marL="0" lvl="3" indent="685783">
              <a:spcBef>
                <a:spcPts val="300"/>
              </a:spcBef>
              <a:buSzTx/>
              <a:buNone/>
              <a:defRPr sz="1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b="0" dirty="0"/>
              <a:t>《</a:t>
            </a:r>
            <a:r>
              <a:rPr b="0" dirty="0" err="1"/>
              <a:t>对比度增强图像客观质量指标浅析</a:t>
            </a:r>
            <a:r>
              <a:rPr b="0" dirty="0"/>
              <a:t>》</a:t>
            </a:r>
          </a:p>
          <a:p>
            <a:pPr marL="0" lvl="3" indent="685783">
              <a:spcBef>
                <a:spcPts val="300"/>
              </a:spcBef>
              <a:buSzTx/>
              <a:buNone/>
              <a:defRPr sz="1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b="0" dirty="0"/>
              <a:t>《</a:t>
            </a:r>
            <a:r>
              <a:rPr b="0" dirty="0" err="1"/>
              <a:t>视频转码平台设计</a:t>
            </a:r>
            <a:r>
              <a:rPr b="0" dirty="0"/>
              <a:t>》</a:t>
            </a:r>
          </a:p>
          <a:p>
            <a:pPr>
              <a:spcBef>
                <a:spcPts val="300"/>
              </a:spcBef>
              <a:defRPr sz="1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b="0" dirty="0" err="1"/>
              <a:t>专利</a:t>
            </a:r>
            <a:r>
              <a:rPr b="0" dirty="0"/>
              <a:t>：</a:t>
            </a:r>
          </a:p>
          <a:p>
            <a:pPr marL="0" lvl="3" indent="685783">
              <a:spcBef>
                <a:spcPts val="300"/>
              </a:spcBef>
              <a:buSzTx/>
              <a:buNone/>
              <a:defRPr sz="1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b="0" dirty="0"/>
              <a:t>《</a:t>
            </a:r>
            <a:r>
              <a:rPr b="0" dirty="0" err="1"/>
              <a:t>一种应用于视频分布式转码中的I帧对齐技术</a:t>
            </a:r>
            <a:r>
              <a:rPr b="0" dirty="0"/>
              <a:t>》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2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391400" cy="8382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视频转码平台</a:t>
            </a:r>
          </a:p>
        </p:txBody>
      </p:sp>
      <p:sp>
        <p:nvSpPr>
          <p:cNvPr id="122" name="椭圆 20"/>
          <p:cNvSpPr/>
          <p:nvPr/>
        </p:nvSpPr>
        <p:spPr>
          <a:xfrm>
            <a:off x="937817" y="2610969"/>
            <a:ext cx="1940868" cy="1940869"/>
          </a:xfrm>
          <a:prstGeom prst="ellipse">
            <a:avLst/>
          </a:prstGeom>
          <a:ln>
            <a:solidFill>
              <a:srgbClr val="16A595"/>
            </a:solidFill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C9C9C9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椭圆 21"/>
          <p:cNvSpPr/>
          <p:nvPr/>
        </p:nvSpPr>
        <p:spPr>
          <a:xfrm>
            <a:off x="-447649" y="4794180"/>
            <a:ext cx="2007048" cy="2007047"/>
          </a:xfrm>
          <a:prstGeom prst="ellipse">
            <a:avLst/>
          </a:prstGeom>
          <a:ln>
            <a:solidFill>
              <a:srgbClr val="9EB93B"/>
            </a:solidFill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C9C9C9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椭圆 22"/>
          <p:cNvSpPr/>
          <p:nvPr/>
        </p:nvSpPr>
        <p:spPr>
          <a:xfrm>
            <a:off x="2124376" y="2286050"/>
            <a:ext cx="802259" cy="802260"/>
          </a:xfrm>
          <a:prstGeom prst="ellipse">
            <a:avLst/>
          </a:prstGeom>
          <a:ln>
            <a:solidFill>
              <a:srgbClr val="EB522C"/>
            </a:solidFill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C9C9C9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TextBox 23"/>
          <p:cNvSpPr txBox="1"/>
          <p:nvPr/>
        </p:nvSpPr>
        <p:spPr>
          <a:xfrm>
            <a:off x="1322383" y="3165904"/>
            <a:ext cx="1168415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sz="320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  <a:p>
            <a:pPr algn="ctr">
              <a:defRPr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26" name="椭圆 24"/>
          <p:cNvSpPr/>
          <p:nvPr/>
        </p:nvSpPr>
        <p:spPr>
          <a:xfrm>
            <a:off x="3610331" y="1849441"/>
            <a:ext cx="565517" cy="565517"/>
          </a:xfrm>
          <a:prstGeom prst="ellipse">
            <a:avLst/>
          </a:prstGeom>
          <a:gradFill>
            <a:gsLst>
              <a:gs pos="30000">
                <a:srgbClr val="19BAA9"/>
              </a:gs>
              <a:gs pos="90000">
                <a:srgbClr val="138F81"/>
              </a:gs>
            </a:gsLst>
            <a:lin ang="2700000"/>
          </a:gradFill>
          <a:ln w="25400">
            <a:solidFill>
              <a:srgbClr val="16A595"/>
            </a:solidFill>
          </a:ln>
          <a:effectLst>
            <a:outerShdw blurRad="254000" dist="190500" dir="3540000" rotWithShape="0">
              <a:srgbClr val="0D0D0D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800" b="0">
                <a:solidFill>
                  <a:srgbClr val="C9C9C9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TextBox 25"/>
          <p:cNvSpPr txBox="1"/>
          <p:nvPr/>
        </p:nvSpPr>
        <p:spPr>
          <a:xfrm>
            <a:off x="3785251" y="1905581"/>
            <a:ext cx="21566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b="0">
                <a:solidFill>
                  <a:schemeClr val="accent3">
                    <a:lumOff val="44000"/>
                  </a:schemeClr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128" name="椭圆 26"/>
          <p:cNvSpPr/>
          <p:nvPr/>
        </p:nvSpPr>
        <p:spPr>
          <a:xfrm>
            <a:off x="3599253" y="2580777"/>
            <a:ext cx="565517" cy="565517"/>
          </a:xfrm>
          <a:prstGeom prst="ellipse">
            <a:avLst/>
          </a:prstGeom>
          <a:gradFill>
            <a:gsLst>
              <a:gs pos="30000">
                <a:srgbClr val="F26434"/>
              </a:gs>
              <a:gs pos="90000">
                <a:srgbClr val="E33F24"/>
              </a:gs>
            </a:gsLst>
            <a:lin ang="2700000"/>
          </a:gradFill>
          <a:ln w="25400">
            <a:solidFill>
              <a:srgbClr val="EB522C"/>
            </a:solidFill>
          </a:ln>
          <a:effectLst>
            <a:outerShdw blurRad="254000" dist="190500" dir="3540000" rotWithShape="0">
              <a:srgbClr val="0D0D0D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800" b="0">
                <a:solidFill>
                  <a:srgbClr val="C9C9C9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TextBox 27"/>
          <p:cNvSpPr txBox="1"/>
          <p:nvPr/>
        </p:nvSpPr>
        <p:spPr>
          <a:xfrm>
            <a:off x="3774174" y="2636918"/>
            <a:ext cx="21566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b="0">
                <a:solidFill>
                  <a:schemeClr val="accent3">
                    <a:lumOff val="44000"/>
                  </a:schemeClr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130" name="椭圆 30"/>
          <p:cNvSpPr/>
          <p:nvPr/>
        </p:nvSpPr>
        <p:spPr>
          <a:xfrm>
            <a:off x="3608717" y="3312113"/>
            <a:ext cx="565517" cy="565517"/>
          </a:xfrm>
          <a:prstGeom prst="ellipse">
            <a:avLst/>
          </a:prstGeom>
          <a:gradFill>
            <a:gsLst>
              <a:gs pos="30000">
                <a:srgbClr val="16B2C1"/>
              </a:gs>
              <a:gs pos="90000">
                <a:srgbClr val="108692"/>
              </a:gs>
            </a:gsLst>
            <a:lin ang="2700000"/>
          </a:gradFill>
          <a:ln w="25400">
            <a:solidFill>
              <a:srgbClr val="139CAA"/>
            </a:solidFill>
          </a:ln>
          <a:effectLst>
            <a:outerShdw blurRad="254000" dist="190500" dir="3540000" rotWithShape="0">
              <a:srgbClr val="0D0D0D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800" b="0">
                <a:solidFill>
                  <a:srgbClr val="C9C9C9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TextBox 31"/>
          <p:cNvSpPr txBox="1"/>
          <p:nvPr/>
        </p:nvSpPr>
        <p:spPr>
          <a:xfrm>
            <a:off x="3783639" y="3368254"/>
            <a:ext cx="21566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b="0">
                <a:solidFill>
                  <a:schemeClr val="accent3">
                    <a:lumOff val="44000"/>
                  </a:schemeClr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132" name="矩形 32"/>
          <p:cNvSpPr txBox="1"/>
          <p:nvPr/>
        </p:nvSpPr>
        <p:spPr>
          <a:xfrm>
            <a:off x="4530083" y="1963789"/>
            <a:ext cx="1944217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8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矩形 33"/>
          <p:cNvSpPr txBox="1"/>
          <p:nvPr/>
        </p:nvSpPr>
        <p:spPr>
          <a:xfrm>
            <a:off x="4530083" y="2704783"/>
            <a:ext cx="2448273" cy="292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9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</a:p>
        </p:txBody>
      </p:sp>
      <p:sp>
        <p:nvSpPr>
          <p:cNvPr id="134" name="矩形 35"/>
          <p:cNvSpPr txBox="1"/>
          <p:nvPr/>
        </p:nvSpPr>
        <p:spPr>
          <a:xfrm>
            <a:off x="4539549" y="3434573"/>
            <a:ext cx="2448273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8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视频转码平台-延时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椭圆 36"/>
          <p:cNvSpPr/>
          <p:nvPr/>
        </p:nvSpPr>
        <p:spPr>
          <a:xfrm>
            <a:off x="1331545" y="5505082"/>
            <a:ext cx="1296145" cy="1296145"/>
          </a:xfrm>
          <a:prstGeom prst="ellipse">
            <a:avLst/>
          </a:prstGeom>
          <a:ln>
            <a:solidFill>
              <a:srgbClr val="139CAA"/>
            </a:solidFill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C9C9C9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椭圆 37"/>
          <p:cNvSpPr/>
          <p:nvPr/>
        </p:nvSpPr>
        <p:spPr>
          <a:xfrm>
            <a:off x="2449087" y="5056191"/>
            <a:ext cx="347247" cy="347247"/>
          </a:xfrm>
          <a:prstGeom prst="ellipse">
            <a:avLst/>
          </a:prstGeom>
          <a:ln>
            <a:solidFill>
              <a:srgbClr val="EB522C"/>
            </a:solidFill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C9C9C9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椭圆 38"/>
          <p:cNvSpPr/>
          <p:nvPr/>
        </p:nvSpPr>
        <p:spPr>
          <a:xfrm>
            <a:off x="8557904" y="5567055"/>
            <a:ext cx="1172197" cy="1172197"/>
          </a:xfrm>
          <a:prstGeom prst="ellipse">
            <a:avLst/>
          </a:prstGeom>
          <a:ln>
            <a:solidFill>
              <a:srgbClr val="EB522C"/>
            </a:solidFill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C9C9C9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椭圆 30"/>
          <p:cNvSpPr/>
          <p:nvPr/>
        </p:nvSpPr>
        <p:spPr>
          <a:xfrm>
            <a:off x="3586536" y="4033028"/>
            <a:ext cx="565517" cy="565517"/>
          </a:xfrm>
          <a:prstGeom prst="ellipse">
            <a:avLst/>
          </a:prstGeom>
          <a:solidFill>
            <a:schemeClr val="accent2">
              <a:lumOff val="-10000"/>
            </a:schemeClr>
          </a:solidFill>
          <a:ln w="25400">
            <a:solidFill>
              <a:schemeClr val="accent2">
                <a:lumOff val="-10000"/>
              </a:schemeClr>
            </a:solidFill>
          </a:ln>
          <a:effectLst>
            <a:outerShdw blurRad="254000" dist="190500" dir="3540000" rotWithShape="0">
              <a:srgbClr val="0D0D0D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800" b="0">
                <a:solidFill>
                  <a:srgbClr val="C9C9C9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TextBox 31"/>
          <p:cNvSpPr txBox="1"/>
          <p:nvPr/>
        </p:nvSpPr>
        <p:spPr>
          <a:xfrm>
            <a:off x="3761458" y="4089169"/>
            <a:ext cx="21566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b="0">
                <a:solidFill>
                  <a:schemeClr val="accent3">
                    <a:lumOff val="44000"/>
                  </a:schemeClr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140" name="矩形 35"/>
          <p:cNvSpPr txBox="1"/>
          <p:nvPr/>
        </p:nvSpPr>
        <p:spPr>
          <a:xfrm>
            <a:off x="4517365" y="4155485"/>
            <a:ext cx="3102637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8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视频转码平台</a:t>
            </a:r>
            <a:r>
              <a:rPr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椭圆 30"/>
          <p:cNvSpPr/>
          <p:nvPr/>
        </p:nvSpPr>
        <p:spPr>
          <a:xfrm>
            <a:off x="3593677" y="4709645"/>
            <a:ext cx="565517" cy="565517"/>
          </a:xfrm>
          <a:prstGeom prst="ellipse">
            <a:avLst/>
          </a:prstGeom>
          <a:solidFill>
            <a:schemeClr val="accent4">
              <a:lumOff val="-8800"/>
            </a:schemeClr>
          </a:solidFill>
          <a:ln w="25400">
            <a:solidFill>
              <a:schemeClr val="accent4">
                <a:lumOff val="-8800"/>
              </a:schemeClr>
            </a:solidFill>
          </a:ln>
          <a:effectLst>
            <a:outerShdw blurRad="254000" dist="190500" dir="3540000" rotWithShape="0">
              <a:srgbClr val="0D0D0D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800" b="0">
                <a:solidFill>
                  <a:srgbClr val="C9C9C9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TextBox 31"/>
          <p:cNvSpPr txBox="1"/>
          <p:nvPr/>
        </p:nvSpPr>
        <p:spPr>
          <a:xfrm>
            <a:off x="3768599" y="4765785"/>
            <a:ext cx="21566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b="0">
                <a:solidFill>
                  <a:schemeClr val="accent3">
                    <a:lumOff val="44000"/>
                  </a:schemeClr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</p:txBody>
      </p:sp>
      <p:sp>
        <p:nvSpPr>
          <p:cNvPr id="143" name="矩形 35"/>
          <p:cNvSpPr txBox="1"/>
          <p:nvPr/>
        </p:nvSpPr>
        <p:spPr>
          <a:xfrm>
            <a:off x="4524506" y="4832103"/>
            <a:ext cx="2633587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8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总结和展望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1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2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391400" cy="8382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 smtClean="0"/>
              <a:t>业务背景</a:t>
            </a:r>
            <a:endParaRPr dirty="0"/>
          </a:p>
        </p:txBody>
      </p:sp>
      <p:sp>
        <p:nvSpPr>
          <p:cNvPr id="146" name="Rectangle 3"/>
          <p:cNvSpPr txBox="1">
            <a:spLocks noGrp="1"/>
          </p:cNvSpPr>
          <p:nvPr>
            <p:ph type="body" idx="1"/>
          </p:nvPr>
        </p:nvSpPr>
        <p:spPr>
          <a:xfrm>
            <a:off x="4978710" y="1211294"/>
            <a:ext cx="3826962" cy="116770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  <a:defRPr sz="2100">
                <a:latin typeface="楷体"/>
                <a:ea typeface="楷体"/>
                <a:cs typeface="楷体"/>
                <a:sym typeface="楷体"/>
              </a:defRPr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如何应对快速发展的转码业务？</a:t>
            </a:r>
            <a:endParaRPr 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0"/>
              </a:spcBef>
              <a:buNone/>
              <a:defRPr sz="1800" b="0">
                <a:latin typeface="楷体"/>
                <a:ea typeface="楷体"/>
                <a:cs typeface="楷体"/>
                <a:sym typeface="楷体"/>
              </a:defRPr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小视频业务包括微视、看点和企鹅号等的接入，以及空间和微信视频增长，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年转码请求量增长接近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倍。 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0"/>
              </a:spcBef>
              <a:buNone/>
              <a:defRPr sz="1800" b="0">
                <a:latin typeface="楷体"/>
                <a:ea typeface="楷体"/>
                <a:cs typeface="楷体"/>
                <a:sym typeface="楷体"/>
              </a:defRPr>
            </a:pPr>
            <a:endParaRPr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7" name="案例图片.png" descr="案例图片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2167" y="2568837"/>
            <a:ext cx="3977087" cy="2382329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Rectangle 3"/>
          <p:cNvSpPr txBox="1">
            <a:spLocks/>
          </p:cNvSpPr>
          <p:nvPr/>
        </p:nvSpPr>
        <p:spPr>
          <a:xfrm>
            <a:off x="339643" y="1317035"/>
            <a:ext cx="4812099" cy="872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261932" marR="0" indent="-261932" algn="l" defTabSz="914377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Blip>
                <a:blip r:embed="rId4"/>
              </a:buBlip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00089" marR="0" indent="-357178" algn="l" defTabSz="914377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Blip>
                <a:blip r:embed="rId4"/>
              </a:buBlip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436651" marR="0" indent="-357178" algn="l" defTabSz="914377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Blip>
                <a:blip r:embed="rId4"/>
              </a:buBlip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973213" marR="0" indent="-357178" algn="l" defTabSz="914377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Blip>
                <a:blip r:embed="rId4"/>
              </a:buBlip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512951" marR="0" indent="-277806" algn="l" defTabSz="914377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Blip>
                <a:blip r:embed="rId4"/>
              </a:buBlip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970139" marR="0" indent="-277806" algn="l" defTabSz="914377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Blip>
                <a:blip r:embed="rId4"/>
              </a:buBlip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427326" marR="0" indent="-277806" algn="l" defTabSz="914377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Blip>
                <a:blip r:embed="rId4"/>
              </a:buBlip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884515" marR="0" indent="-277805" algn="l" defTabSz="914377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Blip>
                <a:blip r:embed="rId4"/>
              </a:buBlip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341703" marR="0" indent="-277805" algn="l" defTabSz="914377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Blip>
                <a:blip r:embed="rId4"/>
              </a:buBlip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indent="0" hangingPunct="1">
              <a:spcBef>
                <a:spcPts val="0"/>
              </a:spcBef>
              <a:buFontTx/>
              <a:buNone/>
              <a:defRPr sz="2100">
                <a:latin typeface="楷体"/>
                <a:ea typeface="楷体"/>
                <a:cs typeface="楷体"/>
                <a:sym typeface="楷体"/>
              </a:defRPr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楷体"/>
                <a:sym typeface="楷体"/>
              </a:rPr>
              <a:t>为什么需要转码？</a:t>
            </a:r>
          </a:p>
          <a:p>
            <a:pPr hangingPunct="1">
              <a:spcBef>
                <a:spcPts val="0"/>
              </a:spcBef>
              <a:defRPr sz="1800" b="0">
                <a:latin typeface="楷体"/>
                <a:ea typeface="楷体"/>
                <a:cs typeface="楷体"/>
                <a:sym typeface="楷体"/>
              </a:defRPr>
            </a:pPr>
            <a:r>
              <a:rPr lang="zh-CN" altLang="en-US" sz="12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楷体"/>
                <a:sym typeface="楷体"/>
              </a:rPr>
              <a:t>用户使用</a:t>
            </a:r>
            <a:r>
              <a:rPr lang="zh-CN" altLang="en-US" sz="12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"/>
                <a:sym typeface="楷体"/>
              </a:rPr>
              <a:t>不同平台播放 </a:t>
            </a:r>
            <a:r>
              <a:rPr lang="zh-CN" altLang="en-US" sz="12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Wingdings"/>
                <a:sym typeface="Wingdings"/>
              </a:rPr>
              <a:t></a:t>
            </a:r>
            <a:r>
              <a:rPr lang="zh-CN" altLang="en-US" sz="12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楷体"/>
                <a:sym typeface="楷体"/>
              </a:rPr>
              <a:t> 需要转封装</a:t>
            </a:r>
          </a:p>
          <a:p>
            <a:pPr hangingPunct="1">
              <a:spcBef>
                <a:spcPts val="0"/>
              </a:spcBef>
              <a:defRPr sz="1800" b="0">
                <a:latin typeface="楷体"/>
                <a:ea typeface="楷体"/>
                <a:cs typeface="楷体"/>
                <a:sym typeface="楷体"/>
              </a:defRPr>
            </a:pPr>
            <a:r>
              <a:rPr lang="zh-CN" altLang="en-US" sz="12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楷体"/>
                <a:sym typeface="楷体"/>
              </a:rPr>
              <a:t>用户会</a:t>
            </a:r>
            <a:r>
              <a:rPr lang="zh-CN" altLang="en-US" sz="12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"/>
                <a:sym typeface="楷体"/>
              </a:rPr>
              <a:t>在不同网络</a:t>
            </a:r>
            <a:r>
              <a:rPr lang="zh-CN" altLang="en-US" sz="12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楷体"/>
                <a:sym typeface="楷体"/>
              </a:rPr>
              <a:t>环境下观看 </a:t>
            </a:r>
            <a:r>
              <a:rPr lang="zh-CN" altLang="en-US" sz="12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Wingdings"/>
                <a:sym typeface="Wingdings"/>
              </a:rPr>
              <a:t> </a:t>
            </a:r>
            <a:r>
              <a:rPr lang="zh-CN" altLang="en-US" sz="12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楷体"/>
                <a:sym typeface="楷体"/>
              </a:rPr>
              <a:t>需要多清晰度</a:t>
            </a:r>
          </a:p>
          <a:p>
            <a:pPr hangingPunct="1">
              <a:spcBef>
                <a:spcPts val="0"/>
              </a:spcBef>
              <a:defRPr sz="1800" b="0">
                <a:latin typeface="楷体"/>
                <a:ea typeface="楷体"/>
                <a:cs typeface="楷体"/>
                <a:sym typeface="楷体"/>
              </a:defRPr>
            </a:pPr>
            <a:r>
              <a:rPr lang="zh-CN" altLang="en-US" sz="12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楷体"/>
                <a:sym typeface="楷体"/>
              </a:rPr>
              <a:t>用户需要编辑视频内容，比如 裁剪、拼接、打</a:t>
            </a:r>
            <a:r>
              <a:rPr lang="en-US" altLang="zh-CN" sz="12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楷体"/>
                <a:sym typeface="楷体"/>
              </a:rPr>
              <a:t>logo</a:t>
            </a:r>
            <a:r>
              <a:rPr lang="zh-CN" altLang="en-US" sz="12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楷体"/>
                <a:sym typeface="楷体"/>
              </a:rPr>
              <a:t>、遮台标</a:t>
            </a:r>
            <a:endParaRPr lang="zh-CN" altLang="en-US" sz="1200" b="0" dirty="0">
              <a:latin typeface="微软雅黑" panose="020B0503020204020204" pitchFamily="34" charset="-122"/>
              <a:ea typeface="微软雅黑" panose="020B0503020204020204" pitchFamily="34" charset="-122"/>
              <a:cs typeface="楷体"/>
              <a:sym typeface="楷体"/>
            </a:endParaRPr>
          </a:p>
        </p:txBody>
      </p:sp>
      <p:sp>
        <p:nvSpPr>
          <p:cNvPr id="9" name="Rectangle 3"/>
          <p:cNvSpPr txBox="1">
            <a:spLocks/>
          </p:cNvSpPr>
          <p:nvPr/>
        </p:nvSpPr>
        <p:spPr>
          <a:xfrm>
            <a:off x="4887268" y="4715528"/>
            <a:ext cx="3826962" cy="908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261932" marR="0" indent="-261932" algn="l" defTabSz="914377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Blip>
                <a:blip r:embed="rId4"/>
              </a:buBlip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00089" marR="0" indent="-357178" algn="l" defTabSz="914377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Blip>
                <a:blip r:embed="rId4"/>
              </a:buBlip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436651" marR="0" indent="-357178" algn="l" defTabSz="914377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Blip>
                <a:blip r:embed="rId4"/>
              </a:buBlip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973213" marR="0" indent="-357178" algn="l" defTabSz="914377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Blip>
                <a:blip r:embed="rId4"/>
              </a:buBlip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512951" marR="0" indent="-277806" algn="l" defTabSz="914377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Blip>
                <a:blip r:embed="rId4"/>
              </a:buBlip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970139" marR="0" indent="-277806" algn="l" defTabSz="914377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Blip>
                <a:blip r:embed="rId4"/>
              </a:buBlip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427326" marR="0" indent="-277806" algn="l" defTabSz="914377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Blip>
                <a:blip r:embed="rId4"/>
              </a:buBlip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884515" marR="0" indent="-277805" algn="l" defTabSz="914377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Blip>
                <a:blip r:embed="rId4"/>
              </a:buBlip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341703" marR="0" indent="-277805" algn="l" defTabSz="914377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Blip>
                <a:blip r:embed="rId4"/>
              </a:buBlip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indent="0" hangingPunct="1">
              <a:spcBef>
                <a:spcPts val="0"/>
              </a:spcBef>
              <a:buFontTx/>
              <a:buNone/>
              <a:defRPr sz="2100">
                <a:latin typeface="楷体"/>
                <a:ea typeface="楷体"/>
                <a:cs typeface="楷体"/>
                <a:sym typeface="楷体"/>
              </a:defRPr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楷体"/>
                <a:sym typeface="楷体"/>
              </a:rPr>
              <a:t>挑战二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楷体"/>
                <a:sym typeface="楷体"/>
              </a:rPr>
              <a:t>：资源利用率低不足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楷体"/>
                <a:sym typeface="楷体"/>
              </a:rPr>
              <a:t>25%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楷体"/>
              <a:sym typeface="楷体"/>
            </a:endParaRPr>
          </a:p>
          <a:p>
            <a:pPr marL="0" lvl="1" indent="0" hangingPunct="1">
              <a:spcBef>
                <a:spcPts val="0"/>
              </a:spcBef>
              <a:buNone/>
              <a:defRPr sz="1800" b="0">
                <a:latin typeface="楷体"/>
                <a:ea typeface="楷体"/>
                <a:cs typeface="楷体"/>
                <a:sym typeface="楷体"/>
              </a:defRPr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转码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利用率低多次被运管挑战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3"/>
          <p:cNvSpPr txBox="1">
            <a:spLocks/>
          </p:cNvSpPr>
          <p:nvPr/>
        </p:nvSpPr>
        <p:spPr>
          <a:xfrm>
            <a:off x="4887269" y="4014096"/>
            <a:ext cx="3826962" cy="550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261932" marR="0" indent="-261932" algn="l" defTabSz="914377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Blip>
                <a:blip r:embed="rId4"/>
              </a:buBlip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00089" marR="0" indent="-357178" algn="l" defTabSz="914377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Blip>
                <a:blip r:embed="rId4"/>
              </a:buBlip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436651" marR="0" indent="-357178" algn="l" defTabSz="914377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Blip>
                <a:blip r:embed="rId4"/>
              </a:buBlip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973213" marR="0" indent="-357178" algn="l" defTabSz="914377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Blip>
                <a:blip r:embed="rId4"/>
              </a:buBlip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512951" marR="0" indent="-277806" algn="l" defTabSz="914377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Blip>
                <a:blip r:embed="rId4"/>
              </a:buBlip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970139" marR="0" indent="-277806" algn="l" defTabSz="914377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Blip>
                <a:blip r:embed="rId4"/>
              </a:buBlip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427326" marR="0" indent="-277806" algn="l" defTabSz="914377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Blip>
                <a:blip r:embed="rId4"/>
              </a:buBlip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884515" marR="0" indent="-277805" algn="l" defTabSz="914377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Blip>
                <a:blip r:embed="rId4"/>
              </a:buBlip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341703" marR="0" indent="-277805" algn="l" defTabSz="914377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Blip>
                <a:blip r:embed="rId4"/>
              </a:buBlip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indent="0" hangingPunct="1">
              <a:spcBef>
                <a:spcPts val="0"/>
              </a:spcBef>
              <a:buFontTx/>
              <a:buNone/>
              <a:defRPr sz="2100">
                <a:latin typeface="楷体"/>
                <a:ea typeface="楷体"/>
                <a:cs typeface="楷体"/>
                <a:sym typeface="楷体"/>
              </a:defRPr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楷体"/>
                <a:sym typeface="楷体"/>
              </a:rPr>
              <a:t>挑战一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楷体"/>
                <a:sym typeface="楷体"/>
              </a:rPr>
              <a:t>：转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楷体"/>
                <a:sym typeface="楷体"/>
              </a:rPr>
              <a:t>码延时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楷体"/>
                <a:sym typeface="楷体"/>
              </a:rPr>
              <a:t>的无法满足业务要求比竞品差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楷体"/>
              <a:sym typeface="楷体"/>
            </a:endParaRPr>
          </a:p>
          <a:p>
            <a:pPr marL="0" lvl="1" indent="0" hangingPunct="1">
              <a:spcBef>
                <a:spcPts val="0"/>
              </a:spcBef>
              <a:buNone/>
              <a:defRPr sz="1800" b="0">
                <a:latin typeface="楷体"/>
                <a:ea typeface="楷体"/>
                <a:cs typeface="楷体"/>
                <a:sym typeface="楷体"/>
              </a:defRPr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微视、腾讯云客户多次投诉，转码时间长不如友商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7332" y="1871525"/>
            <a:ext cx="3586835" cy="177934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线条"/>
          <p:cNvSpPr/>
          <p:nvPr/>
        </p:nvSpPr>
        <p:spPr>
          <a:xfrm>
            <a:off x="332411" y="979221"/>
            <a:ext cx="8479180" cy="1"/>
          </a:xfrm>
          <a:prstGeom prst="line">
            <a:avLst/>
          </a:prstGeom>
          <a:ln w="25400">
            <a:solidFill>
              <a:srgbClr val="00A2FF"/>
            </a:solidFill>
          </a:ln>
        </p:spPr>
        <p:txBody>
          <a:bodyPr lIns="45719" tIns="45719" rIns="45719" bIns="45719"/>
          <a:lstStyle/>
          <a:p>
            <a:pPr algn="ctr" defTabSz="584185">
              <a:defRPr sz="2400"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业务层"/>
          <p:cNvSpPr txBox="1"/>
          <p:nvPr/>
        </p:nvSpPr>
        <p:spPr>
          <a:xfrm>
            <a:off x="339805" y="993912"/>
            <a:ext cx="718145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业务层</a:t>
            </a:r>
          </a:p>
        </p:txBody>
      </p:sp>
      <p:pic>
        <p:nvPicPr>
          <p:cNvPr id="160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09327" y="1124718"/>
            <a:ext cx="400089" cy="35858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34915" y="1159233"/>
            <a:ext cx="723901" cy="289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图像" descr="图像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484313" y="1175143"/>
            <a:ext cx="723901" cy="2577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图像" descr="图像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043737" y="1113513"/>
            <a:ext cx="429891" cy="381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图像" descr="图像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535346" y="1089066"/>
            <a:ext cx="429891" cy="4298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图像" descr="图像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026955" y="1089066"/>
            <a:ext cx="469487" cy="4298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图像" descr="图像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822751" y="1113513"/>
            <a:ext cx="375559" cy="381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图像" descr="图像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7149368" y="1098717"/>
            <a:ext cx="429891" cy="4105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图像" descr="图像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7786704" y="1061123"/>
            <a:ext cx="541151" cy="485776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线条"/>
          <p:cNvSpPr/>
          <p:nvPr/>
        </p:nvSpPr>
        <p:spPr>
          <a:xfrm>
            <a:off x="332411" y="1781930"/>
            <a:ext cx="8479180" cy="1"/>
          </a:xfrm>
          <a:prstGeom prst="line">
            <a:avLst/>
          </a:prstGeom>
          <a:ln w="25400">
            <a:solidFill>
              <a:srgbClr val="00A2FF"/>
            </a:solidFill>
          </a:ln>
        </p:spPr>
        <p:txBody>
          <a:bodyPr lIns="45719" tIns="45719" rIns="45719" bIns="45719"/>
          <a:lstStyle/>
          <a:p>
            <a:pPr algn="ctr" defTabSz="584185">
              <a:defRPr sz="2400"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0" name="线条"/>
          <p:cNvSpPr/>
          <p:nvPr/>
        </p:nvSpPr>
        <p:spPr>
          <a:xfrm>
            <a:off x="1309371" y="1548973"/>
            <a:ext cx="1" cy="465908"/>
          </a:xfrm>
          <a:prstGeom prst="line">
            <a:avLst/>
          </a:prstGeom>
          <a:ln w="25400">
            <a:solidFill>
              <a:srgbClr val="00A2FF"/>
            </a:solidFill>
            <a:tailEnd type="triangle"/>
          </a:ln>
        </p:spPr>
        <p:txBody>
          <a:bodyPr lIns="45719" tIns="45719" rIns="45719" bIns="45719"/>
          <a:lstStyle/>
          <a:p>
            <a:pPr algn="ctr" defTabSz="584185">
              <a:defRPr sz="2400"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线条"/>
          <p:cNvSpPr/>
          <p:nvPr/>
        </p:nvSpPr>
        <p:spPr>
          <a:xfrm>
            <a:off x="2034966" y="1548973"/>
            <a:ext cx="1" cy="465908"/>
          </a:xfrm>
          <a:prstGeom prst="line">
            <a:avLst/>
          </a:prstGeom>
          <a:ln w="25400">
            <a:solidFill>
              <a:srgbClr val="00A2FF"/>
            </a:solidFill>
            <a:tailEnd type="triangle"/>
          </a:ln>
        </p:spPr>
        <p:txBody>
          <a:bodyPr lIns="45719" tIns="45719" rIns="45719" bIns="45719"/>
          <a:lstStyle/>
          <a:p>
            <a:pPr algn="ctr" defTabSz="584185">
              <a:defRPr sz="2400"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2" name="线条"/>
          <p:cNvSpPr/>
          <p:nvPr/>
        </p:nvSpPr>
        <p:spPr>
          <a:xfrm>
            <a:off x="2916469" y="1548973"/>
            <a:ext cx="1" cy="465908"/>
          </a:xfrm>
          <a:prstGeom prst="line">
            <a:avLst/>
          </a:prstGeom>
          <a:ln w="25400">
            <a:solidFill>
              <a:srgbClr val="00A2FF"/>
            </a:solidFill>
            <a:tailEnd type="triangle"/>
          </a:ln>
        </p:spPr>
        <p:txBody>
          <a:bodyPr lIns="45719" tIns="45719" rIns="45719" bIns="45719"/>
          <a:lstStyle/>
          <a:p>
            <a:pPr algn="ctr" defTabSz="584185">
              <a:defRPr sz="2400"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3" name="线条"/>
          <p:cNvSpPr/>
          <p:nvPr/>
        </p:nvSpPr>
        <p:spPr>
          <a:xfrm>
            <a:off x="4029534" y="1548973"/>
            <a:ext cx="1" cy="465908"/>
          </a:xfrm>
          <a:prstGeom prst="line">
            <a:avLst/>
          </a:prstGeom>
          <a:ln w="25400">
            <a:solidFill>
              <a:srgbClr val="00A2FF"/>
            </a:solidFill>
            <a:tailEnd type="triangle"/>
          </a:ln>
        </p:spPr>
        <p:txBody>
          <a:bodyPr lIns="45719" tIns="45719" rIns="45719" bIns="45719"/>
          <a:lstStyle/>
          <a:p>
            <a:pPr algn="ctr" defTabSz="584185">
              <a:defRPr sz="2400"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线条"/>
          <p:cNvSpPr/>
          <p:nvPr/>
        </p:nvSpPr>
        <p:spPr>
          <a:xfrm>
            <a:off x="5269601" y="1548973"/>
            <a:ext cx="1" cy="465908"/>
          </a:xfrm>
          <a:prstGeom prst="line">
            <a:avLst/>
          </a:prstGeom>
          <a:ln w="25400">
            <a:solidFill>
              <a:srgbClr val="00A2FF"/>
            </a:solidFill>
            <a:tailEnd type="triangle"/>
          </a:ln>
        </p:spPr>
        <p:txBody>
          <a:bodyPr lIns="45719" tIns="45719" rIns="45719" bIns="45719"/>
          <a:lstStyle/>
          <a:p>
            <a:pPr algn="ctr" defTabSz="584185">
              <a:defRPr sz="2400"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5" name="线条"/>
          <p:cNvSpPr/>
          <p:nvPr/>
        </p:nvSpPr>
        <p:spPr>
          <a:xfrm>
            <a:off x="5750293" y="1548973"/>
            <a:ext cx="1" cy="465908"/>
          </a:xfrm>
          <a:prstGeom prst="line">
            <a:avLst/>
          </a:prstGeom>
          <a:ln w="25400">
            <a:solidFill>
              <a:srgbClr val="00A2FF"/>
            </a:solidFill>
            <a:tailEnd type="triangle"/>
          </a:ln>
        </p:spPr>
        <p:txBody>
          <a:bodyPr lIns="45719" tIns="45719" rIns="45719" bIns="45719"/>
          <a:lstStyle/>
          <a:p>
            <a:pPr algn="ctr" defTabSz="584185">
              <a:defRPr sz="2400"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6" name="线条"/>
          <p:cNvSpPr/>
          <p:nvPr/>
        </p:nvSpPr>
        <p:spPr>
          <a:xfrm>
            <a:off x="6261699" y="1548973"/>
            <a:ext cx="1" cy="465908"/>
          </a:xfrm>
          <a:prstGeom prst="line">
            <a:avLst/>
          </a:prstGeom>
          <a:ln w="25400">
            <a:solidFill>
              <a:srgbClr val="00A2FF"/>
            </a:solidFill>
            <a:tailEnd type="triangle"/>
          </a:ln>
        </p:spPr>
        <p:txBody>
          <a:bodyPr lIns="45719" tIns="45719" rIns="45719" bIns="45719"/>
          <a:lstStyle/>
          <a:p>
            <a:pPr algn="ctr" defTabSz="584185">
              <a:defRPr sz="2400"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" name="线条"/>
          <p:cNvSpPr/>
          <p:nvPr/>
        </p:nvSpPr>
        <p:spPr>
          <a:xfrm>
            <a:off x="7364315" y="1548973"/>
            <a:ext cx="1" cy="465908"/>
          </a:xfrm>
          <a:prstGeom prst="line">
            <a:avLst/>
          </a:prstGeom>
          <a:ln w="25400">
            <a:solidFill>
              <a:srgbClr val="00A2FF"/>
            </a:solidFill>
            <a:tailEnd type="triangle"/>
          </a:ln>
        </p:spPr>
        <p:txBody>
          <a:bodyPr lIns="45719" tIns="45719" rIns="45719" bIns="45719"/>
          <a:lstStyle/>
          <a:p>
            <a:pPr algn="ctr" defTabSz="584185">
              <a:defRPr sz="2400"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8" name="线条"/>
          <p:cNvSpPr/>
          <p:nvPr/>
        </p:nvSpPr>
        <p:spPr>
          <a:xfrm>
            <a:off x="8086829" y="1548973"/>
            <a:ext cx="1" cy="465908"/>
          </a:xfrm>
          <a:prstGeom prst="line">
            <a:avLst/>
          </a:prstGeom>
          <a:ln w="25400">
            <a:solidFill>
              <a:srgbClr val="00A2FF"/>
            </a:solidFill>
            <a:tailEnd type="triangle"/>
          </a:ln>
        </p:spPr>
        <p:txBody>
          <a:bodyPr lIns="45719" tIns="45719" rIns="45719" bIns="45719"/>
          <a:lstStyle/>
          <a:p>
            <a:pPr algn="ctr" defTabSz="584185">
              <a:defRPr sz="2400"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9" name="线条"/>
          <p:cNvSpPr/>
          <p:nvPr/>
        </p:nvSpPr>
        <p:spPr>
          <a:xfrm>
            <a:off x="332411" y="2707494"/>
            <a:ext cx="8479180" cy="1"/>
          </a:xfrm>
          <a:prstGeom prst="line">
            <a:avLst/>
          </a:prstGeom>
          <a:ln w="25400">
            <a:solidFill>
              <a:srgbClr val="00A2FF"/>
            </a:solidFill>
          </a:ln>
        </p:spPr>
        <p:txBody>
          <a:bodyPr lIns="45719" tIns="45719" rIns="45719" bIns="45719"/>
          <a:lstStyle/>
          <a:p>
            <a:pPr algn="ctr" defTabSz="584185">
              <a:defRPr sz="2400"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0" name="接入层"/>
          <p:cNvSpPr txBox="1"/>
          <p:nvPr/>
        </p:nvSpPr>
        <p:spPr>
          <a:xfrm>
            <a:off x="339805" y="1786936"/>
            <a:ext cx="718145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接入层</a:t>
            </a:r>
          </a:p>
        </p:txBody>
      </p:sp>
      <p:sp>
        <p:nvSpPr>
          <p:cNvPr id="181" name="腾讯云点播"/>
          <p:cNvSpPr/>
          <p:nvPr/>
        </p:nvSpPr>
        <p:spPr>
          <a:xfrm>
            <a:off x="3422278" y="2021720"/>
            <a:ext cx="1214513" cy="476251"/>
          </a:xfrm>
          <a:prstGeom prst="rect">
            <a:avLst/>
          </a:prstGeom>
          <a:gradFill>
            <a:gsLst>
              <a:gs pos="0">
                <a:srgbClr val="FFF3BA"/>
              </a:gs>
              <a:gs pos="35000">
                <a:srgbClr val="FFF6CE"/>
              </a:gs>
              <a:gs pos="100000">
                <a:srgbClr val="FFFBED"/>
              </a:gs>
            </a:gsLst>
            <a:lin ang="16200000"/>
          </a:gradFill>
          <a:ln>
            <a:solidFill>
              <a:srgbClr val="F9E12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584200">
              <a:defRPr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腾讯云点播</a:t>
            </a:r>
          </a:p>
        </p:txBody>
      </p:sp>
      <p:sp>
        <p:nvSpPr>
          <p:cNvPr id="182" name="小视频平台接入"/>
          <p:cNvSpPr/>
          <p:nvPr/>
        </p:nvSpPr>
        <p:spPr>
          <a:xfrm>
            <a:off x="1166271" y="2019286"/>
            <a:ext cx="1815903" cy="476251"/>
          </a:xfrm>
          <a:prstGeom prst="rect">
            <a:avLst/>
          </a:prstGeom>
          <a:gradFill>
            <a:gsLst>
              <a:gs pos="0">
                <a:srgbClr val="FFF3BA"/>
              </a:gs>
              <a:gs pos="35000">
                <a:srgbClr val="FFF6CE"/>
              </a:gs>
              <a:gs pos="100000">
                <a:srgbClr val="FFFBED"/>
              </a:gs>
            </a:gsLst>
            <a:lin ang="16200000"/>
          </a:gradFill>
          <a:ln>
            <a:solidFill>
              <a:srgbClr val="F9E12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584200">
              <a:defRPr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小视频平台接入</a:t>
            </a:r>
          </a:p>
        </p:txBody>
      </p:sp>
      <p:sp>
        <p:nvSpPr>
          <p:cNvPr id="183" name="流媒体平台接入"/>
          <p:cNvSpPr/>
          <p:nvPr/>
        </p:nvSpPr>
        <p:spPr>
          <a:xfrm>
            <a:off x="4899723" y="2019286"/>
            <a:ext cx="1747793" cy="476251"/>
          </a:xfrm>
          <a:prstGeom prst="rect">
            <a:avLst/>
          </a:prstGeom>
          <a:gradFill>
            <a:gsLst>
              <a:gs pos="0">
                <a:srgbClr val="FFF3BA"/>
              </a:gs>
              <a:gs pos="35000">
                <a:srgbClr val="FFF6CE"/>
              </a:gs>
              <a:gs pos="100000">
                <a:srgbClr val="FFFBED"/>
              </a:gs>
            </a:gsLst>
            <a:lin ang="16200000"/>
          </a:gradFill>
          <a:ln>
            <a:solidFill>
              <a:srgbClr val="F9E12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584200">
              <a:defRPr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流媒体平台接入</a:t>
            </a:r>
          </a:p>
        </p:txBody>
      </p:sp>
      <p:sp>
        <p:nvSpPr>
          <p:cNvPr id="184" name="其他"/>
          <p:cNvSpPr/>
          <p:nvPr/>
        </p:nvSpPr>
        <p:spPr>
          <a:xfrm>
            <a:off x="6910447" y="2019286"/>
            <a:ext cx="1747793" cy="476251"/>
          </a:xfrm>
          <a:prstGeom prst="rect">
            <a:avLst/>
          </a:prstGeom>
          <a:gradFill>
            <a:gsLst>
              <a:gs pos="0">
                <a:srgbClr val="FFF3BA"/>
              </a:gs>
              <a:gs pos="35000">
                <a:srgbClr val="FFF6CE"/>
              </a:gs>
              <a:gs pos="100000">
                <a:srgbClr val="FFFBED"/>
              </a:gs>
            </a:gsLst>
            <a:lin ang="16200000"/>
          </a:gradFill>
          <a:ln>
            <a:solidFill>
              <a:srgbClr val="F9E12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584200">
              <a:defRPr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</a:p>
        </p:txBody>
      </p:sp>
      <p:sp>
        <p:nvSpPr>
          <p:cNvPr id="185" name="转码平台层"/>
          <p:cNvSpPr txBox="1"/>
          <p:nvPr/>
        </p:nvSpPr>
        <p:spPr>
          <a:xfrm>
            <a:off x="329851" y="2723587"/>
            <a:ext cx="1128514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转码平台层</a:t>
            </a:r>
          </a:p>
        </p:txBody>
      </p:sp>
      <p:sp>
        <p:nvSpPr>
          <p:cNvPr id="186" name="线条"/>
          <p:cNvSpPr/>
          <p:nvPr/>
        </p:nvSpPr>
        <p:spPr>
          <a:xfrm>
            <a:off x="4268282" y="2712362"/>
            <a:ext cx="1" cy="327233"/>
          </a:xfrm>
          <a:prstGeom prst="line">
            <a:avLst/>
          </a:prstGeom>
          <a:ln w="25400">
            <a:solidFill>
              <a:srgbClr val="00A2FF"/>
            </a:solidFill>
            <a:tailEnd type="triangle"/>
          </a:ln>
        </p:spPr>
        <p:txBody>
          <a:bodyPr lIns="45719" tIns="45719" rIns="45719" bIns="45719"/>
          <a:lstStyle/>
          <a:p>
            <a:pPr algn="ctr" defTabSz="584185">
              <a:defRPr sz="2400"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7" name="1. 接收转码请求"/>
          <p:cNvSpPr txBox="1"/>
          <p:nvPr/>
        </p:nvSpPr>
        <p:spPr>
          <a:xfrm>
            <a:off x="4313596" y="2783913"/>
            <a:ext cx="1016304" cy="25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1000"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1. 接收转码请求</a:t>
            </a:r>
          </a:p>
        </p:txBody>
      </p:sp>
      <p:sp>
        <p:nvSpPr>
          <p:cNvPr id="188" name="proxy"/>
          <p:cNvSpPr/>
          <p:nvPr/>
        </p:nvSpPr>
        <p:spPr>
          <a:xfrm>
            <a:off x="3772220" y="3048142"/>
            <a:ext cx="992125" cy="404491"/>
          </a:xfrm>
          <a:prstGeom prst="rect">
            <a:avLst/>
          </a:prstGeom>
          <a:solidFill>
            <a:srgbClr val="8AA0FF"/>
          </a:solidFill>
          <a:ln w="25400">
            <a:solidFill>
              <a:srgbClr val="00A2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</a:p>
        </p:txBody>
      </p:sp>
      <p:sp>
        <p:nvSpPr>
          <p:cNvPr id="189" name="线条"/>
          <p:cNvSpPr/>
          <p:nvPr/>
        </p:nvSpPr>
        <p:spPr>
          <a:xfrm>
            <a:off x="4268282" y="3463605"/>
            <a:ext cx="1" cy="411481"/>
          </a:xfrm>
          <a:prstGeom prst="line">
            <a:avLst/>
          </a:prstGeom>
          <a:ln w="25400">
            <a:solidFill>
              <a:srgbClr val="00A2FF"/>
            </a:solidFill>
            <a:tailEnd type="triangle"/>
          </a:ln>
        </p:spPr>
        <p:txBody>
          <a:bodyPr lIns="45719" tIns="45719" rIns="45719" bIns="45719"/>
          <a:lstStyle/>
          <a:p>
            <a:pPr algn="ctr" defTabSz="584185">
              <a:defRPr sz="2400"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0" name="2. 分发转码请求"/>
          <p:cNvSpPr txBox="1"/>
          <p:nvPr/>
        </p:nvSpPr>
        <p:spPr>
          <a:xfrm>
            <a:off x="4313596" y="3477601"/>
            <a:ext cx="1016304" cy="25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1000"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2. 分发转码请求</a:t>
            </a:r>
          </a:p>
        </p:txBody>
      </p:sp>
      <p:sp>
        <p:nvSpPr>
          <p:cNvPr id="191" name="access"/>
          <p:cNvSpPr/>
          <p:nvPr/>
        </p:nvSpPr>
        <p:spPr>
          <a:xfrm>
            <a:off x="3769660" y="3880786"/>
            <a:ext cx="992125" cy="404491"/>
          </a:xfrm>
          <a:prstGeom prst="rect">
            <a:avLst/>
          </a:prstGeom>
          <a:solidFill>
            <a:srgbClr val="8AA0FF"/>
          </a:solidFill>
          <a:ln w="25400">
            <a:solidFill>
              <a:srgbClr val="00A2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access</a:t>
            </a:r>
          </a:p>
        </p:txBody>
      </p:sp>
      <p:sp>
        <p:nvSpPr>
          <p:cNvPr id="192" name="master"/>
          <p:cNvSpPr/>
          <p:nvPr/>
        </p:nvSpPr>
        <p:spPr>
          <a:xfrm>
            <a:off x="5934437" y="4504195"/>
            <a:ext cx="992125" cy="406401"/>
          </a:xfrm>
          <a:prstGeom prst="rect">
            <a:avLst/>
          </a:prstGeom>
          <a:solidFill>
            <a:srgbClr val="44F9FF"/>
          </a:solidFill>
          <a:ln w="25400">
            <a:solidFill>
              <a:srgbClr val="00A2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</a:p>
        </p:txBody>
      </p:sp>
      <p:sp>
        <p:nvSpPr>
          <p:cNvPr id="193" name="slave"/>
          <p:cNvSpPr/>
          <p:nvPr/>
        </p:nvSpPr>
        <p:spPr>
          <a:xfrm>
            <a:off x="7289045" y="4502143"/>
            <a:ext cx="990601" cy="406401"/>
          </a:xfrm>
          <a:prstGeom prst="rect">
            <a:avLst/>
          </a:prstGeom>
          <a:solidFill>
            <a:srgbClr val="44F9FF"/>
          </a:solidFill>
          <a:ln w="25400">
            <a:solidFill>
              <a:srgbClr val="00A2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slave</a:t>
            </a:r>
          </a:p>
        </p:txBody>
      </p:sp>
      <p:sp>
        <p:nvSpPr>
          <p:cNvPr id="194" name="线条"/>
          <p:cNvSpPr/>
          <p:nvPr/>
        </p:nvSpPr>
        <p:spPr>
          <a:xfrm>
            <a:off x="374207" y="5126906"/>
            <a:ext cx="8395588" cy="1"/>
          </a:xfrm>
          <a:prstGeom prst="line">
            <a:avLst/>
          </a:prstGeom>
          <a:ln w="25400">
            <a:solidFill>
              <a:srgbClr val="00A2FF"/>
            </a:solidFill>
            <a:prstDash val="sysDot"/>
            <a:miter lim="400000"/>
          </a:ln>
        </p:spPr>
        <p:txBody>
          <a:bodyPr lIns="45719" tIns="45719" rIns="45719" bIns="45719"/>
          <a:lstStyle/>
          <a:p>
            <a:pPr algn="ctr" defTabSz="584185">
              <a:defRPr sz="2400"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5" name="存储"/>
          <p:cNvSpPr/>
          <p:nvPr/>
        </p:nvSpPr>
        <p:spPr>
          <a:xfrm>
            <a:off x="469453" y="5338863"/>
            <a:ext cx="990601" cy="406401"/>
          </a:xfrm>
          <a:prstGeom prst="rect">
            <a:avLst/>
          </a:prstGeom>
          <a:gradFill>
            <a:gsLst>
              <a:gs pos="0">
                <a:srgbClr val="FF644E"/>
              </a:gs>
              <a:gs pos="100000">
                <a:srgbClr val="FFC5C0"/>
              </a:gs>
            </a:gsLst>
            <a:lin ang="16200000"/>
          </a:gradFill>
          <a:ln>
            <a:solidFill>
              <a:srgbClr val="FD5E48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</a:p>
        </p:txBody>
      </p:sp>
      <p:sp>
        <p:nvSpPr>
          <p:cNvPr id="196" name="worker"/>
          <p:cNvSpPr/>
          <p:nvPr/>
        </p:nvSpPr>
        <p:spPr>
          <a:xfrm>
            <a:off x="2037998" y="5338863"/>
            <a:ext cx="990601" cy="406401"/>
          </a:xfrm>
          <a:prstGeom prst="rect">
            <a:avLst/>
          </a:prstGeom>
          <a:solidFill>
            <a:srgbClr val="61D836"/>
          </a:solidFill>
          <a:ln w="38100">
            <a:solidFill>
              <a:schemeClr val="accent3">
                <a:lumOff val="44000"/>
              </a:schemeClr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</a:p>
        </p:txBody>
      </p:sp>
      <p:sp>
        <p:nvSpPr>
          <p:cNvPr id="197" name="worker"/>
          <p:cNvSpPr/>
          <p:nvPr/>
        </p:nvSpPr>
        <p:spPr>
          <a:xfrm>
            <a:off x="3772982" y="5353510"/>
            <a:ext cx="990601" cy="406401"/>
          </a:xfrm>
          <a:prstGeom prst="rect">
            <a:avLst/>
          </a:prstGeom>
          <a:solidFill>
            <a:srgbClr val="61D836"/>
          </a:solidFill>
          <a:ln w="38100">
            <a:solidFill>
              <a:schemeClr val="accent3">
                <a:lumOff val="44000"/>
              </a:schemeClr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</a:p>
        </p:txBody>
      </p:sp>
      <p:sp>
        <p:nvSpPr>
          <p:cNvPr id="198" name="worker"/>
          <p:cNvSpPr/>
          <p:nvPr/>
        </p:nvSpPr>
        <p:spPr>
          <a:xfrm>
            <a:off x="5507967" y="5338863"/>
            <a:ext cx="990601" cy="406401"/>
          </a:xfrm>
          <a:prstGeom prst="rect">
            <a:avLst/>
          </a:prstGeom>
          <a:solidFill>
            <a:srgbClr val="61D836"/>
          </a:solidFill>
          <a:ln w="38100">
            <a:solidFill>
              <a:schemeClr val="accent3">
                <a:lumOff val="44000"/>
              </a:schemeClr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</a:p>
        </p:txBody>
      </p:sp>
      <p:sp>
        <p:nvSpPr>
          <p:cNvPr id="199" name="存储"/>
          <p:cNvSpPr/>
          <p:nvPr/>
        </p:nvSpPr>
        <p:spPr>
          <a:xfrm>
            <a:off x="7289045" y="5324577"/>
            <a:ext cx="990601" cy="406401"/>
          </a:xfrm>
          <a:prstGeom prst="rect">
            <a:avLst/>
          </a:prstGeom>
          <a:gradFill>
            <a:gsLst>
              <a:gs pos="0">
                <a:srgbClr val="FF644E"/>
              </a:gs>
              <a:gs pos="100000">
                <a:srgbClr val="FFC5C0"/>
              </a:gs>
            </a:gsLst>
            <a:lin ang="16200000"/>
          </a:gradFill>
          <a:ln>
            <a:solidFill>
              <a:srgbClr val="FD5E48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</a:p>
        </p:txBody>
      </p:sp>
      <p:sp>
        <p:nvSpPr>
          <p:cNvPr id="200" name="3. 请求业务配置"/>
          <p:cNvSpPr txBox="1"/>
          <p:nvPr/>
        </p:nvSpPr>
        <p:spPr>
          <a:xfrm>
            <a:off x="5952271" y="3631815"/>
            <a:ext cx="1016304" cy="25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1000"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3. 请求业务配置</a:t>
            </a:r>
          </a:p>
        </p:txBody>
      </p:sp>
      <p:sp>
        <p:nvSpPr>
          <p:cNvPr id="201" name="4. 请求转码参数配置"/>
          <p:cNvSpPr txBox="1"/>
          <p:nvPr/>
        </p:nvSpPr>
        <p:spPr>
          <a:xfrm>
            <a:off x="5947136" y="3845575"/>
            <a:ext cx="1272784" cy="25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1000"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4. 请求转码参数配置</a:t>
            </a:r>
          </a:p>
        </p:txBody>
      </p:sp>
      <p:sp>
        <p:nvSpPr>
          <p:cNvPr id="202" name="5. 请求worker资源"/>
          <p:cNvSpPr txBox="1"/>
          <p:nvPr/>
        </p:nvSpPr>
        <p:spPr>
          <a:xfrm>
            <a:off x="5954303" y="4049667"/>
            <a:ext cx="1184620" cy="25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1000"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5. 请求worker资源</a:t>
            </a:r>
          </a:p>
        </p:txBody>
      </p:sp>
      <p:sp>
        <p:nvSpPr>
          <p:cNvPr id="203" name="线条"/>
          <p:cNvSpPr/>
          <p:nvPr/>
        </p:nvSpPr>
        <p:spPr>
          <a:xfrm>
            <a:off x="4764636" y="4057649"/>
            <a:ext cx="1669957" cy="421076"/>
          </a:xfrm>
          <a:prstGeom prst="line">
            <a:avLst/>
          </a:prstGeom>
          <a:ln w="25400">
            <a:solidFill>
              <a:srgbClr val="00A2FF"/>
            </a:solidFill>
            <a:tailEnd type="triangle"/>
          </a:ln>
        </p:spPr>
        <p:txBody>
          <a:bodyPr lIns="45719" tIns="45719" rIns="45719" bIns="45719"/>
          <a:lstStyle/>
          <a:p>
            <a:pPr algn="ctr" defTabSz="584185">
              <a:defRPr sz="2400"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" name="线条"/>
          <p:cNvSpPr/>
          <p:nvPr/>
        </p:nvSpPr>
        <p:spPr>
          <a:xfrm>
            <a:off x="4751934" y="4057735"/>
            <a:ext cx="2995940" cy="433711"/>
          </a:xfrm>
          <a:prstGeom prst="line">
            <a:avLst/>
          </a:prstGeom>
          <a:ln w="25400">
            <a:solidFill>
              <a:srgbClr val="00A2FF"/>
            </a:solidFill>
            <a:prstDash val="sysDot"/>
            <a:miter lim="400000"/>
            <a:tailEnd type="triangle"/>
          </a:ln>
        </p:spPr>
        <p:txBody>
          <a:bodyPr lIns="45719" tIns="45719" rIns="45719" bIns="45719"/>
          <a:lstStyle/>
          <a:p>
            <a:pPr algn="ctr" defTabSz="584185">
              <a:defRPr sz="2400"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" name="线条"/>
          <p:cNvSpPr/>
          <p:nvPr/>
        </p:nvSpPr>
        <p:spPr>
          <a:xfrm>
            <a:off x="332411" y="6013858"/>
            <a:ext cx="8479180" cy="1"/>
          </a:xfrm>
          <a:prstGeom prst="line">
            <a:avLst/>
          </a:prstGeom>
          <a:ln w="25400">
            <a:solidFill>
              <a:srgbClr val="00A2FF"/>
            </a:solidFill>
          </a:ln>
        </p:spPr>
        <p:txBody>
          <a:bodyPr lIns="45719" tIns="45719" rIns="45719" bIns="45719"/>
          <a:lstStyle/>
          <a:p>
            <a:pPr algn="ctr" defTabSz="584185">
              <a:defRPr sz="2400"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6" name="线条"/>
          <p:cNvSpPr/>
          <p:nvPr/>
        </p:nvSpPr>
        <p:spPr>
          <a:xfrm>
            <a:off x="1445906" y="5583082"/>
            <a:ext cx="614803" cy="1"/>
          </a:xfrm>
          <a:prstGeom prst="line">
            <a:avLst/>
          </a:prstGeom>
          <a:ln w="25400">
            <a:solidFill>
              <a:srgbClr val="00A2FF"/>
            </a:solidFill>
            <a:custDash>
              <a:ds d="600000" sp="600000"/>
            </a:custDash>
            <a:miter lim="400000"/>
            <a:headEnd type="triangle"/>
            <a:tailEnd type="triangle"/>
          </a:ln>
        </p:spPr>
        <p:txBody>
          <a:bodyPr lIns="45719" tIns="45719" rIns="45719" bIns="45719"/>
          <a:lstStyle/>
          <a:p>
            <a:pPr algn="ctr" defTabSz="584185">
              <a:defRPr sz="2400"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7" name="7. 下载视频文件"/>
          <p:cNvSpPr txBox="1"/>
          <p:nvPr/>
        </p:nvSpPr>
        <p:spPr>
          <a:xfrm>
            <a:off x="1244543" y="5202621"/>
            <a:ext cx="1016304" cy="25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1000"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7. 下载视频文件</a:t>
            </a:r>
          </a:p>
        </p:txBody>
      </p:sp>
      <p:sp>
        <p:nvSpPr>
          <p:cNvPr id="208" name="线条"/>
          <p:cNvSpPr/>
          <p:nvPr/>
        </p:nvSpPr>
        <p:spPr>
          <a:xfrm flipH="1">
            <a:off x="2564169" y="4289736"/>
            <a:ext cx="1757317" cy="1064503"/>
          </a:xfrm>
          <a:prstGeom prst="line">
            <a:avLst/>
          </a:prstGeom>
          <a:ln w="25400">
            <a:solidFill>
              <a:srgbClr val="00A2FF"/>
            </a:solidFill>
            <a:headEnd type="triangle"/>
            <a:tailEnd type="triangle"/>
          </a:ln>
        </p:spPr>
        <p:txBody>
          <a:bodyPr lIns="45719" tIns="45719" rIns="45719" bIns="45719"/>
          <a:lstStyle/>
          <a:p>
            <a:pPr algn="ctr" defTabSz="584185">
              <a:defRPr sz="2400"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9" name="6. 获取源文件媒体信息"/>
          <p:cNvSpPr txBox="1"/>
          <p:nvPr/>
        </p:nvSpPr>
        <p:spPr>
          <a:xfrm>
            <a:off x="2494106" y="4853347"/>
            <a:ext cx="1401025" cy="25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1000"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6. 获取源文件媒体信息</a:t>
            </a:r>
          </a:p>
        </p:txBody>
      </p:sp>
      <p:sp>
        <p:nvSpPr>
          <p:cNvPr id="210" name="8. 任务分片"/>
          <p:cNvSpPr txBox="1"/>
          <p:nvPr/>
        </p:nvSpPr>
        <p:spPr>
          <a:xfrm>
            <a:off x="4302738" y="4301632"/>
            <a:ext cx="759823" cy="25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1000"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8. 任务分片</a:t>
            </a:r>
          </a:p>
        </p:txBody>
      </p:sp>
      <p:sp>
        <p:nvSpPr>
          <p:cNvPr id="211" name="线条"/>
          <p:cNvSpPr/>
          <p:nvPr/>
        </p:nvSpPr>
        <p:spPr>
          <a:xfrm>
            <a:off x="4321486" y="4277036"/>
            <a:ext cx="1" cy="1110615"/>
          </a:xfrm>
          <a:prstGeom prst="line">
            <a:avLst/>
          </a:prstGeom>
          <a:ln w="25400">
            <a:solidFill>
              <a:srgbClr val="00A2FF"/>
            </a:solidFill>
            <a:headEnd type="triangle"/>
            <a:tailEnd type="triangle"/>
          </a:ln>
        </p:spPr>
        <p:txBody>
          <a:bodyPr lIns="45719" tIns="45719" rIns="45719" bIns="45719"/>
          <a:lstStyle/>
          <a:p>
            <a:pPr algn="ctr" defTabSz="584185">
              <a:defRPr sz="2400"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2" name="9.map任务"/>
          <p:cNvSpPr txBox="1"/>
          <p:nvPr/>
        </p:nvSpPr>
        <p:spPr>
          <a:xfrm>
            <a:off x="4031427" y="4881623"/>
            <a:ext cx="737381" cy="25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1000"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9.map任务</a:t>
            </a:r>
          </a:p>
        </p:txBody>
      </p:sp>
      <p:sp>
        <p:nvSpPr>
          <p:cNvPr id="213" name="线条"/>
          <p:cNvSpPr/>
          <p:nvPr/>
        </p:nvSpPr>
        <p:spPr>
          <a:xfrm>
            <a:off x="4329390" y="4283687"/>
            <a:ext cx="1739491" cy="1076601"/>
          </a:xfrm>
          <a:prstGeom prst="line">
            <a:avLst/>
          </a:prstGeom>
          <a:ln w="25400">
            <a:solidFill>
              <a:srgbClr val="00A2FF"/>
            </a:solidFill>
            <a:headEnd type="triangle"/>
            <a:tailEnd type="triangle"/>
          </a:ln>
        </p:spPr>
        <p:txBody>
          <a:bodyPr lIns="45719" tIns="45719" rIns="45719" bIns="45719"/>
          <a:lstStyle/>
          <a:p>
            <a:pPr algn="ctr" defTabSz="584185">
              <a:defRPr sz="2400"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4" name="10.reduce任务"/>
          <p:cNvSpPr txBox="1"/>
          <p:nvPr/>
        </p:nvSpPr>
        <p:spPr>
          <a:xfrm>
            <a:off x="5122524" y="4853347"/>
            <a:ext cx="958596" cy="25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1000"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10.reduce任务</a:t>
            </a:r>
          </a:p>
        </p:txBody>
      </p:sp>
      <p:sp>
        <p:nvSpPr>
          <p:cNvPr id="215" name="11. 上传转码后视频文件"/>
          <p:cNvSpPr txBox="1"/>
          <p:nvPr/>
        </p:nvSpPr>
        <p:spPr>
          <a:xfrm>
            <a:off x="6274731" y="5201723"/>
            <a:ext cx="1476366" cy="25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1000"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11. 上传转码后视频文件</a:t>
            </a:r>
          </a:p>
        </p:txBody>
      </p:sp>
      <p:sp>
        <p:nvSpPr>
          <p:cNvPr id="216" name="线条"/>
          <p:cNvSpPr/>
          <p:nvPr/>
        </p:nvSpPr>
        <p:spPr>
          <a:xfrm>
            <a:off x="6450457" y="5557303"/>
            <a:ext cx="839601" cy="1"/>
          </a:xfrm>
          <a:prstGeom prst="line">
            <a:avLst/>
          </a:prstGeom>
          <a:ln w="25400">
            <a:solidFill>
              <a:srgbClr val="00A2FF"/>
            </a:solidFill>
            <a:custDash>
              <a:ds d="600000" sp="600000"/>
            </a:custDash>
            <a:miter lim="400000"/>
            <a:headEnd type="triangle"/>
            <a:tailEnd type="triangle"/>
          </a:ln>
        </p:spPr>
        <p:txBody>
          <a:bodyPr lIns="45719" tIns="45719" rIns="45719" bIns="45719"/>
          <a:lstStyle/>
          <a:p>
            <a:pPr algn="ctr" defTabSz="584185">
              <a:defRPr sz="2400"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7" name="12. 转码回调"/>
          <p:cNvSpPr txBox="1"/>
          <p:nvPr/>
        </p:nvSpPr>
        <p:spPr>
          <a:xfrm>
            <a:off x="2855278" y="3844060"/>
            <a:ext cx="835165" cy="25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1000"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12. 转码回调</a:t>
            </a:r>
          </a:p>
        </p:txBody>
      </p:sp>
      <p:sp>
        <p:nvSpPr>
          <p:cNvPr id="218" name="Rectangle 2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391400" cy="8382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</a:p>
        </p:txBody>
      </p:sp>
      <p:sp>
        <p:nvSpPr>
          <p:cNvPr id="219" name="系统特点：…"/>
          <p:cNvSpPr txBox="1"/>
          <p:nvPr/>
        </p:nvSpPr>
        <p:spPr>
          <a:xfrm>
            <a:off x="265487" y="3537797"/>
            <a:ext cx="2323936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584185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000">
                <a:latin typeface="微软雅黑" panose="020B0503020204020204" pitchFamily="34" charset="-122"/>
                <a:ea typeface="微软雅黑" panose="020B0503020204020204" pitchFamily="34" charset="-122"/>
              </a:rPr>
              <a:t>系统特点：</a:t>
            </a:r>
          </a:p>
          <a:p>
            <a:pPr marL="133681" indent="-133681" defTabSz="584185">
              <a:buSzPct val="100000"/>
              <a:buAutoNum type="arabicPeriod"/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000">
                <a:latin typeface="微软雅黑" panose="020B0503020204020204" pitchFamily="34" charset="-122"/>
                <a:ea typeface="微软雅黑" panose="020B0503020204020204" pitchFamily="34" charset="-122"/>
              </a:rPr>
              <a:t>数据信令分离，性能提升。</a:t>
            </a:r>
          </a:p>
          <a:p>
            <a:pPr marL="133681" indent="-133681" defTabSz="584185">
              <a:buSzPct val="100000"/>
              <a:buAutoNum type="arabicPeriod"/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000">
                <a:latin typeface="微软雅黑" panose="020B0503020204020204" pitchFamily="34" charset="-122"/>
                <a:ea typeface="微软雅黑" panose="020B0503020204020204" pitchFamily="34" charset="-122"/>
              </a:rPr>
              <a:t>配置统一管理，如业务、转码参数配置，便于运营。</a:t>
            </a:r>
          </a:p>
          <a:p>
            <a:pPr marL="133681" indent="-133681" defTabSz="584185">
              <a:buSzPct val="100000"/>
              <a:buAutoNum type="arabicPeriod"/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000">
                <a:latin typeface="微软雅黑" panose="020B0503020204020204" pitchFamily="34" charset="-122"/>
                <a:ea typeface="微软雅黑" panose="020B0503020204020204" pitchFamily="34" charset="-122"/>
              </a:rPr>
              <a:t>扩展性好，支持高并发。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ectangle 2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391400" cy="838200"/>
          </a:xfrm>
          <a:prstGeom prst="rect">
            <a:avLst/>
          </a:prstGeom>
        </p:spPr>
        <p:txBody>
          <a:bodyPr/>
          <a:lstStyle/>
          <a:p>
            <a:pPr>
              <a:defRPr sz="2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视频转码平台—</a:t>
            </a:r>
            <a:r>
              <a:rPr sz="2100">
                <a:latin typeface="微软雅黑" panose="020B0503020204020204" pitchFamily="34" charset="-122"/>
                <a:ea typeface="微软雅黑" panose="020B0503020204020204" pitchFamily="34" charset="-122"/>
              </a:rPr>
              <a:t>延时</a:t>
            </a:r>
          </a:p>
        </p:txBody>
      </p:sp>
      <p:sp>
        <p:nvSpPr>
          <p:cNvPr id="222" name="Rectangle 3"/>
          <p:cNvSpPr txBox="1">
            <a:spLocks noGrp="1"/>
          </p:cNvSpPr>
          <p:nvPr>
            <p:ph type="body" sz="quarter" idx="1"/>
          </p:nvPr>
        </p:nvSpPr>
        <p:spPr>
          <a:xfrm>
            <a:off x="381003" y="1371601"/>
            <a:ext cx="3768527" cy="1341915"/>
          </a:xfrm>
          <a:prstGeom prst="rect">
            <a:avLst/>
          </a:prstGeom>
        </p:spPr>
        <p:txBody>
          <a:bodyPr/>
          <a:lstStyle/>
          <a:p>
            <a:pPr marL="0" indent="0" defTabSz="685783">
              <a:spcBef>
                <a:spcPts val="0"/>
              </a:spcBef>
              <a:buSzTx/>
              <a:buNone/>
              <a:defRPr sz="1575">
                <a:latin typeface="楷体"/>
                <a:ea typeface="楷体"/>
                <a:cs typeface="楷体"/>
                <a:sym typeface="楷体"/>
              </a:defRPr>
            </a:pP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客户投诉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defTabSz="685783">
              <a:spcBef>
                <a:spcPts val="0"/>
              </a:spcBef>
              <a:buFont typeface="Wingdings" panose="05000000000000000000" pitchFamily="2" charset="2"/>
              <a:buChar char="Ø"/>
              <a:defRPr sz="1350" b="0">
                <a:latin typeface="楷体"/>
                <a:ea typeface="楷体"/>
                <a:cs typeface="楷体"/>
                <a:sym typeface="楷体"/>
              </a:defRPr>
            </a:pP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转几分钟了，还没有生成视频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pPr defTabSz="685783">
              <a:spcBef>
                <a:spcPts val="0"/>
              </a:spcBef>
              <a:buFont typeface="Wingdings" panose="05000000000000000000" pitchFamily="2" charset="2"/>
              <a:buChar char="Ø"/>
              <a:defRPr sz="1350" b="0">
                <a:latin typeface="楷体"/>
                <a:ea typeface="楷体"/>
                <a:cs typeface="楷体"/>
                <a:sym typeface="楷体"/>
              </a:defRPr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10s视频转了半小时怎么还不能播放？？</a:t>
            </a:r>
          </a:p>
          <a:p>
            <a:pPr defTabSz="685783">
              <a:spcBef>
                <a:spcPts val="0"/>
              </a:spcBef>
              <a:buFont typeface="Wingdings" panose="05000000000000000000" pitchFamily="2" charset="2"/>
              <a:buChar char="Ø"/>
              <a:defRPr sz="1350" b="0">
                <a:latin typeface="楷体"/>
                <a:ea typeface="楷体"/>
                <a:cs typeface="楷体"/>
                <a:sym typeface="楷体"/>
              </a:defRPr>
            </a:pP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我们的视频文件大小十几G，时长几个小时能否转快点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？？</a:t>
            </a:r>
          </a:p>
        </p:txBody>
      </p:sp>
      <p:sp>
        <p:nvSpPr>
          <p:cNvPr id="224" name="箭头"/>
          <p:cNvSpPr/>
          <p:nvPr/>
        </p:nvSpPr>
        <p:spPr>
          <a:xfrm>
            <a:off x="4149530" y="1737406"/>
            <a:ext cx="850901" cy="610303"/>
          </a:xfrm>
          <a:prstGeom prst="rightArrow">
            <a:avLst>
              <a:gd name="adj1" fmla="val 32000"/>
              <a:gd name="adj2" fmla="val 89231"/>
            </a:avLst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</a:ln>
          <a:effectLst>
            <a:outerShdw dist="53882" dir="2700000" rotWithShape="0">
              <a:srgbClr val="969696"/>
            </a:outerShdw>
          </a:effectLst>
        </p:spPr>
        <p:txBody>
          <a:bodyPr lIns="46799" tIns="46799" rIns="46799" bIns="46799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" name="相对转码用户，从发起转码到转码文件产生可播放为完整流程，所以转码延时为：…"/>
          <p:cNvSpPr txBox="1"/>
          <p:nvPr/>
        </p:nvSpPr>
        <p:spPr>
          <a:xfrm>
            <a:off x="506413" y="3239989"/>
            <a:ext cx="7655380" cy="2072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相对转码用户，</a:t>
            </a:r>
            <a:r>
              <a:rPr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从发起转码到文件产生可播放为完整流程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，所以转码延时为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2" indent="0" algn="ctr"/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转码延时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转码文件生成时间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转码开始时间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转码过程中，视频文件会逐帧编解码，所以源视频文件时长是影响转码延时的重要因素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algn="ctr"/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转码时耗比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转码延时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源文件时长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/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转码延时和转码时耗比越低，用户体验越好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226" name="Rectangle 3"/>
          <p:cNvSpPr txBox="1"/>
          <p:nvPr/>
        </p:nvSpPr>
        <p:spPr>
          <a:xfrm>
            <a:off x="381003" y="2727961"/>
            <a:ext cx="3768527" cy="502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>
              <a:defRPr sz="2100">
                <a:latin typeface="楷体"/>
                <a:ea typeface="楷体"/>
                <a:cs typeface="楷体"/>
                <a:sym typeface="楷体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转码延时</a:t>
            </a:r>
          </a:p>
        </p:txBody>
      </p:sp>
      <p:sp>
        <p:nvSpPr>
          <p:cNvPr id="227" name="Rectangle 3"/>
          <p:cNvSpPr txBox="1"/>
          <p:nvPr/>
        </p:nvSpPr>
        <p:spPr>
          <a:xfrm>
            <a:off x="5138454" y="1814709"/>
            <a:ext cx="3919282" cy="71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defTabSz="850391">
              <a:defRPr sz="1953">
                <a:solidFill>
                  <a:srgbClr val="F5342E"/>
                </a:solidFill>
                <a:latin typeface="楷体"/>
                <a:ea typeface="楷体"/>
                <a:cs typeface="楷体"/>
                <a:sym typeface="楷体"/>
              </a:defRPr>
            </a:lvl1pPr>
          </a:lstStyle>
          <a:p>
            <a:r>
              <a:rPr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阿里云媒体转码针对</a:t>
            </a:r>
            <a:r>
              <a:rPr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vip用户，保证转码时耗比在</a:t>
            </a: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[0.5, 2]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Rectangle 2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391400" cy="838200"/>
          </a:xfrm>
          <a:prstGeom prst="rect">
            <a:avLst/>
          </a:prstGeom>
        </p:spPr>
        <p:txBody>
          <a:bodyPr/>
          <a:lstStyle/>
          <a:p>
            <a:pPr>
              <a:defRPr sz="2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视频转码平台—</a:t>
            </a:r>
            <a:r>
              <a:rPr sz="2100">
                <a:latin typeface="微软雅黑" panose="020B0503020204020204" pitchFamily="34" charset="-122"/>
                <a:ea typeface="微软雅黑" panose="020B0503020204020204" pitchFamily="34" charset="-122"/>
              </a:rPr>
              <a:t>延时</a:t>
            </a:r>
          </a:p>
        </p:txBody>
      </p:sp>
      <p:sp>
        <p:nvSpPr>
          <p:cNvPr id="234" name="等待资源"/>
          <p:cNvSpPr/>
          <p:nvPr/>
        </p:nvSpPr>
        <p:spPr>
          <a:xfrm>
            <a:off x="3047429" y="1662610"/>
            <a:ext cx="1370759" cy="404491"/>
          </a:xfrm>
          <a:prstGeom prst="rect">
            <a:avLst/>
          </a:prstGeom>
          <a:solidFill>
            <a:srgbClr val="8AA0FF"/>
          </a:solidFill>
          <a:ln w="25400">
            <a:solidFill>
              <a:srgbClr val="00A2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等待资源</a:t>
            </a:r>
          </a:p>
        </p:txBody>
      </p:sp>
      <p:sp>
        <p:nvSpPr>
          <p:cNvPr id="235" name="线条"/>
          <p:cNvSpPr/>
          <p:nvPr/>
        </p:nvSpPr>
        <p:spPr>
          <a:xfrm>
            <a:off x="382223" y="1864857"/>
            <a:ext cx="733955" cy="1"/>
          </a:xfrm>
          <a:prstGeom prst="line">
            <a:avLst/>
          </a:prstGeom>
          <a:ln w="25400">
            <a:solidFill>
              <a:srgbClr val="00A2FF"/>
            </a:solidFill>
            <a:tailEnd type="triangle"/>
          </a:ln>
        </p:spPr>
        <p:txBody>
          <a:bodyPr lIns="45719" tIns="45719" rIns="45719" bIns="45719"/>
          <a:lstStyle/>
          <a:p>
            <a:pPr algn="ctr" defTabSz="584185">
              <a:defRPr sz="2400"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6" name="接收请求"/>
          <p:cNvSpPr txBox="1"/>
          <p:nvPr/>
        </p:nvSpPr>
        <p:spPr>
          <a:xfrm>
            <a:off x="417731" y="1554782"/>
            <a:ext cx="656588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 b="0"/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接收请求</a:t>
            </a:r>
          </a:p>
        </p:txBody>
      </p:sp>
      <p:sp>
        <p:nvSpPr>
          <p:cNvPr id="237" name="请求配置"/>
          <p:cNvSpPr/>
          <p:nvPr/>
        </p:nvSpPr>
        <p:spPr>
          <a:xfrm>
            <a:off x="1106058" y="1662610"/>
            <a:ext cx="1370759" cy="404491"/>
          </a:xfrm>
          <a:prstGeom prst="rect">
            <a:avLst/>
          </a:prstGeom>
          <a:solidFill>
            <a:srgbClr val="8AA0FF"/>
          </a:solidFill>
          <a:ln w="25400">
            <a:solidFill>
              <a:srgbClr val="00A2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请求配置</a:t>
            </a:r>
          </a:p>
        </p:txBody>
      </p:sp>
      <p:sp>
        <p:nvSpPr>
          <p:cNvPr id="238" name="线条"/>
          <p:cNvSpPr/>
          <p:nvPr/>
        </p:nvSpPr>
        <p:spPr>
          <a:xfrm>
            <a:off x="2487069" y="1864857"/>
            <a:ext cx="561763" cy="1"/>
          </a:xfrm>
          <a:prstGeom prst="line">
            <a:avLst/>
          </a:prstGeom>
          <a:ln w="25400">
            <a:solidFill>
              <a:srgbClr val="00A2FF"/>
            </a:solidFill>
            <a:tailEnd type="triangle"/>
          </a:ln>
        </p:spPr>
        <p:txBody>
          <a:bodyPr lIns="45719" tIns="45719" rIns="45719" bIns="45719"/>
          <a:lstStyle/>
          <a:p>
            <a:pPr algn="ctr" defTabSz="584185">
              <a:defRPr sz="2400"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9" name="资源分配"/>
          <p:cNvSpPr txBox="1"/>
          <p:nvPr/>
        </p:nvSpPr>
        <p:spPr>
          <a:xfrm>
            <a:off x="4369133" y="1554782"/>
            <a:ext cx="656588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 b="0"/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资源分配</a:t>
            </a:r>
          </a:p>
        </p:txBody>
      </p:sp>
      <p:sp>
        <p:nvSpPr>
          <p:cNvPr id="240" name="线条"/>
          <p:cNvSpPr/>
          <p:nvPr/>
        </p:nvSpPr>
        <p:spPr>
          <a:xfrm>
            <a:off x="4419723" y="1864857"/>
            <a:ext cx="561763" cy="1"/>
          </a:xfrm>
          <a:prstGeom prst="line">
            <a:avLst/>
          </a:prstGeom>
          <a:ln w="25400">
            <a:solidFill>
              <a:srgbClr val="00A2FF"/>
            </a:solidFill>
            <a:tailEnd type="triangle"/>
          </a:ln>
        </p:spPr>
        <p:txBody>
          <a:bodyPr lIns="45719" tIns="45719" rIns="45719" bIns="45719"/>
          <a:lstStyle/>
          <a:p>
            <a:pPr algn="ctr" defTabSz="584185">
              <a:defRPr sz="2400"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1" name="获取媒体信息"/>
          <p:cNvSpPr/>
          <p:nvPr/>
        </p:nvSpPr>
        <p:spPr>
          <a:xfrm>
            <a:off x="4988799" y="1662610"/>
            <a:ext cx="1370759" cy="404491"/>
          </a:xfrm>
          <a:prstGeom prst="rect">
            <a:avLst/>
          </a:prstGeom>
          <a:solidFill>
            <a:srgbClr val="8AA0FF"/>
          </a:solidFill>
          <a:ln w="25400">
            <a:solidFill>
              <a:srgbClr val="00A2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获取媒体信息</a:t>
            </a:r>
          </a:p>
        </p:txBody>
      </p:sp>
      <p:sp>
        <p:nvSpPr>
          <p:cNvPr id="242" name="Rectangle 3"/>
          <p:cNvSpPr txBox="1"/>
          <p:nvPr/>
        </p:nvSpPr>
        <p:spPr>
          <a:xfrm>
            <a:off x="344940" y="3220164"/>
            <a:ext cx="8082481" cy="379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 fontScale="92500"/>
          </a:bodyPr>
          <a:lstStyle/>
          <a:p>
            <a:pPr defTabSz="731502">
              <a:defRPr>
                <a:latin typeface="楷体"/>
                <a:ea typeface="楷体"/>
                <a:cs typeface="楷体"/>
                <a:sym typeface="楷体"/>
              </a:defRPr>
            </a:pP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转码延时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请求配置时间+获取媒体信息时间+</a:t>
            </a:r>
            <a:r>
              <a:rPr dirty="0" err="1">
                <a:solidFill>
                  <a:srgbClr val="FF33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资源等待时间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dirty="0" err="1">
                <a:solidFill>
                  <a:srgbClr val="FE2D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下载转码时间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+合并上传时间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3" name="等待资源"/>
          <p:cNvSpPr/>
          <p:nvPr/>
        </p:nvSpPr>
        <p:spPr>
          <a:xfrm>
            <a:off x="6930170" y="1662610"/>
            <a:ext cx="1370759" cy="404491"/>
          </a:xfrm>
          <a:prstGeom prst="rect">
            <a:avLst/>
          </a:prstGeom>
          <a:solidFill>
            <a:srgbClr val="8AA0FF"/>
          </a:solidFill>
          <a:ln w="25400">
            <a:solidFill>
              <a:srgbClr val="00A2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等待资源</a:t>
            </a:r>
          </a:p>
        </p:txBody>
      </p:sp>
      <p:sp>
        <p:nvSpPr>
          <p:cNvPr id="244" name="线条"/>
          <p:cNvSpPr/>
          <p:nvPr/>
        </p:nvSpPr>
        <p:spPr>
          <a:xfrm>
            <a:off x="7615549" y="2093409"/>
            <a:ext cx="1" cy="294641"/>
          </a:xfrm>
          <a:prstGeom prst="line">
            <a:avLst/>
          </a:prstGeom>
          <a:ln w="25400">
            <a:solidFill>
              <a:srgbClr val="00A2FF"/>
            </a:solidFill>
            <a:tailEnd type="triangle"/>
          </a:ln>
        </p:spPr>
        <p:txBody>
          <a:bodyPr lIns="45719" tIns="45719" rIns="45719" bIns="45719"/>
          <a:lstStyle/>
          <a:p>
            <a:pPr algn="ctr" defTabSz="584185">
              <a:defRPr sz="2400"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" name="下载转码"/>
          <p:cNvSpPr/>
          <p:nvPr/>
        </p:nvSpPr>
        <p:spPr>
          <a:xfrm>
            <a:off x="6928422" y="2395424"/>
            <a:ext cx="1370759" cy="404491"/>
          </a:xfrm>
          <a:prstGeom prst="rect">
            <a:avLst/>
          </a:prstGeom>
          <a:solidFill>
            <a:srgbClr val="8AA0FF"/>
          </a:solidFill>
          <a:ln w="25400">
            <a:solidFill>
              <a:srgbClr val="00A2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下载转码</a:t>
            </a:r>
          </a:p>
        </p:txBody>
      </p:sp>
      <p:sp>
        <p:nvSpPr>
          <p:cNvPr id="246" name="线条"/>
          <p:cNvSpPr/>
          <p:nvPr/>
        </p:nvSpPr>
        <p:spPr>
          <a:xfrm flipH="1">
            <a:off x="4419721" y="2573389"/>
            <a:ext cx="561763" cy="1"/>
          </a:xfrm>
          <a:prstGeom prst="line">
            <a:avLst/>
          </a:prstGeom>
          <a:ln w="25400">
            <a:solidFill>
              <a:srgbClr val="00A2FF"/>
            </a:solidFill>
            <a:tailEnd type="triangle"/>
          </a:ln>
        </p:spPr>
        <p:txBody>
          <a:bodyPr lIns="45719" tIns="45719" rIns="45719" bIns="45719"/>
          <a:lstStyle/>
          <a:p>
            <a:pPr algn="ctr" defTabSz="584185">
              <a:defRPr sz="2400"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7" name="合并上传"/>
          <p:cNvSpPr/>
          <p:nvPr/>
        </p:nvSpPr>
        <p:spPr>
          <a:xfrm>
            <a:off x="3047429" y="2395424"/>
            <a:ext cx="1370759" cy="404491"/>
          </a:xfrm>
          <a:prstGeom prst="rect">
            <a:avLst/>
          </a:prstGeom>
          <a:solidFill>
            <a:srgbClr val="8AA0FF"/>
          </a:solidFill>
          <a:ln w="25400">
            <a:solidFill>
              <a:srgbClr val="00A2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合并上传</a:t>
            </a:r>
          </a:p>
        </p:txBody>
      </p:sp>
      <p:sp>
        <p:nvSpPr>
          <p:cNvPr id="248" name="线条"/>
          <p:cNvSpPr/>
          <p:nvPr/>
        </p:nvSpPr>
        <p:spPr>
          <a:xfrm flipH="1">
            <a:off x="6368063" y="2597671"/>
            <a:ext cx="561763" cy="1"/>
          </a:xfrm>
          <a:prstGeom prst="line">
            <a:avLst/>
          </a:prstGeom>
          <a:ln w="25400">
            <a:solidFill>
              <a:srgbClr val="00A2FF"/>
            </a:solidFill>
            <a:tailEnd type="triangle"/>
          </a:ln>
        </p:spPr>
        <p:txBody>
          <a:bodyPr lIns="45719" tIns="45719" rIns="45719" bIns="45719"/>
          <a:lstStyle/>
          <a:p>
            <a:pPr algn="ctr" defTabSz="584185">
              <a:defRPr sz="2400"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9" name="线条"/>
          <p:cNvSpPr/>
          <p:nvPr/>
        </p:nvSpPr>
        <p:spPr>
          <a:xfrm>
            <a:off x="6384940" y="1864857"/>
            <a:ext cx="561763" cy="1"/>
          </a:xfrm>
          <a:prstGeom prst="line">
            <a:avLst/>
          </a:prstGeom>
          <a:ln w="25400">
            <a:solidFill>
              <a:srgbClr val="00A2FF"/>
            </a:solidFill>
            <a:tailEnd type="triangle"/>
          </a:ln>
        </p:spPr>
        <p:txBody>
          <a:bodyPr lIns="45719" tIns="45719" rIns="45719" bIns="45719"/>
          <a:lstStyle/>
          <a:p>
            <a:pPr algn="ctr" defTabSz="584185">
              <a:defRPr sz="2400"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0" name="资源分配"/>
          <p:cNvSpPr txBox="1"/>
          <p:nvPr/>
        </p:nvSpPr>
        <p:spPr>
          <a:xfrm>
            <a:off x="6915720" y="2093408"/>
            <a:ext cx="656588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 b="0"/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资源分配</a:t>
            </a:r>
          </a:p>
        </p:txBody>
      </p:sp>
      <p:sp>
        <p:nvSpPr>
          <p:cNvPr id="251" name="等待资源"/>
          <p:cNvSpPr/>
          <p:nvPr/>
        </p:nvSpPr>
        <p:spPr>
          <a:xfrm>
            <a:off x="4988799" y="2395424"/>
            <a:ext cx="1370759" cy="404491"/>
          </a:xfrm>
          <a:prstGeom prst="rect">
            <a:avLst/>
          </a:prstGeom>
          <a:solidFill>
            <a:srgbClr val="8AA0FF"/>
          </a:solidFill>
          <a:ln w="25400">
            <a:solidFill>
              <a:srgbClr val="00A2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等待资源</a:t>
            </a:r>
          </a:p>
        </p:txBody>
      </p:sp>
      <p:sp>
        <p:nvSpPr>
          <p:cNvPr id="252" name="资源分配"/>
          <p:cNvSpPr txBox="1"/>
          <p:nvPr/>
        </p:nvSpPr>
        <p:spPr>
          <a:xfrm>
            <a:off x="4369133" y="2255292"/>
            <a:ext cx="656588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 b="0"/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资源分配</a:t>
            </a:r>
          </a:p>
        </p:txBody>
      </p:sp>
      <p:sp>
        <p:nvSpPr>
          <p:cNvPr id="26" name="Rectangle 3"/>
          <p:cNvSpPr txBox="1"/>
          <p:nvPr/>
        </p:nvSpPr>
        <p:spPr>
          <a:xfrm>
            <a:off x="344940" y="3820942"/>
            <a:ext cx="4643859" cy="643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rPr lang="zh-CN" altLang="en-US" dirty="0" smtClean="0">
                <a:solidFill>
                  <a:srgbClr val="FF14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资源等待时间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3"/>
          <p:cNvSpPr txBox="1"/>
          <p:nvPr/>
        </p:nvSpPr>
        <p:spPr>
          <a:xfrm>
            <a:off x="257944" y="967315"/>
            <a:ext cx="3768528" cy="502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>
              <a:defRPr sz="2100">
                <a:latin typeface="楷体"/>
                <a:ea typeface="楷体"/>
                <a:cs typeface="楷体"/>
                <a:sym typeface="楷体"/>
              </a:defRPr>
            </a:lvl1pPr>
          </a:lstStyle>
          <a:p>
            <a:r>
              <a:rPr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转码延时分析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29" name="Rectangle 3"/>
          <p:cNvSpPr txBox="1"/>
          <p:nvPr/>
        </p:nvSpPr>
        <p:spPr>
          <a:xfrm>
            <a:off x="821217" y="4220465"/>
            <a:ext cx="4858613" cy="1532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>
              <a:defRPr sz="1200" b="0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转码资源不足，新入队请求等待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 sz="1200" b="0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 sz="1200" b="0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access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资源分配策略是先来先分配，有如下问题：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  <a:defRPr sz="1200" b="0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：无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优先级，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大小文件相同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分配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  <a:defRPr sz="1200" b="0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：分配过程中覆盖请求数量少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 rot="10800000" flipV="1">
            <a:off x="4697427" y="4726754"/>
            <a:ext cx="286119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小文件等不起</a:t>
            </a:r>
            <a:r>
              <a:rPr lang="en-US" altLang="zh-CN" sz="28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!</a:t>
            </a:r>
            <a:endParaRPr lang="zh-CN" altLang="en-US" sz="28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ctangle 2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391400" cy="838200"/>
          </a:xfrm>
          <a:prstGeom prst="rect">
            <a:avLst/>
          </a:prstGeom>
        </p:spPr>
        <p:txBody>
          <a:bodyPr/>
          <a:lstStyle/>
          <a:p>
            <a:pPr>
              <a:defRPr sz="2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视频转码平台—</a:t>
            </a:r>
            <a:r>
              <a:rPr sz="2100">
                <a:latin typeface="微软雅黑" panose="020B0503020204020204" pitchFamily="34" charset="-122"/>
                <a:ea typeface="微软雅黑" panose="020B0503020204020204" pitchFamily="34" charset="-122"/>
              </a:rPr>
              <a:t>延时</a:t>
            </a:r>
          </a:p>
        </p:txBody>
      </p:sp>
      <p:sp>
        <p:nvSpPr>
          <p:cNvPr id="255" name="Rectangle 3"/>
          <p:cNvSpPr txBox="1"/>
          <p:nvPr/>
        </p:nvSpPr>
        <p:spPr>
          <a:xfrm>
            <a:off x="248481" y="1445475"/>
            <a:ext cx="4643859" cy="643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rPr>
                <a:solidFill>
                  <a:srgbClr val="FF14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下载转码时间</a:t>
            </a: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=分片时长*下载转码效率</a:t>
            </a:r>
          </a:p>
        </p:txBody>
      </p:sp>
      <p:sp>
        <p:nvSpPr>
          <p:cNvPr id="256" name="分片时长多长合适？"/>
          <p:cNvSpPr/>
          <p:nvPr/>
        </p:nvSpPr>
        <p:spPr>
          <a:xfrm>
            <a:off x="281187" y="2037666"/>
            <a:ext cx="1822752" cy="404491"/>
          </a:xfrm>
          <a:prstGeom prst="rect">
            <a:avLst/>
          </a:prstGeom>
          <a:gradFill>
            <a:gsLst>
              <a:gs pos="0">
                <a:schemeClr val="accent4">
                  <a:lumOff val="28974"/>
                </a:schemeClr>
              </a:gs>
              <a:gs pos="35000">
                <a:srgbClr val="CFCFCF"/>
              </a:gs>
              <a:gs pos="100000">
                <a:schemeClr val="accent4">
                  <a:lumOff val="48879"/>
                </a:schemeClr>
              </a:gs>
            </a:gsLst>
            <a:lin ang="16200000"/>
          </a:gradFill>
          <a:ln>
            <a:solidFill>
              <a:srgbClr val="0000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/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分片时长多长合适？</a:t>
            </a:r>
          </a:p>
        </p:txBody>
      </p:sp>
      <p:sp>
        <p:nvSpPr>
          <p:cNvPr id="257" name="分片时长与下载转码效率的关系？"/>
          <p:cNvSpPr/>
          <p:nvPr/>
        </p:nvSpPr>
        <p:spPr>
          <a:xfrm>
            <a:off x="2591038" y="2037666"/>
            <a:ext cx="2865615" cy="404491"/>
          </a:xfrm>
          <a:prstGeom prst="rect">
            <a:avLst/>
          </a:prstGeom>
          <a:gradFill>
            <a:gsLst>
              <a:gs pos="0">
                <a:schemeClr val="accent4">
                  <a:lumOff val="28974"/>
                </a:schemeClr>
              </a:gs>
              <a:gs pos="35000">
                <a:srgbClr val="CFCFCF"/>
              </a:gs>
              <a:gs pos="100000">
                <a:schemeClr val="accent4">
                  <a:lumOff val="48879"/>
                </a:schemeClr>
              </a:gs>
            </a:gsLst>
            <a:lin ang="16200000"/>
          </a:gradFill>
          <a:ln>
            <a:solidFill>
              <a:srgbClr val="0000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/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分片时长与下载转码效率的关系？</a:t>
            </a:r>
          </a:p>
        </p:txBody>
      </p:sp>
      <p:sp>
        <p:nvSpPr>
          <p:cNvPr id="258" name="下载带宽和下载转码效率的关系？"/>
          <p:cNvSpPr/>
          <p:nvPr/>
        </p:nvSpPr>
        <p:spPr>
          <a:xfrm>
            <a:off x="5816746" y="2037666"/>
            <a:ext cx="2888916" cy="404491"/>
          </a:xfrm>
          <a:prstGeom prst="rect">
            <a:avLst/>
          </a:prstGeom>
          <a:gradFill>
            <a:gsLst>
              <a:gs pos="0">
                <a:schemeClr val="accent4">
                  <a:lumOff val="28974"/>
                </a:schemeClr>
              </a:gs>
              <a:gs pos="35000">
                <a:srgbClr val="CFCFCF"/>
              </a:gs>
              <a:gs pos="100000">
                <a:schemeClr val="accent4">
                  <a:lumOff val="48879"/>
                </a:schemeClr>
              </a:gs>
            </a:gsLst>
            <a:lin ang="16200000"/>
          </a:gradFill>
          <a:ln>
            <a:solidFill>
              <a:srgbClr val="0000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/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下载带宽和下载转码效率的关系？</a:t>
            </a:r>
          </a:p>
        </p:txBody>
      </p:sp>
      <p:sp>
        <p:nvSpPr>
          <p:cNvPr id="259" name="Rectangle 3"/>
          <p:cNvSpPr txBox="1"/>
          <p:nvPr/>
        </p:nvSpPr>
        <p:spPr>
          <a:xfrm>
            <a:off x="239015" y="2780575"/>
            <a:ext cx="2195983" cy="146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>
              <a:defRPr sz="1200" b="0"/>
            </a:pPr>
            <a:r>
              <a:rPr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每个转码分片都独立可解，至少需要包含一个GOP</a:t>
            </a:r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defRPr sz="1200" b="0"/>
            </a:pPr>
            <a:endParaRPr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 sz="1200" b="0"/>
            </a:pPr>
            <a:r>
              <a:rPr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分片时长</a:t>
            </a:r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&gt; </a:t>
            </a:r>
            <a:r>
              <a:rPr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GOP，</a:t>
            </a:r>
            <a:r>
              <a:rPr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一般GOP为</a:t>
            </a:r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[3, 10]</a:t>
            </a:r>
            <a:r>
              <a:rPr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&lt;=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源文件时长</a:t>
            </a:r>
            <a:endParaRPr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0" name="Rectangle 3"/>
          <p:cNvSpPr txBox="1"/>
          <p:nvPr/>
        </p:nvSpPr>
        <p:spPr>
          <a:xfrm>
            <a:off x="257944" y="967315"/>
            <a:ext cx="3768528" cy="502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>
              <a:defRPr sz="2100">
                <a:latin typeface="楷体"/>
                <a:ea typeface="楷体"/>
                <a:cs typeface="楷体"/>
                <a:sym typeface="楷体"/>
              </a:defRPr>
            </a:lvl1pPr>
          </a:lstStyle>
          <a:p>
            <a:r>
              <a:rPr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转码延时分析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pic>
        <p:nvPicPr>
          <p:cNvPr id="261" name="企业微信截图_15503883126209.png" descr="企业微信截图_1550388312620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62766" y="2739703"/>
            <a:ext cx="3240715" cy="2012092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Rectangle 3"/>
          <p:cNvSpPr txBox="1"/>
          <p:nvPr/>
        </p:nvSpPr>
        <p:spPr>
          <a:xfrm>
            <a:off x="5816746" y="4861387"/>
            <a:ext cx="3240715" cy="32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defTabSz="896111">
              <a:defRPr sz="1372"/>
            </a:lvl1pPr>
          </a:lstStyle>
          <a:p>
            <a:r>
              <a:rPr sz="1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下载速度无限制时，下载转码效率无变化</a:t>
            </a:r>
            <a:endParaRPr sz="1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3" name="企业微信截图_15503903622590.png" descr="企业微信截图_1550390362259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86730" y="2739703"/>
            <a:ext cx="3124723" cy="2012092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Rectangle 3"/>
          <p:cNvSpPr txBox="1"/>
          <p:nvPr/>
        </p:nvSpPr>
        <p:spPr>
          <a:xfrm>
            <a:off x="2549465" y="4861388"/>
            <a:ext cx="2898441" cy="32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>
              <a:defRPr sz="1400"/>
            </a:lvl1pPr>
          </a:lstStyle>
          <a:p>
            <a:r>
              <a:rPr sz="1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分片时长对下载转码效率影响无明显变化</a:t>
            </a:r>
            <a:endParaRPr sz="1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8" name="Rectangle 3"/>
          <p:cNvSpPr txBox="1"/>
          <p:nvPr/>
        </p:nvSpPr>
        <p:spPr>
          <a:xfrm>
            <a:off x="592744" y="5361098"/>
            <a:ext cx="8410737" cy="106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/>
          <a:p>
            <a:pPr defTabSz="612633">
              <a:defRPr sz="1072"/>
            </a:pPr>
            <a:r>
              <a:rPr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保证下载速度和分片时长合理</a:t>
            </a:r>
            <a:r>
              <a:rPr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调整分片时长可降低下载转码时间，提升</a:t>
            </a:r>
            <a:r>
              <a:rPr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转码时耗比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达标率</a:t>
            </a:r>
            <a:r>
              <a:rPr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43306" indent="-143306" defTabSz="612633">
              <a:buSzPct val="100000"/>
              <a:buAutoNum type="arabicPeriod"/>
              <a:defRPr sz="1072"/>
            </a:pPr>
            <a:r>
              <a:rPr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小文件由于分片时长限制，下载转码延时优化不大</a:t>
            </a: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143306" indent="-143306" defTabSz="612633">
              <a:buSzPct val="100000"/>
              <a:buAutoNum type="arabicPeriod"/>
              <a:defRPr sz="1072"/>
            </a:pPr>
            <a:r>
              <a:rPr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大文件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可调整分片时长，进行分布式转码。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 rot="10800000" flipV="1">
            <a:off x="4400007" y="1373265"/>
            <a:ext cx="286119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大</a:t>
            </a:r>
            <a:r>
              <a:rPr lang="zh-CN" altLang="en-US" sz="28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文件不分片</a:t>
            </a:r>
            <a:endParaRPr lang="zh-CN" altLang="en-US" sz="28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2" name="乘号 1"/>
          <p:cNvSpPr/>
          <p:nvPr/>
        </p:nvSpPr>
        <p:spPr>
          <a:xfrm>
            <a:off x="6988319" y="1408705"/>
            <a:ext cx="351543" cy="487780"/>
          </a:xfrm>
          <a:prstGeom prst="mathMultiply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dist="53882" dir="2700000" rotWithShape="0">
              <a:srgbClr val="969696"/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Rectangle 3"/>
          <p:cNvSpPr txBox="1"/>
          <p:nvPr/>
        </p:nvSpPr>
        <p:spPr>
          <a:xfrm>
            <a:off x="321059" y="1909402"/>
            <a:ext cx="8483600" cy="485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>
              <a:defRPr sz="2100">
                <a:latin typeface="楷体"/>
                <a:ea typeface="楷体"/>
                <a:cs typeface="楷体"/>
                <a:sym typeface="楷体"/>
              </a:defRPr>
            </a:pPr>
            <a:r>
              <a:rPr sz="2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小文件优先处理</a:t>
            </a:r>
            <a:r>
              <a:rPr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降资源等待时间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2" name="企业微信截图_15467648129027.png" descr="企业微信截图_154676481290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0245" y="2899569"/>
            <a:ext cx="2935925" cy="12448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73" name="企业微信截图_15467648179756.png" descr="企业微信截图_1546764817975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8610" y="4588547"/>
            <a:ext cx="3039195" cy="1244869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箭头"/>
          <p:cNvSpPr/>
          <p:nvPr/>
        </p:nvSpPr>
        <p:spPr>
          <a:xfrm rot="5400000">
            <a:off x="1409029" y="4041017"/>
            <a:ext cx="460376" cy="813508"/>
          </a:xfrm>
          <a:prstGeom prst="rightArrow">
            <a:avLst>
              <a:gd name="adj1" fmla="val 39043"/>
              <a:gd name="adj2" fmla="val 53287"/>
            </a:avLst>
          </a:prstGeom>
          <a:solidFill>
            <a:schemeClr val="accent3">
              <a:lumOff val="44000"/>
            </a:schemeClr>
          </a:solidFill>
          <a:ln w="25400">
            <a:solidFill>
              <a:srgbClr val="00A2FF"/>
            </a:solidFill>
          </a:ln>
        </p:spPr>
        <p:txBody>
          <a:bodyPr lIns="50800" tIns="50800" rIns="50800" bIns="50800" anchor="ctr"/>
          <a:lstStyle/>
          <a:p>
            <a:pPr algn="ctr" defTabSz="584185">
              <a:defRPr sz="2400"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5" name="Rectangle 3"/>
          <p:cNvSpPr txBox="1"/>
          <p:nvPr/>
        </p:nvSpPr>
        <p:spPr>
          <a:xfrm>
            <a:off x="321059" y="2495296"/>
            <a:ext cx="2180511" cy="485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210552" indent="-210552">
              <a:buSzPct val="100000"/>
              <a:buChar char="•"/>
              <a:defRPr sz="1800" b="0">
                <a:latin typeface="楷体"/>
                <a:ea typeface="楷体"/>
                <a:cs typeface="楷体"/>
                <a:sym typeface="楷体"/>
              </a:defRPr>
            </a:lvl1pPr>
          </a:lstStyle>
          <a:p>
            <a:pPr>
              <a:buFont typeface="Wingdings" panose="05000000000000000000" pitchFamily="2" charset="2"/>
              <a:buChar char="Ø"/>
            </a:pP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大小文件分离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" name="Rectangle 3"/>
          <p:cNvSpPr txBox="1"/>
          <p:nvPr/>
        </p:nvSpPr>
        <p:spPr>
          <a:xfrm>
            <a:off x="620082" y="5914473"/>
            <a:ext cx="2832260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>
              <a:defRPr sz="1400" b="0">
                <a:latin typeface="楷体"/>
                <a:ea typeface="楷体"/>
                <a:cs typeface="楷体"/>
                <a:sym typeface="楷体"/>
              </a:defRPr>
            </a:lvl1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大文件阻塞队列影响小文件转码，进行隔离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277" name="Rectangle 3"/>
          <p:cNvSpPr txBox="1"/>
          <p:nvPr/>
        </p:nvSpPr>
        <p:spPr>
          <a:xfrm>
            <a:off x="4684779" y="2495296"/>
            <a:ext cx="2180511" cy="485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210552" indent="-210552">
              <a:buSzPct val="100000"/>
              <a:buChar char="•"/>
              <a:defRPr sz="1800" b="0">
                <a:latin typeface="楷体"/>
                <a:ea typeface="楷体"/>
                <a:cs typeface="楷体"/>
                <a:sym typeface="楷体"/>
              </a:defRPr>
            </a:lvl1pPr>
          </a:lstStyle>
          <a:p>
            <a:pPr>
              <a:buFont typeface="Wingdings" panose="05000000000000000000" pitchFamily="2" charset="2"/>
              <a:buChar char="Ø"/>
            </a:pP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任务并发数控制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8" name="access"/>
          <p:cNvSpPr/>
          <p:nvPr/>
        </p:nvSpPr>
        <p:spPr>
          <a:xfrm>
            <a:off x="4562809" y="3253543"/>
            <a:ext cx="1027213" cy="456527"/>
          </a:xfrm>
          <a:prstGeom prst="rect">
            <a:avLst/>
          </a:prstGeom>
          <a:solidFill>
            <a:srgbClr val="8AA0FF"/>
          </a:solidFill>
          <a:ln w="25400">
            <a:solidFill>
              <a:srgbClr val="00A2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584200">
              <a:defRPr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access</a:t>
            </a:r>
          </a:p>
        </p:txBody>
      </p:sp>
      <p:sp>
        <p:nvSpPr>
          <p:cNvPr id="279" name="线条"/>
          <p:cNvSpPr/>
          <p:nvPr/>
        </p:nvSpPr>
        <p:spPr>
          <a:xfrm>
            <a:off x="5040624" y="3721781"/>
            <a:ext cx="1439903" cy="1121516"/>
          </a:xfrm>
          <a:prstGeom prst="line">
            <a:avLst/>
          </a:prstGeom>
          <a:ln w="25400">
            <a:solidFill>
              <a:srgbClr val="00A2FF"/>
            </a:solidFill>
            <a:tailEnd type="triangle"/>
          </a:ln>
        </p:spPr>
        <p:txBody>
          <a:bodyPr lIns="45719" tIns="45719" rIns="45719" bIns="45719"/>
          <a:lstStyle/>
          <a:p>
            <a:pPr algn="ctr" defTabSz="584185">
              <a:defRPr sz="2400"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0" name="线条"/>
          <p:cNvSpPr/>
          <p:nvPr/>
        </p:nvSpPr>
        <p:spPr>
          <a:xfrm flipH="1">
            <a:off x="6471573" y="3707828"/>
            <a:ext cx="1329360" cy="1149099"/>
          </a:xfrm>
          <a:prstGeom prst="line">
            <a:avLst/>
          </a:prstGeom>
          <a:ln w="25400">
            <a:solidFill>
              <a:srgbClr val="00A2FF"/>
            </a:solidFill>
            <a:tailEnd type="triangle"/>
          </a:ln>
        </p:spPr>
        <p:txBody>
          <a:bodyPr lIns="45719" tIns="45719" rIns="45719" bIns="45719"/>
          <a:lstStyle/>
          <a:p>
            <a:pPr algn="ctr" defTabSz="584185">
              <a:defRPr sz="2400"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1" name="上报转码任务数"/>
          <p:cNvSpPr txBox="1"/>
          <p:nvPr/>
        </p:nvSpPr>
        <p:spPr>
          <a:xfrm>
            <a:off x="5914537" y="4115383"/>
            <a:ext cx="1359346" cy="318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1400" b="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上报转码任务数</a:t>
            </a:r>
          </a:p>
        </p:txBody>
      </p:sp>
      <p:sp>
        <p:nvSpPr>
          <p:cNvPr id="282" name="通过空闲资源数和转码任务计算并发路数并返回"/>
          <p:cNvSpPr txBox="1"/>
          <p:nvPr/>
        </p:nvSpPr>
        <p:spPr>
          <a:xfrm>
            <a:off x="4792438" y="5324046"/>
            <a:ext cx="3603551" cy="302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1300" b="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通过空闲资源数和转码任务计算并发路数并返回</a:t>
            </a:r>
          </a:p>
        </p:txBody>
      </p:sp>
      <p:sp>
        <p:nvSpPr>
          <p:cNvPr id="283" name="access"/>
          <p:cNvSpPr/>
          <p:nvPr/>
        </p:nvSpPr>
        <p:spPr>
          <a:xfrm>
            <a:off x="5963765" y="3252219"/>
            <a:ext cx="1027213" cy="456527"/>
          </a:xfrm>
          <a:prstGeom prst="rect">
            <a:avLst/>
          </a:prstGeom>
          <a:solidFill>
            <a:srgbClr val="8AA0FF"/>
          </a:solidFill>
          <a:ln w="25400">
            <a:solidFill>
              <a:srgbClr val="00A2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584200">
              <a:defRPr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access</a:t>
            </a:r>
          </a:p>
        </p:txBody>
      </p:sp>
      <p:sp>
        <p:nvSpPr>
          <p:cNvPr id="284" name="access"/>
          <p:cNvSpPr/>
          <p:nvPr/>
        </p:nvSpPr>
        <p:spPr>
          <a:xfrm>
            <a:off x="7301221" y="3253543"/>
            <a:ext cx="1027213" cy="456527"/>
          </a:xfrm>
          <a:prstGeom prst="rect">
            <a:avLst/>
          </a:prstGeom>
          <a:solidFill>
            <a:srgbClr val="8AA0FF"/>
          </a:solidFill>
          <a:ln w="25400">
            <a:solidFill>
              <a:srgbClr val="00A2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584200">
              <a:defRPr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access</a:t>
            </a:r>
          </a:p>
        </p:txBody>
      </p:sp>
      <p:sp>
        <p:nvSpPr>
          <p:cNvPr id="285" name="master"/>
          <p:cNvSpPr/>
          <p:nvPr/>
        </p:nvSpPr>
        <p:spPr>
          <a:xfrm>
            <a:off x="5887565" y="4840063"/>
            <a:ext cx="1027213" cy="456527"/>
          </a:xfrm>
          <a:prstGeom prst="rect">
            <a:avLst/>
          </a:prstGeom>
          <a:solidFill>
            <a:srgbClr val="8AA0FF"/>
          </a:solidFill>
          <a:ln w="25400">
            <a:solidFill>
              <a:srgbClr val="00A2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584200">
              <a:defRPr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</a:p>
        </p:txBody>
      </p:sp>
      <p:sp>
        <p:nvSpPr>
          <p:cNvPr id="286" name="线条"/>
          <p:cNvSpPr/>
          <p:nvPr/>
        </p:nvSpPr>
        <p:spPr>
          <a:xfrm>
            <a:off x="6475453" y="3726095"/>
            <a:ext cx="1" cy="1102868"/>
          </a:xfrm>
          <a:prstGeom prst="line">
            <a:avLst/>
          </a:prstGeom>
          <a:ln w="25400">
            <a:solidFill>
              <a:srgbClr val="00A2FF"/>
            </a:solidFill>
            <a:tailEnd type="triangle"/>
          </a:ln>
        </p:spPr>
        <p:txBody>
          <a:bodyPr lIns="45719" tIns="45719" rIns="45719" bIns="45719"/>
          <a:lstStyle/>
          <a:p>
            <a:pPr algn="ctr" defTabSz="584185">
              <a:defRPr sz="2400"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7" name="Rectangle 3"/>
          <p:cNvSpPr txBox="1"/>
          <p:nvPr/>
        </p:nvSpPr>
        <p:spPr>
          <a:xfrm>
            <a:off x="4705046" y="5914473"/>
            <a:ext cx="3778331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defTabSz="566674">
              <a:defRPr sz="1358" b="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sz="1359">
                <a:latin typeface="微软雅黑" panose="020B0503020204020204" pitchFamily="34" charset="-122"/>
                <a:ea typeface="微软雅黑" panose="020B0503020204020204" pitchFamily="34" charset="-122"/>
              </a:rPr>
              <a:t>   当资源有限且连续接收大文件转码请求，会消耗完集群资源，造成小文件请求等待。控制单个请求的使用上限，解决小文件无转码资源。</a:t>
            </a:r>
          </a:p>
        </p:txBody>
      </p:sp>
      <p:sp>
        <p:nvSpPr>
          <p:cNvPr id="23" name="Rectangle 2"/>
          <p:cNvSpPr txBox="1">
            <a:spLocks/>
          </p:cNvSpPr>
          <p:nvPr/>
        </p:nvSpPr>
        <p:spPr>
          <a:xfrm>
            <a:off x="228600" y="228600"/>
            <a:ext cx="7391400" cy="8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377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0" algn="l" defTabSz="914377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l" defTabSz="914377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l" defTabSz="914377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l" defTabSz="914377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457189" algn="l" defTabSz="914377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914377" algn="l" defTabSz="914377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1371566" algn="l" defTabSz="914377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1828754" algn="l" defTabSz="914377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hangingPunct="1">
              <a:defRPr sz="2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  <a:sym typeface="微软雅黑"/>
              </a:rPr>
              <a:t>视频转码平台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  <a:sym typeface="微软雅黑"/>
              </a:rPr>
              <a:t>—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  <a:sym typeface="微软雅黑"/>
              </a:rPr>
              <a:t>延时</a:t>
            </a:r>
            <a:endParaRPr lang="zh-CN" altLang="en-US" sz="21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  <a:sym typeface="微软雅黑"/>
            </a:endParaRPr>
          </a:p>
        </p:txBody>
      </p:sp>
      <p:pic>
        <p:nvPicPr>
          <p:cNvPr id="24" name="Picture 3" descr="MCj0311778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87" y="1066800"/>
            <a:ext cx="506747" cy="75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30"/>
          <p:cNvSpPr txBox="1">
            <a:spLocks noChangeArrowheads="1"/>
          </p:cNvSpPr>
          <p:nvPr/>
        </p:nvSpPr>
        <p:spPr bwMode="auto">
          <a:xfrm>
            <a:off x="881729" y="1269899"/>
            <a:ext cx="40045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2000" indent="-285750">
              <a:defRPr/>
            </a:pP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如何保证小文件转码时耗比达标</a:t>
            </a:r>
            <a:endParaRPr lang="en-US" altLang="zh-CN" sz="1800" b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06_03_09_Tencent_QQ.COM_Template">
  <a:themeElements>
    <a:clrScheme name="2006_03_09_Tencent_QQ.COM_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2006_03_09_Tencent_QQ.COM_Templat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2006_03_09_Tencent_QQ.COM_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st="53882" dir="2700000" rotWithShape="0">
              <a:srgbClr val="969696"/>
            </a:outerShdw>
          </a:effectLst>
        </a:effectStyle>
        <a:effectStyle>
          <a:effectLst>
            <a:outerShdw dist="53882" dir="2700000" rotWithShape="0">
              <a:srgbClr val="969696"/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dist="53882" dir="2700000" rotWithShape="0">
            <a:srgbClr val="969696"/>
          </a:outerShdw>
        </a:effectLst>
        <a:sp3d/>
      </a:spPr>
      <a:bodyPr rot="0" spcFirstLastPara="1" vertOverflow="overflow" horzOverflow="overflow" vert="horz" wrap="square" lIns="46799" tIns="46799" rIns="46799" bIns="4679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006_03_09_Tencent_QQ.COM_Template">
  <a:themeElements>
    <a:clrScheme name="2006_03_09_Tencent_QQ.COM_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2006_03_09_Tencent_QQ.COM_Templat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2006_03_09_Tencent_QQ.COM_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st="53882" dir="2700000" rotWithShape="0">
              <a:srgbClr val="969696"/>
            </a:outerShdw>
          </a:effectLst>
        </a:effectStyle>
        <a:effectStyle>
          <a:effectLst>
            <a:outerShdw dist="53882" dir="2700000" rotWithShape="0">
              <a:srgbClr val="969696"/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dist="53882" dir="2700000" rotWithShape="0">
            <a:srgbClr val="969696"/>
          </a:outerShdw>
        </a:effectLst>
        <a:sp3d/>
      </a:spPr>
      <a:bodyPr rot="0" spcFirstLastPara="1" vertOverflow="overflow" horzOverflow="overflow" vert="horz" wrap="square" lIns="46799" tIns="46799" rIns="46799" bIns="4679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852</Words>
  <Application>Microsoft Office PowerPoint</Application>
  <PresentationFormat>全屏显示(4:3)</PresentationFormat>
  <Paragraphs>234</Paragraphs>
  <Slides>17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Helvetica Neue</vt:lpstr>
      <vt:lpstr>Helvetica Neue Medium</vt:lpstr>
      <vt:lpstr>黑体</vt:lpstr>
      <vt:lpstr>楷体</vt:lpstr>
      <vt:lpstr>楷体_GB2312</vt:lpstr>
      <vt:lpstr>微软雅黑</vt:lpstr>
      <vt:lpstr>Arial</vt:lpstr>
      <vt:lpstr>Calibri</vt:lpstr>
      <vt:lpstr>Impact</vt:lpstr>
      <vt:lpstr>Times New Roman</vt:lpstr>
      <vt:lpstr>Wingdings</vt:lpstr>
      <vt:lpstr>2006_03_09_Tencent_QQ.COM_Template</vt:lpstr>
      <vt:lpstr>     T3.1后台开发 通道面试陈述 </vt:lpstr>
      <vt:lpstr>个人简介</vt:lpstr>
      <vt:lpstr>视频转码平台</vt:lpstr>
      <vt:lpstr>业务背景</vt:lpstr>
      <vt:lpstr>系统架构</vt:lpstr>
      <vt:lpstr>视频转码平台—延时</vt:lpstr>
      <vt:lpstr>视频转码平台—延时</vt:lpstr>
      <vt:lpstr>视频转码平台—延时</vt:lpstr>
      <vt:lpstr>PowerPoint 演示文稿</vt:lpstr>
      <vt:lpstr>PowerPoint 演示文稿</vt:lpstr>
      <vt:lpstr>视频转码平台—延时</vt:lpstr>
      <vt:lpstr>视频转码平台—资源</vt:lpstr>
      <vt:lpstr>视频转码平台—资源</vt:lpstr>
      <vt:lpstr>视频转码平台—资源</vt:lpstr>
      <vt:lpstr>视频转码平台—资源</vt:lpstr>
      <vt:lpstr>总结和展望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T3.1后台开发 通道面试陈述 （适用3级评审）</dc:title>
  <cp:lastModifiedBy>steveyan(闫秦怀)</cp:lastModifiedBy>
  <cp:revision>209</cp:revision>
  <dcterms:modified xsi:type="dcterms:W3CDTF">2019-02-18T14:05:34Z</dcterms:modified>
</cp:coreProperties>
</file>