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DE8E6-2942-7F41-94F9-02D6A0CC1279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E68F1-2DC6-3747-9CD0-68C267A5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E68F1-2DC6-3747-9CD0-68C267A5D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456" y="1602889"/>
            <a:ext cx="11058862" cy="37759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Biodiversity for the </a:t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National Parks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Capstone Project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 to Data Analysis Intensive Program</a:t>
            </a:r>
          </a:p>
          <a:p>
            <a:endParaRPr lang="en-US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E. Reusi</a:t>
            </a:r>
          </a:p>
          <a:p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819" y="0"/>
            <a:ext cx="19363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0" y="1896073"/>
            <a:ext cx="11051065" cy="3062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8" y="117700"/>
            <a:ext cx="10973698" cy="689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Observations </a:t>
            </a:r>
            <a:r>
              <a:rPr lang="en-US" b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of Sheep by Species per Week</a:t>
            </a:r>
            <a:endParaRPr 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19" y="0"/>
            <a:ext cx="193637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7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9" y="117700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Sample </a:t>
            </a:r>
            <a:r>
              <a:rPr lang="en-US" b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Size Determination</a:t>
            </a:r>
            <a:endParaRPr 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19" y="0"/>
            <a:ext cx="193637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09" y="1382358"/>
            <a:ext cx="5937834" cy="409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6985" y="1690062"/>
            <a:ext cx="47450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Given a 15% occurrence of foot and mouth disease at Bryce National Park, park rangers at Yellowstone National Park will need to observe 510 sheep for approximately 1 week to make sure that there will be at least a 5% drop in observed cases.</a:t>
            </a: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Park rangers running the same program at Bryce National Park will have to observe the same number of sheep for about 2 weeks.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0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819" y="0"/>
            <a:ext cx="19363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0456" y="1602889"/>
            <a:ext cx="11058862" cy="1742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3642" y="2058759"/>
            <a:ext cx="768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ENDANGERED SPECIES</a:t>
            </a:r>
            <a:endParaRPr lang="en-US" sz="4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8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9" y="117700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First things first</a:t>
            </a:r>
            <a:r>
              <a:rPr lang="mr-IN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n-US" b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19" y="0"/>
            <a:ext cx="19363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5257" y="806824"/>
            <a:ext cx="210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latin typeface="Arial" charset="0"/>
                <a:ea typeface="Arial" charset="0"/>
                <a:cs typeface="Arial" charset="0"/>
              </a:rPr>
              <a:t>5541</a:t>
            </a:r>
            <a:endParaRPr lang="en-US" sz="6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7987" y="1129990"/>
            <a:ext cx="336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Different types of species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7987" y="2842578"/>
            <a:ext cx="157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MAMMAL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7987" y="2070784"/>
            <a:ext cx="96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BIRD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7987" y="3614372"/>
            <a:ext cx="149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REPTILE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7987" y="1684887"/>
            <a:ext cx="19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AMPHIBIAN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7987" y="2456681"/>
            <a:ext cx="105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FISH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47987" y="4000271"/>
            <a:ext cx="302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VASCULAR PLANT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7987" y="3228475"/>
            <a:ext cx="364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charset="0"/>
                <a:ea typeface="Arial" charset="0"/>
                <a:cs typeface="Arial" charset="0"/>
              </a:rPr>
              <a:t>NONVASCULAR PLANT</a:t>
            </a:r>
            <a:endParaRPr lang="en-US" sz="24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6835" y="2867634"/>
            <a:ext cx="336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latin typeface="Arial" charset="0"/>
                <a:ea typeface="Arial" charset="0"/>
                <a:cs typeface="Arial" charset="0"/>
              </a:rPr>
              <a:t>Categories of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species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23192" y="5714451"/>
            <a:ext cx="3850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SPECIES OF CONCERN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59106" y="4942657"/>
            <a:ext cx="291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IN RECOVERY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89412" y="4556760"/>
            <a:ext cx="248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mtClean="0">
                <a:latin typeface="Arial" charset="0"/>
                <a:ea typeface="Arial" charset="0"/>
                <a:cs typeface="Arial" charset="0"/>
              </a:rPr>
              <a:t>ENDANGERED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0772" y="5328554"/>
            <a:ext cx="3032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NO INTERVENTION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9412" y="6100348"/>
            <a:ext cx="248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mtClean="0">
                <a:latin typeface="Arial" charset="0"/>
                <a:ea typeface="Arial" charset="0"/>
                <a:cs typeface="Arial" charset="0"/>
              </a:rPr>
              <a:t>THREATENED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47987" y="5359331"/>
            <a:ext cx="336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Conservation statuses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9" y="117700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Categorization</a:t>
            </a:r>
            <a:endParaRPr lang="en-US" b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19" y="0"/>
            <a:ext cx="19363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00" y="1721597"/>
            <a:ext cx="4127500" cy="298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63" y="1721597"/>
            <a:ext cx="6836273" cy="288544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17407" y="4965713"/>
            <a:ext cx="9757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&gt; 76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% of species in the park are vascular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plants</a:t>
            </a:r>
          </a:p>
          <a:p>
            <a:pPr algn="ctr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&gt; 96% of species in the park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requires no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intervention</a:t>
            </a:r>
          </a:p>
        </p:txBody>
      </p:sp>
    </p:spTree>
    <p:extLst>
      <p:ext uri="{BB962C8B-B14F-4D97-AF65-F5344CB8AC3E}">
        <p14:creationId xmlns:p14="http://schemas.microsoft.com/office/powerpoint/2010/main" val="30293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9" y="117700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Protection by species</a:t>
            </a:r>
            <a:endParaRPr lang="en-US" b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19" y="0"/>
            <a:ext cx="19363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3" y="806824"/>
            <a:ext cx="5270500" cy="275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35" y="786205"/>
            <a:ext cx="48006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0270" y="4076070"/>
            <a:ext cx="5513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&lt; 20% of each species are in need of protection</a:t>
            </a:r>
          </a:p>
          <a:p>
            <a:pPr algn="ctr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Relative to the number of species in each category, mammals have the highest protection percentage (most endangered), while vascular plants have the lowest.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63" y="3834205"/>
            <a:ext cx="5283200" cy="273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3763" y="6521226"/>
            <a:ext cx="5868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*Data sorted by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percent_protected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9" y="117699"/>
            <a:ext cx="10515600" cy="1130187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Are certain types of species more likely to be endangered?</a:t>
            </a:r>
            <a:endParaRPr lang="en-US" b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19" y="0"/>
            <a:ext cx="19363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3" y="1527496"/>
            <a:ext cx="5270500" cy="275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7570" y="1089564"/>
            <a:ext cx="56907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Null hypothesis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 difference in percentages is a result of chance.</a:t>
            </a:r>
          </a:p>
          <a:p>
            <a:endParaRPr lang="en-US" dirty="0" smtClean="0"/>
          </a:p>
          <a:p>
            <a:r>
              <a:rPr lang="en-US" sz="1600" dirty="0" smtClean="0"/>
              <a:t>If p-value &gt; 0.05: accept null hypothesis, not significant, chance</a:t>
            </a:r>
          </a:p>
          <a:p>
            <a:r>
              <a:rPr lang="en-US" sz="1600" dirty="0" smtClean="0"/>
              <a:t>If p-value &lt; 0.05: reject null hypothesis, significant, not chance</a:t>
            </a:r>
            <a:endParaRPr lang="en-US" sz="1600" dirty="0"/>
          </a:p>
          <a:p>
            <a:endParaRPr lang="en-US" dirty="0" smtClean="0"/>
          </a:p>
          <a:p>
            <a:r>
              <a:rPr lang="en-US" b="1" dirty="0" smtClean="0"/>
              <a:t>Tested P-values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Mammal </a:t>
            </a:r>
            <a:r>
              <a:rPr lang="en-US" dirty="0"/>
              <a:t>vs Bird = </a:t>
            </a:r>
            <a:r>
              <a:rPr lang="is-IS" dirty="0"/>
              <a:t>0.68759480966613362</a:t>
            </a:r>
          </a:p>
          <a:p>
            <a:r>
              <a:rPr lang="is-IS" dirty="0"/>
              <a:t>Mammal vs Reptile = </a:t>
            </a:r>
            <a:r>
              <a:rPr lang="cs-CZ" dirty="0">
                <a:solidFill>
                  <a:srgbClr val="FF0000"/>
                </a:solidFill>
              </a:rPr>
              <a:t>0.038355590229698977</a:t>
            </a:r>
          </a:p>
          <a:p>
            <a:r>
              <a:rPr lang="cs-CZ" dirty="0" err="1"/>
              <a:t>Bird</a:t>
            </a:r>
            <a:r>
              <a:rPr lang="cs-CZ" dirty="0"/>
              <a:t> </a:t>
            </a:r>
            <a:r>
              <a:rPr lang="cs-CZ" dirty="0" err="1"/>
              <a:t>vs</a:t>
            </a:r>
            <a:r>
              <a:rPr lang="cs-CZ" dirty="0"/>
              <a:t> </a:t>
            </a:r>
            <a:r>
              <a:rPr lang="cs-CZ" dirty="0" err="1"/>
              <a:t>Nonvascular</a:t>
            </a:r>
            <a:r>
              <a:rPr lang="cs-CZ" dirty="0"/>
              <a:t> Plant = </a:t>
            </a:r>
            <a:r>
              <a:rPr lang="is-IS" dirty="0" smtClean="0"/>
              <a:t>1.0546306904975004e-10</a:t>
            </a:r>
          </a:p>
          <a:p>
            <a:r>
              <a:rPr lang="is-IS" dirty="0" smtClean="0"/>
              <a:t>Amphibian vs Fish = 0.8247942981524834</a:t>
            </a:r>
          </a:p>
          <a:p>
            <a:r>
              <a:rPr lang="en-US" dirty="0" smtClean="0"/>
              <a:t>A</a:t>
            </a:r>
            <a:r>
              <a:rPr lang="is-IS" dirty="0"/>
              <a:t>ll = 5.5108280473137505e-89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7407" y="4637973"/>
            <a:ext cx="975718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Majority of the tested p-values generated by performing the chi-squared test are greater than 0.05.</a:t>
            </a:r>
          </a:p>
          <a:p>
            <a:pPr algn="ctr"/>
            <a:endParaRPr lang="en-US" sz="11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The difference between the protection percentage of most species is not significant and is a result of chance. </a:t>
            </a:r>
          </a:p>
          <a:p>
            <a:pPr algn="ctr"/>
            <a:endParaRPr lang="en-US" sz="11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Certain types of species are more likely to be endangered than others.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4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9" y="117700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Recommendation</a:t>
            </a:r>
            <a:endParaRPr lang="en-US" b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19" y="0"/>
            <a:ext cx="19363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7407" y="1903436"/>
            <a:ext cx="9757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Although we found that the difference between the protection percentage of most species is not significant and is a result of chance, there are still certain types of species that are more likely to be endangered than others.</a:t>
            </a:r>
          </a:p>
          <a:p>
            <a:pPr algn="ctr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It is therefore recommended to give the protection of these species higher priority and monitor their conservation status more closely.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819" y="0"/>
            <a:ext cx="193637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0456" y="1602889"/>
            <a:ext cx="11058862" cy="17427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3641" y="2058759"/>
            <a:ext cx="1028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FOOT &amp; </a:t>
            </a:r>
            <a:r>
              <a:rPr lang="en-US" sz="48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MOUTH DISEASE STUDY</a:t>
            </a:r>
            <a:endParaRPr lang="en-US" sz="4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0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9" y="117700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Observations of </a:t>
            </a:r>
            <a:r>
              <a:rPr lang="en-US" b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Sheep per Week</a:t>
            </a:r>
            <a:endParaRPr 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19" y="0"/>
            <a:ext cx="193637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6" y="1896072"/>
            <a:ext cx="11039409" cy="306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398</Words>
  <Application>Microsoft Macintosh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Biodiversity for the  National Parks</vt:lpstr>
      <vt:lpstr>PowerPoint Presentation</vt:lpstr>
      <vt:lpstr>First things first…</vt:lpstr>
      <vt:lpstr>Categorization</vt:lpstr>
      <vt:lpstr>Protection by species</vt:lpstr>
      <vt:lpstr>Are certain types of species more likely to be endangered?</vt:lpstr>
      <vt:lpstr>Recommendation</vt:lpstr>
      <vt:lpstr>PowerPoint Presentation</vt:lpstr>
      <vt:lpstr>Observations of Sheep per Week</vt:lpstr>
      <vt:lpstr>Observations of Sheep by Species per Week</vt:lpstr>
      <vt:lpstr>Sample Size Determination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Ericka Reusi</dc:creator>
  <cp:lastModifiedBy>Ericka Reusi</cp:lastModifiedBy>
  <cp:revision>27</cp:revision>
  <dcterms:created xsi:type="dcterms:W3CDTF">2018-01-29T00:55:17Z</dcterms:created>
  <dcterms:modified xsi:type="dcterms:W3CDTF">2018-02-02T04:26:44Z</dcterms:modified>
</cp:coreProperties>
</file>