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3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TSP </a:t>
            </a:r>
            <a:r>
              <a:rPr lang="en-US" altLang="en-US" b="1" dirty="0">
                <a:sym typeface="Symbol" panose="05050102010706020507" pitchFamily="18" charset="2"/>
              </a:rPr>
              <a:t> </a:t>
            </a:r>
            <a:r>
              <a:rPr lang="en-US" altLang="en-US" b="1" dirty="0" smtClean="0">
                <a:sym typeface="Symbol" panose="05050102010706020507" pitchFamily="18" charset="2"/>
              </a:rPr>
              <a:t>NP-Complete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Emre Can Kucukoglu</a:t>
            </a:r>
            <a:endParaRPr lang="en-US" dirty="0"/>
          </a:p>
          <a:p>
            <a:r>
              <a:rPr lang="en-US" dirty="0" smtClean="0"/>
              <a:t>eckucukoglu@gmail.com</a:t>
            </a:r>
          </a:p>
          <a:p>
            <a:r>
              <a:rPr lang="en-US" dirty="0" smtClean="0"/>
              <a:t>16.01.2016</a:t>
            </a:r>
          </a:p>
        </p:txBody>
      </p:sp>
    </p:spTree>
    <p:extLst>
      <p:ext uri="{BB962C8B-B14F-4D97-AF65-F5344CB8AC3E}">
        <p14:creationId xmlns:p14="http://schemas.microsoft.com/office/powerpoint/2010/main" val="349097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TSP </a:t>
            </a:r>
            <a:r>
              <a:rPr lang="en-US" altLang="en-US" dirty="0">
                <a:sym typeface="Symbol" panose="05050102010706020507" pitchFamily="18" charset="2"/>
              </a:rPr>
              <a:t> NP-Complete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well known that </a:t>
            </a:r>
            <a:r>
              <a:rPr lang="en-US" dirty="0" smtClean="0">
                <a:solidFill>
                  <a:srgbClr val="FF0000"/>
                </a:solidFill>
              </a:rPr>
              <a:t>Hamiltonian Circuit </a:t>
            </a:r>
            <a:r>
              <a:rPr lang="en-US" dirty="0">
                <a:solidFill>
                  <a:srgbClr val="FF0000"/>
                </a:solidFill>
              </a:rPr>
              <a:t>is NP-Complete</a:t>
            </a:r>
            <a:r>
              <a:rPr lang="en-US" dirty="0"/>
              <a:t>, </a:t>
            </a:r>
            <a:r>
              <a:rPr lang="en-US" dirty="0" smtClean="0"/>
              <a:t>every </a:t>
            </a:r>
            <a:r>
              <a:rPr lang="en-US" dirty="0"/>
              <a:t>problem ß</a:t>
            </a:r>
            <a:r>
              <a:rPr lang="en-US" dirty="0" smtClean="0"/>
              <a:t> </a:t>
            </a:r>
            <a:r>
              <a:rPr lang="en-US" dirty="0"/>
              <a:t>in NP reduces to Hamiltonian Circuit</a:t>
            </a:r>
            <a:r>
              <a:rPr lang="en-US" dirty="0" smtClean="0"/>
              <a:t> </a:t>
            </a:r>
            <a:r>
              <a:rPr lang="en-US" dirty="0"/>
              <a:t>in polynomial time. </a:t>
            </a:r>
            <a:endParaRPr lang="en-US" dirty="0" smtClean="0"/>
          </a:p>
          <a:p>
            <a:r>
              <a:rPr lang="en-US" dirty="0" smtClean="0"/>
              <a:t>We have reduced </a:t>
            </a:r>
            <a:r>
              <a:rPr lang="en-US" dirty="0"/>
              <a:t>Hamiltonian Circuit</a:t>
            </a:r>
            <a:r>
              <a:rPr lang="en-US" dirty="0" smtClean="0"/>
              <a:t> </a:t>
            </a:r>
            <a:r>
              <a:rPr lang="en-US" dirty="0"/>
              <a:t>to TSP in polynomial time, </a:t>
            </a:r>
            <a:r>
              <a:rPr lang="en-US" dirty="0" smtClean="0"/>
              <a:t>it indicates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every </a:t>
            </a:r>
            <a:r>
              <a:rPr lang="en-US" dirty="0" smtClean="0">
                <a:solidFill>
                  <a:srgbClr val="FF0000"/>
                </a:solidFill>
              </a:rPr>
              <a:t>problem ß </a:t>
            </a:r>
            <a:r>
              <a:rPr lang="en-US" dirty="0">
                <a:solidFill>
                  <a:srgbClr val="FF0000"/>
                </a:solidFill>
              </a:rPr>
              <a:t>in NP reduces to TSP is polynomial time</a:t>
            </a:r>
            <a:r>
              <a:rPr lang="en-US" dirty="0"/>
              <a:t>, since the sum of two polynomials is also a polynomial.</a:t>
            </a:r>
          </a:p>
        </p:txBody>
      </p:sp>
    </p:spTree>
    <p:extLst>
      <p:ext uri="{BB962C8B-B14F-4D97-AF65-F5344CB8AC3E}">
        <p14:creationId xmlns:p14="http://schemas.microsoft.com/office/powerpoint/2010/main" val="21152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42850" cy="3599316"/>
          </a:xfrm>
        </p:spPr>
        <p:txBody>
          <a:bodyPr/>
          <a:lstStyle/>
          <a:p>
            <a:r>
              <a:rPr lang="en-US" dirty="0"/>
              <a:t>http://www.csie.ntu.edu.tw/~</a:t>
            </a:r>
            <a:r>
              <a:rPr lang="en-US" dirty="0" smtClean="0"/>
              <a:t>lyuu/complexity/2004/c_20040929.pdf</a:t>
            </a:r>
          </a:p>
          <a:p>
            <a:r>
              <a:rPr lang="en-US" dirty="0"/>
              <a:t>http://web.calstatela.edu/faculty/jmiller6/2014spring-cs312/lectures/Lecture10.pdf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www.quora.com/Why-is-the-traveling-salesman-problem-NP-complete/answer/Luke-Benning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n 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integer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between any two 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TSP asks for the total distance of the shortest tour of the cities.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Decision version</a:t>
                </a:r>
                <a:r>
                  <a:rPr lang="en-US" dirty="0" smtClean="0"/>
                  <a:t> of TSP asks if there is a tour with a total distance at most B, where B is an input.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538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6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TSP: formal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TSP =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G, </a:t>
            </a:r>
            <a:r>
              <a:rPr lang="en-US" dirty="0" smtClean="0"/>
              <a:t>d, B&gt; : </a:t>
            </a:r>
          </a:p>
          <a:p>
            <a:pPr marL="0" indent="0">
              <a:buNone/>
            </a:pPr>
            <a:r>
              <a:rPr lang="en-US" dirty="0" smtClean="0"/>
              <a:t>		G</a:t>
            </a:r>
            <a:r>
              <a:rPr lang="en-US" dirty="0"/>
              <a:t>=(V, E) is a complete undirected graph,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d </a:t>
            </a:r>
            <a:r>
              <a:rPr lang="en-US" dirty="0"/>
              <a:t>is an edge cost function from </a:t>
            </a:r>
            <a:r>
              <a:rPr lang="en-US" dirty="0" err="1"/>
              <a:t>VxV→Z</a:t>
            </a:r>
            <a:r>
              <a:rPr lang="en-US" dirty="0"/>
              <a:t>+ ∪ {0},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∈ Z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 </a:t>
            </a:r>
            <a:r>
              <a:rPr lang="en-US" dirty="0"/>
              <a:t>has a </a:t>
            </a:r>
            <a:r>
              <a:rPr lang="en-US" dirty="0" smtClean="0"/>
              <a:t>Hamiltonian cycle with </a:t>
            </a:r>
            <a:r>
              <a:rPr lang="en-US" dirty="0"/>
              <a:t>cost ≤ </a:t>
            </a:r>
            <a:r>
              <a:rPr lang="en-US" dirty="0" smtClean="0"/>
              <a:t>B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TSP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dirty="0" smtClean="0">
                <a:sym typeface="Symbol" panose="05050102010706020507" pitchFamily="18" charset="2"/>
              </a:rPr>
              <a:t>NP-Complete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To prove that TSP </a:t>
                </a:r>
                <a:r>
                  <a:rPr lang="en-US" altLang="en-US" dirty="0">
                    <a:sym typeface="Symbol" panose="05050102010706020507" pitchFamily="18" charset="2"/>
                  </a:rPr>
                  <a:t>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NP-Complete, 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First, we must show that there exists a nondeterministic algorithm in polynomial time that solves TSP.</a:t>
                </a:r>
              </a:p>
              <a:p>
                <a:pPr lvl="2"/>
                <a:r>
                  <a:rPr lang="en-US" altLang="en-US" dirty="0" smtClean="0"/>
                  <a:t>TSP </a:t>
                </a:r>
                <a:r>
                  <a:rPr lang="en-US" altLang="en-US" dirty="0">
                    <a:sym typeface="Symbol" panose="05050102010706020507" pitchFamily="18" charset="2"/>
                  </a:rPr>
                  <a:t>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NP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Then, we will reduce the undirected Hamiltonian cycle, </a:t>
                </a:r>
                <a:r>
                  <a:rPr lang="en-US" dirty="0">
                    <a:sym typeface="Symbol" panose="05050102010706020507" pitchFamily="18" charset="2"/>
                  </a:rPr>
                  <a:t>which is a known NP-complete problem, </a:t>
                </a:r>
                <a:r>
                  <a:rPr lang="en-US" dirty="0" smtClean="0">
                    <a:sym typeface="Symbol" panose="05050102010706020507" pitchFamily="18" charset="2"/>
                  </a:rPr>
                  <a:t>to TSP: </a:t>
                </a:r>
              </a:p>
              <a:p>
                <a:pPr lvl="2"/>
                <a:r>
                  <a:rPr lang="en-US" dirty="0" smtClean="0"/>
                  <a:t>HAM-CYCLE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TSP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</a:t>
            </a:r>
            <a:r>
              <a:rPr lang="en-US" altLang="en-US" dirty="0" smtClean="0"/>
              <a:t>ondeterministic algorithm for TSP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3917" b="-1391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following procedure is a </a:t>
            </a:r>
            <a:r>
              <a:rPr lang="en-US" dirty="0" smtClean="0">
                <a:solidFill>
                  <a:srgbClr val="FF0000"/>
                </a:solidFill>
              </a:rPr>
              <a:t>polynomial time non-deterministic algorithm</a:t>
            </a:r>
            <a:r>
              <a:rPr lang="en-US" dirty="0" smtClean="0"/>
              <a:t> that terminates successfully </a:t>
            </a:r>
            <a:r>
              <a:rPr lang="en-US" dirty="0" err="1" smtClean="0"/>
              <a:t>iff</a:t>
            </a:r>
            <a:r>
              <a:rPr lang="en-US" dirty="0" smtClean="0"/>
              <a:t> an ordering of n-cities are distinct and sum of distances between pairs are less than or equal to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complexity of this non-deterministic algorithm is O(n).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that; </a:t>
            </a:r>
            <a:r>
              <a:rPr lang="en-US" altLang="en-US" sz="1800" dirty="0">
                <a:solidFill>
                  <a:prstClr val="white"/>
                </a:solidFill>
              </a:rPr>
              <a:t>TSP </a:t>
            </a:r>
            <a:r>
              <a:rPr lang="en-US" altLang="en-US" sz="1800" dirty="0">
                <a:solidFill>
                  <a:prstClr val="white"/>
                </a:solidFill>
                <a:sym typeface="Symbol" panose="05050102010706020507" pitchFamily="18" charset="2"/>
              </a:rPr>
              <a:t> NP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</a:t>
            </a:r>
            <a:r>
              <a:rPr lang="en-US" dirty="0" smtClean="0"/>
              <a:t>Circuit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tour of a given unweighted graph that simply starts at one vertex and goes through all the other vertices and ends at the starting vertex. </a:t>
            </a:r>
          </a:p>
          <a:p>
            <a:r>
              <a:rPr lang="en-US" dirty="0" smtClean="0"/>
              <a:t>Note that the input graph G to a Hamiltonian Cycle problem need not be a complete graph connecting all vertices.</a:t>
            </a:r>
          </a:p>
          <a:p>
            <a:r>
              <a:rPr lang="en-US" dirty="0" smtClean="0"/>
              <a:t>Hamiltonian circuit is a known </a:t>
            </a:r>
            <a:r>
              <a:rPr lang="en-US" dirty="0" smtClean="0">
                <a:solidFill>
                  <a:srgbClr val="FF0000"/>
                </a:solidFill>
              </a:rPr>
              <a:t>NP-Complete</a:t>
            </a:r>
            <a:r>
              <a:rPr lang="en-US" dirty="0" smtClean="0"/>
              <a:t>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7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9993222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To transform Hamiltonian circuit/cycle problem to TSP, </a:t>
            </a:r>
          </a:p>
          <a:p>
            <a:pPr lvl="1"/>
            <a:r>
              <a:rPr lang="en-US" dirty="0" smtClean="0"/>
              <a:t>Create a graph </a:t>
            </a:r>
            <a:r>
              <a:rPr lang="en-US" altLang="en-US" dirty="0"/>
              <a:t>G’ = (V</a:t>
            </a:r>
            <a:r>
              <a:rPr lang="en-US" altLang="en-US" dirty="0" smtClean="0"/>
              <a:t>, E’) from Hamiltonian cycle instance </a:t>
            </a:r>
            <a:r>
              <a:rPr lang="en-US" dirty="0" smtClean="0"/>
              <a:t>G </a:t>
            </a:r>
            <a:r>
              <a:rPr lang="en-US" dirty="0"/>
              <a:t>= (V, E</a:t>
            </a:r>
            <a:r>
              <a:rPr lang="en-US" dirty="0" smtClean="0"/>
              <a:t>)</a:t>
            </a:r>
            <a:r>
              <a:rPr lang="en-US" altLang="en-US" dirty="0" smtClean="0"/>
              <a:t>,</a:t>
            </a:r>
          </a:p>
          <a:p>
            <a:pPr lvl="1"/>
            <a:r>
              <a:rPr lang="en-US" altLang="en-US" dirty="0"/>
              <a:t>G’ </a:t>
            </a:r>
            <a:r>
              <a:rPr lang="en-US" altLang="en-US" dirty="0" smtClean="0"/>
              <a:t>is a complete graph,</a:t>
            </a:r>
          </a:p>
          <a:p>
            <a:pPr lvl="1"/>
            <a:r>
              <a:rPr lang="en-US" dirty="0" smtClean="0"/>
              <a:t>Edges in </a:t>
            </a:r>
            <a:r>
              <a:rPr lang="en-US" altLang="en-US" dirty="0"/>
              <a:t>E</a:t>
            </a:r>
            <a:r>
              <a:rPr lang="en-US" altLang="en-US" dirty="0" smtClean="0"/>
              <a:t>’ also in E have an edge cost 0,</a:t>
            </a:r>
          </a:p>
          <a:p>
            <a:pPr lvl="1"/>
            <a:r>
              <a:rPr lang="en-US" dirty="0" smtClean="0"/>
              <a:t>All other edges in </a:t>
            </a:r>
            <a:r>
              <a:rPr lang="en-US" altLang="en-US" dirty="0"/>
              <a:t>E</a:t>
            </a:r>
            <a:r>
              <a:rPr lang="en-US" altLang="en-US" dirty="0" smtClean="0"/>
              <a:t>’ have an edge cost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HAM-CYCLE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TSP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7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Take </a:t>
                </a:r>
                <a:r>
                  <a:rPr lang="en-US" dirty="0"/>
                  <a:t>any </a:t>
                </a:r>
                <a:r>
                  <a:rPr lang="en-US" dirty="0" smtClean="0"/>
                  <a:t>instance G = (</a:t>
                </a:r>
                <a:r>
                  <a:rPr lang="en-US" dirty="0"/>
                  <a:t>V</a:t>
                </a:r>
                <a:r>
                  <a:rPr lang="en-US" dirty="0" smtClean="0"/>
                  <a:t>, E</a:t>
                </a:r>
                <a:r>
                  <a:rPr lang="en-US" dirty="0"/>
                  <a:t>) for the Hamiltonian cycle </a:t>
                </a:r>
                <a:r>
                  <a:rPr lang="en-US" dirty="0" smtClean="0"/>
                  <a:t>problem,</a:t>
                </a:r>
              </a:p>
              <a:p>
                <a:r>
                  <a:rPr lang="en-US" dirty="0" smtClean="0"/>
                  <a:t>Convert </a:t>
                </a:r>
                <a:r>
                  <a:rPr lang="en-US" dirty="0"/>
                  <a:t>it into an instance G′=(V</a:t>
                </a:r>
                <a:r>
                  <a:rPr lang="en-US" dirty="0" smtClean="0"/>
                  <a:t>, E′ = V×V, d), B = 0 of TSP,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= { 0 if edge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altLang="en-US" dirty="0">
                    <a:solidFill>
                      <a:prstClr val="white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dirty="0" smtClean="0"/>
                  <a:t> E,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1 otherwise }</a:t>
                </a:r>
              </a:p>
              <a:p>
                <a:r>
                  <a:rPr lang="en-US" dirty="0" smtClean="0"/>
                  <a:t>Time complexity of reduction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dirty="0" smtClean="0"/>
                  <a:t>as there n(n-1)/2 edges on a complete graph.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16" t="-3384" r="-3891" b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HAM-CYCLE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TSP</a:t>
                </a:r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80321" y="2960328"/>
            <a:ext cx="4697412" cy="156392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748" y="4524256"/>
            <a:ext cx="1241194" cy="476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022" y="4525548"/>
            <a:ext cx="1580866" cy="4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26224" cy="359931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Problem: Is there a TSP on G’ with total edge cost = 0 ?</a:t>
            </a:r>
          </a:p>
          <a:p>
            <a:pPr lvl="1"/>
            <a:r>
              <a:rPr lang="en-US" altLang="en-US" sz="1800" dirty="0"/>
              <a:t>If G has a Hamiltonian </a:t>
            </a:r>
            <a:r>
              <a:rPr lang="en-US" altLang="en-US" sz="1800" dirty="0" smtClean="0"/>
              <a:t>circuit, </a:t>
            </a:r>
            <a:r>
              <a:rPr lang="en-US" altLang="en-US" sz="1800" dirty="0"/>
              <a:t>a</a:t>
            </a:r>
            <a:r>
              <a:rPr lang="en-US" sz="1800" dirty="0"/>
              <a:t>lgorithm will return "yes" on input (G′, C)</a:t>
            </a:r>
            <a:r>
              <a:rPr lang="en-US" altLang="en-US" sz="1800" dirty="0"/>
              <a:t>,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there is no Hamiltonian </a:t>
            </a:r>
            <a:r>
              <a:rPr lang="en-US" sz="1800" dirty="0" smtClean="0"/>
              <a:t>circuit </a:t>
            </a:r>
            <a:r>
              <a:rPr lang="en-US" sz="1800" dirty="0"/>
              <a:t>in G, algorithm will return "no" on input (G′, C).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G’ has </a:t>
            </a:r>
            <a:r>
              <a:rPr lang="en-US" altLang="en-US" dirty="0" smtClean="0"/>
              <a:t>a cycle </a:t>
            </a:r>
            <a:r>
              <a:rPr lang="en-US" altLang="en-US" dirty="0"/>
              <a:t>with cost = 0, every edge of that cycle has </a:t>
            </a:r>
            <a:r>
              <a:rPr lang="en-US" altLang="en-US" dirty="0" smtClean="0"/>
              <a:t>a cost </a:t>
            </a:r>
            <a:r>
              <a:rPr lang="en-US" altLang="en-US" dirty="0"/>
              <a:t>= 0, thus G has a Hamiltonian cycle</a:t>
            </a:r>
            <a:r>
              <a:rPr lang="en-US" altLang="en-US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If Hamiltonian cycle does not exist, then there is no simple cycle in G, that visits every vertex exactly once. Suppose that TSP has a “yes” answer. T</a:t>
            </a:r>
            <a:r>
              <a:rPr lang="en-US" dirty="0" smtClean="0"/>
              <a:t>hen, </a:t>
            </a:r>
            <a:r>
              <a:rPr lang="en-US" dirty="0"/>
              <a:t>there is a </a:t>
            </a:r>
            <a:r>
              <a:rPr lang="en-US" dirty="0" smtClean="0"/>
              <a:t>cycle </a:t>
            </a:r>
            <a:r>
              <a:rPr lang="en-US" dirty="0"/>
              <a:t>that visits every vertex once with </a:t>
            </a:r>
            <a:r>
              <a:rPr lang="en-US" dirty="0" smtClean="0"/>
              <a:t>total cost = 0. Since negative distance cost is not possible, every edges have cost = 0, which implies </a:t>
            </a:r>
            <a:r>
              <a:rPr lang="en-US" dirty="0"/>
              <a:t>that these edges are in the </a:t>
            </a:r>
            <a:r>
              <a:rPr lang="en-US" dirty="0" smtClean="0"/>
              <a:t>Hamiltonian Circuit </a:t>
            </a:r>
            <a:r>
              <a:rPr lang="en-US" dirty="0"/>
              <a:t>graph. </a:t>
            </a:r>
            <a:r>
              <a:rPr lang="en-US" dirty="0" smtClean="0"/>
              <a:t>It is </a:t>
            </a:r>
            <a:r>
              <a:rPr lang="en-US" dirty="0"/>
              <a:t>a contradiction.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HAM-CYCLE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TSP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994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171</TotalTime>
  <Words>533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Symbol</vt:lpstr>
      <vt:lpstr>Trebuchet MS</vt:lpstr>
      <vt:lpstr>Berlin</vt:lpstr>
      <vt:lpstr>TSP  NP-Complete</vt:lpstr>
      <vt:lpstr>Traveling Salesman Problem</vt:lpstr>
      <vt:lpstr>TSP: formal description</vt:lpstr>
      <vt:lpstr>TSP  NP-Complete ?</vt:lpstr>
      <vt:lpstr>Nondeterministic algorithm for TSP</vt:lpstr>
      <vt:lpstr>Hamiltonian Circuit Problem</vt:lpstr>
      <vt:lpstr>HAM-CYCLE "≤" _p TSP</vt:lpstr>
      <vt:lpstr>HAM-CYCLE "≤" _p TSP</vt:lpstr>
      <vt:lpstr>HAM-CYCLE "≤" _p TSP</vt:lpstr>
      <vt:lpstr>TSP  NP-Complete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 NP-Complete</dc:title>
  <dc:creator>Emre Can Kucukoglu</dc:creator>
  <cp:lastModifiedBy>Emre Can Kucukoglu</cp:lastModifiedBy>
  <cp:revision>34</cp:revision>
  <dcterms:created xsi:type="dcterms:W3CDTF">2016-01-16T20:37:33Z</dcterms:created>
  <dcterms:modified xsi:type="dcterms:W3CDTF">2016-01-17T14:28:55Z</dcterms:modified>
</cp:coreProperties>
</file>