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30"/>
  </p:notesMasterIdLst>
  <p:handoutMasterIdLst>
    <p:handoutMasterId r:id="rId31"/>
  </p:handoutMasterIdLst>
  <p:sldIdLst>
    <p:sldId id="304" r:id="rId12"/>
    <p:sldId id="275" r:id="rId13"/>
    <p:sldId id="305" r:id="rId14"/>
    <p:sldId id="303" r:id="rId15"/>
    <p:sldId id="276" r:id="rId16"/>
    <p:sldId id="295" r:id="rId17"/>
    <p:sldId id="296" r:id="rId18"/>
    <p:sldId id="297" r:id="rId19"/>
    <p:sldId id="301" r:id="rId20"/>
    <p:sldId id="298" r:id="rId21"/>
    <p:sldId id="302" r:id="rId22"/>
    <p:sldId id="282" r:id="rId23"/>
    <p:sldId id="283" r:id="rId24"/>
    <p:sldId id="280" r:id="rId25"/>
    <p:sldId id="289" r:id="rId26"/>
    <p:sldId id="290" r:id="rId27"/>
    <p:sldId id="306" r:id="rId28"/>
    <p:sldId id="308" r:id="rId2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99"/>
  </p:normalViewPr>
  <p:slideViewPr>
    <p:cSldViewPr>
      <p:cViewPr varScale="1">
        <p:scale>
          <a:sx n="101" d="100"/>
          <a:sy n="101" d="100"/>
        </p:scale>
        <p:origin x="1624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432CBAF-52A4-D347-BB77-122443E2BD6D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x-none">
              <a:latin typeface="Arial" charset="0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80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D4C430-ED7A-844F-8193-0C71799ED8F9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1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83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385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03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30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7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4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" TargetMode="External"/><Relationship Id="rId13" Type="http://schemas.openxmlformats.org/officeDocument/2006/relationships/hyperlink" Target="http://data.worldbank.org/country/china" TargetMode="External"/><Relationship Id="rId3" Type="http://schemas.openxmlformats.org/officeDocument/2006/relationships/hyperlink" Target="http://drugbank.ca" TargetMode="External"/><Relationship Id="rId7" Type="http://schemas.openxmlformats.org/officeDocument/2006/relationships/hyperlink" Target="http://www.nyc.gov/html/tlc/html/about/trip_record_data.shtml" TargetMode="External"/><Relationship Id="rId12" Type="http://schemas.openxmlformats.org/officeDocument/2006/relationships/hyperlink" Target="http://data.worldbank.org/country/russian-feder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www.divvybikes.com/data" TargetMode="External"/><Relationship Id="rId11" Type="http://schemas.openxmlformats.org/officeDocument/2006/relationships/hyperlink" Target="http://data.worldbank.org/region/european-union" TargetMode="External"/><Relationship Id="rId5" Type="http://schemas.openxmlformats.org/officeDocument/2006/relationships/hyperlink" Target="https://data.seattle.gov/Transportation/Traffic-Flow-Counts/7svg-ds5z" TargetMode="External"/><Relationship Id="rId10" Type="http://schemas.openxmlformats.org/officeDocument/2006/relationships/hyperlink" Target="https://factfinder.census.gov/faces/nav/jsf/pages/index.xhtml" TargetMode="External"/><Relationship Id="rId4" Type="http://schemas.openxmlformats.org/officeDocument/2006/relationships/hyperlink" Target="http://toxnet.nlm.nih.gov" TargetMode="External"/><Relationship Id="rId9" Type="http://schemas.openxmlformats.org/officeDocument/2006/relationships/hyperlink" Target="https://www.prontocycleshare.com/datachalleng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://bokeh.pydata.org/en/latest/" TargetMode="External"/><Relationship Id="rId4" Type="http://schemas.openxmlformats.org/officeDocument/2006/relationships/hyperlink" Target="http://lasagne.readthedocs.org/en/lates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sugam/Climate_Poli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gho/Car2kno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ewton/BioReactor-Data-Logg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b="1" i="1">
                <a:solidFill>
                  <a:srgbClr val="FFFFFF"/>
                </a:solidFill>
                <a:latin typeface="Calibri" charset="0"/>
              </a:rPr>
              <a:t>Project Overview</a:t>
            </a:r>
            <a:endParaRPr lang="en-US" altLang="x-none" sz="3600" i="1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DATA 515A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altLang="x-none" sz="2800" dirty="0" err="1">
                <a:solidFill>
                  <a:srgbClr val="FFFFFF"/>
                </a:solidFill>
                <a:latin typeface="Calibri" charset="0"/>
              </a:rPr>
              <a:t>Bernease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 Herman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Colin Lockhard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The University of Washington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Oct 9, 2018</a:t>
            </a:r>
          </a:p>
        </p:txBody>
      </p:sp>
    </p:spTree>
    <p:extLst>
      <p:ext uri="{BB962C8B-B14F-4D97-AF65-F5344CB8AC3E}">
        <p14:creationId xmlns:p14="http://schemas.microsoft.com/office/powerpoint/2010/main" val="1536380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Things to Think About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Topics of interest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clean the data are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9918340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3519752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 to answer the scientific questions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3"/>
              </a:rPr>
              <a:t>http://drugbank.ca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http://toxnet.nlm.nih.gov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https://data.seattle.gov/Transportation/Traffic-Flow-Counts/7svg-ds5z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http://www.nyc.gov/html/tlc/html/about/trip_record_data.shtml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https://www.kaggle.com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Third Party Tools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Calibri" charset="0"/>
              </a:rPr>
              <a:t>Sci</a:t>
            </a:r>
            <a:r>
              <a:rPr lang="en-US" sz="3200" dirty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Calibri" charset="0"/>
              </a:rPr>
              <a:t>Lasagne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Calibri" charset="0"/>
              </a:rPr>
              <a:t>Bokeh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http://bokeh.pydata.org/en/latest/</a:t>
            </a:r>
            <a:endParaRPr lang="en-US" sz="28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Grading Rubric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Project presentation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Creativity, technical challenge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18979F1F-9018-244C-8603-EF26E2F78E7D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6067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</a:t>
            </a: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87729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Ideation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In class exercise to get ideas flowing (10mins)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At the end of this time, we’ll </a:t>
            </a:r>
            <a:r>
              <a:rPr lang="en-US" sz="2800" dirty="0" err="1">
                <a:latin typeface="Calibri" charset="0"/>
              </a:rPr>
              <a:t>preshare</a:t>
            </a:r>
            <a:r>
              <a:rPr lang="en-US" sz="2800" dirty="0">
                <a:latin typeface="Calibri" charset="0"/>
              </a:rPr>
              <a:t> a few ideas and Joe, Dave &amp; </a:t>
            </a:r>
            <a:r>
              <a:rPr lang="en-US" sz="2800" dirty="0" err="1">
                <a:latin typeface="Calibri" charset="0"/>
              </a:rPr>
              <a:t>Dimitrious</a:t>
            </a:r>
            <a:r>
              <a:rPr lang="en-US" sz="2800" dirty="0">
                <a:latin typeface="Calibri" charset="0"/>
              </a:rPr>
              <a:t> can give feedback.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8509653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Project Updates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What is your data?</a:t>
            </a:r>
          </a:p>
          <a:p>
            <a:pPr lvl="1"/>
            <a:r>
              <a:rPr lang="en-US" altLang="x-none">
                <a:ea typeface="ＭＳ Ｐゴシック" charset="-128"/>
              </a:rPr>
              <a:t>You should have 2 datasets in hand!</a:t>
            </a:r>
          </a:p>
          <a:p>
            <a:r>
              <a:rPr lang="en-US" altLang="x-none">
                <a:ea typeface="ＭＳ Ｐゴシック" charset="-128"/>
              </a:rPr>
              <a:t>Who are your users?</a:t>
            </a:r>
          </a:p>
          <a:p>
            <a:pPr lvl="1"/>
            <a:r>
              <a:rPr lang="en-US" altLang="x-none">
                <a:ea typeface="ＭＳ Ｐゴシック" charset="-128"/>
              </a:rPr>
              <a:t>General public? Scientists? Analysts?</a:t>
            </a:r>
          </a:p>
          <a:p>
            <a:r>
              <a:rPr lang="en-US" altLang="x-none">
                <a:ea typeface="ＭＳ Ｐゴシック" charset="-128"/>
              </a:rPr>
              <a:t>What questions are users trying to answer?</a:t>
            </a:r>
          </a:p>
          <a:p>
            <a:r>
              <a:rPr lang="en-US" altLang="x-none">
                <a:ea typeface="ＭＳ Ｐゴシック" charset="-128"/>
              </a:rPr>
              <a:t>What are the use cases (user-system interactions) to answer their questions?</a:t>
            </a:r>
          </a:p>
          <a:p>
            <a:r>
              <a:rPr lang="en-US" altLang="x-none">
                <a:ea typeface="ＭＳ Ｐゴシック" charset="-128"/>
              </a:rPr>
              <a:t>What issues are there ("known unknowns") with building your system?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olidFill>
                  <a:srgbClr val="898989"/>
                </a:solidFill>
                <a:latin typeface="Calibri" charset="0"/>
              </a:rPr>
              <a:t>Beck, </a:t>
            </a:r>
            <a:r>
              <a:rPr lang="en-US" altLang="x-none" dirty="0" err="1">
                <a:solidFill>
                  <a:srgbClr val="898989"/>
                </a:solidFill>
                <a:latin typeface="Calibri" charset="0"/>
              </a:rPr>
              <a:t>Hellerstein</a:t>
            </a:r>
            <a:r>
              <a:rPr lang="en-US" altLang="x-none" dirty="0">
                <a:solidFill>
                  <a:srgbClr val="898989"/>
                </a:solidFill>
                <a:latin typeface="Calibri" charset="0"/>
              </a:rPr>
              <a:t> &amp; </a:t>
            </a:r>
            <a:r>
              <a:rPr lang="en-US" altLang="x-none" dirty="0" err="1">
                <a:solidFill>
                  <a:srgbClr val="898989"/>
                </a:solidFill>
                <a:latin typeface="Calibri" charset="0"/>
              </a:rPr>
              <a:t>VanderPlas</a:t>
            </a:r>
            <a:r>
              <a:rPr lang="en-US" altLang="x-none" dirty="0">
                <a:solidFill>
                  <a:srgbClr val="898989"/>
                </a:solidFill>
                <a:latin typeface="Calibri" charset="0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28791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Objectives For Today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Introduce expectations for the 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Sample the landscape of possible projects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Objectives For Next Tuesday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Initiate team formation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“dating”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9920737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Prefer </a:t>
            </a:r>
            <a:r>
              <a:rPr lang="en-US" sz="3200" i="1" dirty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Develop project in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w/ </a:t>
            </a:r>
            <a:r>
              <a:rPr lang="en-US" sz="3200" dirty="0" err="1">
                <a:latin typeface="Calibri" charset="0"/>
              </a:rPr>
              <a:t>GitHub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Not Google docs or </a:t>
            </a:r>
            <a:r>
              <a:rPr lang="en-US" sz="3200" dirty="0" err="1">
                <a:latin typeface="Calibri" charset="0"/>
              </a:rPr>
              <a:t>Dropbox</a:t>
            </a: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42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http://uwseds.github.io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0979621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Provide car rental data to users of Car2Go (e.g., for planning trips)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8025789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  <a:hlinkClick r:id="rId3"/>
              </a:rPr>
              <a:t>BioReactor Data Logging</a:t>
            </a:r>
            <a:r>
              <a:rPr lang="en-US" sz="3200" dirty="0">
                <a:latin typeface="Calibri" charset="0"/>
              </a:rPr>
              <a:t>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Monitor and publish data from </a:t>
            </a:r>
            <a:r>
              <a:rPr lang="en-US" sz="3200" dirty="0" err="1">
                <a:latin typeface="Calibri" charset="0"/>
              </a:rPr>
              <a:t>BioReactor</a:t>
            </a:r>
            <a:r>
              <a:rPr lang="en-US" sz="3200" dirty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8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6980918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E24EC1A-CB0A-2940-B0F5-A4F9D835F9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Gather with like minded students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37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25404</TotalTime>
  <Words>896</Words>
  <Application>Microsoft Macintosh PowerPoint</Application>
  <PresentationFormat>On-screen Show (4:3)</PresentationFormat>
  <Paragraphs>162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Arial Unicode MS</vt:lpstr>
      <vt:lpstr>ＭＳ Ｐゴシック</vt:lpstr>
      <vt:lpstr>Arial</vt:lpstr>
      <vt:lpstr>Calibri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Updates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409</cp:revision>
  <cp:lastPrinted>2017-04-18T23:32:33Z</cp:lastPrinted>
  <dcterms:created xsi:type="dcterms:W3CDTF">2008-11-04T22:35:39Z</dcterms:created>
  <dcterms:modified xsi:type="dcterms:W3CDTF">2018-10-09T20:54:27Z</dcterms:modified>
</cp:coreProperties>
</file>