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5" r:id="rId1"/>
  </p:sldMasterIdLst>
  <p:sldIdLst>
    <p:sldId id="256" r:id="rId2"/>
    <p:sldId id="257" r:id="rId3"/>
    <p:sldId id="262" r:id="rId4"/>
    <p:sldId id="263" r:id="rId5"/>
    <p:sldId id="259" r:id="rId6"/>
    <p:sldId id="258" r:id="rId7"/>
    <p:sldId id="264" r:id="rId8"/>
    <p:sldId id="260" r:id="rId9"/>
    <p:sldId id="267" r:id="rId10"/>
    <p:sldId id="265" r:id="rId11"/>
    <p:sldId id="261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223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0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88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1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44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24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1503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07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8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3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7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47652" y="572869"/>
            <a:ext cx="10492288" cy="1596043"/>
          </a:xfrm>
        </p:spPr>
        <p:txBody>
          <a:bodyPr>
            <a:normAutofit/>
          </a:bodyPr>
          <a:lstStyle/>
          <a:p>
            <a:pPr algn="ctr"/>
            <a:r>
              <a:rPr lang="fr-FR" sz="4800" dirty="0"/>
              <a:t>Algorithmes de d’approche d’un meilleur coup au Puissance 4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2635135"/>
            <a:ext cx="8825658" cy="3003665"/>
          </a:xfr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chemeClr val="tx1"/>
                </a:solidFill>
              </a:rPr>
              <a:t>Plan :</a:t>
            </a:r>
          </a:p>
          <a:p>
            <a:pPr marL="342900" indent="-34290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Présentation du jeu et de son implémentation en Python</a:t>
            </a:r>
          </a:p>
          <a:p>
            <a:pPr marL="342900" indent="-34290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Notion de fonction d’évaluation</a:t>
            </a:r>
          </a:p>
          <a:p>
            <a:pPr marL="342900" indent="-34290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Présentation de l’algorithme </a:t>
            </a:r>
            <a:r>
              <a:rPr lang="fr-FR" dirty="0" err="1">
                <a:solidFill>
                  <a:schemeClr val="tx1"/>
                </a:solidFill>
              </a:rPr>
              <a:t>Minmax</a:t>
            </a:r>
            <a:r>
              <a:rPr lang="fr-FR" dirty="0">
                <a:solidFill>
                  <a:schemeClr val="tx1"/>
                </a:solidFill>
              </a:rPr>
              <a:t> et résultats</a:t>
            </a:r>
          </a:p>
          <a:p>
            <a:pPr marL="342900" indent="-34290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Présentation l’élagage </a:t>
            </a:r>
            <a:r>
              <a:rPr lang="el-GR" dirty="0">
                <a:solidFill>
                  <a:schemeClr val="tx1"/>
                </a:solidFill>
              </a:rPr>
              <a:t>α</a:t>
            </a:r>
            <a:r>
              <a:rPr lang="fr-FR" dirty="0">
                <a:solidFill>
                  <a:schemeClr val="tx1"/>
                </a:solidFill>
              </a:rPr>
              <a:t>-</a:t>
            </a:r>
            <a:r>
              <a:rPr lang="el-GR" dirty="0">
                <a:solidFill>
                  <a:schemeClr val="tx1"/>
                </a:solidFill>
              </a:rPr>
              <a:t>β</a:t>
            </a:r>
            <a:r>
              <a:rPr lang="fr-FR" dirty="0">
                <a:solidFill>
                  <a:schemeClr val="tx1"/>
                </a:solidFill>
              </a:rPr>
              <a:t> et résultats</a:t>
            </a:r>
          </a:p>
          <a:p>
            <a:pPr marL="342900" indent="-342900"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Possibilités d’amélioration</a:t>
            </a:r>
          </a:p>
          <a:p>
            <a:pPr marL="457200" indent="-457200">
              <a:buFont typeface="+mj-lt"/>
              <a:buAutoNum type="arabicPeriod"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FDB03CA-04F6-C7B5-F394-FBA53CE6054E}"/>
              </a:ext>
            </a:extLst>
          </p:cNvPr>
          <p:cNvSpPr txBox="1"/>
          <p:nvPr/>
        </p:nvSpPr>
        <p:spPr>
          <a:xfrm>
            <a:off x="9173818" y="5638800"/>
            <a:ext cx="2266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CAHON Eliot</a:t>
            </a:r>
          </a:p>
          <a:p>
            <a:r>
              <a:rPr lang="fr-FR" dirty="0"/>
              <a:t>N° :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26FD99-BA1A-8F88-410D-BF24404EA7BF}"/>
              </a:ext>
            </a:extLst>
          </p:cNvPr>
          <p:cNvSpPr txBox="1"/>
          <p:nvPr/>
        </p:nvSpPr>
        <p:spPr>
          <a:xfrm>
            <a:off x="1154955" y="5715000"/>
            <a:ext cx="8177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But :</a:t>
            </a:r>
          </a:p>
          <a:p>
            <a:r>
              <a:rPr lang="fr-FR" dirty="0"/>
              <a:t>Vérifier empiriquement la thèse de Victor Allis 1988 -&gt; meilleur 1</a:t>
            </a:r>
            <a:r>
              <a:rPr lang="fr-FR" baseline="30000" dirty="0"/>
              <a:t>e</a:t>
            </a:r>
            <a:r>
              <a:rPr lang="fr-FR" dirty="0"/>
              <a:t> coup : le centre</a:t>
            </a:r>
          </a:p>
        </p:txBody>
      </p:sp>
    </p:spTree>
    <p:extLst>
      <p:ext uri="{BB962C8B-B14F-4D97-AF65-F5344CB8AC3E}">
        <p14:creationId xmlns:p14="http://schemas.microsoft.com/office/powerpoint/2010/main" val="470074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539" y="145836"/>
            <a:ext cx="9712124" cy="622032"/>
          </a:xfrm>
        </p:spPr>
        <p:txBody>
          <a:bodyPr>
            <a:normAutofit/>
          </a:bodyPr>
          <a:lstStyle/>
          <a:p>
            <a:r>
              <a:rPr lang="fr-FR" sz="3200" dirty="0"/>
              <a:t>Élagage </a:t>
            </a:r>
            <a:r>
              <a:rPr lang="el-GR" sz="3200" dirty="0">
                <a:solidFill>
                  <a:schemeClr val="tx1"/>
                </a:solidFill>
              </a:rPr>
              <a:t>α</a:t>
            </a:r>
            <a:r>
              <a:rPr lang="fr-FR" sz="3200" dirty="0">
                <a:solidFill>
                  <a:schemeClr val="tx1"/>
                </a:solidFill>
              </a:rPr>
              <a:t>-</a:t>
            </a:r>
            <a:r>
              <a:rPr lang="el-GR" sz="3200" dirty="0">
                <a:solidFill>
                  <a:schemeClr val="tx1"/>
                </a:solidFill>
              </a:rPr>
              <a:t>β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endParaRPr lang="fr-FR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A39C10-72A7-CF1C-489A-7732AD00B0DD}"/>
              </a:ext>
            </a:extLst>
          </p:cNvPr>
          <p:cNvSpPr/>
          <p:nvPr/>
        </p:nvSpPr>
        <p:spPr>
          <a:xfrm>
            <a:off x="3670098" y="1502449"/>
            <a:ext cx="54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-1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C00AD7-51C5-9CBE-848E-247FBA28F962}"/>
              </a:ext>
            </a:extLst>
          </p:cNvPr>
          <p:cNvSpPr/>
          <p:nvPr/>
        </p:nvSpPr>
        <p:spPr>
          <a:xfrm>
            <a:off x="1057746" y="5400260"/>
            <a:ext cx="54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E821AC-7E25-7886-17FE-7F11B2297148}"/>
              </a:ext>
            </a:extLst>
          </p:cNvPr>
          <p:cNvSpPr/>
          <p:nvPr/>
        </p:nvSpPr>
        <p:spPr>
          <a:xfrm>
            <a:off x="1924640" y="5400260"/>
            <a:ext cx="54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B08FB5-96B7-111A-27E8-59164B5F934D}"/>
              </a:ext>
            </a:extLst>
          </p:cNvPr>
          <p:cNvSpPr/>
          <p:nvPr/>
        </p:nvSpPr>
        <p:spPr>
          <a:xfrm>
            <a:off x="2791534" y="5395277"/>
            <a:ext cx="54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9DFB53-5540-0FF5-8FDD-FEED8E41DDF2}"/>
              </a:ext>
            </a:extLst>
          </p:cNvPr>
          <p:cNvSpPr/>
          <p:nvPr/>
        </p:nvSpPr>
        <p:spPr>
          <a:xfrm>
            <a:off x="3577387" y="5395277"/>
            <a:ext cx="54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2F921E-8488-145C-45E3-93DBABABB2CE}"/>
              </a:ext>
            </a:extLst>
          </p:cNvPr>
          <p:cNvSpPr/>
          <p:nvPr/>
        </p:nvSpPr>
        <p:spPr>
          <a:xfrm>
            <a:off x="4439119" y="5395277"/>
            <a:ext cx="54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CF2EB9D-5706-C5F4-5BD8-B4A9217B90D4}"/>
              </a:ext>
            </a:extLst>
          </p:cNvPr>
          <p:cNvSpPr/>
          <p:nvPr/>
        </p:nvSpPr>
        <p:spPr>
          <a:xfrm>
            <a:off x="1888640" y="3294831"/>
            <a:ext cx="576000" cy="57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61158B1-397E-BBF8-F4A8-BA99B18997EA}"/>
              </a:ext>
            </a:extLst>
          </p:cNvPr>
          <p:cNvSpPr/>
          <p:nvPr/>
        </p:nvSpPr>
        <p:spPr>
          <a:xfrm>
            <a:off x="5589339" y="3302289"/>
            <a:ext cx="576000" cy="57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900" dirty="0"/>
              <a:t>-1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E6D17ED-7DCB-AEF6-EA98-22192B91CE94}"/>
              </a:ext>
            </a:extLst>
          </p:cNvPr>
          <p:cNvSpPr/>
          <p:nvPr/>
        </p:nvSpPr>
        <p:spPr>
          <a:xfrm>
            <a:off x="3974611" y="3277395"/>
            <a:ext cx="576000" cy="57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pic>
        <p:nvPicPr>
          <p:cNvPr id="21" name="Image 20" descr="Une image contenant Caractère coloré, motif, cercle, Symétrie&#10;&#10;Description générée automatiquement">
            <a:extLst>
              <a:ext uri="{FF2B5EF4-FFF2-40B4-BE49-F238E27FC236}">
                <a16:creationId xmlns:a16="http://schemas.microsoft.com/office/drawing/2014/main" id="{871E7EB2-6A51-0CC4-6A68-A3A70C976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906" y="179411"/>
            <a:ext cx="2967751" cy="2540298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C977506A-203F-68A4-742F-F5885D13A1FA}"/>
              </a:ext>
            </a:extLst>
          </p:cNvPr>
          <p:cNvSpPr txBox="1"/>
          <p:nvPr/>
        </p:nvSpPr>
        <p:spPr>
          <a:xfrm>
            <a:off x="89054" y="1587783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MAX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E4298BB-3B46-99E1-92B6-46140AFE12D2}"/>
              </a:ext>
            </a:extLst>
          </p:cNvPr>
          <p:cNvSpPr txBox="1"/>
          <p:nvPr/>
        </p:nvSpPr>
        <p:spPr>
          <a:xfrm>
            <a:off x="45095" y="5430048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MAX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88CAA00-68CA-A4E0-999E-DC108F844047}"/>
              </a:ext>
            </a:extLst>
          </p:cNvPr>
          <p:cNvSpPr txBox="1"/>
          <p:nvPr/>
        </p:nvSpPr>
        <p:spPr>
          <a:xfrm>
            <a:off x="45095" y="3398165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DA473EF-F034-D83F-CE90-F8A96C799E7C}"/>
              </a:ext>
            </a:extLst>
          </p:cNvPr>
          <p:cNvSpPr txBox="1"/>
          <p:nvPr/>
        </p:nvSpPr>
        <p:spPr>
          <a:xfrm>
            <a:off x="4528576" y="1587783"/>
            <a:ext cx="105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D10D119A-2B61-FCAE-8864-6575E58F2E81}"/>
                  </a:ext>
                </a:extLst>
              </p:cNvPr>
              <p:cNvSpPr txBox="1"/>
              <p:nvPr/>
            </p:nvSpPr>
            <p:spPr>
              <a:xfrm>
                <a:off x="6362005" y="3336050"/>
                <a:ext cx="1599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J = 2  (ou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fr-FR" dirty="0"/>
                  <a:t>)</a:t>
                </a:r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D10D119A-2B61-FCAE-8864-6575E58F2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005" y="3336050"/>
                <a:ext cx="1599239" cy="369332"/>
              </a:xfrm>
              <a:prstGeom prst="rect">
                <a:avLst/>
              </a:prstGeom>
              <a:blipFill>
                <a:blip r:embed="rId3"/>
                <a:stretch>
                  <a:fillRect l="-3435" t="-8197" r="-3053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ZoneTexte 26">
            <a:extLst>
              <a:ext uri="{FF2B5EF4-FFF2-40B4-BE49-F238E27FC236}">
                <a16:creationId xmlns:a16="http://schemas.microsoft.com/office/drawing/2014/main" id="{98BA0D56-7D63-8398-C01D-CFCC41E3EAEC}"/>
              </a:ext>
            </a:extLst>
          </p:cNvPr>
          <p:cNvSpPr txBox="1"/>
          <p:nvPr/>
        </p:nvSpPr>
        <p:spPr>
          <a:xfrm>
            <a:off x="2802072" y="922723"/>
            <a:ext cx="538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Coup en colonne 5 </a:t>
            </a:r>
            <a:r>
              <a:rPr lang="fr-FR" sz="1600" dirty="0"/>
              <a:t>(celui que l’on veut évaluer)</a:t>
            </a:r>
            <a:endParaRPr lang="fr-FR" sz="20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9162998-4172-BC8C-92C6-682FAE0279E7}"/>
              </a:ext>
            </a:extLst>
          </p:cNvPr>
          <p:cNvSpPr txBox="1"/>
          <p:nvPr/>
        </p:nvSpPr>
        <p:spPr>
          <a:xfrm>
            <a:off x="8189672" y="2688710"/>
            <a:ext cx="25915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900" dirty="0"/>
              <a:t>0    1                        5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F09094D4-B6A6-4021-D302-895981BE5A0E}"/>
              </a:ext>
            </a:extLst>
          </p:cNvPr>
          <p:cNvCxnSpPr>
            <a:cxnSpLocks/>
            <a:stCxn id="6" idx="2"/>
            <a:endCxn id="14" idx="7"/>
          </p:cNvCxnSpPr>
          <p:nvPr/>
        </p:nvCxnSpPr>
        <p:spPr>
          <a:xfrm flipH="1">
            <a:off x="2380287" y="2042449"/>
            <a:ext cx="1559811" cy="1336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Connecteur droit avec flèche 1024">
            <a:extLst>
              <a:ext uri="{FF2B5EF4-FFF2-40B4-BE49-F238E27FC236}">
                <a16:creationId xmlns:a16="http://schemas.microsoft.com/office/drawing/2014/main" id="{EA9E49EE-8111-E992-48F9-466787E07AED}"/>
              </a:ext>
            </a:extLst>
          </p:cNvPr>
          <p:cNvCxnSpPr>
            <a:stCxn id="6" idx="2"/>
            <a:endCxn id="17" idx="0"/>
          </p:cNvCxnSpPr>
          <p:nvPr/>
        </p:nvCxnSpPr>
        <p:spPr>
          <a:xfrm>
            <a:off x="3940098" y="2042449"/>
            <a:ext cx="322513" cy="123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Connecteur droit avec flèche 1026">
            <a:extLst>
              <a:ext uri="{FF2B5EF4-FFF2-40B4-BE49-F238E27FC236}">
                <a16:creationId xmlns:a16="http://schemas.microsoft.com/office/drawing/2014/main" id="{B6B9279D-E1E8-9D4B-F575-BA153AB03145}"/>
              </a:ext>
            </a:extLst>
          </p:cNvPr>
          <p:cNvCxnSpPr>
            <a:cxnSpLocks/>
            <a:stCxn id="6" idx="2"/>
            <a:endCxn id="16" idx="1"/>
          </p:cNvCxnSpPr>
          <p:nvPr/>
        </p:nvCxnSpPr>
        <p:spPr>
          <a:xfrm>
            <a:off x="3940098" y="2042449"/>
            <a:ext cx="1733594" cy="1344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necteur droit avec flèche 1030">
            <a:extLst>
              <a:ext uri="{FF2B5EF4-FFF2-40B4-BE49-F238E27FC236}">
                <a16:creationId xmlns:a16="http://schemas.microsoft.com/office/drawing/2014/main" id="{517C5C08-99F8-D201-BC8D-9B3BB2EFF2A4}"/>
              </a:ext>
            </a:extLst>
          </p:cNvPr>
          <p:cNvCxnSpPr>
            <a:cxnSpLocks/>
            <a:stCxn id="14" idx="4"/>
            <a:endCxn id="7" idx="0"/>
          </p:cNvCxnSpPr>
          <p:nvPr/>
        </p:nvCxnSpPr>
        <p:spPr>
          <a:xfrm flipH="1">
            <a:off x="1327746" y="3870831"/>
            <a:ext cx="848894" cy="1529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cteur droit avec flèche 1033">
            <a:extLst>
              <a:ext uri="{FF2B5EF4-FFF2-40B4-BE49-F238E27FC236}">
                <a16:creationId xmlns:a16="http://schemas.microsoft.com/office/drawing/2014/main" id="{640FCD67-CF5C-3D86-523F-A1FF9537EBA9}"/>
              </a:ext>
            </a:extLst>
          </p:cNvPr>
          <p:cNvCxnSpPr>
            <a:cxnSpLocks/>
            <a:stCxn id="14" idx="4"/>
            <a:endCxn id="8" idx="0"/>
          </p:cNvCxnSpPr>
          <p:nvPr/>
        </p:nvCxnSpPr>
        <p:spPr>
          <a:xfrm>
            <a:off x="2176640" y="3870831"/>
            <a:ext cx="18000" cy="1529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necteur droit avec flèche 1036">
            <a:extLst>
              <a:ext uri="{FF2B5EF4-FFF2-40B4-BE49-F238E27FC236}">
                <a16:creationId xmlns:a16="http://schemas.microsoft.com/office/drawing/2014/main" id="{F72DD9A3-E172-233C-4EA1-4B6D94820BF6}"/>
              </a:ext>
            </a:extLst>
          </p:cNvPr>
          <p:cNvCxnSpPr>
            <a:stCxn id="14" idx="4"/>
            <a:endCxn id="9" idx="0"/>
          </p:cNvCxnSpPr>
          <p:nvPr/>
        </p:nvCxnSpPr>
        <p:spPr>
          <a:xfrm>
            <a:off x="2176640" y="3870831"/>
            <a:ext cx="884894" cy="1524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Connecteur droit avec flèche 1038">
            <a:extLst>
              <a:ext uri="{FF2B5EF4-FFF2-40B4-BE49-F238E27FC236}">
                <a16:creationId xmlns:a16="http://schemas.microsoft.com/office/drawing/2014/main" id="{732D2D87-44EB-E47D-2C9E-238A99F1CFC4}"/>
              </a:ext>
            </a:extLst>
          </p:cNvPr>
          <p:cNvCxnSpPr>
            <a:stCxn id="17" idx="4"/>
            <a:endCxn id="10" idx="0"/>
          </p:cNvCxnSpPr>
          <p:nvPr/>
        </p:nvCxnSpPr>
        <p:spPr>
          <a:xfrm flipH="1">
            <a:off x="3847387" y="3853395"/>
            <a:ext cx="415224" cy="1541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onnecteur droit avec flèche 1040">
            <a:extLst>
              <a:ext uri="{FF2B5EF4-FFF2-40B4-BE49-F238E27FC236}">
                <a16:creationId xmlns:a16="http://schemas.microsoft.com/office/drawing/2014/main" id="{87A3CF1A-7BA4-0185-3E32-691FA11291B6}"/>
              </a:ext>
            </a:extLst>
          </p:cNvPr>
          <p:cNvCxnSpPr>
            <a:stCxn id="17" idx="4"/>
            <a:endCxn id="11" idx="0"/>
          </p:cNvCxnSpPr>
          <p:nvPr/>
        </p:nvCxnSpPr>
        <p:spPr>
          <a:xfrm>
            <a:off x="4262611" y="3853395"/>
            <a:ext cx="446508" cy="1541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5D1436F1-7E1D-4675-915A-7692FE0B8E5A}"/>
              </a:ext>
            </a:extLst>
          </p:cNvPr>
          <p:cNvSpPr txBox="1"/>
          <p:nvPr/>
        </p:nvSpPr>
        <p:spPr>
          <a:xfrm>
            <a:off x="1519732" y="2651466"/>
            <a:ext cx="1461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colonne 4</a:t>
            </a:r>
          </a:p>
        </p:txBody>
      </p:sp>
      <p:sp>
        <p:nvSpPr>
          <p:cNvPr id="1047" name="ZoneTexte 1046">
            <a:extLst>
              <a:ext uri="{FF2B5EF4-FFF2-40B4-BE49-F238E27FC236}">
                <a16:creationId xmlns:a16="http://schemas.microsoft.com/office/drawing/2014/main" id="{327E1609-B06C-1406-D204-3BA14B9ECE04}"/>
              </a:ext>
            </a:extLst>
          </p:cNvPr>
          <p:cNvSpPr txBox="1"/>
          <p:nvPr/>
        </p:nvSpPr>
        <p:spPr>
          <a:xfrm>
            <a:off x="3459456" y="2697338"/>
            <a:ext cx="1397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colonne 5</a:t>
            </a:r>
          </a:p>
        </p:txBody>
      </p:sp>
      <p:sp>
        <p:nvSpPr>
          <p:cNvPr id="1048" name="ZoneTexte 1047">
            <a:extLst>
              <a:ext uri="{FF2B5EF4-FFF2-40B4-BE49-F238E27FC236}">
                <a16:creationId xmlns:a16="http://schemas.microsoft.com/office/drawing/2014/main" id="{E2BE8336-20F2-3665-8A8F-4D44B5FC931C}"/>
              </a:ext>
            </a:extLst>
          </p:cNvPr>
          <p:cNvSpPr txBox="1"/>
          <p:nvPr/>
        </p:nvSpPr>
        <p:spPr>
          <a:xfrm>
            <a:off x="5119307" y="2657175"/>
            <a:ext cx="1406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colonne 6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11962F73-AB62-43E4-532A-0502D1A00662}"/>
              </a:ext>
            </a:extLst>
          </p:cNvPr>
          <p:cNvSpPr txBox="1"/>
          <p:nvPr/>
        </p:nvSpPr>
        <p:spPr>
          <a:xfrm>
            <a:off x="1055710" y="4877825"/>
            <a:ext cx="574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 4</a:t>
            </a: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D3C2CCF3-BC89-7532-8B0F-F25F6E597211}"/>
              </a:ext>
            </a:extLst>
          </p:cNvPr>
          <p:cNvSpPr/>
          <p:nvPr/>
        </p:nvSpPr>
        <p:spPr>
          <a:xfrm>
            <a:off x="5300851" y="5395277"/>
            <a:ext cx="54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056" name="Connecteur droit avec flèche 1055">
            <a:extLst>
              <a:ext uri="{FF2B5EF4-FFF2-40B4-BE49-F238E27FC236}">
                <a16:creationId xmlns:a16="http://schemas.microsoft.com/office/drawing/2014/main" id="{B2A6462D-C91A-0C39-A413-1653C708AD80}"/>
              </a:ext>
            </a:extLst>
          </p:cNvPr>
          <p:cNvCxnSpPr>
            <a:cxnSpLocks/>
            <a:stCxn id="17" idx="4"/>
            <a:endCxn id="1051" idx="0"/>
          </p:cNvCxnSpPr>
          <p:nvPr/>
        </p:nvCxnSpPr>
        <p:spPr>
          <a:xfrm>
            <a:off x="4262611" y="3853395"/>
            <a:ext cx="1308240" cy="1541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8" name="ZoneTexte 1057">
            <a:extLst>
              <a:ext uri="{FF2B5EF4-FFF2-40B4-BE49-F238E27FC236}">
                <a16:creationId xmlns:a16="http://schemas.microsoft.com/office/drawing/2014/main" id="{66D9BB02-A70E-6FDC-7184-E18835E82C0D}"/>
              </a:ext>
            </a:extLst>
          </p:cNvPr>
          <p:cNvSpPr txBox="1"/>
          <p:nvPr/>
        </p:nvSpPr>
        <p:spPr>
          <a:xfrm>
            <a:off x="1864091" y="4871201"/>
            <a:ext cx="574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 5</a:t>
            </a:r>
          </a:p>
        </p:txBody>
      </p:sp>
      <p:sp>
        <p:nvSpPr>
          <p:cNvPr id="1059" name="ZoneTexte 1058">
            <a:extLst>
              <a:ext uri="{FF2B5EF4-FFF2-40B4-BE49-F238E27FC236}">
                <a16:creationId xmlns:a16="http://schemas.microsoft.com/office/drawing/2014/main" id="{04FD38EF-22B3-F16B-BE61-162AADE6E98F}"/>
              </a:ext>
            </a:extLst>
          </p:cNvPr>
          <p:cNvSpPr txBox="1"/>
          <p:nvPr/>
        </p:nvSpPr>
        <p:spPr>
          <a:xfrm>
            <a:off x="2671211" y="4881611"/>
            <a:ext cx="574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 6</a:t>
            </a:r>
          </a:p>
        </p:txBody>
      </p:sp>
      <p:sp>
        <p:nvSpPr>
          <p:cNvPr id="1060" name="ZoneTexte 1059">
            <a:extLst>
              <a:ext uri="{FF2B5EF4-FFF2-40B4-BE49-F238E27FC236}">
                <a16:creationId xmlns:a16="http://schemas.microsoft.com/office/drawing/2014/main" id="{F1B4A779-C7F6-19F3-310F-A8E79501BB07}"/>
              </a:ext>
            </a:extLst>
          </p:cNvPr>
          <p:cNvSpPr txBox="1"/>
          <p:nvPr/>
        </p:nvSpPr>
        <p:spPr>
          <a:xfrm>
            <a:off x="3583552" y="4891079"/>
            <a:ext cx="574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 4</a:t>
            </a:r>
          </a:p>
        </p:txBody>
      </p:sp>
      <p:sp>
        <p:nvSpPr>
          <p:cNvPr id="1061" name="ZoneTexte 1060">
            <a:extLst>
              <a:ext uri="{FF2B5EF4-FFF2-40B4-BE49-F238E27FC236}">
                <a16:creationId xmlns:a16="http://schemas.microsoft.com/office/drawing/2014/main" id="{3D93F7C9-B62B-571B-2EDA-3F852819A7CB}"/>
              </a:ext>
            </a:extLst>
          </p:cNvPr>
          <p:cNvSpPr txBox="1"/>
          <p:nvPr/>
        </p:nvSpPr>
        <p:spPr>
          <a:xfrm>
            <a:off x="4391933" y="4884455"/>
            <a:ext cx="574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 5</a:t>
            </a:r>
          </a:p>
        </p:txBody>
      </p:sp>
      <p:sp>
        <p:nvSpPr>
          <p:cNvPr id="1062" name="ZoneTexte 1061">
            <a:extLst>
              <a:ext uri="{FF2B5EF4-FFF2-40B4-BE49-F238E27FC236}">
                <a16:creationId xmlns:a16="http://schemas.microsoft.com/office/drawing/2014/main" id="{B42474F8-2F29-E0DF-2EDA-40C00344C5A2}"/>
              </a:ext>
            </a:extLst>
          </p:cNvPr>
          <p:cNvSpPr txBox="1"/>
          <p:nvPr/>
        </p:nvSpPr>
        <p:spPr>
          <a:xfrm>
            <a:off x="5199053" y="4894865"/>
            <a:ext cx="574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 6</a:t>
            </a:r>
          </a:p>
        </p:txBody>
      </p:sp>
      <p:pic>
        <p:nvPicPr>
          <p:cNvPr id="1069" name="Image 1068" descr="Une image contenant Caractère coloré, motif, cercle, Symétrie&#10;&#10;Description générée automatiquement">
            <a:extLst>
              <a:ext uri="{FF2B5EF4-FFF2-40B4-BE49-F238E27FC236}">
                <a16:creationId xmlns:a16="http://schemas.microsoft.com/office/drawing/2014/main" id="{13F68CCE-749C-CFA4-7563-2E533BB7D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911" y="3414672"/>
            <a:ext cx="2944746" cy="2520606"/>
          </a:xfrm>
          <a:prstGeom prst="rect">
            <a:avLst/>
          </a:prstGeom>
        </p:spPr>
      </p:pic>
      <p:sp>
        <p:nvSpPr>
          <p:cNvPr id="5" name="Signe de multiplication 4">
            <a:extLst>
              <a:ext uri="{FF2B5EF4-FFF2-40B4-BE49-F238E27FC236}">
                <a16:creationId xmlns:a16="http://schemas.microsoft.com/office/drawing/2014/main" id="{4280877F-8D3C-4866-A838-34A9E5135A12}"/>
              </a:ext>
            </a:extLst>
          </p:cNvPr>
          <p:cNvSpPr/>
          <p:nvPr/>
        </p:nvSpPr>
        <p:spPr>
          <a:xfrm rot="19969804">
            <a:off x="2246803" y="4303167"/>
            <a:ext cx="638616" cy="507922"/>
          </a:xfrm>
          <a:prstGeom prst="mathMultiply">
            <a:avLst>
              <a:gd name="adj1" fmla="val 786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Signe de multiplication 11">
            <a:extLst>
              <a:ext uri="{FF2B5EF4-FFF2-40B4-BE49-F238E27FC236}">
                <a16:creationId xmlns:a16="http://schemas.microsoft.com/office/drawing/2014/main" id="{15D4E3B1-6A64-1D3D-A484-BC27AF515349}"/>
              </a:ext>
            </a:extLst>
          </p:cNvPr>
          <p:cNvSpPr/>
          <p:nvPr/>
        </p:nvSpPr>
        <p:spPr>
          <a:xfrm rot="19969804">
            <a:off x="4625334" y="4382823"/>
            <a:ext cx="638616" cy="507922"/>
          </a:xfrm>
          <a:prstGeom prst="mathMultiply">
            <a:avLst>
              <a:gd name="adj1" fmla="val 786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978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6620" y="397565"/>
            <a:ext cx="9692640" cy="826618"/>
          </a:xfrm>
        </p:spPr>
        <p:txBody>
          <a:bodyPr/>
          <a:lstStyle/>
          <a:p>
            <a:r>
              <a:rPr lang="fr-FR" dirty="0"/>
              <a:t>Prochaines améliorations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40965"/>
          </a:xfrm>
        </p:spPr>
        <p:txBody>
          <a:bodyPr/>
          <a:lstStyle/>
          <a:p>
            <a:r>
              <a:rPr lang="fr-FR" dirty="0"/>
              <a:t>Etudier l’idée de créer une base de données des pièges à éviter pour palier à la limite de profondeur </a:t>
            </a:r>
          </a:p>
          <a:p>
            <a:endParaRPr lang="fr-FR" dirty="0"/>
          </a:p>
          <a:p>
            <a:r>
              <a:rPr lang="fr-FR" dirty="0"/>
              <a:t>Complexifier/perfectionner la fonction d’évaluation</a:t>
            </a:r>
          </a:p>
          <a:p>
            <a:pPr lvl="1"/>
            <a:r>
              <a:rPr lang="fr-FR" dirty="0"/>
              <a:t>Notion de menace</a:t>
            </a:r>
          </a:p>
          <a:p>
            <a:r>
              <a:rPr lang="fr-FR" dirty="0"/>
              <a:t>Adapter </a:t>
            </a:r>
            <a:r>
              <a:rPr lang="fr-FR" dirty="0">
                <a:solidFill>
                  <a:schemeClr val="tx1"/>
                </a:solidFill>
              </a:rPr>
              <a:t>l’élagage </a:t>
            </a:r>
            <a:r>
              <a:rPr lang="el-GR" dirty="0">
                <a:solidFill>
                  <a:schemeClr val="tx1"/>
                </a:solidFill>
              </a:rPr>
              <a:t>α</a:t>
            </a:r>
            <a:r>
              <a:rPr lang="fr-FR" dirty="0">
                <a:solidFill>
                  <a:schemeClr val="tx1"/>
                </a:solidFill>
              </a:rPr>
              <a:t>-</a:t>
            </a:r>
            <a:r>
              <a:rPr lang="el-GR" dirty="0">
                <a:solidFill>
                  <a:schemeClr val="tx1"/>
                </a:solidFill>
              </a:rPr>
              <a:t>β</a:t>
            </a:r>
            <a:r>
              <a:rPr lang="fr-FR" dirty="0">
                <a:solidFill>
                  <a:schemeClr val="tx1"/>
                </a:solidFill>
              </a:rPr>
              <a:t> pour éviter des pics de complexité inutiles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 descr="Une image contenant Caractère coloré, motif, cercle, Symétrie&#10;&#10;Description générée automatiquement">
            <a:extLst>
              <a:ext uri="{FF2B5EF4-FFF2-40B4-BE49-F238E27FC236}">
                <a16:creationId xmlns:a16="http://schemas.microsoft.com/office/drawing/2014/main" id="{9EB77EA7-2746-25CE-3E10-85492BA30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583" y="4418463"/>
            <a:ext cx="1543129" cy="1320868"/>
          </a:xfrm>
          <a:prstGeom prst="rect">
            <a:avLst/>
          </a:prstGeom>
        </p:spPr>
      </p:pic>
      <p:pic>
        <p:nvPicPr>
          <p:cNvPr id="7" name="Image 6" descr="Une image contenant Caractère coloré, motif, cercle, Symétrie&#10;&#10;Description générée automatiquement">
            <a:extLst>
              <a:ext uri="{FF2B5EF4-FFF2-40B4-BE49-F238E27FC236}">
                <a16:creationId xmlns:a16="http://schemas.microsoft.com/office/drawing/2014/main" id="{473FEEA6-C2E3-A3F5-716D-6CF051C0B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423" y="4391427"/>
            <a:ext cx="1543129" cy="132086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2AD939F-DBD2-8106-965B-E7EB77530306}"/>
              </a:ext>
            </a:extLst>
          </p:cNvPr>
          <p:cNvSpPr txBox="1"/>
          <p:nvPr/>
        </p:nvSpPr>
        <p:spPr>
          <a:xfrm>
            <a:off x="1103243" y="5849773"/>
            <a:ext cx="215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Coupe </a:t>
            </a:r>
            <a:r>
              <a:rPr lang="el-GR" dirty="0">
                <a:solidFill>
                  <a:schemeClr val="tx1"/>
                </a:solidFill>
              </a:rPr>
              <a:t>α</a:t>
            </a:r>
            <a:r>
              <a:rPr lang="fr-FR" dirty="0">
                <a:solidFill>
                  <a:schemeClr val="tx1"/>
                </a:solidFill>
              </a:rPr>
              <a:t>-</a:t>
            </a:r>
            <a:r>
              <a:rPr lang="el-GR" dirty="0">
                <a:solidFill>
                  <a:schemeClr val="tx1"/>
                </a:solidFill>
              </a:rPr>
              <a:t>β </a:t>
            </a:r>
            <a:r>
              <a:rPr lang="fr-FR" dirty="0"/>
              <a:t>tôt &lt;1s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2078F32-A3EB-220F-4F2C-0C4514F7D104}"/>
              </a:ext>
            </a:extLst>
          </p:cNvPr>
          <p:cNvSpPr txBox="1"/>
          <p:nvPr/>
        </p:nvSpPr>
        <p:spPr>
          <a:xfrm>
            <a:off x="3639323" y="5849773"/>
            <a:ext cx="293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Coupe </a:t>
            </a:r>
            <a:r>
              <a:rPr lang="el-GR" dirty="0">
                <a:solidFill>
                  <a:schemeClr val="tx1"/>
                </a:solidFill>
              </a:rPr>
              <a:t>α</a:t>
            </a:r>
            <a:r>
              <a:rPr lang="fr-FR" dirty="0">
                <a:solidFill>
                  <a:schemeClr val="tx1"/>
                </a:solidFill>
              </a:rPr>
              <a:t>-</a:t>
            </a:r>
            <a:r>
              <a:rPr lang="el-GR" dirty="0">
                <a:solidFill>
                  <a:schemeClr val="tx1"/>
                </a:solidFill>
              </a:rPr>
              <a:t>β </a:t>
            </a:r>
            <a:r>
              <a:rPr lang="fr-FR" dirty="0"/>
              <a:t>tard ~2min30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E179428-01D6-4E13-DFD4-BDD8C757F72C}"/>
              </a:ext>
            </a:extLst>
          </p:cNvPr>
          <p:cNvSpPr txBox="1"/>
          <p:nvPr/>
        </p:nvSpPr>
        <p:spPr>
          <a:xfrm>
            <a:off x="6947451" y="5849773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profondeur 8</a:t>
            </a:r>
          </a:p>
        </p:txBody>
      </p:sp>
    </p:spTree>
    <p:extLst>
      <p:ext uri="{BB962C8B-B14F-4D97-AF65-F5344CB8AC3E}">
        <p14:creationId xmlns:p14="http://schemas.microsoft.com/office/powerpoint/2010/main" val="661183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858E0-6751-3BEC-F38E-D556C6E9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Prochaines améliorations pour la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32EAE0-92C2-C84F-B30D-5E37165B4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909930"/>
          </a:xfrm>
        </p:spPr>
        <p:txBody>
          <a:bodyPr>
            <a:normAutofit/>
          </a:bodyPr>
          <a:lstStyle/>
          <a:p>
            <a:r>
              <a:rPr lang="fr-FR" sz="1400" dirty="0"/>
              <a:t>Numéroter Parties</a:t>
            </a:r>
          </a:p>
          <a:p>
            <a:r>
              <a:rPr lang="fr-FR" sz="1400" dirty="0"/>
              <a:t>Statistique sur le meilleur premier coup -&gt; Vérifier thèse 1988</a:t>
            </a:r>
          </a:p>
          <a:p>
            <a:r>
              <a:rPr lang="fr-FR" sz="1400" dirty="0"/>
              <a:t>Faire un graphe/mindmap pour résumer le code/les classe que j’ai implémenté</a:t>
            </a:r>
          </a:p>
          <a:p>
            <a:r>
              <a:rPr lang="fr-FR" sz="1400" dirty="0"/>
              <a:t>Une fois la fonction d’évaluation complexe terminée, la comparer avec celle plus simple -&gt; comparer des graphes pour chacune d’elle</a:t>
            </a:r>
          </a:p>
          <a:p>
            <a:r>
              <a:rPr lang="fr-FR" sz="1400" dirty="0"/>
              <a:t>Étudier comment faire pour faire jouer deux bots l’un contre l’autre (si possible de manière automatiser, i.e. pour faire tourner le programme pendant la nuit), récupérer les stats des parties (</a:t>
            </a:r>
            <a:r>
              <a:rPr lang="fr-FR" sz="1400" dirty="0" err="1"/>
              <a:t>excel</a:t>
            </a:r>
            <a:r>
              <a:rPr lang="fr-FR" sz="1400" dirty="0"/>
              <a:t>?-&gt; graphe)</a:t>
            </a:r>
          </a:p>
          <a:p>
            <a:r>
              <a:rPr lang="fr-FR" sz="1400" dirty="0"/>
              <a:t>Changer/améliorer l’exemple pour expliquer le </a:t>
            </a:r>
            <a:r>
              <a:rPr lang="fr-FR" sz="1400" dirty="0" err="1"/>
              <a:t>Minmax</a:t>
            </a:r>
            <a:endParaRPr lang="fr-FR" sz="1400" dirty="0"/>
          </a:p>
          <a:p>
            <a:pPr lvl="1"/>
            <a:r>
              <a:rPr lang="fr-FR" sz="1200" dirty="0"/>
              <a:t>Finir par un MAX</a:t>
            </a:r>
          </a:p>
          <a:p>
            <a:pPr lvl="1"/>
            <a:r>
              <a:rPr lang="fr-FR" sz="1200" dirty="0"/>
              <a:t>Poser le problème (i.e. dire « on considère durant cet exemple que le j1 est l’humain et le j2 est le bot)</a:t>
            </a:r>
          </a:p>
          <a:p>
            <a:r>
              <a:rPr lang="fr-FR" sz="1400" dirty="0"/>
              <a:t>Étudier les symétries…</a:t>
            </a:r>
          </a:p>
          <a:p>
            <a:r>
              <a:rPr lang="fr-FR" sz="1400" dirty="0"/>
              <a:t>Monter des exemples concrets des bots à l’œuvre </a:t>
            </a:r>
          </a:p>
          <a:p>
            <a:endParaRPr lang="fr-FR" sz="1400" dirty="0"/>
          </a:p>
          <a:p>
            <a:pPr lvl="1"/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92578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6255" y="15082"/>
            <a:ext cx="9692640" cy="1325562"/>
          </a:xfrm>
        </p:spPr>
        <p:txBody>
          <a:bodyPr/>
          <a:lstStyle/>
          <a:p>
            <a:r>
              <a:rPr lang="fr-FR" dirty="0"/>
              <a:t>À propos du Puissance 4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Information complète et parfaite à somme nulle</a:t>
            </a:r>
          </a:p>
          <a:p>
            <a:r>
              <a:rPr lang="fr-FR" dirty="0"/>
              <a:t>Résolu</a:t>
            </a:r>
          </a:p>
          <a:p>
            <a:r>
              <a:rPr lang="fr-FR" dirty="0"/>
              <a:t>Nombre de possibilités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3629013"/>
            <a:ext cx="3080098" cy="2636464"/>
          </a:xfrm>
          <a:prstGeom prst="rect">
            <a:avLst/>
          </a:prstGeom>
        </p:spPr>
      </p:pic>
      <p:pic>
        <p:nvPicPr>
          <p:cNvPr id="6" name="Image 5" descr="Une image contenant motif, Caractère coloré, cercle, Symétrie&#10;&#10;Description générée automatiquement">
            <a:extLst>
              <a:ext uri="{FF2B5EF4-FFF2-40B4-BE49-F238E27FC236}">
                <a16:creationId xmlns:a16="http://schemas.microsoft.com/office/drawing/2014/main" id="{CD88004F-B2AF-02EE-0759-D9F2242A6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29013"/>
            <a:ext cx="3080098" cy="263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0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9D061D-A9F6-DE46-7818-51F7F671D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80" y="395577"/>
            <a:ext cx="9692640" cy="906449"/>
          </a:xfrm>
        </p:spPr>
        <p:txBody>
          <a:bodyPr/>
          <a:lstStyle/>
          <a:p>
            <a:r>
              <a:rPr lang="fr-FR" dirty="0"/>
              <a:t>Implémentation en Python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6703E5-B87D-762E-17AB-CC6AEA454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80" y="2890643"/>
            <a:ext cx="10398794" cy="2299571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772E5BDF-2CEE-6083-FB3B-119B4A3EFE87}"/>
              </a:ext>
            </a:extLst>
          </p:cNvPr>
          <p:cNvCxnSpPr/>
          <p:nvPr/>
        </p:nvCxnSpPr>
        <p:spPr>
          <a:xfrm>
            <a:off x="9988826" y="2057400"/>
            <a:ext cx="0" cy="137160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FEB3641-E3B4-70FF-C599-668A71BE4CE4}"/>
              </a:ext>
            </a:extLst>
          </p:cNvPr>
          <p:cNvCxnSpPr/>
          <p:nvPr/>
        </p:nvCxnSpPr>
        <p:spPr>
          <a:xfrm>
            <a:off x="7626627" y="2057400"/>
            <a:ext cx="0" cy="137160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245733C-0966-E928-44D3-E40212E28905}"/>
              </a:ext>
            </a:extLst>
          </p:cNvPr>
          <p:cNvCxnSpPr/>
          <p:nvPr/>
        </p:nvCxnSpPr>
        <p:spPr>
          <a:xfrm>
            <a:off x="5512905" y="2057400"/>
            <a:ext cx="0" cy="137160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3CB0C04-4B01-345E-254F-84589A3609CE}"/>
              </a:ext>
            </a:extLst>
          </p:cNvPr>
          <p:cNvCxnSpPr/>
          <p:nvPr/>
        </p:nvCxnSpPr>
        <p:spPr>
          <a:xfrm>
            <a:off x="3727174" y="2057400"/>
            <a:ext cx="0" cy="137160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9BA32541-80AE-D191-2643-686019A6C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80" y="2338193"/>
            <a:ext cx="1752600" cy="5524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E7CA369-066D-5F91-EE33-6BA6EB991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80" y="5742664"/>
            <a:ext cx="2695575" cy="342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115C93B-D1ED-CBE8-5D8D-89A38FCC00F3}"/>
                  </a:ext>
                </a:extLst>
              </p:cNvPr>
              <p:cNvSpPr txBox="1"/>
              <p:nvPr/>
            </p:nvSpPr>
            <p:spPr>
              <a:xfrm>
                <a:off x="586409" y="5267739"/>
                <a:ext cx="35184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Joueur 1 = 1 et Joueur 2 =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115C93B-D1ED-CBE8-5D8D-89A38FCC0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09" y="5267739"/>
                <a:ext cx="3518452" cy="369332"/>
              </a:xfrm>
              <a:prstGeom prst="rect">
                <a:avLst/>
              </a:prstGeom>
              <a:blipFill>
                <a:blip r:embed="rId5"/>
                <a:stretch>
                  <a:fillRect l="-1386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4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8DB5C474-2738-E1FC-9D58-21CE2E03D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352" y="276511"/>
            <a:ext cx="8861048" cy="630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6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0952" y="282008"/>
            <a:ext cx="9692640" cy="841114"/>
          </a:xfrm>
        </p:spPr>
        <p:txBody>
          <a:bodyPr>
            <a:normAutofit/>
          </a:bodyPr>
          <a:lstStyle/>
          <a:p>
            <a:r>
              <a:rPr lang="fr-FR" dirty="0"/>
              <a:t>Fonction d’évaluation</a:t>
            </a:r>
          </a:p>
        </p:txBody>
      </p:sp>
      <p:pic>
        <p:nvPicPr>
          <p:cNvPr id="7" name="Image 6" descr="Une image contenant Caractère coloré, motif, cercle, Symétrie&#10;&#10;Description générée automatiquement">
            <a:extLst>
              <a:ext uri="{FF2B5EF4-FFF2-40B4-BE49-F238E27FC236}">
                <a16:creationId xmlns:a16="http://schemas.microsoft.com/office/drawing/2014/main" id="{B58EE2CD-8DFA-FBF1-B3F5-2276A3623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734" y="702565"/>
            <a:ext cx="2902226" cy="248421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59E71D-6249-8128-2324-4D8BE7970F14}"/>
              </a:ext>
            </a:extLst>
          </p:cNvPr>
          <p:cNvSpPr/>
          <p:nvPr/>
        </p:nvSpPr>
        <p:spPr>
          <a:xfrm>
            <a:off x="4214986" y="4490825"/>
            <a:ext cx="467139" cy="3694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364AD84-C981-C6FB-2AE3-096205D71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78" y="4675529"/>
            <a:ext cx="5400675" cy="1381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FE21DFAF-C9F4-6043-9BFE-978868912588}"/>
                  </a:ext>
                </a:extLst>
              </p:cNvPr>
              <p:cNvSpPr txBox="1"/>
              <p:nvPr/>
            </p:nvSpPr>
            <p:spPr>
              <a:xfrm>
                <a:off x="828177" y="2252975"/>
                <a:ext cx="45190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𝑣𝑎𝑙𝑢𝑎𝑡𝑖𝑜𝑛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𝑔𝑟𝑖𝑙𝑙𝑒𝑠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→{−1;0;1}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FE21DFAF-C9F4-6043-9BFE-978868912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77" y="2252975"/>
                <a:ext cx="4519073" cy="369332"/>
              </a:xfrm>
              <a:prstGeom prst="rect">
                <a:avLst/>
              </a:prstGeom>
              <a:blipFill>
                <a:blip r:embed="rId4"/>
                <a:stretch>
                  <a:fillRect r="-270" b="-3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97800B80-0398-D9DF-6915-5B076A769812}"/>
              </a:ext>
            </a:extLst>
          </p:cNvPr>
          <p:cNvSpPr txBox="1"/>
          <p:nvPr/>
        </p:nvSpPr>
        <p:spPr>
          <a:xfrm>
            <a:off x="828178" y="1278009"/>
            <a:ext cx="309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Première version simple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DE91A20-88E1-0C66-0F2A-AF101DB54509}"/>
              </a:ext>
            </a:extLst>
          </p:cNvPr>
          <p:cNvSpPr txBox="1"/>
          <p:nvPr/>
        </p:nvSpPr>
        <p:spPr>
          <a:xfrm>
            <a:off x="4919869" y="3071191"/>
            <a:ext cx="120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Joueur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D662425-F8AF-9CB3-FD8F-47DD992995AC}"/>
              </a:ext>
            </a:extLst>
          </p:cNvPr>
          <p:cNvSpPr txBox="1"/>
          <p:nvPr/>
        </p:nvSpPr>
        <p:spPr>
          <a:xfrm>
            <a:off x="3293479" y="3094920"/>
            <a:ext cx="120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Joueur 2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D768E85-B9AA-4E09-2BA7-89B3E9DD687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894797" y="2622307"/>
            <a:ext cx="408971" cy="472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299F60B-ABFF-DDA4-06F9-58A171F0091D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098775" y="2659975"/>
            <a:ext cx="422412" cy="41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92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539" y="145836"/>
            <a:ext cx="9712124" cy="622032"/>
          </a:xfrm>
        </p:spPr>
        <p:txBody>
          <a:bodyPr>
            <a:normAutofit/>
          </a:bodyPr>
          <a:lstStyle/>
          <a:p>
            <a:r>
              <a:rPr lang="fr-FR" sz="3200" dirty="0"/>
              <a:t>Algorithme </a:t>
            </a:r>
            <a:r>
              <a:rPr lang="fr-FR" sz="3200" dirty="0" err="1"/>
              <a:t>Minmax</a:t>
            </a:r>
            <a:endParaRPr lang="fr-FR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A39C10-72A7-CF1C-489A-7732AD00B0DD}"/>
              </a:ext>
            </a:extLst>
          </p:cNvPr>
          <p:cNvSpPr/>
          <p:nvPr/>
        </p:nvSpPr>
        <p:spPr>
          <a:xfrm>
            <a:off x="3670098" y="1502449"/>
            <a:ext cx="54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C00AD7-51C5-9CBE-848E-247FBA28F962}"/>
              </a:ext>
            </a:extLst>
          </p:cNvPr>
          <p:cNvSpPr/>
          <p:nvPr/>
        </p:nvSpPr>
        <p:spPr>
          <a:xfrm>
            <a:off x="1057746" y="5400260"/>
            <a:ext cx="54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E821AC-7E25-7886-17FE-7F11B2297148}"/>
              </a:ext>
            </a:extLst>
          </p:cNvPr>
          <p:cNvSpPr/>
          <p:nvPr/>
        </p:nvSpPr>
        <p:spPr>
          <a:xfrm>
            <a:off x="1924640" y="5400260"/>
            <a:ext cx="54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B08FB5-96B7-111A-27E8-59164B5F934D}"/>
              </a:ext>
            </a:extLst>
          </p:cNvPr>
          <p:cNvSpPr/>
          <p:nvPr/>
        </p:nvSpPr>
        <p:spPr>
          <a:xfrm>
            <a:off x="2791534" y="5395277"/>
            <a:ext cx="54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9DFB53-5540-0FF5-8FDD-FEED8E41DDF2}"/>
              </a:ext>
            </a:extLst>
          </p:cNvPr>
          <p:cNvSpPr/>
          <p:nvPr/>
        </p:nvSpPr>
        <p:spPr>
          <a:xfrm>
            <a:off x="3577387" y="5395277"/>
            <a:ext cx="54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2F921E-8488-145C-45E3-93DBABABB2CE}"/>
              </a:ext>
            </a:extLst>
          </p:cNvPr>
          <p:cNvSpPr/>
          <p:nvPr/>
        </p:nvSpPr>
        <p:spPr>
          <a:xfrm>
            <a:off x="4439119" y="5395277"/>
            <a:ext cx="54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CF2EB9D-5706-C5F4-5BD8-B4A9217B90D4}"/>
              </a:ext>
            </a:extLst>
          </p:cNvPr>
          <p:cNvSpPr/>
          <p:nvPr/>
        </p:nvSpPr>
        <p:spPr>
          <a:xfrm>
            <a:off x="1888640" y="3294831"/>
            <a:ext cx="576000" cy="57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61158B1-397E-BBF8-F4A8-BA99B18997EA}"/>
              </a:ext>
            </a:extLst>
          </p:cNvPr>
          <p:cNvSpPr/>
          <p:nvPr/>
        </p:nvSpPr>
        <p:spPr>
          <a:xfrm>
            <a:off x="5589339" y="3302289"/>
            <a:ext cx="576000" cy="57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-1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E6D17ED-7DCB-AEF6-EA98-22192B91CE94}"/>
              </a:ext>
            </a:extLst>
          </p:cNvPr>
          <p:cNvSpPr/>
          <p:nvPr/>
        </p:nvSpPr>
        <p:spPr>
          <a:xfrm>
            <a:off x="3974611" y="3277395"/>
            <a:ext cx="576000" cy="57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1" name="Image 20" descr="Une image contenant Caractère coloré, motif, cercle, Symétrie&#10;&#10;Description générée automatiquement">
            <a:extLst>
              <a:ext uri="{FF2B5EF4-FFF2-40B4-BE49-F238E27FC236}">
                <a16:creationId xmlns:a16="http://schemas.microsoft.com/office/drawing/2014/main" id="{871E7EB2-6A51-0CC4-6A68-A3A70C976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906" y="179411"/>
            <a:ext cx="2967751" cy="2540298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BE4298BB-3B46-99E1-92B6-46140AFE12D2}"/>
              </a:ext>
            </a:extLst>
          </p:cNvPr>
          <p:cNvSpPr txBox="1"/>
          <p:nvPr/>
        </p:nvSpPr>
        <p:spPr>
          <a:xfrm>
            <a:off x="45095" y="5430048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MAX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88CAA00-68CA-A4E0-999E-DC108F844047}"/>
              </a:ext>
            </a:extLst>
          </p:cNvPr>
          <p:cNvSpPr txBox="1"/>
          <p:nvPr/>
        </p:nvSpPr>
        <p:spPr>
          <a:xfrm>
            <a:off x="45095" y="3398165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DA473EF-F034-D83F-CE90-F8A96C799E7C}"/>
              </a:ext>
            </a:extLst>
          </p:cNvPr>
          <p:cNvSpPr txBox="1"/>
          <p:nvPr/>
        </p:nvSpPr>
        <p:spPr>
          <a:xfrm>
            <a:off x="4528576" y="1587783"/>
            <a:ext cx="105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D10D119A-2B61-FCAE-8864-6575E58F2E81}"/>
                  </a:ext>
                </a:extLst>
              </p:cNvPr>
              <p:cNvSpPr txBox="1"/>
              <p:nvPr/>
            </p:nvSpPr>
            <p:spPr>
              <a:xfrm>
                <a:off x="6362005" y="3336050"/>
                <a:ext cx="1599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J = 2  (ou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fr-FR" dirty="0"/>
                  <a:t>)</a:t>
                </a:r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D10D119A-2B61-FCAE-8864-6575E58F2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005" y="3336050"/>
                <a:ext cx="1599239" cy="369332"/>
              </a:xfrm>
              <a:prstGeom prst="rect">
                <a:avLst/>
              </a:prstGeom>
              <a:blipFill>
                <a:blip r:embed="rId3"/>
                <a:stretch>
                  <a:fillRect l="-3435" t="-8197" r="-3053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ZoneTexte 26">
            <a:extLst>
              <a:ext uri="{FF2B5EF4-FFF2-40B4-BE49-F238E27FC236}">
                <a16:creationId xmlns:a16="http://schemas.microsoft.com/office/drawing/2014/main" id="{98BA0D56-7D63-8398-C01D-CFCC41E3EAEC}"/>
              </a:ext>
            </a:extLst>
          </p:cNvPr>
          <p:cNvSpPr txBox="1"/>
          <p:nvPr/>
        </p:nvSpPr>
        <p:spPr>
          <a:xfrm>
            <a:off x="2802072" y="922723"/>
            <a:ext cx="538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Coup en colonne 5 </a:t>
            </a:r>
            <a:r>
              <a:rPr lang="fr-FR" sz="1600" dirty="0"/>
              <a:t>(celui que l’on veut évaluer)</a:t>
            </a:r>
            <a:endParaRPr lang="fr-FR" sz="20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9162998-4172-BC8C-92C6-682FAE0279E7}"/>
              </a:ext>
            </a:extLst>
          </p:cNvPr>
          <p:cNvSpPr txBox="1"/>
          <p:nvPr/>
        </p:nvSpPr>
        <p:spPr>
          <a:xfrm>
            <a:off x="8189672" y="2688710"/>
            <a:ext cx="25915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900" dirty="0"/>
              <a:t>0    1                        5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F09094D4-B6A6-4021-D302-895981BE5A0E}"/>
              </a:ext>
            </a:extLst>
          </p:cNvPr>
          <p:cNvCxnSpPr>
            <a:cxnSpLocks/>
            <a:stCxn id="6" idx="2"/>
            <a:endCxn id="14" idx="7"/>
          </p:cNvCxnSpPr>
          <p:nvPr/>
        </p:nvCxnSpPr>
        <p:spPr>
          <a:xfrm flipH="1">
            <a:off x="2380287" y="2042449"/>
            <a:ext cx="1559811" cy="1336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Connecteur droit avec flèche 1024">
            <a:extLst>
              <a:ext uri="{FF2B5EF4-FFF2-40B4-BE49-F238E27FC236}">
                <a16:creationId xmlns:a16="http://schemas.microsoft.com/office/drawing/2014/main" id="{EA9E49EE-8111-E992-48F9-466787E07AED}"/>
              </a:ext>
            </a:extLst>
          </p:cNvPr>
          <p:cNvCxnSpPr>
            <a:stCxn id="6" idx="2"/>
            <a:endCxn id="17" idx="0"/>
          </p:cNvCxnSpPr>
          <p:nvPr/>
        </p:nvCxnSpPr>
        <p:spPr>
          <a:xfrm>
            <a:off x="3940098" y="2042449"/>
            <a:ext cx="322513" cy="123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Connecteur droit avec flèche 1026">
            <a:extLst>
              <a:ext uri="{FF2B5EF4-FFF2-40B4-BE49-F238E27FC236}">
                <a16:creationId xmlns:a16="http://schemas.microsoft.com/office/drawing/2014/main" id="{B6B9279D-E1E8-9D4B-F575-BA153AB03145}"/>
              </a:ext>
            </a:extLst>
          </p:cNvPr>
          <p:cNvCxnSpPr>
            <a:cxnSpLocks/>
            <a:stCxn id="6" idx="2"/>
            <a:endCxn id="16" idx="1"/>
          </p:cNvCxnSpPr>
          <p:nvPr/>
        </p:nvCxnSpPr>
        <p:spPr>
          <a:xfrm>
            <a:off x="3940098" y="2042449"/>
            <a:ext cx="1733594" cy="1344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necteur droit avec flèche 1030">
            <a:extLst>
              <a:ext uri="{FF2B5EF4-FFF2-40B4-BE49-F238E27FC236}">
                <a16:creationId xmlns:a16="http://schemas.microsoft.com/office/drawing/2014/main" id="{517C5C08-99F8-D201-BC8D-9B3BB2EFF2A4}"/>
              </a:ext>
            </a:extLst>
          </p:cNvPr>
          <p:cNvCxnSpPr>
            <a:cxnSpLocks/>
            <a:stCxn id="14" idx="4"/>
            <a:endCxn id="7" idx="0"/>
          </p:cNvCxnSpPr>
          <p:nvPr/>
        </p:nvCxnSpPr>
        <p:spPr>
          <a:xfrm flipH="1">
            <a:off x="1327746" y="3870831"/>
            <a:ext cx="848894" cy="1529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cteur droit avec flèche 1033">
            <a:extLst>
              <a:ext uri="{FF2B5EF4-FFF2-40B4-BE49-F238E27FC236}">
                <a16:creationId xmlns:a16="http://schemas.microsoft.com/office/drawing/2014/main" id="{640FCD67-CF5C-3D86-523F-A1FF9537EBA9}"/>
              </a:ext>
            </a:extLst>
          </p:cNvPr>
          <p:cNvCxnSpPr>
            <a:cxnSpLocks/>
            <a:stCxn id="14" idx="4"/>
            <a:endCxn id="8" idx="0"/>
          </p:cNvCxnSpPr>
          <p:nvPr/>
        </p:nvCxnSpPr>
        <p:spPr>
          <a:xfrm>
            <a:off x="2176640" y="3870831"/>
            <a:ext cx="18000" cy="1529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necteur droit avec flèche 1036">
            <a:extLst>
              <a:ext uri="{FF2B5EF4-FFF2-40B4-BE49-F238E27FC236}">
                <a16:creationId xmlns:a16="http://schemas.microsoft.com/office/drawing/2014/main" id="{F72DD9A3-E172-233C-4EA1-4B6D94820BF6}"/>
              </a:ext>
            </a:extLst>
          </p:cNvPr>
          <p:cNvCxnSpPr>
            <a:stCxn id="14" idx="4"/>
            <a:endCxn id="9" idx="0"/>
          </p:cNvCxnSpPr>
          <p:nvPr/>
        </p:nvCxnSpPr>
        <p:spPr>
          <a:xfrm>
            <a:off x="2176640" y="3870831"/>
            <a:ext cx="884894" cy="1524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Connecteur droit avec flèche 1038">
            <a:extLst>
              <a:ext uri="{FF2B5EF4-FFF2-40B4-BE49-F238E27FC236}">
                <a16:creationId xmlns:a16="http://schemas.microsoft.com/office/drawing/2014/main" id="{732D2D87-44EB-E47D-2C9E-238A99F1CFC4}"/>
              </a:ext>
            </a:extLst>
          </p:cNvPr>
          <p:cNvCxnSpPr>
            <a:stCxn id="17" idx="4"/>
            <a:endCxn id="10" idx="0"/>
          </p:cNvCxnSpPr>
          <p:nvPr/>
        </p:nvCxnSpPr>
        <p:spPr>
          <a:xfrm flipH="1">
            <a:off x="3847387" y="3853395"/>
            <a:ext cx="415224" cy="1541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onnecteur droit avec flèche 1040">
            <a:extLst>
              <a:ext uri="{FF2B5EF4-FFF2-40B4-BE49-F238E27FC236}">
                <a16:creationId xmlns:a16="http://schemas.microsoft.com/office/drawing/2014/main" id="{87A3CF1A-7BA4-0185-3E32-691FA11291B6}"/>
              </a:ext>
            </a:extLst>
          </p:cNvPr>
          <p:cNvCxnSpPr>
            <a:stCxn id="17" idx="4"/>
            <a:endCxn id="11" idx="0"/>
          </p:cNvCxnSpPr>
          <p:nvPr/>
        </p:nvCxnSpPr>
        <p:spPr>
          <a:xfrm>
            <a:off x="4262611" y="3853395"/>
            <a:ext cx="446508" cy="1541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5D1436F1-7E1D-4675-915A-7692FE0B8E5A}"/>
              </a:ext>
            </a:extLst>
          </p:cNvPr>
          <p:cNvSpPr txBox="1"/>
          <p:nvPr/>
        </p:nvSpPr>
        <p:spPr>
          <a:xfrm>
            <a:off x="1519732" y="2651466"/>
            <a:ext cx="1461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colonne 4</a:t>
            </a:r>
          </a:p>
        </p:txBody>
      </p:sp>
      <p:sp>
        <p:nvSpPr>
          <p:cNvPr id="1047" name="ZoneTexte 1046">
            <a:extLst>
              <a:ext uri="{FF2B5EF4-FFF2-40B4-BE49-F238E27FC236}">
                <a16:creationId xmlns:a16="http://schemas.microsoft.com/office/drawing/2014/main" id="{327E1609-B06C-1406-D204-3BA14B9ECE04}"/>
              </a:ext>
            </a:extLst>
          </p:cNvPr>
          <p:cNvSpPr txBox="1"/>
          <p:nvPr/>
        </p:nvSpPr>
        <p:spPr>
          <a:xfrm>
            <a:off x="3459456" y="2697338"/>
            <a:ext cx="1397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colonne 5</a:t>
            </a:r>
          </a:p>
        </p:txBody>
      </p:sp>
      <p:sp>
        <p:nvSpPr>
          <p:cNvPr id="1048" name="ZoneTexte 1047">
            <a:extLst>
              <a:ext uri="{FF2B5EF4-FFF2-40B4-BE49-F238E27FC236}">
                <a16:creationId xmlns:a16="http://schemas.microsoft.com/office/drawing/2014/main" id="{E2BE8336-20F2-3665-8A8F-4D44B5FC931C}"/>
              </a:ext>
            </a:extLst>
          </p:cNvPr>
          <p:cNvSpPr txBox="1"/>
          <p:nvPr/>
        </p:nvSpPr>
        <p:spPr>
          <a:xfrm>
            <a:off x="5119307" y="2657175"/>
            <a:ext cx="1406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colonne 6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11962F73-AB62-43E4-532A-0502D1A00662}"/>
              </a:ext>
            </a:extLst>
          </p:cNvPr>
          <p:cNvSpPr txBox="1"/>
          <p:nvPr/>
        </p:nvSpPr>
        <p:spPr>
          <a:xfrm>
            <a:off x="1055710" y="4877825"/>
            <a:ext cx="574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 4</a:t>
            </a: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D3C2CCF3-BC89-7532-8B0F-F25F6E597211}"/>
              </a:ext>
            </a:extLst>
          </p:cNvPr>
          <p:cNvSpPr/>
          <p:nvPr/>
        </p:nvSpPr>
        <p:spPr>
          <a:xfrm>
            <a:off x="5300851" y="5395277"/>
            <a:ext cx="54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056" name="Connecteur droit avec flèche 1055">
            <a:extLst>
              <a:ext uri="{FF2B5EF4-FFF2-40B4-BE49-F238E27FC236}">
                <a16:creationId xmlns:a16="http://schemas.microsoft.com/office/drawing/2014/main" id="{B2A6462D-C91A-0C39-A413-1653C708AD80}"/>
              </a:ext>
            </a:extLst>
          </p:cNvPr>
          <p:cNvCxnSpPr>
            <a:cxnSpLocks/>
            <a:stCxn id="17" idx="4"/>
            <a:endCxn id="1051" idx="0"/>
          </p:cNvCxnSpPr>
          <p:nvPr/>
        </p:nvCxnSpPr>
        <p:spPr>
          <a:xfrm>
            <a:off x="4262611" y="3853395"/>
            <a:ext cx="1308240" cy="1541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8" name="ZoneTexte 1057">
            <a:extLst>
              <a:ext uri="{FF2B5EF4-FFF2-40B4-BE49-F238E27FC236}">
                <a16:creationId xmlns:a16="http://schemas.microsoft.com/office/drawing/2014/main" id="{66D9BB02-A70E-6FDC-7184-E18835E82C0D}"/>
              </a:ext>
            </a:extLst>
          </p:cNvPr>
          <p:cNvSpPr txBox="1"/>
          <p:nvPr/>
        </p:nvSpPr>
        <p:spPr>
          <a:xfrm>
            <a:off x="1864091" y="4871201"/>
            <a:ext cx="574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 5</a:t>
            </a:r>
          </a:p>
        </p:txBody>
      </p:sp>
      <p:sp>
        <p:nvSpPr>
          <p:cNvPr id="1059" name="ZoneTexte 1058">
            <a:extLst>
              <a:ext uri="{FF2B5EF4-FFF2-40B4-BE49-F238E27FC236}">
                <a16:creationId xmlns:a16="http://schemas.microsoft.com/office/drawing/2014/main" id="{04FD38EF-22B3-F16B-BE61-162AADE6E98F}"/>
              </a:ext>
            </a:extLst>
          </p:cNvPr>
          <p:cNvSpPr txBox="1"/>
          <p:nvPr/>
        </p:nvSpPr>
        <p:spPr>
          <a:xfrm>
            <a:off x="2671211" y="4881611"/>
            <a:ext cx="574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 6</a:t>
            </a:r>
          </a:p>
        </p:txBody>
      </p:sp>
      <p:sp>
        <p:nvSpPr>
          <p:cNvPr id="1060" name="ZoneTexte 1059">
            <a:extLst>
              <a:ext uri="{FF2B5EF4-FFF2-40B4-BE49-F238E27FC236}">
                <a16:creationId xmlns:a16="http://schemas.microsoft.com/office/drawing/2014/main" id="{F1B4A779-C7F6-19F3-310F-A8E79501BB07}"/>
              </a:ext>
            </a:extLst>
          </p:cNvPr>
          <p:cNvSpPr txBox="1"/>
          <p:nvPr/>
        </p:nvSpPr>
        <p:spPr>
          <a:xfrm>
            <a:off x="3583552" y="4891079"/>
            <a:ext cx="574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 4</a:t>
            </a:r>
          </a:p>
        </p:txBody>
      </p:sp>
      <p:sp>
        <p:nvSpPr>
          <p:cNvPr id="1061" name="ZoneTexte 1060">
            <a:extLst>
              <a:ext uri="{FF2B5EF4-FFF2-40B4-BE49-F238E27FC236}">
                <a16:creationId xmlns:a16="http://schemas.microsoft.com/office/drawing/2014/main" id="{3D93F7C9-B62B-571B-2EDA-3F852819A7CB}"/>
              </a:ext>
            </a:extLst>
          </p:cNvPr>
          <p:cNvSpPr txBox="1"/>
          <p:nvPr/>
        </p:nvSpPr>
        <p:spPr>
          <a:xfrm>
            <a:off x="4391933" y="4884455"/>
            <a:ext cx="574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 5</a:t>
            </a:r>
          </a:p>
        </p:txBody>
      </p:sp>
      <p:sp>
        <p:nvSpPr>
          <p:cNvPr id="1062" name="ZoneTexte 1061">
            <a:extLst>
              <a:ext uri="{FF2B5EF4-FFF2-40B4-BE49-F238E27FC236}">
                <a16:creationId xmlns:a16="http://schemas.microsoft.com/office/drawing/2014/main" id="{B42474F8-2F29-E0DF-2EDA-40C00344C5A2}"/>
              </a:ext>
            </a:extLst>
          </p:cNvPr>
          <p:cNvSpPr txBox="1"/>
          <p:nvPr/>
        </p:nvSpPr>
        <p:spPr>
          <a:xfrm>
            <a:off x="5199053" y="4894865"/>
            <a:ext cx="574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 6</a:t>
            </a:r>
          </a:p>
        </p:txBody>
      </p:sp>
      <p:pic>
        <p:nvPicPr>
          <p:cNvPr id="1069" name="Image 1068" descr="Une image contenant Caractère coloré, motif, cercle, Symétrie&#10;&#10;Description générée automatiquement">
            <a:extLst>
              <a:ext uri="{FF2B5EF4-FFF2-40B4-BE49-F238E27FC236}">
                <a16:creationId xmlns:a16="http://schemas.microsoft.com/office/drawing/2014/main" id="{13F68CCE-749C-CFA4-7563-2E533BB7D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911" y="3414672"/>
            <a:ext cx="2944746" cy="252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55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539" y="145836"/>
            <a:ext cx="9712124" cy="622032"/>
          </a:xfrm>
        </p:spPr>
        <p:txBody>
          <a:bodyPr>
            <a:normAutofit/>
          </a:bodyPr>
          <a:lstStyle/>
          <a:p>
            <a:r>
              <a:rPr lang="fr-FR" sz="3200" dirty="0"/>
              <a:t>Algorithme </a:t>
            </a:r>
            <a:r>
              <a:rPr lang="fr-FR" sz="3200" dirty="0" err="1"/>
              <a:t>Minmax</a:t>
            </a:r>
            <a:endParaRPr lang="fr-FR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A39C10-72A7-CF1C-489A-7732AD00B0DD}"/>
              </a:ext>
            </a:extLst>
          </p:cNvPr>
          <p:cNvSpPr/>
          <p:nvPr/>
        </p:nvSpPr>
        <p:spPr>
          <a:xfrm>
            <a:off x="3670098" y="1502449"/>
            <a:ext cx="54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-1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C00AD7-51C5-9CBE-848E-247FBA28F962}"/>
              </a:ext>
            </a:extLst>
          </p:cNvPr>
          <p:cNvSpPr/>
          <p:nvPr/>
        </p:nvSpPr>
        <p:spPr>
          <a:xfrm>
            <a:off x="1057746" y="5400260"/>
            <a:ext cx="54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E821AC-7E25-7886-17FE-7F11B2297148}"/>
              </a:ext>
            </a:extLst>
          </p:cNvPr>
          <p:cNvSpPr/>
          <p:nvPr/>
        </p:nvSpPr>
        <p:spPr>
          <a:xfrm>
            <a:off x="1924640" y="5400260"/>
            <a:ext cx="54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B08FB5-96B7-111A-27E8-59164B5F934D}"/>
              </a:ext>
            </a:extLst>
          </p:cNvPr>
          <p:cNvSpPr/>
          <p:nvPr/>
        </p:nvSpPr>
        <p:spPr>
          <a:xfrm>
            <a:off x="2791534" y="5395277"/>
            <a:ext cx="54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9DFB53-5540-0FF5-8FDD-FEED8E41DDF2}"/>
              </a:ext>
            </a:extLst>
          </p:cNvPr>
          <p:cNvSpPr/>
          <p:nvPr/>
        </p:nvSpPr>
        <p:spPr>
          <a:xfrm>
            <a:off x="3577387" y="5395277"/>
            <a:ext cx="54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2F921E-8488-145C-45E3-93DBABABB2CE}"/>
              </a:ext>
            </a:extLst>
          </p:cNvPr>
          <p:cNvSpPr/>
          <p:nvPr/>
        </p:nvSpPr>
        <p:spPr>
          <a:xfrm>
            <a:off x="4439119" y="5395277"/>
            <a:ext cx="54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CF2EB9D-5706-C5F4-5BD8-B4A9217B90D4}"/>
              </a:ext>
            </a:extLst>
          </p:cNvPr>
          <p:cNvSpPr/>
          <p:nvPr/>
        </p:nvSpPr>
        <p:spPr>
          <a:xfrm>
            <a:off x="1888640" y="3294831"/>
            <a:ext cx="576000" cy="57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61158B1-397E-BBF8-F4A8-BA99B18997EA}"/>
              </a:ext>
            </a:extLst>
          </p:cNvPr>
          <p:cNvSpPr/>
          <p:nvPr/>
        </p:nvSpPr>
        <p:spPr>
          <a:xfrm>
            <a:off x="5589339" y="3302289"/>
            <a:ext cx="576000" cy="57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900" dirty="0"/>
              <a:t>-1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E6D17ED-7DCB-AEF6-EA98-22192B91CE94}"/>
              </a:ext>
            </a:extLst>
          </p:cNvPr>
          <p:cNvSpPr/>
          <p:nvPr/>
        </p:nvSpPr>
        <p:spPr>
          <a:xfrm>
            <a:off x="3974611" y="3277395"/>
            <a:ext cx="576000" cy="57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pic>
        <p:nvPicPr>
          <p:cNvPr id="21" name="Image 20" descr="Une image contenant Caractère coloré, motif, cercle, Symétrie&#10;&#10;Description générée automatiquement">
            <a:extLst>
              <a:ext uri="{FF2B5EF4-FFF2-40B4-BE49-F238E27FC236}">
                <a16:creationId xmlns:a16="http://schemas.microsoft.com/office/drawing/2014/main" id="{871E7EB2-6A51-0CC4-6A68-A3A70C976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906" y="179411"/>
            <a:ext cx="2967751" cy="2540298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BE4298BB-3B46-99E1-92B6-46140AFE12D2}"/>
              </a:ext>
            </a:extLst>
          </p:cNvPr>
          <p:cNvSpPr txBox="1"/>
          <p:nvPr/>
        </p:nvSpPr>
        <p:spPr>
          <a:xfrm>
            <a:off x="45095" y="5430048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MAX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88CAA00-68CA-A4E0-999E-DC108F844047}"/>
              </a:ext>
            </a:extLst>
          </p:cNvPr>
          <p:cNvSpPr txBox="1"/>
          <p:nvPr/>
        </p:nvSpPr>
        <p:spPr>
          <a:xfrm>
            <a:off x="45095" y="3398165"/>
            <a:ext cx="87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DA473EF-F034-D83F-CE90-F8A96C799E7C}"/>
              </a:ext>
            </a:extLst>
          </p:cNvPr>
          <p:cNvSpPr txBox="1"/>
          <p:nvPr/>
        </p:nvSpPr>
        <p:spPr>
          <a:xfrm>
            <a:off x="4528576" y="1587783"/>
            <a:ext cx="105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D10D119A-2B61-FCAE-8864-6575E58F2E81}"/>
                  </a:ext>
                </a:extLst>
              </p:cNvPr>
              <p:cNvSpPr txBox="1"/>
              <p:nvPr/>
            </p:nvSpPr>
            <p:spPr>
              <a:xfrm>
                <a:off x="6362005" y="3336050"/>
                <a:ext cx="1599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J = 2  (ou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fr-FR" dirty="0"/>
                  <a:t>)</a:t>
                </a:r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D10D119A-2B61-FCAE-8864-6575E58F2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005" y="3336050"/>
                <a:ext cx="1599239" cy="369332"/>
              </a:xfrm>
              <a:prstGeom prst="rect">
                <a:avLst/>
              </a:prstGeom>
              <a:blipFill>
                <a:blip r:embed="rId3"/>
                <a:stretch>
                  <a:fillRect l="-3435" t="-8197" r="-3053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ZoneTexte 26">
            <a:extLst>
              <a:ext uri="{FF2B5EF4-FFF2-40B4-BE49-F238E27FC236}">
                <a16:creationId xmlns:a16="http://schemas.microsoft.com/office/drawing/2014/main" id="{98BA0D56-7D63-8398-C01D-CFCC41E3EAEC}"/>
              </a:ext>
            </a:extLst>
          </p:cNvPr>
          <p:cNvSpPr txBox="1"/>
          <p:nvPr/>
        </p:nvSpPr>
        <p:spPr>
          <a:xfrm>
            <a:off x="2802072" y="922723"/>
            <a:ext cx="538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Coup en colonne 5 </a:t>
            </a:r>
            <a:r>
              <a:rPr lang="fr-FR" sz="1600" dirty="0"/>
              <a:t>(celui que l’on veut évaluer)</a:t>
            </a:r>
            <a:endParaRPr lang="fr-FR" sz="20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9162998-4172-BC8C-92C6-682FAE0279E7}"/>
              </a:ext>
            </a:extLst>
          </p:cNvPr>
          <p:cNvSpPr txBox="1"/>
          <p:nvPr/>
        </p:nvSpPr>
        <p:spPr>
          <a:xfrm>
            <a:off x="8189672" y="2688710"/>
            <a:ext cx="259158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900" dirty="0"/>
              <a:t>0    1                        5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F09094D4-B6A6-4021-D302-895981BE5A0E}"/>
              </a:ext>
            </a:extLst>
          </p:cNvPr>
          <p:cNvCxnSpPr>
            <a:cxnSpLocks/>
            <a:stCxn id="6" idx="2"/>
            <a:endCxn id="14" idx="7"/>
          </p:cNvCxnSpPr>
          <p:nvPr/>
        </p:nvCxnSpPr>
        <p:spPr>
          <a:xfrm flipH="1">
            <a:off x="2380287" y="2042449"/>
            <a:ext cx="1559811" cy="1336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Connecteur droit avec flèche 1024">
            <a:extLst>
              <a:ext uri="{FF2B5EF4-FFF2-40B4-BE49-F238E27FC236}">
                <a16:creationId xmlns:a16="http://schemas.microsoft.com/office/drawing/2014/main" id="{EA9E49EE-8111-E992-48F9-466787E07AED}"/>
              </a:ext>
            </a:extLst>
          </p:cNvPr>
          <p:cNvCxnSpPr>
            <a:stCxn id="6" idx="2"/>
            <a:endCxn id="17" idx="0"/>
          </p:cNvCxnSpPr>
          <p:nvPr/>
        </p:nvCxnSpPr>
        <p:spPr>
          <a:xfrm>
            <a:off x="3940098" y="2042449"/>
            <a:ext cx="322513" cy="123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Connecteur droit avec flèche 1026">
            <a:extLst>
              <a:ext uri="{FF2B5EF4-FFF2-40B4-BE49-F238E27FC236}">
                <a16:creationId xmlns:a16="http://schemas.microsoft.com/office/drawing/2014/main" id="{B6B9279D-E1E8-9D4B-F575-BA153AB03145}"/>
              </a:ext>
            </a:extLst>
          </p:cNvPr>
          <p:cNvCxnSpPr>
            <a:cxnSpLocks/>
            <a:stCxn id="6" idx="2"/>
            <a:endCxn id="16" idx="1"/>
          </p:cNvCxnSpPr>
          <p:nvPr/>
        </p:nvCxnSpPr>
        <p:spPr>
          <a:xfrm>
            <a:off x="3940098" y="2042449"/>
            <a:ext cx="1733594" cy="1344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necteur droit avec flèche 1030">
            <a:extLst>
              <a:ext uri="{FF2B5EF4-FFF2-40B4-BE49-F238E27FC236}">
                <a16:creationId xmlns:a16="http://schemas.microsoft.com/office/drawing/2014/main" id="{517C5C08-99F8-D201-BC8D-9B3BB2EFF2A4}"/>
              </a:ext>
            </a:extLst>
          </p:cNvPr>
          <p:cNvCxnSpPr>
            <a:cxnSpLocks/>
            <a:stCxn id="14" idx="4"/>
            <a:endCxn id="7" idx="0"/>
          </p:cNvCxnSpPr>
          <p:nvPr/>
        </p:nvCxnSpPr>
        <p:spPr>
          <a:xfrm flipH="1">
            <a:off x="1327746" y="3870831"/>
            <a:ext cx="848894" cy="1529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cteur droit avec flèche 1033">
            <a:extLst>
              <a:ext uri="{FF2B5EF4-FFF2-40B4-BE49-F238E27FC236}">
                <a16:creationId xmlns:a16="http://schemas.microsoft.com/office/drawing/2014/main" id="{640FCD67-CF5C-3D86-523F-A1FF9537EBA9}"/>
              </a:ext>
            </a:extLst>
          </p:cNvPr>
          <p:cNvCxnSpPr>
            <a:cxnSpLocks/>
            <a:stCxn id="14" idx="4"/>
            <a:endCxn id="8" idx="0"/>
          </p:cNvCxnSpPr>
          <p:nvPr/>
        </p:nvCxnSpPr>
        <p:spPr>
          <a:xfrm>
            <a:off x="2176640" y="3870831"/>
            <a:ext cx="18000" cy="1529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necteur droit avec flèche 1036">
            <a:extLst>
              <a:ext uri="{FF2B5EF4-FFF2-40B4-BE49-F238E27FC236}">
                <a16:creationId xmlns:a16="http://schemas.microsoft.com/office/drawing/2014/main" id="{F72DD9A3-E172-233C-4EA1-4B6D94820BF6}"/>
              </a:ext>
            </a:extLst>
          </p:cNvPr>
          <p:cNvCxnSpPr>
            <a:stCxn id="14" idx="4"/>
            <a:endCxn id="9" idx="0"/>
          </p:cNvCxnSpPr>
          <p:nvPr/>
        </p:nvCxnSpPr>
        <p:spPr>
          <a:xfrm>
            <a:off x="2176640" y="3870831"/>
            <a:ext cx="884894" cy="1524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Connecteur droit avec flèche 1038">
            <a:extLst>
              <a:ext uri="{FF2B5EF4-FFF2-40B4-BE49-F238E27FC236}">
                <a16:creationId xmlns:a16="http://schemas.microsoft.com/office/drawing/2014/main" id="{732D2D87-44EB-E47D-2C9E-238A99F1CFC4}"/>
              </a:ext>
            </a:extLst>
          </p:cNvPr>
          <p:cNvCxnSpPr>
            <a:stCxn id="17" idx="4"/>
            <a:endCxn id="10" idx="0"/>
          </p:cNvCxnSpPr>
          <p:nvPr/>
        </p:nvCxnSpPr>
        <p:spPr>
          <a:xfrm flipH="1">
            <a:off x="3847387" y="3853395"/>
            <a:ext cx="415224" cy="1541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onnecteur droit avec flèche 1040">
            <a:extLst>
              <a:ext uri="{FF2B5EF4-FFF2-40B4-BE49-F238E27FC236}">
                <a16:creationId xmlns:a16="http://schemas.microsoft.com/office/drawing/2014/main" id="{87A3CF1A-7BA4-0185-3E32-691FA11291B6}"/>
              </a:ext>
            </a:extLst>
          </p:cNvPr>
          <p:cNvCxnSpPr>
            <a:stCxn id="17" idx="4"/>
            <a:endCxn id="11" idx="0"/>
          </p:cNvCxnSpPr>
          <p:nvPr/>
        </p:nvCxnSpPr>
        <p:spPr>
          <a:xfrm>
            <a:off x="4262611" y="3853395"/>
            <a:ext cx="446508" cy="1541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5D1436F1-7E1D-4675-915A-7692FE0B8E5A}"/>
              </a:ext>
            </a:extLst>
          </p:cNvPr>
          <p:cNvSpPr txBox="1"/>
          <p:nvPr/>
        </p:nvSpPr>
        <p:spPr>
          <a:xfrm>
            <a:off x="1519732" y="2651466"/>
            <a:ext cx="1461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colonne 4</a:t>
            </a:r>
          </a:p>
        </p:txBody>
      </p:sp>
      <p:sp>
        <p:nvSpPr>
          <p:cNvPr id="1047" name="ZoneTexte 1046">
            <a:extLst>
              <a:ext uri="{FF2B5EF4-FFF2-40B4-BE49-F238E27FC236}">
                <a16:creationId xmlns:a16="http://schemas.microsoft.com/office/drawing/2014/main" id="{327E1609-B06C-1406-D204-3BA14B9ECE04}"/>
              </a:ext>
            </a:extLst>
          </p:cNvPr>
          <p:cNvSpPr txBox="1"/>
          <p:nvPr/>
        </p:nvSpPr>
        <p:spPr>
          <a:xfrm>
            <a:off x="3459456" y="2697338"/>
            <a:ext cx="1397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colonne 5</a:t>
            </a:r>
          </a:p>
        </p:txBody>
      </p:sp>
      <p:sp>
        <p:nvSpPr>
          <p:cNvPr id="1048" name="ZoneTexte 1047">
            <a:extLst>
              <a:ext uri="{FF2B5EF4-FFF2-40B4-BE49-F238E27FC236}">
                <a16:creationId xmlns:a16="http://schemas.microsoft.com/office/drawing/2014/main" id="{E2BE8336-20F2-3665-8A8F-4D44B5FC931C}"/>
              </a:ext>
            </a:extLst>
          </p:cNvPr>
          <p:cNvSpPr txBox="1"/>
          <p:nvPr/>
        </p:nvSpPr>
        <p:spPr>
          <a:xfrm>
            <a:off x="5119307" y="2657175"/>
            <a:ext cx="1406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colonne 6</a:t>
            </a:r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11962F73-AB62-43E4-532A-0502D1A00662}"/>
              </a:ext>
            </a:extLst>
          </p:cNvPr>
          <p:cNvSpPr txBox="1"/>
          <p:nvPr/>
        </p:nvSpPr>
        <p:spPr>
          <a:xfrm>
            <a:off x="1055710" y="4877825"/>
            <a:ext cx="574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 4</a:t>
            </a:r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D3C2CCF3-BC89-7532-8B0F-F25F6E597211}"/>
              </a:ext>
            </a:extLst>
          </p:cNvPr>
          <p:cNvSpPr/>
          <p:nvPr/>
        </p:nvSpPr>
        <p:spPr>
          <a:xfrm>
            <a:off x="5300851" y="5395277"/>
            <a:ext cx="540000" cy="54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056" name="Connecteur droit avec flèche 1055">
            <a:extLst>
              <a:ext uri="{FF2B5EF4-FFF2-40B4-BE49-F238E27FC236}">
                <a16:creationId xmlns:a16="http://schemas.microsoft.com/office/drawing/2014/main" id="{B2A6462D-C91A-0C39-A413-1653C708AD80}"/>
              </a:ext>
            </a:extLst>
          </p:cNvPr>
          <p:cNvCxnSpPr>
            <a:cxnSpLocks/>
            <a:stCxn id="17" idx="4"/>
            <a:endCxn id="1051" idx="0"/>
          </p:cNvCxnSpPr>
          <p:nvPr/>
        </p:nvCxnSpPr>
        <p:spPr>
          <a:xfrm>
            <a:off x="4262611" y="3853395"/>
            <a:ext cx="1308240" cy="1541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8" name="ZoneTexte 1057">
            <a:extLst>
              <a:ext uri="{FF2B5EF4-FFF2-40B4-BE49-F238E27FC236}">
                <a16:creationId xmlns:a16="http://schemas.microsoft.com/office/drawing/2014/main" id="{66D9BB02-A70E-6FDC-7184-E18835E82C0D}"/>
              </a:ext>
            </a:extLst>
          </p:cNvPr>
          <p:cNvSpPr txBox="1"/>
          <p:nvPr/>
        </p:nvSpPr>
        <p:spPr>
          <a:xfrm>
            <a:off x="1864091" y="4871201"/>
            <a:ext cx="574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 5</a:t>
            </a:r>
          </a:p>
        </p:txBody>
      </p:sp>
      <p:sp>
        <p:nvSpPr>
          <p:cNvPr id="1059" name="ZoneTexte 1058">
            <a:extLst>
              <a:ext uri="{FF2B5EF4-FFF2-40B4-BE49-F238E27FC236}">
                <a16:creationId xmlns:a16="http://schemas.microsoft.com/office/drawing/2014/main" id="{04FD38EF-22B3-F16B-BE61-162AADE6E98F}"/>
              </a:ext>
            </a:extLst>
          </p:cNvPr>
          <p:cNvSpPr txBox="1"/>
          <p:nvPr/>
        </p:nvSpPr>
        <p:spPr>
          <a:xfrm>
            <a:off x="2671211" y="4881611"/>
            <a:ext cx="574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 6</a:t>
            </a:r>
          </a:p>
        </p:txBody>
      </p:sp>
      <p:sp>
        <p:nvSpPr>
          <p:cNvPr id="1060" name="ZoneTexte 1059">
            <a:extLst>
              <a:ext uri="{FF2B5EF4-FFF2-40B4-BE49-F238E27FC236}">
                <a16:creationId xmlns:a16="http://schemas.microsoft.com/office/drawing/2014/main" id="{F1B4A779-C7F6-19F3-310F-A8E79501BB07}"/>
              </a:ext>
            </a:extLst>
          </p:cNvPr>
          <p:cNvSpPr txBox="1"/>
          <p:nvPr/>
        </p:nvSpPr>
        <p:spPr>
          <a:xfrm>
            <a:off x="3583552" y="4891079"/>
            <a:ext cx="574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 4</a:t>
            </a:r>
          </a:p>
        </p:txBody>
      </p:sp>
      <p:sp>
        <p:nvSpPr>
          <p:cNvPr id="1061" name="ZoneTexte 1060">
            <a:extLst>
              <a:ext uri="{FF2B5EF4-FFF2-40B4-BE49-F238E27FC236}">
                <a16:creationId xmlns:a16="http://schemas.microsoft.com/office/drawing/2014/main" id="{3D93F7C9-B62B-571B-2EDA-3F852819A7CB}"/>
              </a:ext>
            </a:extLst>
          </p:cNvPr>
          <p:cNvSpPr txBox="1"/>
          <p:nvPr/>
        </p:nvSpPr>
        <p:spPr>
          <a:xfrm>
            <a:off x="4391933" y="4884455"/>
            <a:ext cx="574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 5</a:t>
            </a:r>
          </a:p>
        </p:txBody>
      </p:sp>
      <p:sp>
        <p:nvSpPr>
          <p:cNvPr id="1062" name="ZoneTexte 1061">
            <a:extLst>
              <a:ext uri="{FF2B5EF4-FFF2-40B4-BE49-F238E27FC236}">
                <a16:creationId xmlns:a16="http://schemas.microsoft.com/office/drawing/2014/main" id="{B42474F8-2F29-E0DF-2EDA-40C00344C5A2}"/>
              </a:ext>
            </a:extLst>
          </p:cNvPr>
          <p:cNvSpPr txBox="1"/>
          <p:nvPr/>
        </p:nvSpPr>
        <p:spPr>
          <a:xfrm>
            <a:off x="5199053" y="4894865"/>
            <a:ext cx="574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c 6</a:t>
            </a:r>
          </a:p>
        </p:txBody>
      </p:sp>
      <p:pic>
        <p:nvPicPr>
          <p:cNvPr id="1069" name="Image 1068" descr="Une image contenant Caractère coloré, motif, cercle, Symétrie&#10;&#10;Description générée automatiquement">
            <a:extLst>
              <a:ext uri="{FF2B5EF4-FFF2-40B4-BE49-F238E27FC236}">
                <a16:creationId xmlns:a16="http://schemas.microsoft.com/office/drawing/2014/main" id="{13F68CCE-749C-CFA4-7563-2E533BB7D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911" y="3414672"/>
            <a:ext cx="2944746" cy="252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92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8446" y="-94813"/>
            <a:ext cx="9692640" cy="836557"/>
          </a:xfrm>
        </p:spPr>
        <p:txBody>
          <a:bodyPr>
            <a:normAutofit/>
          </a:bodyPr>
          <a:lstStyle/>
          <a:p>
            <a:r>
              <a:rPr lang="fr-FR" sz="3600" dirty="0"/>
              <a:t>Premiers tests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2433E3-D2A2-0FF2-4CD0-C1B34A3B9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557" y="953718"/>
            <a:ext cx="5751411" cy="4866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Contré à partie d’une profondeur :</a:t>
            </a:r>
          </a:p>
          <a:p>
            <a:r>
              <a:rPr lang="fr-FR" dirty="0"/>
              <a:t>Supérieure ou égale à 4</a:t>
            </a:r>
          </a:p>
        </p:txBody>
      </p:sp>
      <p:pic>
        <p:nvPicPr>
          <p:cNvPr id="8" name="Image 7" descr="Une image contenant motif, Caractère coloré, cercle, Symétrie&#10;&#10;Description générée automatiquement">
            <a:extLst>
              <a:ext uri="{FF2B5EF4-FFF2-40B4-BE49-F238E27FC236}">
                <a16:creationId xmlns:a16="http://schemas.microsoft.com/office/drawing/2014/main" id="{ED061682-C23C-81BF-F871-372B0C1D9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17" y="1866991"/>
            <a:ext cx="1585293" cy="135695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E2A9242-F281-B89C-6368-FE6F6E0A94E5}"/>
              </a:ext>
            </a:extLst>
          </p:cNvPr>
          <p:cNvSpPr txBox="1"/>
          <p:nvPr/>
        </p:nvSpPr>
        <p:spPr>
          <a:xfrm>
            <a:off x="3402693" y="323465"/>
            <a:ext cx="509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Influence de la profondeur pour deux pièges</a:t>
            </a:r>
          </a:p>
        </p:txBody>
      </p:sp>
      <p:pic>
        <p:nvPicPr>
          <p:cNvPr id="5" name="Image 4" descr="Une image contenant motif, Caractère coloré, cercle, Symétrie&#10;&#10;Description générée automatiquement">
            <a:extLst>
              <a:ext uri="{FF2B5EF4-FFF2-40B4-BE49-F238E27FC236}">
                <a16:creationId xmlns:a16="http://schemas.microsoft.com/office/drawing/2014/main" id="{5F2D02A0-BD8A-3F76-BBC2-07506124E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482" y="3386628"/>
            <a:ext cx="1585292" cy="1356958"/>
          </a:xfrm>
          <a:prstGeom prst="rect">
            <a:avLst/>
          </a:prstGeom>
        </p:spPr>
      </p:pic>
      <p:pic>
        <p:nvPicPr>
          <p:cNvPr id="11" name="Image 10" descr="Une image contenant motif, Caractère coloré, cercle, Symétrie&#10;&#10;Description générée automatiquement">
            <a:extLst>
              <a:ext uri="{FF2B5EF4-FFF2-40B4-BE49-F238E27FC236}">
                <a16:creationId xmlns:a16="http://schemas.microsoft.com/office/drawing/2014/main" id="{00F1F80A-3D3E-837D-7AF1-1A8E4459F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716" y="3387191"/>
            <a:ext cx="1585293" cy="1356959"/>
          </a:xfrm>
          <a:prstGeom prst="rect">
            <a:avLst/>
          </a:prstGeom>
        </p:spPr>
      </p:pic>
      <p:pic>
        <p:nvPicPr>
          <p:cNvPr id="13" name="Image 12" descr="Une image contenant Caractère coloré, motif, cercle, Symétrie&#10;&#10;Description générée automatiquement">
            <a:extLst>
              <a:ext uri="{FF2B5EF4-FFF2-40B4-BE49-F238E27FC236}">
                <a16:creationId xmlns:a16="http://schemas.microsoft.com/office/drawing/2014/main" id="{307BE1D5-63CC-B0E3-FDA7-7DCB73BA9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8773" y="1866990"/>
            <a:ext cx="1585292" cy="1356958"/>
          </a:xfrm>
          <a:prstGeom prst="rect">
            <a:avLst/>
          </a:prstGeom>
        </p:spPr>
      </p:pic>
      <p:pic>
        <p:nvPicPr>
          <p:cNvPr id="15" name="Image 14" descr="Une image contenant motif, Caractère coloré, cercle, Symétrie&#10;&#10;Description générée automatiquement">
            <a:extLst>
              <a:ext uri="{FF2B5EF4-FFF2-40B4-BE49-F238E27FC236}">
                <a16:creationId xmlns:a16="http://schemas.microsoft.com/office/drawing/2014/main" id="{A0DA9FDF-18AB-476D-819D-AD5925A790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7813" y="3386626"/>
            <a:ext cx="1585294" cy="1356960"/>
          </a:xfrm>
          <a:prstGeom prst="rect">
            <a:avLst/>
          </a:prstGeom>
        </p:spPr>
      </p:pic>
      <p:pic>
        <p:nvPicPr>
          <p:cNvPr id="48" name="Image 47" descr="Une image contenant Caractère coloré, cercle, motif, Symétrie&#10;&#10;Description générée automatiquement">
            <a:extLst>
              <a:ext uri="{FF2B5EF4-FFF2-40B4-BE49-F238E27FC236}">
                <a16:creationId xmlns:a16="http://schemas.microsoft.com/office/drawing/2014/main" id="{FF1E8C77-C496-1013-1ACA-185C82BEC7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7479" y="1866990"/>
            <a:ext cx="1585295" cy="135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52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8446" y="-94813"/>
            <a:ext cx="9692640" cy="836557"/>
          </a:xfrm>
        </p:spPr>
        <p:txBody>
          <a:bodyPr>
            <a:normAutofit/>
          </a:bodyPr>
          <a:lstStyle/>
          <a:p>
            <a:r>
              <a:rPr lang="fr-FR" sz="3600" dirty="0"/>
              <a:t>Premiers tests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2433E3-D2A2-0FF2-4CD0-C1B34A3B9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557" y="953718"/>
            <a:ext cx="5751411" cy="4866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Contré à partie d’une profondeur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E2A9242-F281-B89C-6368-FE6F6E0A94E5}"/>
              </a:ext>
            </a:extLst>
          </p:cNvPr>
          <p:cNvSpPr txBox="1"/>
          <p:nvPr/>
        </p:nvSpPr>
        <p:spPr>
          <a:xfrm>
            <a:off x="3401489" y="324195"/>
            <a:ext cx="509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Influence de la profondeur pour deux pièges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E6D2202-0A9C-B82B-9F9F-08FCD31E7265}"/>
              </a:ext>
            </a:extLst>
          </p:cNvPr>
          <p:cNvSpPr txBox="1"/>
          <p:nvPr/>
        </p:nvSpPr>
        <p:spPr>
          <a:xfrm>
            <a:off x="335557" y="1415253"/>
            <a:ext cx="630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Supérieure ou égale à 6 (environ 30s/coup)</a:t>
            </a:r>
          </a:p>
        </p:txBody>
      </p:sp>
      <p:pic>
        <p:nvPicPr>
          <p:cNvPr id="32" name="Image 31" descr="Une image contenant Caractère coloré, motif, cercle, Symétrie&#10;&#10;Description générée automatiquement">
            <a:extLst>
              <a:ext uri="{FF2B5EF4-FFF2-40B4-BE49-F238E27FC236}">
                <a16:creationId xmlns:a16="http://schemas.microsoft.com/office/drawing/2014/main" id="{60A14EC9-AC2F-7F31-B264-E3EEE2706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548" y="2376488"/>
            <a:ext cx="1543129" cy="1320868"/>
          </a:xfrm>
          <a:prstGeom prst="rect">
            <a:avLst/>
          </a:prstGeom>
        </p:spPr>
      </p:pic>
      <p:pic>
        <p:nvPicPr>
          <p:cNvPr id="34" name="Image 33" descr="Une image contenant Caractère coloré, cercle, motif, capture d’écran&#10;&#10;Description générée automatiquement">
            <a:extLst>
              <a:ext uri="{FF2B5EF4-FFF2-40B4-BE49-F238E27FC236}">
                <a16:creationId xmlns:a16="http://schemas.microsoft.com/office/drawing/2014/main" id="{AD07F3CD-F243-462D-DC61-E649AB3F3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254" y="2376488"/>
            <a:ext cx="1543129" cy="1320868"/>
          </a:xfrm>
          <a:prstGeom prst="rect">
            <a:avLst/>
          </a:prstGeom>
        </p:spPr>
      </p:pic>
      <p:pic>
        <p:nvPicPr>
          <p:cNvPr id="36" name="Image 35" descr="Une image contenant Caractère coloré, motif, cercle, Symétrie&#10;&#10;Description générée automatiquement">
            <a:extLst>
              <a:ext uri="{FF2B5EF4-FFF2-40B4-BE49-F238E27FC236}">
                <a16:creationId xmlns:a16="http://schemas.microsoft.com/office/drawing/2014/main" id="{F8A7920F-FA79-0638-E6CF-CB6817D7A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960" y="2376488"/>
            <a:ext cx="1543129" cy="1320868"/>
          </a:xfrm>
          <a:prstGeom prst="rect">
            <a:avLst/>
          </a:prstGeom>
        </p:spPr>
      </p:pic>
      <p:pic>
        <p:nvPicPr>
          <p:cNvPr id="38" name="Image 37" descr="Une image contenant Caractère coloré, motif, cercle, Symétrie&#10;&#10;Description générée automatiquement">
            <a:extLst>
              <a:ext uri="{FF2B5EF4-FFF2-40B4-BE49-F238E27FC236}">
                <a16:creationId xmlns:a16="http://schemas.microsoft.com/office/drawing/2014/main" id="{EC18635B-A300-6EAB-FEFF-18F1B35929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0666" y="2376488"/>
            <a:ext cx="1543129" cy="1320868"/>
          </a:xfrm>
          <a:prstGeom prst="rect">
            <a:avLst/>
          </a:prstGeom>
        </p:spPr>
      </p:pic>
      <p:pic>
        <p:nvPicPr>
          <p:cNvPr id="40" name="Image 39" descr="Une image contenant Caractère coloré, motif, cercle, Symétrie&#10;&#10;Description générée automatiquement">
            <a:extLst>
              <a:ext uri="{FF2B5EF4-FFF2-40B4-BE49-F238E27FC236}">
                <a16:creationId xmlns:a16="http://schemas.microsoft.com/office/drawing/2014/main" id="{70005C9E-A242-999A-3F93-BFE2538003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548" y="4289259"/>
            <a:ext cx="1543129" cy="1320868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1654CCAF-1175-3E56-31B2-9ED96F7B05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1262" y="4289259"/>
            <a:ext cx="1543129" cy="1320868"/>
          </a:xfrm>
          <a:prstGeom prst="rect">
            <a:avLst/>
          </a:prstGeom>
        </p:spPr>
      </p:pic>
      <p:pic>
        <p:nvPicPr>
          <p:cNvPr id="44" name="Image 43" descr="Une image contenant motif, Caractère coloré, cercle, Symétrie&#10;&#10;Description générée automatiquement">
            <a:extLst>
              <a:ext uri="{FF2B5EF4-FFF2-40B4-BE49-F238E27FC236}">
                <a16:creationId xmlns:a16="http://schemas.microsoft.com/office/drawing/2014/main" id="{25E4597E-4D67-0AF8-ABF7-0E66DAC9D9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2976" y="4289259"/>
            <a:ext cx="1543129" cy="1320868"/>
          </a:xfrm>
          <a:prstGeom prst="rect">
            <a:avLst/>
          </a:prstGeom>
        </p:spPr>
      </p:pic>
      <p:pic>
        <p:nvPicPr>
          <p:cNvPr id="46" name="Image 45" descr="Une image contenant motif, Caractère coloré, cercle, Symétrie&#10;&#10;Description générée automatiquement">
            <a:extLst>
              <a:ext uri="{FF2B5EF4-FFF2-40B4-BE49-F238E27FC236}">
                <a16:creationId xmlns:a16="http://schemas.microsoft.com/office/drawing/2014/main" id="{263B45FD-6CEF-F1D8-6E5D-1D1E1B2F98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40666" y="4293985"/>
            <a:ext cx="1543129" cy="132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41334"/>
      </p:ext>
    </p:extLst>
  </p:cSld>
  <p:clrMapOvr>
    <a:masterClrMapping/>
  </p:clrMapOvr>
</p:sld>
</file>

<file path=ppt/theme/theme1.xml><?xml version="1.0" encoding="utf-8"?>
<a:theme xmlns:a="http://schemas.openxmlformats.org/drawingml/2006/main" name="Vue">
  <a:themeElements>
    <a:clrScheme name="Vu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u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u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3983</TotalTime>
  <Words>536</Words>
  <Application>Microsoft Office PowerPoint</Application>
  <PresentationFormat>Grand écran</PresentationFormat>
  <Paragraphs>131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Century Schoolbook</vt:lpstr>
      <vt:lpstr>Wingdings 2</vt:lpstr>
      <vt:lpstr>Vue</vt:lpstr>
      <vt:lpstr>Algorithmes de d’approche d’un meilleur coup au Puissance 4</vt:lpstr>
      <vt:lpstr>À propos du Puissance 4</vt:lpstr>
      <vt:lpstr>Implémentation en Python</vt:lpstr>
      <vt:lpstr>Présentation PowerPoint</vt:lpstr>
      <vt:lpstr>Fonction d’évaluation</vt:lpstr>
      <vt:lpstr>Algorithme Minmax</vt:lpstr>
      <vt:lpstr>Algorithme Minmax</vt:lpstr>
      <vt:lpstr>Premiers tests</vt:lpstr>
      <vt:lpstr>Premiers tests</vt:lpstr>
      <vt:lpstr>Élagage α-β </vt:lpstr>
      <vt:lpstr>Prochaines améliorations </vt:lpstr>
      <vt:lpstr>Prochaines améliorations pour la présentation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CAHON Eliot</dc:creator>
  <cp:lastModifiedBy>CAHON Eliot</cp:lastModifiedBy>
  <cp:revision>30</cp:revision>
  <dcterms:created xsi:type="dcterms:W3CDTF">2023-11-17T11:58:59Z</dcterms:created>
  <dcterms:modified xsi:type="dcterms:W3CDTF">2024-01-13T13:03:03Z</dcterms:modified>
</cp:coreProperties>
</file>