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81" r:id="rId4"/>
    <p:sldId id="298" r:id="rId5"/>
    <p:sldId id="295" r:id="rId6"/>
    <p:sldId id="285" r:id="rId7"/>
    <p:sldId id="293" r:id="rId8"/>
    <p:sldId id="299" r:id="rId9"/>
    <p:sldId id="300" r:id="rId10"/>
    <p:sldId id="301" r:id="rId11"/>
    <p:sldId id="289" r:id="rId12"/>
    <p:sldId id="287" r:id="rId13"/>
    <p:sldId id="296" r:id="rId14"/>
    <p:sldId id="297" r:id="rId15"/>
    <p:sldId id="258" r:id="rId16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8A3E"/>
    <a:srgbClr val="00A249"/>
    <a:srgbClr val="000099"/>
    <a:srgbClr val="3A3A3A"/>
    <a:srgbClr val="585858"/>
    <a:srgbClr val="292929"/>
    <a:srgbClr val="2B2B2B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85501" autoAdjust="0"/>
  </p:normalViewPr>
  <p:slideViewPr>
    <p:cSldViewPr snapToGrid="0">
      <p:cViewPr varScale="1">
        <p:scale>
          <a:sx n="85" d="100"/>
          <a:sy n="85" d="100"/>
        </p:scale>
        <p:origin x="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6F746-D688-4E59-8DB6-2D1A77D3D9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4846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F8479-AE47-4441-B322-B5FEA3006B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3975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002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527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759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073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9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F8479-AE47-4441-B322-B5FEA3006B96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261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078480" y="829733"/>
            <a:ext cx="555117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3078480" y="3433614"/>
            <a:ext cx="5526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78960" y="58674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3078960" y="53721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0199" y="543773"/>
            <a:ext cx="2042241" cy="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2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91320"/>
            <a:ext cx="7886700" cy="89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B552-8E3F-46BF-AF1B-DE31E3CD1F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15"/>
          <p:cNvCxnSpPr/>
          <p:nvPr userDrawn="1"/>
        </p:nvCxnSpPr>
        <p:spPr>
          <a:xfrm flipH="1">
            <a:off x="540000" y="611931"/>
            <a:ext cx="8064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17"/>
          <p:cNvCxnSpPr/>
          <p:nvPr userDrawn="1"/>
        </p:nvCxnSpPr>
        <p:spPr>
          <a:xfrm flipH="1">
            <a:off x="8604000" y="634340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9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454900" y="17242"/>
            <a:ext cx="1229440" cy="570988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06676" y="6385922"/>
            <a:ext cx="627131" cy="33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r>
              <a:rPr lang="en-US" altLang="ja-JP" dirty="0" smtClean="0">
                <a:solidFill>
                  <a:srgbClr val="009B4A"/>
                </a:solidFill>
              </a:rPr>
              <a:t>/9</a:t>
            </a:r>
            <a:endParaRPr lang="en-US" altLang="ja-JP" dirty="0">
              <a:solidFill>
                <a:srgbClr val="009B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5184" y="830583"/>
            <a:ext cx="1779613" cy="269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5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5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604" y="5890982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200" dirty="0">
                <a:latin typeface="Calibri Light (Headings)"/>
              </a:rPr>
              <a:t>Administration Division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124604" y="5389332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400" dirty="0" smtClean="0">
                <a:latin typeface="+mj-lt"/>
              </a:rPr>
              <a:t>Management Information System</a:t>
            </a:r>
            <a:endParaRPr lang="en-US" altLang="ja-JP" sz="1400" dirty="0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26112" y="1924050"/>
            <a:ext cx="5393987" cy="1454688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b="1" kern="0" dirty="0" smtClean="0">
                <a:solidFill>
                  <a:schemeClr val="tx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Online MIS Request</a:t>
            </a:r>
            <a:r>
              <a:rPr lang="en-US" altLang="ja-JP" sz="2800" b="1" kern="0" dirty="0" smtClean="0">
                <a:solidFill>
                  <a:schemeClr val="tx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800" b="1" kern="0" dirty="0" smtClean="0">
                <a:solidFill>
                  <a:schemeClr val="tx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000" b="1" kern="0" dirty="0" smtClean="0">
                <a:solidFill>
                  <a:schemeClr val="tx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(User Account Request &amp; Job Request)</a:t>
            </a:r>
            <a:endParaRPr lang="en-US" altLang="ja-JP" sz="2800" b="1" kern="0" dirty="0" smtClean="0">
              <a:solidFill>
                <a:schemeClr val="tx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9</a:t>
            </a:fld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SAP and Other User Account </a:t>
            </a:r>
            <a:r>
              <a:rPr lang="en-US" altLang="ja-JP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Request </a:t>
            </a: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Flow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4" y="718747"/>
            <a:ext cx="7607808" cy="125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For</a:t>
            </a:r>
            <a:r>
              <a:rPr lang="en-US" sz="1200" b="1" dirty="0" smtClean="0">
                <a:solidFill>
                  <a:srgbClr val="0000FF"/>
                </a:solidFill>
              </a:rPr>
              <a:t> New SAP Account </a:t>
            </a:r>
            <a:r>
              <a:rPr lang="en-US" sz="1200" b="1" dirty="0" smtClean="0"/>
              <a:t>Request Flow</a:t>
            </a:r>
          </a:p>
          <a:p>
            <a:r>
              <a:rPr lang="en-US" sz="1200" dirty="0" smtClean="0"/>
              <a:t>Step 1 : </a:t>
            </a:r>
            <a:r>
              <a:rPr lang="en-US" sz="1200" dirty="0"/>
              <a:t>After fill-up all necessary fields @ USER ACCOUNT REQUEST module, click </a:t>
            </a:r>
            <a:r>
              <a:rPr lang="en-US" sz="1200" dirty="0" smtClean="0"/>
              <a:t>‘Send' </a:t>
            </a:r>
            <a:r>
              <a:rPr lang="en-US" sz="1200" dirty="0"/>
              <a:t>button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Step 2 : </a:t>
            </a:r>
            <a:r>
              <a:rPr lang="en-US" sz="1200" dirty="0"/>
              <a:t>Your request will be signed by Immediate Superior, Manager and Vice President thru online </a:t>
            </a:r>
            <a:r>
              <a:rPr lang="en-US" sz="1200" dirty="0" smtClean="0"/>
              <a:t>signature.</a:t>
            </a:r>
            <a:endParaRPr lang="en-US" sz="1200" dirty="0" smtClean="0"/>
          </a:p>
          <a:p>
            <a:r>
              <a:rPr lang="en-US" sz="1200" dirty="0" smtClean="0"/>
              <a:t>Step 3 : </a:t>
            </a:r>
            <a:r>
              <a:rPr lang="en-US" sz="1200" dirty="0" smtClean="0"/>
              <a:t>Auto email will notify MIS Manager for approval.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4 : </a:t>
            </a:r>
            <a:r>
              <a:rPr lang="en-US" sz="1200" dirty="0" smtClean="0"/>
              <a:t>Once approved, MIS Staff will process your request.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16460" y="1853280"/>
            <a:ext cx="7607808" cy="125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For</a:t>
            </a:r>
            <a:r>
              <a:rPr lang="en-US" sz="1200" b="1" dirty="0" smtClean="0">
                <a:solidFill>
                  <a:srgbClr val="0000FF"/>
                </a:solidFill>
              </a:rPr>
              <a:t> Edit, Delete or Change Password </a:t>
            </a:r>
            <a:r>
              <a:rPr lang="en-US" sz="1200" b="1" dirty="0" smtClean="0"/>
              <a:t>Request Flow (regardless any account)</a:t>
            </a:r>
          </a:p>
          <a:p>
            <a:r>
              <a:rPr lang="en-US" sz="1200" dirty="0" smtClean="0"/>
              <a:t>Step 1 : </a:t>
            </a:r>
            <a:r>
              <a:rPr lang="en-US" sz="1200" dirty="0"/>
              <a:t>After fill-up all necessary fields @ USER ACCOUNT REQUEST module, click </a:t>
            </a:r>
            <a:r>
              <a:rPr lang="en-US" sz="1200" dirty="0" smtClean="0"/>
              <a:t>‘Send' </a:t>
            </a:r>
            <a:r>
              <a:rPr lang="en-US" sz="1200" dirty="0"/>
              <a:t>button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Step 2 : </a:t>
            </a:r>
            <a:r>
              <a:rPr lang="en-US" sz="1200" dirty="0"/>
              <a:t>Your request will be signed by Immediate </a:t>
            </a:r>
            <a:r>
              <a:rPr lang="en-US" sz="1200" dirty="0" smtClean="0"/>
              <a:t>Superior and </a:t>
            </a:r>
            <a:r>
              <a:rPr lang="en-US" sz="1200" dirty="0"/>
              <a:t>Manager </a:t>
            </a:r>
            <a:r>
              <a:rPr lang="en-US" sz="1200" dirty="0" smtClean="0"/>
              <a:t>thru </a:t>
            </a:r>
            <a:r>
              <a:rPr lang="en-US" sz="1200" dirty="0"/>
              <a:t>online </a:t>
            </a:r>
            <a:r>
              <a:rPr lang="en-US" sz="1200" dirty="0" smtClean="0"/>
              <a:t>signature.</a:t>
            </a:r>
            <a:endParaRPr lang="en-US" sz="1200" dirty="0" smtClean="0"/>
          </a:p>
          <a:p>
            <a:r>
              <a:rPr lang="en-US" sz="1200" dirty="0" smtClean="0"/>
              <a:t>Step 3 : </a:t>
            </a:r>
            <a:r>
              <a:rPr lang="en-US" sz="1200" dirty="0" smtClean="0"/>
              <a:t>Auto email will notify MIS Manager for approval.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4 : </a:t>
            </a:r>
            <a:r>
              <a:rPr lang="en-US" sz="1200" dirty="0" smtClean="0"/>
              <a:t>Once approved, MIS Staff will process your request.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2698" y="3557223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Job Request Application Flow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260" y="3936080"/>
            <a:ext cx="7607808" cy="125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For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/>
              <a:t>Job Request Application </a:t>
            </a:r>
            <a:r>
              <a:rPr lang="en-US" sz="1200" b="1" dirty="0" smtClean="0"/>
              <a:t>Flow</a:t>
            </a:r>
          </a:p>
          <a:p>
            <a:r>
              <a:rPr lang="en-US" sz="1200" dirty="0" smtClean="0"/>
              <a:t>Step 1 : </a:t>
            </a:r>
            <a:r>
              <a:rPr lang="en-US" sz="1200" dirty="0"/>
              <a:t>After fill-up all necessary fields @ Job Request module, click 'Save' button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Step 2 : </a:t>
            </a:r>
            <a:r>
              <a:rPr lang="en-US" sz="1200" dirty="0"/>
              <a:t>Your request will be signed by Immediate </a:t>
            </a:r>
            <a:r>
              <a:rPr lang="en-US" sz="1200" dirty="0" smtClean="0"/>
              <a:t>Superior and </a:t>
            </a:r>
            <a:r>
              <a:rPr lang="en-US" sz="1200" dirty="0"/>
              <a:t>Manager </a:t>
            </a:r>
            <a:r>
              <a:rPr lang="en-US" sz="1200" dirty="0" smtClean="0"/>
              <a:t>thru </a:t>
            </a:r>
            <a:r>
              <a:rPr lang="en-US" sz="1200" dirty="0"/>
              <a:t>online </a:t>
            </a:r>
            <a:r>
              <a:rPr lang="en-US" sz="1200" dirty="0" smtClean="0"/>
              <a:t>signature.</a:t>
            </a:r>
            <a:endParaRPr lang="en-US" sz="1200" dirty="0" smtClean="0"/>
          </a:p>
          <a:p>
            <a:r>
              <a:rPr lang="en-US" sz="1200" dirty="0" smtClean="0"/>
              <a:t>Step 3 : </a:t>
            </a:r>
            <a:r>
              <a:rPr lang="en-US" sz="1200" dirty="0" smtClean="0"/>
              <a:t>Auto email will notify MIS Manager for approval.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4 : </a:t>
            </a:r>
            <a:r>
              <a:rPr lang="en-US" sz="1200" dirty="0" smtClean="0"/>
              <a:t>Once approved, MIS Staff will process your request.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12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10</a:t>
            </a:fld>
            <a:endParaRPr 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Account Tab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239"/>
          <a:stretch/>
        </p:blipFill>
        <p:spPr>
          <a:xfrm>
            <a:off x="574638" y="1058507"/>
            <a:ext cx="6923442" cy="28680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5488" y="633984"/>
            <a:ext cx="3277116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Account &gt;&gt; Additional User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43923" y="1311716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70515" y="1128836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54680" y="1828082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581272" y="1645202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54681" y="2398238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81273" y="2215358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33165" y="2946878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59757" y="2763998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33166" y="3635369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559758" y="3430973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6448" y="3913632"/>
            <a:ext cx="7607808" cy="1691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</a:t>
            </a:r>
            <a:r>
              <a:rPr lang="en-US" sz="1200" dirty="0"/>
              <a:t>: Input unique </a:t>
            </a:r>
            <a:r>
              <a:rPr lang="en-US" sz="1200" dirty="0" smtClean="0"/>
              <a:t>Employee ID.</a:t>
            </a:r>
          </a:p>
          <a:p>
            <a:r>
              <a:rPr lang="en-US" sz="1200" dirty="0"/>
              <a:t>Step 2 : Input </a:t>
            </a:r>
            <a:r>
              <a:rPr lang="en-US" sz="1200" dirty="0" smtClean="0"/>
              <a:t>assign password.</a:t>
            </a:r>
            <a:endParaRPr lang="en-US" sz="1200" dirty="0"/>
          </a:p>
          <a:p>
            <a:r>
              <a:rPr lang="en-US" sz="1200" dirty="0" smtClean="0"/>
              <a:t>Step 3 : Select account type. If ‘Approver’, then choose ‘Approver Type’ from ‘s1’,</a:t>
            </a:r>
            <a:r>
              <a:rPr lang="en-US" sz="1200" dirty="0"/>
              <a:t> ‘</a:t>
            </a:r>
            <a:r>
              <a:rPr lang="en-US" sz="1200" dirty="0" smtClean="0"/>
              <a:t>s2’, </a:t>
            </a:r>
            <a:r>
              <a:rPr lang="en-US" sz="1200" dirty="0"/>
              <a:t>‘</a:t>
            </a:r>
            <a:r>
              <a:rPr lang="en-US" sz="1200" dirty="0" smtClean="0"/>
              <a:t>s3’.</a:t>
            </a:r>
          </a:p>
          <a:p>
            <a:r>
              <a:rPr lang="en-US" sz="1200" dirty="0"/>
              <a:t>Step 4 : </a:t>
            </a:r>
            <a:r>
              <a:rPr lang="en-US" sz="1200" dirty="0" smtClean="0"/>
              <a:t>Select language if ‘English’ or ‘Japanese’.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Step 5 : Click ‘Send’ button to submit your request.</a:t>
            </a:r>
          </a:p>
        </p:txBody>
      </p:sp>
    </p:spTree>
    <p:extLst>
      <p:ext uri="{BB962C8B-B14F-4D97-AF65-F5344CB8AC3E}">
        <p14:creationId xmlns:p14="http://schemas.microsoft.com/office/powerpoint/2010/main" val="11567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3" y="4237616"/>
            <a:ext cx="8119669" cy="1524000"/>
          </a:xfrm>
          <a:prstGeom prst="rect">
            <a:avLst/>
          </a:prstGeom>
        </p:spPr>
      </p:pic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Approver List &amp; Summary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488" y="730803"/>
            <a:ext cx="6859955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Approver List : </a:t>
            </a:r>
            <a:r>
              <a:rPr lang="en-US" sz="1600" dirty="0" smtClean="0"/>
              <a:t>You can view signatories summary under your section.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23492" y="3895344"/>
            <a:ext cx="7169335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Account Summary : </a:t>
            </a:r>
            <a:r>
              <a:rPr lang="en-US" sz="1600" dirty="0" smtClean="0"/>
              <a:t>You can monitoring with account under you section.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68" y="1120868"/>
            <a:ext cx="7918973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Auto Email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488" y="730803"/>
            <a:ext cx="6994222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Approver can received a notification for every request for approval.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" y="1161041"/>
            <a:ext cx="7543954" cy="2711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919930"/>
            <a:ext cx="7850506" cy="2266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74059" y="1537626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0651" y="1354746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31146" y="5842478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957738" y="5659598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85687" y="6068387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12279" y="5885507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Auto Email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488" y="730803"/>
            <a:ext cx="286738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#1</a:t>
            </a:r>
            <a:r>
              <a:rPr lang="en-US" sz="1400" dirty="0" smtClean="0"/>
              <a:t> : To view full details of request.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281" y="947750"/>
            <a:ext cx="548579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#2 </a:t>
            </a:r>
            <a:r>
              <a:rPr lang="en-US" sz="1400" dirty="0" smtClean="0"/>
              <a:t>: Click here to automatic login and approved all pending request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554973" y="1318484"/>
            <a:ext cx="7943568" cy="2435935"/>
            <a:chOff x="565730" y="1232423"/>
            <a:chExt cx="7943568" cy="24359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3967" b="7340"/>
            <a:stretch/>
          </p:blipFill>
          <p:spPr>
            <a:xfrm>
              <a:off x="565730" y="1232423"/>
              <a:ext cx="1833226" cy="24359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5829" y="1682620"/>
              <a:ext cx="6013469" cy="11906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5299" y="1273379"/>
              <a:ext cx="1809750" cy="35242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25286" y="3907895"/>
            <a:ext cx="456060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#3 </a:t>
            </a:r>
            <a:r>
              <a:rPr lang="en-US" sz="1400" dirty="0" smtClean="0"/>
              <a:t>: Approver have a option to sent automatically or not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476" t="476" r="949"/>
          <a:stretch/>
        </p:blipFill>
        <p:spPr>
          <a:xfrm>
            <a:off x="646176" y="4328159"/>
            <a:ext cx="7607808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9229" y="2580776"/>
            <a:ext cx="3565543" cy="1234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4250" y="164912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Online MIS Request Address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" y="1528953"/>
            <a:ext cx="7140893" cy="36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488" y="743712"/>
            <a:ext cx="550311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in Address Bar : </a:t>
            </a:r>
            <a:r>
              <a:rPr lang="en-US" dirty="0">
                <a:solidFill>
                  <a:srgbClr val="0000FF"/>
                </a:solidFill>
              </a:rPr>
              <a:t>http://nsweb/mis/</a:t>
            </a:r>
          </a:p>
        </p:txBody>
      </p:sp>
      <p:sp>
        <p:nvSpPr>
          <p:cNvPr id="10" name="Oval 9"/>
          <p:cNvSpPr/>
          <p:nvPr/>
        </p:nvSpPr>
        <p:spPr>
          <a:xfrm>
            <a:off x="1182624" y="1511808"/>
            <a:ext cx="2718816" cy="390144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0"/>
            <a:endCxn id="29" idx="6"/>
          </p:cNvCxnSpPr>
          <p:nvPr/>
        </p:nvCxnSpPr>
        <p:spPr>
          <a:xfrm flipH="1" flipV="1">
            <a:off x="1818043" y="1280159"/>
            <a:ext cx="723989" cy="231649"/>
          </a:xfrm>
          <a:prstGeom prst="straightConnector1">
            <a:avLst/>
          </a:prstGeom>
          <a:noFill/>
          <a:ln w="19050">
            <a:solidFill>
              <a:srgbClr val="0000FF"/>
            </a:solidFill>
            <a:prstDash val="dash"/>
            <a:headEnd type="stealth"/>
            <a:tailEnd type="oval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52259" y="2013394"/>
            <a:ext cx="7238429" cy="3343275"/>
            <a:chOff x="552259" y="2013394"/>
            <a:chExt cx="7210425" cy="3343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259" y="2013394"/>
              <a:ext cx="7210425" cy="334327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864352" y="2743200"/>
              <a:ext cx="1743456" cy="451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791456" y="3529584"/>
            <a:ext cx="853440" cy="6096"/>
          </a:xfrm>
          <a:prstGeom prst="straightConnector1">
            <a:avLst/>
          </a:prstGeom>
          <a:noFill/>
          <a:ln w="19050">
            <a:solidFill>
              <a:srgbClr val="0000FF"/>
            </a:solidFill>
            <a:prstDash val="dash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5360" y="4047744"/>
            <a:ext cx="853440" cy="6096"/>
          </a:xfrm>
          <a:prstGeom prst="straightConnector1">
            <a:avLst/>
          </a:prstGeom>
          <a:noFill/>
          <a:ln w="19050">
            <a:solidFill>
              <a:srgbClr val="0000FF"/>
            </a:solidFill>
            <a:prstDash val="dash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5590032" y="3383280"/>
            <a:ext cx="185018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employee ID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3936" y="3877056"/>
            <a:ext cx="2225289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assign password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03648" y="4529328"/>
            <a:ext cx="853440" cy="6096"/>
          </a:xfrm>
          <a:prstGeom prst="straightConnector1">
            <a:avLst/>
          </a:prstGeom>
          <a:noFill/>
          <a:ln w="19050">
            <a:solidFill>
              <a:srgbClr val="0000FF"/>
            </a:solidFill>
            <a:prstDash val="dash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5590032" y="4370832"/>
            <a:ext cx="1813317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Click here to login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68419" y="5491062"/>
            <a:ext cx="5621539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Reminder : Default user ID and password is employee’s ID. </a:t>
            </a:r>
            <a:br>
              <a:rPr lang="en-US" sz="1600" dirty="0" smtClean="0"/>
            </a:br>
            <a:r>
              <a:rPr lang="en-US" sz="1600" dirty="0" smtClean="0"/>
              <a:t>	   You can change your password upon login.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95313" y="1118794"/>
            <a:ext cx="322730" cy="322730"/>
          </a:xfrm>
          <a:prstGeom prst="ellips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87732" y="3368935"/>
            <a:ext cx="322730" cy="322730"/>
          </a:xfrm>
          <a:prstGeom prst="ellips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89526" y="3876338"/>
            <a:ext cx="322730" cy="322730"/>
          </a:xfrm>
          <a:prstGeom prst="ellips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500283" y="4403463"/>
            <a:ext cx="322730" cy="322730"/>
          </a:xfrm>
          <a:prstGeom prst="ellips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Account Type : Filler &amp; Approver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84" r="3728" b="13816"/>
          <a:stretch/>
        </p:blipFill>
        <p:spPr>
          <a:xfrm>
            <a:off x="4862131" y="2572512"/>
            <a:ext cx="1953197" cy="3316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94" r="3510"/>
          <a:stretch/>
        </p:blipFill>
        <p:spPr>
          <a:xfrm>
            <a:off x="1075182" y="2584704"/>
            <a:ext cx="1948434" cy="3327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488" y="743712"/>
            <a:ext cx="651319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Different between Filler and Approver account.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584" y="1188720"/>
            <a:ext cx="8299708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For filler</a:t>
            </a:r>
            <a:r>
              <a:rPr lang="en-US" sz="1600" dirty="0" smtClean="0"/>
              <a:t>, ‘Create Request’ will be display. They can create a user account or Job Request.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5488" y="1463040"/>
            <a:ext cx="7829387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For approver</a:t>
            </a:r>
            <a:r>
              <a:rPr lang="en-US" sz="1600" dirty="0" smtClean="0"/>
              <a:t>, ‘Inbox’ will be display. They can view current request for approval and</a:t>
            </a:r>
          </a:p>
          <a:p>
            <a:r>
              <a:rPr lang="en-US" sz="1600" dirty="0" smtClean="0"/>
              <a:t>	       previous request already approved and disapproved for backtracking.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5088" y="2133600"/>
            <a:ext cx="194957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Filler Display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0016" y="2139696"/>
            <a:ext cx="2531462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Approver Display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98976" y="2109216"/>
            <a:ext cx="0" cy="4145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8704" y="2054352"/>
            <a:ext cx="8479536" cy="42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Add Approver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872" y="658142"/>
            <a:ext cx="3564181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smtClean="0">
                <a:solidFill>
                  <a:srgbClr val="0000FF"/>
                </a:solidFill>
              </a:rPr>
              <a:t>‘Account’ </a:t>
            </a:r>
            <a:r>
              <a:rPr lang="en-US" sz="1600" dirty="0" smtClean="0"/>
              <a:t>tab, click ‘</a:t>
            </a:r>
            <a:r>
              <a:rPr lang="en-US" sz="1600" dirty="0" smtClean="0">
                <a:solidFill>
                  <a:srgbClr val="0000FF"/>
                </a:solidFill>
              </a:rPr>
              <a:t>Approver List</a:t>
            </a:r>
            <a:r>
              <a:rPr lang="en-US" sz="1600" dirty="0" smtClean="0"/>
              <a:t>’.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9" y="1062919"/>
            <a:ext cx="1857375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57" y="1079854"/>
            <a:ext cx="5896142" cy="10191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399416" y="1839558"/>
            <a:ext cx="5022" cy="408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09365" y="2275602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56673" y="1852109"/>
            <a:ext cx="5022" cy="408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66622" y="2288153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21506" y="1832386"/>
            <a:ext cx="5022" cy="408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31455" y="2268430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0992" y="3494084"/>
            <a:ext cx="7607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</a:t>
            </a:r>
            <a:r>
              <a:rPr lang="en-US" sz="1200" dirty="0" smtClean="0"/>
              <a:t>: </a:t>
            </a:r>
            <a:r>
              <a:rPr lang="en-US" sz="1200" dirty="0" smtClean="0"/>
              <a:t>Input Employee ID of your approver.</a:t>
            </a:r>
            <a:endParaRPr lang="en-US" sz="1200" dirty="0" smtClean="0"/>
          </a:p>
          <a:p>
            <a:r>
              <a:rPr lang="en-US" sz="1200" dirty="0" smtClean="0"/>
              <a:t>Step </a:t>
            </a:r>
            <a:r>
              <a:rPr lang="en-US" sz="1200" dirty="0" smtClean="0"/>
              <a:t>2 : </a:t>
            </a:r>
            <a:r>
              <a:rPr lang="en-US" sz="1200" dirty="0" smtClean="0"/>
              <a:t>Select signatory level. ‘s1’ for immediate superior and ‘s2’ for managerial level.</a:t>
            </a:r>
          </a:p>
          <a:p>
            <a:r>
              <a:rPr lang="en-US" sz="1200" dirty="0" smtClean="0"/>
              <a:t>Step </a:t>
            </a:r>
            <a:r>
              <a:rPr lang="en-US" sz="1200" dirty="0" smtClean="0"/>
              <a:t>3 </a:t>
            </a:r>
            <a:r>
              <a:rPr lang="en-US" sz="1200" dirty="0" smtClean="0"/>
              <a:t>: Click ‘Add Approver’ button to save. Then list of approver will display below automatically.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0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Filler Account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488" y="633984"/>
            <a:ext cx="2735301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Account Request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3" y="1033272"/>
            <a:ext cx="7593711" cy="437997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449312" y="1341120"/>
            <a:ext cx="719328" cy="1219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68640" y="1146048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431024" y="1880616"/>
            <a:ext cx="725424" cy="914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162544" y="1676400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443216" y="2627376"/>
            <a:ext cx="719328" cy="1219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162544" y="2432304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473696" y="3352800"/>
            <a:ext cx="719328" cy="1219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193024" y="3157728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461504" y="5108448"/>
            <a:ext cx="719328" cy="1219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80832" y="4913376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448" y="5376672"/>
            <a:ext cx="7607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: Select account request.	Step 4 : Input purpose or description of your request.</a:t>
            </a:r>
            <a:br>
              <a:rPr lang="en-US" sz="1200" dirty="0" smtClean="0"/>
            </a:br>
            <a:r>
              <a:rPr lang="en-US" sz="1200" dirty="0" smtClean="0"/>
              <a:t>Step 2 : Choose account </a:t>
            </a:r>
            <a:r>
              <a:rPr lang="en-US" sz="1200" dirty="0"/>
              <a:t>type.	Step </a:t>
            </a:r>
            <a:r>
              <a:rPr lang="en-US" sz="1200" dirty="0" smtClean="0"/>
              <a:t>5 </a:t>
            </a:r>
            <a:r>
              <a:rPr lang="en-US" sz="1200" dirty="0"/>
              <a:t>: </a:t>
            </a:r>
            <a:r>
              <a:rPr lang="en-US" sz="1200" dirty="0" smtClean="0"/>
              <a:t>Click ‘Send’ button to submit your request.</a:t>
            </a:r>
            <a:br>
              <a:rPr lang="en-US" sz="1200" dirty="0" smtClean="0"/>
            </a:br>
            <a:r>
              <a:rPr lang="en-US" sz="1200" dirty="0" smtClean="0"/>
              <a:t>Step 3 : Input all fields needed.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542544" y="6199632"/>
            <a:ext cx="760780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Note : All signatories are subject to received a auto email once requestor was submitted.</a:t>
            </a:r>
            <a:endParaRPr lang="en-US" sz="1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Filler Account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" y="995553"/>
            <a:ext cx="7578471" cy="38671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5488" y="633984"/>
            <a:ext cx="1624163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Job Request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88352" y="1560576"/>
            <a:ext cx="719328" cy="1828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9872" y="1353312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13776" y="2346960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382256" y="2542032"/>
            <a:ext cx="719328" cy="1828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76160" y="4559808"/>
            <a:ext cx="719328" cy="12192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95488" y="4364736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9872" y="4852416"/>
            <a:ext cx="7607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: Select job request type.</a:t>
            </a:r>
          </a:p>
          <a:p>
            <a:r>
              <a:rPr lang="en-US" sz="1200" dirty="0" smtClean="0"/>
              <a:t>Step 2 </a:t>
            </a:r>
            <a:r>
              <a:rPr lang="en-US" sz="1200" dirty="0"/>
              <a:t>: Input purpose or description of your request.</a:t>
            </a:r>
            <a:br>
              <a:rPr lang="en-US" sz="1200" dirty="0"/>
            </a:br>
            <a:r>
              <a:rPr lang="en-US" sz="1200" dirty="0"/>
              <a:t>Step </a:t>
            </a:r>
            <a:r>
              <a:rPr lang="en-US" sz="1200" dirty="0" smtClean="0"/>
              <a:t>3 </a:t>
            </a:r>
            <a:r>
              <a:rPr lang="en-US" sz="1200" dirty="0"/>
              <a:t>: Click ‘Send’ button to submit your request.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2544" y="6199632"/>
            <a:ext cx="760780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Note : All signatories are subject to received a auto email once requestor was submitted.</a:t>
            </a:r>
            <a:endParaRPr lang="en-US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Approver Account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488" y="633984"/>
            <a:ext cx="2704843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Inbox &gt;&gt; For Approval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46" b="46178"/>
          <a:stretch/>
        </p:blipFill>
        <p:spPr>
          <a:xfrm>
            <a:off x="541211" y="995172"/>
            <a:ext cx="8176070" cy="184556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1248" y="1792224"/>
            <a:ext cx="768096" cy="2438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1609344" y="1914144"/>
            <a:ext cx="926592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35936" y="1731264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80" t="430" r="638"/>
          <a:stretch/>
        </p:blipFill>
        <p:spPr>
          <a:xfrm>
            <a:off x="1011936" y="2852928"/>
            <a:ext cx="7107936" cy="275539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005328" y="5346192"/>
            <a:ext cx="768096" cy="24384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V="1">
            <a:off x="3773424" y="5462016"/>
            <a:ext cx="493776" cy="609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273296" y="5273040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9872" y="5547360"/>
            <a:ext cx="760780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: Click control number to be sign.</a:t>
            </a:r>
          </a:p>
          <a:p>
            <a:r>
              <a:rPr lang="en-US" sz="1200" dirty="0" smtClean="0"/>
              <a:t>Step 2 </a:t>
            </a:r>
            <a:r>
              <a:rPr lang="en-US" sz="1200" dirty="0"/>
              <a:t>: </a:t>
            </a:r>
            <a:r>
              <a:rPr lang="en-US" sz="1200" dirty="0" smtClean="0"/>
              <a:t>After reviewing all request information, click ‘Approved’. If not correct, choose ‘Disapproved’ then input</a:t>
            </a:r>
            <a:br>
              <a:rPr lang="en-US" sz="1200" dirty="0" smtClean="0"/>
            </a:br>
            <a:r>
              <a:rPr lang="en-US" sz="1200" dirty="0" smtClean="0"/>
              <a:t>               reason of disapproved and click ‘Submit’.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05968" y="6400800"/>
            <a:ext cx="760780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Note : This procedure was same with Job Request Approval.</a:t>
            </a:r>
            <a:endParaRPr lang="en-US" sz="12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Brace 12"/>
          <p:cNvSpPr/>
          <p:nvPr/>
        </p:nvSpPr>
        <p:spPr>
          <a:xfrm>
            <a:off x="2273642" y="2014152"/>
            <a:ext cx="753763" cy="1655805"/>
          </a:xfrm>
          <a:prstGeom prst="leftBrace">
            <a:avLst>
              <a:gd name="adj1" fmla="val 3383"/>
              <a:gd name="adj2" fmla="val 52239"/>
            </a:avLst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New Gmail Account Request Flow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22" y="759871"/>
            <a:ext cx="5472449" cy="42298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332258" y="1210356"/>
            <a:ext cx="719328" cy="1828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5305" y="5053680"/>
            <a:ext cx="7607808" cy="1516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For New Gmail Account Request Flow</a:t>
            </a:r>
          </a:p>
          <a:p>
            <a:r>
              <a:rPr lang="en-US" sz="1200" dirty="0" smtClean="0"/>
              <a:t>Step 1 : </a:t>
            </a:r>
            <a:r>
              <a:rPr lang="en-US" sz="1200" dirty="0"/>
              <a:t>After fill-up all necessary fields @ USER ACCOUNT REQUEST module, click 'Save &amp; Print' button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Step 2 : </a:t>
            </a:r>
            <a:r>
              <a:rPr lang="en-US" sz="1200" dirty="0" err="1"/>
              <a:t>PrintOut</a:t>
            </a:r>
            <a:r>
              <a:rPr lang="en-US" sz="1200" dirty="0"/>
              <a:t>/</a:t>
            </a:r>
            <a:r>
              <a:rPr lang="en-US" sz="1200" dirty="0" err="1"/>
              <a:t>HardCopy</a:t>
            </a:r>
            <a:r>
              <a:rPr lang="en-US" sz="1200" dirty="0"/>
              <a:t> of your request will be signed by Immediate Superior, Manager </a:t>
            </a:r>
            <a:endParaRPr lang="en-US" sz="1200" dirty="0" smtClean="0"/>
          </a:p>
          <a:p>
            <a:r>
              <a:rPr lang="en-US" sz="1200" dirty="0" smtClean="0"/>
              <a:t>               and </a:t>
            </a:r>
            <a:r>
              <a:rPr lang="en-US" sz="1200" dirty="0"/>
              <a:t>Vice President thru hand written signature.</a:t>
            </a:r>
            <a:endParaRPr lang="en-US" sz="1200" dirty="0" smtClean="0"/>
          </a:p>
          <a:p>
            <a:r>
              <a:rPr lang="en-US" sz="1200" dirty="0" smtClean="0"/>
              <a:t>Step </a:t>
            </a:r>
            <a:r>
              <a:rPr lang="en-US" sz="1200" dirty="0" smtClean="0"/>
              <a:t>3 : </a:t>
            </a:r>
            <a:r>
              <a:rPr lang="en-US" sz="1200" dirty="0"/>
              <a:t>Then scan and save as PDF, upload your files @ Online MIS Request under 'Status' &gt; 'On-Going' tab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r>
              <a:rPr lang="en-US" sz="1200" dirty="0"/>
              <a:t>Step 4 : </a:t>
            </a:r>
            <a:r>
              <a:rPr lang="en-US" sz="1200" dirty="0"/>
              <a:t>Auto email will notify MIS Manager for approval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Step 5 : </a:t>
            </a:r>
            <a:r>
              <a:rPr lang="en-US" sz="1200" dirty="0"/>
              <a:t>Once approved, MIS Staff will process your request.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4089" y="1072445"/>
            <a:ext cx="16256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First, click ‘</a:t>
            </a:r>
            <a:r>
              <a:rPr lang="en-US" sz="1200" dirty="0" smtClean="0">
                <a:solidFill>
                  <a:srgbClr val="0000FF"/>
                </a:solidFill>
              </a:rPr>
              <a:t>GMAIL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37902" y="1656267"/>
            <a:ext cx="719328" cy="1828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4089" y="1529645"/>
            <a:ext cx="16312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Second, click ‘</a:t>
            </a:r>
            <a:r>
              <a:rPr lang="en-US" sz="1200" dirty="0" smtClean="0">
                <a:solidFill>
                  <a:srgbClr val="0000FF"/>
                </a:solidFill>
              </a:rPr>
              <a:t>NEW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5020" y="2671805"/>
            <a:ext cx="16312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Fill-up all necessary fields 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91448" y="4823715"/>
            <a:ext cx="719328" cy="1828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3768" y="4709450"/>
            <a:ext cx="163124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Click here to  ‘</a:t>
            </a:r>
            <a:r>
              <a:rPr lang="en-US" sz="1000" dirty="0" smtClean="0">
                <a:solidFill>
                  <a:srgbClr val="0000FF"/>
                </a:solidFill>
              </a:rPr>
              <a:t>Save &amp; Print</a:t>
            </a:r>
            <a:r>
              <a:rPr lang="en-US" sz="1000" dirty="0" smtClean="0"/>
              <a:t>’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6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77687"/>
            <a:ext cx="3759200" cy="252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552-8E3F-46BF-AF1B-DE31E3CD1F91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75765" y="164911"/>
            <a:ext cx="6631651" cy="457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charset="-128"/>
              </a:rPr>
              <a:t>New Gmail Account Printing &amp; Uploading</a:t>
            </a:r>
            <a:endParaRPr lang="en-US" altLang="ja-JP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162" y="1057275"/>
            <a:ext cx="1849080" cy="168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1" y="3501498"/>
            <a:ext cx="7913511" cy="1510771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3978264" y="869244"/>
            <a:ext cx="875958" cy="2178756"/>
          </a:xfrm>
          <a:prstGeom prst="leftBrace">
            <a:avLst>
              <a:gd name="adj1" fmla="val 3383"/>
              <a:gd name="adj2" fmla="val 52239"/>
            </a:avLst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487" y="1057494"/>
            <a:ext cx="30896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After clicking ‘Save &amp; Print’, Printing option will popup. Recommended is </a:t>
            </a:r>
            <a:r>
              <a:rPr lang="en-US" sz="1200" dirty="0"/>
              <a:t>A5 size; Portrait; margin: none (optional</a:t>
            </a:r>
            <a:r>
              <a:rPr lang="en-US" sz="1200" dirty="0" smtClean="0"/>
              <a:t>). </a:t>
            </a:r>
          </a:p>
          <a:p>
            <a:r>
              <a:rPr lang="en-US" sz="1200" dirty="0" smtClean="0"/>
              <a:t>Then </a:t>
            </a:r>
            <a:r>
              <a:rPr lang="en-US" sz="1200" dirty="0" err="1" smtClean="0"/>
              <a:t>HardCopy</a:t>
            </a:r>
            <a:r>
              <a:rPr lang="en-US" sz="1200" dirty="0" smtClean="0"/>
              <a:t> will manually signed by Immediate superior, Manager and Vice President. After signing, scan and save as PDF file. Upload your file in system. </a:t>
            </a:r>
          </a:p>
          <a:p>
            <a:endParaRPr lang="en-US" sz="1200" dirty="0" smtClean="0"/>
          </a:p>
          <a:p>
            <a:r>
              <a:rPr lang="en-US" sz="1200" dirty="0" smtClean="0"/>
              <a:t>Please follow uploading procedure below.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59026" y="5302168"/>
            <a:ext cx="7607808" cy="134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Follow </a:t>
            </a:r>
            <a:r>
              <a:rPr lang="en-US" sz="1200" b="1" dirty="0" smtClean="0"/>
              <a:t>this simple procedure…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Step 1 </a:t>
            </a:r>
            <a:r>
              <a:rPr lang="en-US" sz="1200" dirty="0"/>
              <a:t>: </a:t>
            </a:r>
            <a:r>
              <a:rPr lang="en-US" sz="1200" dirty="0" smtClean="0"/>
              <a:t>Browse your PDF files.</a:t>
            </a:r>
            <a:endParaRPr lang="en-US" sz="1200" dirty="0" smtClean="0"/>
          </a:p>
          <a:p>
            <a:r>
              <a:rPr lang="en-US" sz="1200" dirty="0"/>
              <a:t>Step 2 : </a:t>
            </a:r>
            <a:r>
              <a:rPr lang="en-US" sz="1200" dirty="0" smtClean="0"/>
              <a:t>Change Immediate Superior date signed and name based on your hardcopy.</a:t>
            </a:r>
            <a:endParaRPr lang="en-US" sz="1200" dirty="0"/>
          </a:p>
          <a:p>
            <a:r>
              <a:rPr lang="en-US" sz="1200" dirty="0" smtClean="0"/>
              <a:t>Step 3 : </a:t>
            </a:r>
            <a:r>
              <a:rPr lang="en-US" sz="1200" dirty="0"/>
              <a:t>Change </a:t>
            </a:r>
            <a:r>
              <a:rPr lang="en-US" sz="1200" dirty="0" smtClean="0"/>
              <a:t>Manager </a:t>
            </a:r>
            <a:r>
              <a:rPr lang="en-US" sz="1200" dirty="0"/>
              <a:t>date signed and name based on your hardcopy.</a:t>
            </a:r>
          </a:p>
          <a:p>
            <a:r>
              <a:rPr lang="en-US" sz="1200" dirty="0" smtClean="0"/>
              <a:t>Step </a:t>
            </a:r>
            <a:r>
              <a:rPr lang="en-US" sz="1200" dirty="0"/>
              <a:t>4 : </a:t>
            </a:r>
            <a:r>
              <a:rPr lang="en-US" sz="1200" dirty="0"/>
              <a:t>Change </a:t>
            </a:r>
            <a:r>
              <a:rPr lang="en-US" sz="1200" dirty="0" smtClean="0"/>
              <a:t>Vice President date </a:t>
            </a:r>
            <a:r>
              <a:rPr lang="en-US" sz="1200" dirty="0"/>
              <a:t>signed and name based on your hardcopy.</a:t>
            </a:r>
          </a:p>
          <a:p>
            <a:r>
              <a:rPr lang="en-US" sz="1200" dirty="0" smtClean="0"/>
              <a:t>Step </a:t>
            </a:r>
            <a:r>
              <a:rPr lang="en-US" sz="1200" dirty="0"/>
              <a:t>5 : </a:t>
            </a:r>
            <a:r>
              <a:rPr lang="en-US" sz="1200" dirty="0" smtClean="0"/>
              <a:t>Then click ‘</a:t>
            </a:r>
            <a:r>
              <a:rPr lang="en-US" sz="1200" dirty="0" smtClean="0">
                <a:solidFill>
                  <a:srgbClr val="0000FF"/>
                </a:solidFill>
              </a:rPr>
              <a:t>Upload and Save</a:t>
            </a:r>
            <a:r>
              <a:rPr lang="en-US" sz="1200" dirty="0" smtClean="0"/>
              <a:t>’. If successfully uploaded, MIS Manager will alert thru email for approval.</a:t>
            </a:r>
          </a:p>
          <a:p>
            <a:r>
              <a:rPr lang="en-US" sz="1200" dirty="0" smtClean="0"/>
              <a:t>               Once approved, MIS Staff will process your request.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3567" y="3601156"/>
            <a:ext cx="5233" cy="589227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1270" y="3172125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24145" y="3764845"/>
            <a:ext cx="5233" cy="589227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1848" y="3335814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86812" y="3776134"/>
            <a:ext cx="5233" cy="589227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84515" y="3347103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168856" y="3776134"/>
            <a:ext cx="5233" cy="589227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66559" y="3347103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150578" y="4797778"/>
            <a:ext cx="33867" cy="361245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05137" y="5187192"/>
            <a:ext cx="402336" cy="402336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605" y="5004364"/>
            <a:ext cx="3992953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smtClean="0">
                <a:solidFill>
                  <a:srgbClr val="0000FF"/>
                </a:solidFill>
              </a:rPr>
              <a:t>‘Status’ </a:t>
            </a:r>
            <a:r>
              <a:rPr lang="en-US" sz="1200" dirty="0" smtClean="0"/>
              <a:t>tab, click ‘</a:t>
            </a:r>
            <a:r>
              <a:rPr lang="en-US" sz="1200" dirty="0" smtClean="0">
                <a:solidFill>
                  <a:srgbClr val="0000FF"/>
                </a:solidFill>
              </a:rPr>
              <a:t>On-going</a:t>
            </a:r>
            <a:r>
              <a:rPr lang="en-US" sz="1200" dirty="0" smtClean="0"/>
              <a:t>’. Then click your request.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66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924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14300</TotalTime>
  <Words>715</Words>
  <Application>Microsoft Office PowerPoint</Application>
  <PresentationFormat>On-screen Show (4:3)</PresentationFormat>
  <Paragraphs>135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メイリオ</vt:lpstr>
      <vt:lpstr>ＭＳ Ｐゴシック</vt:lpstr>
      <vt:lpstr>Arial</vt:lpstr>
      <vt:lpstr>Calibri</vt:lpstr>
      <vt:lpstr>Calibri Light</vt:lpstr>
      <vt:lpstr>Calibri Light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Francis Regala</cp:lastModifiedBy>
  <cp:revision>1790</cp:revision>
  <cp:lastPrinted>2016-06-16T12:19:05Z</cp:lastPrinted>
  <dcterms:created xsi:type="dcterms:W3CDTF">2007-02-20T01:27:29Z</dcterms:created>
  <dcterms:modified xsi:type="dcterms:W3CDTF">2018-05-21T07:14:11Z</dcterms:modified>
</cp:coreProperties>
</file>