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88"/>
  </p:notesMasterIdLst>
  <p:sldIdLst>
    <p:sldId id="264"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66"/>
    <a:srgbClr val="000000"/>
    <a:srgbClr val="00CC00"/>
    <a:srgbClr val="CC0099"/>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72" autoAdjust="0"/>
    <p:restoredTop sz="86446" autoAdjust="0"/>
  </p:normalViewPr>
  <p:slideViewPr>
    <p:cSldViewPr>
      <p:cViewPr varScale="1">
        <p:scale>
          <a:sx n="99" d="100"/>
          <a:sy n="99" d="100"/>
        </p:scale>
        <p:origin x="1560" y="90"/>
      </p:cViewPr>
      <p:guideLst>
        <p:guide orient="horz" pos="2160"/>
        <p:guide pos="2880"/>
      </p:guideLst>
    </p:cSldViewPr>
  </p:slideViewPr>
  <p:outlineViewPr>
    <p:cViewPr>
      <p:scale>
        <a:sx n="33" d="100"/>
        <a:sy n="33" d="100"/>
      </p:scale>
      <p:origin x="0" y="-1239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200">
                <a:latin typeface="Times New Roman" pitchFamily="18" charset="0"/>
                <a:ea typeface="新細明體" pitchFamily="18" charset="-120"/>
              </a:defRPr>
            </a:lvl1pPr>
          </a:lstStyle>
          <a:p>
            <a:pPr>
              <a:defRPr/>
            </a:pPr>
            <a:endParaRPr lang="en-US" altLang="zh-TW"/>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a:latin typeface="Times New Roman" pitchFamily="18" charset="0"/>
                <a:ea typeface="新細明體" pitchFamily="18" charset="-120"/>
              </a:defRPr>
            </a:lvl1pPr>
          </a:lstStyle>
          <a:p>
            <a:pPr>
              <a:defRPr/>
            </a:pPr>
            <a:endParaRPr lang="en-US" altLang="zh-TW"/>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Times New Roman" pitchFamily="18" charset="0"/>
                <a:ea typeface="新細明體" pitchFamily="18" charset="-120"/>
              </a:defRPr>
            </a:lvl1pPr>
          </a:lstStyle>
          <a:p>
            <a:pPr>
              <a:defRPr/>
            </a:pPr>
            <a:endParaRPr lang="en-US" altLang="zh-TW"/>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smtClean="0">
                <a:latin typeface="Times New Roman" panose="02020603050405020304" pitchFamily="18" charset="0"/>
              </a:defRPr>
            </a:lvl1pPr>
          </a:lstStyle>
          <a:p>
            <a:pPr>
              <a:defRPr/>
            </a:pPr>
            <a:fld id="{DBA936F8-2024-47C9-BB62-9C03F0EBD57B}" type="slidenum">
              <a:rPr lang="zh-TW" altLang="en-US"/>
              <a:pPr>
                <a:defRPr/>
              </a:pPr>
              <a:t>‹#›</a:t>
            </a:fld>
            <a:endParaRPr lang="en-US" altLang="zh-TW"/>
          </a:p>
        </p:txBody>
      </p:sp>
    </p:spTree>
    <p:extLst>
      <p:ext uri="{BB962C8B-B14F-4D97-AF65-F5344CB8AC3E}">
        <p14:creationId xmlns:p14="http://schemas.microsoft.com/office/powerpoint/2010/main" val="2586167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2226" name="Rectangle 2"/>
          <p:cNvSpPr>
            <a:spLocks noGrp="1" noChangeArrowheads="1"/>
          </p:cNvSpPr>
          <p:nvPr>
            <p:ph type="ctrTitle"/>
          </p:nvPr>
        </p:nvSpPr>
        <p:spPr>
          <a:xfrm>
            <a:off x="914400" y="1524000"/>
            <a:ext cx="7623175" cy="1752600"/>
          </a:xfrm>
        </p:spPr>
        <p:txBody>
          <a:bodyPr/>
          <a:lstStyle>
            <a:lvl1pPr>
              <a:defRPr sz="5000"/>
            </a:lvl1pPr>
          </a:lstStyle>
          <a:p>
            <a:r>
              <a:rPr lang="en-US" altLang="zh-TW"/>
              <a:t>按一下以編輯母片標題樣式</a:t>
            </a:r>
          </a:p>
        </p:txBody>
      </p:sp>
      <p:sp>
        <p:nvSpPr>
          <p:cNvPr id="522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TW"/>
              <a:t>按一下以編輯母片副標題樣式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TW"/>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TW"/>
          </a:p>
        </p:txBody>
      </p:sp>
      <p:sp>
        <p:nvSpPr>
          <p:cNvPr id="8" name="Rectangle 6"/>
          <p:cNvSpPr>
            <a:spLocks noGrp="1" noChangeArrowheads="1"/>
          </p:cNvSpPr>
          <p:nvPr>
            <p:ph type="sldNum" sz="quarter" idx="12"/>
          </p:nvPr>
        </p:nvSpPr>
        <p:spPr/>
        <p:txBody>
          <a:bodyPr/>
          <a:lstStyle>
            <a:lvl1pPr>
              <a:defRPr smtClean="0"/>
            </a:lvl1pPr>
          </a:lstStyle>
          <a:p>
            <a:pPr>
              <a:defRPr/>
            </a:pPr>
            <a:fld id="{F794F0CF-D4A9-4D8E-AC4B-342F1410D627}" type="slidenum">
              <a:rPr lang="en-US" altLang="zh-TW"/>
              <a:pPr>
                <a:defRPr/>
              </a:pPr>
              <a:t>‹#›</a:t>
            </a:fld>
            <a:endParaRPr lang="en-US" altLang="zh-TW"/>
          </a:p>
        </p:txBody>
      </p:sp>
    </p:spTree>
    <p:extLst>
      <p:ext uri="{BB962C8B-B14F-4D97-AF65-F5344CB8AC3E}">
        <p14:creationId xmlns:p14="http://schemas.microsoft.com/office/powerpoint/2010/main" val="2703263033"/>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CDF5218F-70C2-451B-AD1C-A56C5966BAC3}" type="slidenum">
              <a:rPr lang="en-US" altLang="zh-TW"/>
              <a:pPr>
                <a:defRPr/>
              </a:pPr>
              <a:t>‹#›</a:t>
            </a:fld>
            <a:endParaRPr lang="en-US" altLang="zh-TW"/>
          </a:p>
        </p:txBody>
      </p:sp>
    </p:spTree>
    <p:extLst>
      <p:ext uri="{BB962C8B-B14F-4D97-AF65-F5344CB8AC3E}">
        <p14:creationId xmlns:p14="http://schemas.microsoft.com/office/powerpoint/2010/main" val="13355113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B404D67-D125-45EC-A409-13B587A5DBC9}" type="slidenum">
              <a:rPr lang="en-US" altLang="zh-TW"/>
              <a:pPr>
                <a:defRPr/>
              </a:pPr>
              <a:t>‹#›</a:t>
            </a:fld>
            <a:endParaRPr lang="en-US" altLang="zh-TW"/>
          </a:p>
        </p:txBody>
      </p:sp>
    </p:spTree>
    <p:extLst>
      <p:ext uri="{BB962C8B-B14F-4D97-AF65-F5344CB8AC3E}">
        <p14:creationId xmlns:p14="http://schemas.microsoft.com/office/powerpoint/2010/main" val="3166142710"/>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BEA4888-8F5D-473D-B467-3955D97642AC}" type="slidenum">
              <a:rPr lang="en-US" altLang="zh-TW"/>
              <a:pPr>
                <a:defRPr/>
              </a:pPr>
              <a:t>‹#›</a:t>
            </a:fld>
            <a:endParaRPr lang="en-US" altLang="zh-TW"/>
          </a:p>
        </p:txBody>
      </p:sp>
    </p:spTree>
    <p:extLst>
      <p:ext uri="{BB962C8B-B14F-4D97-AF65-F5344CB8AC3E}">
        <p14:creationId xmlns:p14="http://schemas.microsoft.com/office/powerpoint/2010/main" val="70732358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A8402E8-4CC5-4ACE-9BEF-202428950DEC}" type="slidenum">
              <a:rPr lang="en-US" altLang="zh-TW"/>
              <a:pPr>
                <a:defRPr/>
              </a:pPr>
              <a:t>‹#›</a:t>
            </a:fld>
            <a:endParaRPr lang="en-US" altLang="zh-TW"/>
          </a:p>
        </p:txBody>
      </p:sp>
    </p:spTree>
    <p:extLst>
      <p:ext uri="{BB962C8B-B14F-4D97-AF65-F5344CB8AC3E}">
        <p14:creationId xmlns:p14="http://schemas.microsoft.com/office/powerpoint/2010/main" val="372629489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97FB15A-89AC-4727-B0B2-A9BA11E58388}" type="slidenum">
              <a:rPr lang="en-US" altLang="zh-TW"/>
              <a:pPr>
                <a:defRPr/>
              </a:pPr>
              <a:t>‹#›</a:t>
            </a:fld>
            <a:endParaRPr lang="en-US" altLang="zh-TW"/>
          </a:p>
        </p:txBody>
      </p:sp>
    </p:spTree>
    <p:extLst>
      <p:ext uri="{BB962C8B-B14F-4D97-AF65-F5344CB8AC3E}">
        <p14:creationId xmlns:p14="http://schemas.microsoft.com/office/powerpoint/2010/main" val="345350808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ED987D12-6A60-4F31-826E-77E1EF8AD8FF}" type="slidenum">
              <a:rPr lang="en-US" altLang="zh-TW"/>
              <a:pPr>
                <a:defRPr/>
              </a:pPr>
              <a:t>‹#›</a:t>
            </a:fld>
            <a:endParaRPr lang="en-US" altLang="zh-TW"/>
          </a:p>
        </p:txBody>
      </p:sp>
    </p:spTree>
    <p:extLst>
      <p:ext uri="{BB962C8B-B14F-4D97-AF65-F5344CB8AC3E}">
        <p14:creationId xmlns:p14="http://schemas.microsoft.com/office/powerpoint/2010/main" val="3072097676"/>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96EEFA3-5264-4AF2-9643-C9690129F979}" type="slidenum">
              <a:rPr lang="en-US" altLang="zh-TW"/>
              <a:pPr>
                <a:defRPr/>
              </a:pPr>
              <a:t>‹#›</a:t>
            </a:fld>
            <a:endParaRPr lang="en-US" altLang="zh-TW"/>
          </a:p>
        </p:txBody>
      </p:sp>
    </p:spTree>
    <p:extLst>
      <p:ext uri="{BB962C8B-B14F-4D97-AF65-F5344CB8AC3E}">
        <p14:creationId xmlns:p14="http://schemas.microsoft.com/office/powerpoint/2010/main" val="215568835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DFB4EFBD-312F-4CF4-80BF-4B9BBA74C0E0}" type="slidenum">
              <a:rPr lang="en-US" altLang="zh-TW"/>
              <a:pPr>
                <a:defRPr/>
              </a:pPr>
              <a:t>‹#›</a:t>
            </a:fld>
            <a:endParaRPr lang="en-US" altLang="zh-TW"/>
          </a:p>
        </p:txBody>
      </p:sp>
    </p:spTree>
    <p:extLst>
      <p:ext uri="{BB962C8B-B14F-4D97-AF65-F5344CB8AC3E}">
        <p14:creationId xmlns:p14="http://schemas.microsoft.com/office/powerpoint/2010/main" val="286974653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5FB4CF2B-FC4C-4984-8A80-F76932BE189D}" type="slidenum">
              <a:rPr lang="en-US" altLang="zh-TW"/>
              <a:pPr>
                <a:defRPr/>
              </a:pPr>
              <a:t>‹#›</a:t>
            </a:fld>
            <a:endParaRPr lang="en-US" altLang="zh-TW"/>
          </a:p>
        </p:txBody>
      </p:sp>
    </p:spTree>
    <p:extLst>
      <p:ext uri="{BB962C8B-B14F-4D97-AF65-F5344CB8AC3E}">
        <p14:creationId xmlns:p14="http://schemas.microsoft.com/office/powerpoint/2010/main" val="31647553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6D9CFE4-BF05-4AA2-8B29-0A115A2D9720}" type="slidenum">
              <a:rPr lang="en-US" altLang="zh-TW"/>
              <a:pPr>
                <a:defRPr/>
              </a:pPr>
              <a:t>‹#›</a:t>
            </a:fld>
            <a:endParaRPr lang="en-US" altLang="zh-TW"/>
          </a:p>
        </p:txBody>
      </p:sp>
    </p:spTree>
    <p:extLst>
      <p:ext uri="{BB962C8B-B14F-4D97-AF65-F5344CB8AC3E}">
        <p14:creationId xmlns:p14="http://schemas.microsoft.com/office/powerpoint/2010/main" val="57987227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7E816F3-AD38-4F08-A70E-8111CDB5E954}" type="slidenum">
              <a:rPr lang="en-US" altLang="zh-TW"/>
              <a:pPr>
                <a:defRPr/>
              </a:pPr>
              <a:t>‹#›</a:t>
            </a:fld>
            <a:endParaRPr lang="en-US" altLang="zh-TW"/>
          </a:p>
        </p:txBody>
      </p:sp>
    </p:spTree>
    <p:extLst>
      <p:ext uri="{BB962C8B-B14F-4D97-AF65-F5344CB8AC3E}">
        <p14:creationId xmlns:p14="http://schemas.microsoft.com/office/powerpoint/2010/main" val="366557978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按一下以編輯母片標題樣式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按一下以編輯母片</a:t>
            </a:r>
          </a:p>
          <a:p>
            <a:pPr lvl="1"/>
            <a:r>
              <a:rPr lang="en-US" altLang="zh-TW" smtClean="0"/>
              <a:t>第二層</a:t>
            </a:r>
          </a:p>
          <a:p>
            <a:pPr lvl="2"/>
            <a:r>
              <a:rPr lang="en-US" altLang="zh-TW" smtClean="0"/>
              <a:t>第三層</a:t>
            </a:r>
          </a:p>
          <a:p>
            <a:pPr lvl="3"/>
            <a:r>
              <a:rPr lang="en-US" altLang="zh-TW" smtClean="0"/>
              <a:t>第四層</a:t>
            </a:r>
          </a:p>
          <a:p>
            <a:pPr lvl="4"/>
            <a:r>
              <a:rPr lang="en-US" altLang="zh-TW" smtClean="0"/>
              <a:t>第五層</a:t>
            </a:r>
          </a:p>
        </p:txBody>
      </p:sp>
      <p:sp>
        <p:nvSpPr>
          <p:cNvPr id="5120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mj-lt"/>
                <a:ea typeface="新細明體" pitchFamily="18" charset="-120"/>
              </a:defRPr>
            </a:lvl1pPr>
          </a:lstStyle>
          <a:p>
            <a:pPr>
              <a:defRPr/>
            </a:pPr>
            <a:endParaRPr lang="en-US" altLang="zh-TW"/>
          </a:p>
        </p:txBody>
      </p:sp>
      <p:sp>
        <p:nvSpPr>
          <p:cNvPr id="512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mj-lt"/>
                <a:ea typeface="新細明體" pitchFamily="18" charset="-120"/>
              </a:defRPr>
            </a:lvl1pPr>
          </a:lstStyle>
          <a:p>
            <a:pPr>
              <a:defRPr/>
            </a:pPr>
            <a:endParaRPr lang="en-US" altLang="zh-TW"/>
          </a:p>
        </p:txBody>
      </p:sp>
      <p:sp>
        <p:nvSpPr>
          <p:cNvPr id="5120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smtClean="0">
                <a:latin typeface="Garamond" panose="02020404030301010803" pitchFamily="18" charset="0"/>
              </a:defRPr>
            </a:lvl1pPr>
          </a:lstStyle>
          <a:p>
            <a:pPr>
              <a:defRPr/>
            </a:pPr>
            <a:fld id="{D047085F-D238-4943-AD37-493C0C401B00}" type="slidenum">
              <a:rPr lang="en-US" altLang="zh-TW"/>
              <a:pPr>
                <a:defRPr/>
              </a:pPr>
              <a:t>‹#›</a:t>
            </a:fld>
            <a:endParaRPr lang="en-US" altLang="zh-TW"/>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1033" name="Picture 9" descr="AEL012200_內文"/>
          <p:cNvPicPr>
            <a:picLocks noChangeAspect="1" noChangeArrowheads="1"/>
          </p:cNvPicPr>
          <p:nvPr userDrawn="1"/>
        </p:nvPicPr>
        <p:blipFill>
          <a:blip r:embed="rId14">
            <a:extLst>
              <a:ext uri="{28A0092B-C50C-407E-A947-70E740481C1C}">
                <a14:useLocalDpi xmlns:a14="http://schemas.microsoft.com/office/drawing/2010/main" val="0"/>
              </a:ext>
            </a:extLst>
          </a:blip>
          <a:srcRect t="2802"/>
          <a:stretch>
            <a:fillRect/>
          </a:stretch>
        </p:blipFill>
        <p:spPr bwMode="auto">
          <a:xfrm>
            <a:off x="4038600" y="76200"/>
            <a:ext cx="50292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5pPr>
      <a:lvl6pPr marL="457200" algn="l" rtl="0" fontAlgn="base">
        <a:spcBef>
          <a:spcPct val="0"/>
        </a:spcBef>
        <a:spcAft>
          <a:spcPct val="0"/>
        </a:spcAft>
        <a:defRPr kumimoji="1" sz="4200">
          <a:solidFill>
            <a:schemeClr val="tx2"/>
          </a:solidFill>
          <a:latin typeface="Garamond" pitchFamily="18" charset="0"/>
          <a:ea typeface="新細明體" pitchFamily="18" charset="-120"/>
        </a:defRPr>
      </a:lvl6pPr>
      <a:lvl7pPr marL="914400" algn="l" rtl="0" fontAlgn="base">
        <a:spcBef>
          <a:spcPct val="0"/>
        </a:spcBef>
        <a:spcAft>
          <a:spcPct val="0"/>
        </a:spcAft>
        <a:defRPr kumimoji="1" sz="4200">
          <a:solidFill>
            <a:schemeClr val="tx2"/>
          </a:solidFill>
          <a:latin typeface="Garamond" pitchFamily="18" charset="0"/>
          <a:ea typeface="新細明體" pitchFamily="18" charset="-120"/>
        </a:defRPr>
      </a:lvl7pPr>
      <a:lvl8pPr marL="1371600" algn="l" rtl="0" fontAlgn="base">
        <a:spcBef>
          <a:spcPct val="0"/>
        </a:spcBef>
        <a:spcAft>
          <a:spcPct val="0"/>
        </a:spcAft>
        <a:defRPr kumimoji="1" sz="4200">
          <a:solidFill>
            <a:schemeClr val="tx2"/>
          </a:solidFill>
          <a:latin typeface="Garamond" pitchFamily="18" charset="0"/>
          <a:ea typeface="新細明體" pitchFamily="18" charset="-120"/>
        </a:defRPr>
      </a:lvl8pPr>
      <a:lvl9pPr marL="1828800" algn="l" rtl="0" fontAlgn="base">
        <a:spcBef>
          <a:spcPct val="0"/>
        </a:spcBef>
        <a:spcAft>
          <a:spcPct val="0"/>
        </a:spcAft>
        <a:defRPr kumimoji="1" sz="4200">
          <a:solidFill>
            <a:schemeClr val="tx2"/>
          </a:solidFill>
          <a:latin typeface="Garamond" pitchFamily="18" charset="0"/>
          <a:ea typeface="新細明體" pitchFamily="18"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EL012200_首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4BABD596-AEA4-4F25-A443-A7464B11D2FB}" type="slidenum">
              <a:rPr kumimoji="0" lang="en-US" altLang="zh-TW" sz="1200">
                <a:latin typeface="Garamond" panose="02020404030301010803" pitchFamily="18" charset="0"/>
              </a:rPr>
              <a:pPr algn="r" eaLnBrk="1" hangingPunct="1">
                <a:spcBef>
                  <a:spcPct val="0"/>
                </a:spcBef>
                <a:buClrTx/>
                <a:buSzTx/>
                <a:buFontTx/>
                <a:buNone/>
              </a:pPr>
              <a:t>10</a:t>
            </a:fld>
            <a:endParaRPr kumimoji="0" lang="en-US" altLang="zh-TW" sz="1200" dirty="0">
              <a:latin typeface="Garamond" panose="02020404030301010803" pitchFamily="18" charset="0"/>
            </a:endParaRPr>
          </a:p>
        </p:txBody>
      </p:sp>
      <p:sp>
        <p:nvSpPr>
          <p:cNvPr id="13315" name="Rectangle 4"/>
          <p:cNvSpPr>
            <a:spLocks noGrp="1" noChangeArrowheads="1"/>
          </p:cNvSpPr>
          <p:nvPr>
            <p:ph type="title" idx="4294967295"/>
          </p:nvPr>
        </p:nvSpPr>
        <p:spPr>
          <a:xfrm>
            <a:off x="381000" y="304800"/>
            <a:ext cx="8763000" cy="838200"/>
          </a:xfrm>
        </p:spPr>
        <p:txBody>
          <a:bodyPr/>
          <a:lstStyle/>
          <a:p>
            <a:pPr eaLnBrk="1" hangingPunct="1"/>
            <a:r>
              <a:rPr lang="en-US" altLang="zh-TW" sz="4000" dirty="0" err="1" smtClean="0">
                <a:ea typeface="標楷體" panose="03000509000000000000" pitchFamily="65" charset="-120"/>
              </a:rPr>
              <a:t>GridView</a:t>
            </a:r>
            <a:r>
              <a:rPr lang="zh-TW" altLang="en-US" sz="4000" dirty="0" smtClean="0">
                <a:ea typeface="標楷體" panose="03000509000000000000" pitchFamily="65" charset="-120"/>
              </a:rPr>
              <a:t>介面元件</a:t>
            </a:r>
            <a:endParaRPr lang="en-US" altLang="zh-TW" sz="4000" dirty="0" smtClean="0">
              <a:ea typeface="標楷體" panose="03000509000000000000" pitchFamily="65" charset="-120"/>
            </a:endParaRPr>
          </a:p>
        </p:txBody>
      </p:sp>
      <p:sp>
        <p:nvSpPr>
          <p:cNvPr id="13316" name="Rectangle 5"/>
          <p:cNvSpPr>
            <a:spLocks noGrp="1" noChangeArrowheads="1"/>
          </p:cNvSpPr>
          <p:nvPr>
            <p:ph type="body" idx="4294967295"/>
          </p:nvPr>
        </p:nvSpPr>
        <p:spPr>
          <a:xfrm>
            <a:off x="533400" y="1219200"/>
            <a:ext cx="4114800" cy="5181600"/>
          </a:xfrm>
        </p:spPr>
        <p:txBody>
          <a:bodyPr/>
          <a:lstStyle/>
          <a:p>
            <a:pPr marL="0" indent="0" eaLnBrk="1" hangingPunct="1">
              <a:buFont typeface="Wingdings" panose="05000000000000000000" pitchFamily="2" charset="2"/>
              <a:buNone/>
            </a:pPr>
            <a:r>
              <a:rPr lang="zh-TW" altLang="zh-TW" sz="2800" dirty="0" smtClean="0">
                <a:solidFill>
                  <a:schemeClr val="tx2"/>
                </a:solidFill>
                <a:ea typeface="標楷體" panose="03000509000000000000" pitchFamily="65" charset="-120"/>
              </a:rPr>
              <a:t>GridView是把整個畫面切割成許多小格子，每一個格子都顯示一張影像縮圖，因此和Gallery元件相較之下，一次可以檢視比較多的影像縮圖</a:t>
            </a:r>
            <a:r>
              <a:rPr lang="zh-TW" altLang="en-US" sz="2800" dirty="0" smtClean="0">
                <a:solidFill>
                  <a:schemeClr val="tx2"/>
                </a:solidFill>
                <a:ea typeface="標楷體" panose="03000509000000000000" pitchFamily="65" charset="-120"/>
              </a:rPr>
              <a:t>。</a:t>
            </a:r>
            <a:endParaRPr lang="zh-TW" altLang="en-US" sz="2800" dirty="0" smtClean="0">
              <a:solidFill>
                <a:schemeClr val="tx2"/>
              </a:solidFill>
              <a:ea typeface="標楷體" panose="03000509000000000000" pitchFamily="65" charset="-120"/>
            </a:endParaRPr>
          </a:p>
        </p:txBody>
      </p:sp>
      <p:pic>
        <p:nvPicPr>
          <p:cNvPr id="13317" name="Picture 5" descr="fig2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119188"/>
            <a:ext cx="3494088"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7868A42A-D316-4E83-9396-85F25F27C23B}" type="slidenum">
              <a:rPr kumimoji="0" lang="en-US" altLang="zh-TW" sz="1200">
                <a:latin typeface="Garamond" panose="02020404030301010803" pitchFamily="18" charset="0"/>
              </a:rPr>
              <a:pPr>
                <a:spcBef>
                  <a:spcPct val="0"/>
                </a:spcBef>
                <a:buClrTx/>
                <a:buSzTx/>
                <a:buFontTx/>
                <a:buNone/>
              </a:pPr>
              <a:t>11</a:t>
            </a:fld>
            <a:endParaRPr kumimoji="0" lang="en-US" altLang="zh-TW" sz="1200" dirty="0">
              <a:latin typeface="Garamond" panose="02020404030301010803" pitchFamily="18" charset="0"/>
            </a:endParaRPr>
          </a:p>
        </p:txBody>
      </p:sp>
      <p:sp>
        <p:nvSpPr>
          <p:cNvPr id="14339" name="Rectangle 4"/>
          <p:cNvSpPr>
            <a:spLocks noGrp="1" noChangeArrowheads="1"/>
          </p:cNvSpPr>
          <p:nvPr>
            <p:ph type="title"/>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smtClean="0">
                <a:ea typeface="標楷體" panose="03000509000000000000" pitchFamily="65" charset="-120"/>
              </a:rPr>
              <a:t>Gallery</a:t>
            </a:r>
            <a:r>
              <a:rPr lang="zh-TW" altLang="en-US" sz="4000" dirty="0" smtClean="0">
                <a:ea typeface="標楷體" panose="03000509000000000000" pitchFamily="65" charset="-120"/>
              </a:rPr>
              <a:t>組件的用法</a:t>
            </a:r>
            <a:endParaRPr lang="en-US" altLang="zh-TW" sz="4000" dirty="0" smtClean="0">
              <a:ea typeface="標楷體" panose="03000509000000000000" pitchFamily="65" charset="-120"/>
            </a:endParaRPr>
          </a:p>
        </p:txBody>
      </p:sp>
      <p:sp>
        <p:nvSpPr>
          <p:cNvPr id="14340" name="Rectangle 5"/>
          <p:cNvSpPr>
            <a:spLocks noGrp="1" noChangeArrowheads="1"/>
          </p:cNvSpPr>
          <p:nvPr>
            <p:ph type="body" idx="1"/>
          </p:nvPr>
        </p:nvSpPr>
        <p:spPr>
          <a:xfrm>
            <a:off x="533400" y="1143000"/>
            <a:ext cx="8229600" cy="5257800"/>
          </a:xfrm>
        </p:spPr>
        <p:txBody>
          <a:bodyPr/>
          <a:lstStyle/>
          <a:p>
            <a:pPr marL="1436688" indent="-1436688"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Step 1.	</a:t>
            </a:r>
            <a:r>
              <a:rPr lang="zh-TW" altLang="en-US" sz="2800" dirty="0" smtClean="0">
                <a:solidFill>
                  <a:schemeClr val="tx2"/>
                </a:solidFill>
                <a:ea typeface="標楷體" panose="03000509000000000000" pitchFamily="65" charset="-120"/>
              </a:rPr>
              <a:t>在專案的</a:t>
            </a:r>
            <a:r>
              <a:rPr lang="en-US" altLang="zh-TW" sz="2800" dirty="0" smtClean="0">
                <a:solidFill>
                  <a:schemeClr val="tx2"/>
                </a:solidFill>
                <a:ea typeface="標楷體" panose="03000509000000000000" pitchFamily="65" charset="-120"/>
              </a:rPr>
              <a:t>res/layout</a:t>
            </a:r>
            <a:r>
              <a:rPr lang="zh-TW" altLang="en-US" sz="2800" dirty="0" smtClean="0">
                <a:solidFill>
                  <a:schemeClr val="tx2"/>
                </a:solidFill>
                <a:ea typeface="標楷體" panose="03000509000000000000" pitchFamily="65" charset="-120"/>
              </a:rPr>
              <a:t>資料夾下的介面佈局檔中建立一個</a:t>
            </a:r>
            <a:r>
              <a:rPr lang="en-US" altLang="zh-TW" sz="2800" dirty="0" smtClean="0">
                <a:solidFill>
                  <a:schemeClr val="tx2"/>
                </a:solidFill>
                <a:ea typeface="標楷體" panose="03000509000000000000" pitchFamily="65" charset="-120"/>
              </a:rPr>
              <a:t>Gallery</a:t>
            </a:r>
            <a:r>
              <a:rPr lang="zh-TW" altLang="en-US" sz="2800" dirty="0" smtClean="0">
                <a:solidFill>
                  <a:schemeClr val="tx2"/>
                </a:solidFill>
                <a:ea typeface="標楷體" panose="03000509000000000000" pitchFamily="65" charset="-120"/>
              </a:rPr>
              <a:t>元件標籤並加以命名和設定屬性如下：</a:t>
            </a: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r>
              <a:rPr lang="en-US" altLang="zh-TW" sz="1800" dirty="0" smtClean="0">
                <a:solidFill>
                  <a:schemeClr val="tx2"/>
                </a:solidFill>
                <a:ea typeface="標楷體" panose="03000509000000000000" pitchFamily="65" charset="-120"/>
              </a:rPr>
              <a:t>&lt;Gallery </a:t>
            </a:r>
            <a:r>
              <a:rPr lang="en-US" altLang="zh-TW" sz="1800" dirty="0" err="1" smtClean="0">
                <a:solidFill>
                  <a:schemeClr val="tx2"/>
                </a:solidFill>
                <a:ea typeface="標楷體" panose="03000509000000000000" pitchFamily="65" charset="-120"/>
              </a:rPr>
              <a:t>android:id</a:t>
            </a:r>
            <a:r>
              <a:rPr lang="en-US" altLang="zh-TW" sz="1800" dirty="0" smtClean="0">
                <a:solidFill>
                  <a:schemeClr val="tx2"/>
                </a:solidFill>
                <a:ea typeface="標楷體" panose="03000509000000000000" pitchFamily="65" charset="-120"/>
              </a:rPr>
              <a:t>=“@+id/gal” </a:t>
            </a:r>
            <a:br>
              <a:rPr lang="en-US" altLang="zh-TW" sz="1800" dirty="0" smtClean="0">
                <a:solidFill>
                  <a:schemeClr val="tx2"/>
                </a:solidFill>
                <a:ea typeface="標楷體" panose="03000509000000000000" pitchFamily="65" charset="-120"/>
              </a:rPr>
            </a:br>
            <a:r>
              <a:rPr lang="en-US" altLang="zh-TW" sz="1800" dirty="0" smtClean="0">
                <a:solidFill>
                  <a:schemeClr val="tx2"/>
                </a:solidFill>
                <a:ea typeface="標楷體" panose="03000509000000000000" pitchFamily="65" charset="-120"/>
              </a:rPr>
              <a:t>       </a:t>
            </a:r>
            <a:r>
              <a:rPr lang="en-US" altLang="zh-TW" sz="1800" dirty="0" err="1" smtClean="0">
                <a:solidFill>
                  <a:schemeClr val="tx2"/>
                </a:solidFill>
                <a:ea typeface="標楷體" panose="03000509000000000000" pitchFamily="65" charset="-120"/>
              </a:rPr>
              <a:t>android:layout_width</a:t>
            </a:r>
            <a:r>
              <a:rPr lang="en-US" altLang="zh-TW" sz="1800" dirty="0" smtClean="0">
                <a:solidFill>
                  <a:schemeClr val="tx2"/>
                </a:solidFill>
                <a:ea typeface="標楷體" panose="03000509000000000000" pitchFamily="65" charset="-120"/>
              </a:rPr>
              <a:t>=“</a:t>
            </a:r>
            <a:r>
              <a:rPr lang="en-US" altLang="zh-TW" sz="1800" dirty="0" err="1" smtClean="0">
                <a:solidFill>
                  <a:schemeClr val="tx2"/>
                </a:solidFill>
                <a:ea typeface="標楷體" panose="03000509000000000000" pitchFamily="65" charset="-120"/>
              </a:rPr>
              <a:t>fill_parent</a:t>
            </a:r>
            <a:r>
              <a:rPr lang="en-US" altLang="zh-TW" sz="1800" dirty="0" smtClean="0">
                <a:solidFill>
                  <a:schemeClr val="tx2"/>
                </a:solidFill>
                <a:ea typeface="標楷體" panose="03000509000000000000" pitchFamily="65" charset="-120"/>
              </a:rPr>
              <a:t>” </a:t>
            </a:r>
            <a:br>
              <a:rPr lang="en-US" altLang="zh-TW" sz="1800" dirty="0" smtClean="0">
                <a:solidFill>
                  <a:schemeClr val="tx2"/>
                </a:solidFill>
                <a:ea typeface="標楷體" panose="03000509000000000000" pitchFamily="65" charset="-120"/>
              </a:rPr>
            </a:br>
            <a:r>
              <a:rPr lang="en-US" altLang="zh-TW" sz="1800" dirty="0" smtClean="0">
                <a:solidFill>
                  <a:schemeClr val="tx2"/>
                </a:solidFill>
                <a:ea typeface="標楷體" panose="03000509000000000000" pitchFamily="65" charset="-120"/>
              </a:rPr>
              <a:t>       </a:t>
            </a:r>
            <a:r>
              <a:rPr lang="en-US" altLang="zh-TW" sz="1800" dirty="0" err="1" smtClean="0">
                <a:solidFill>
                  <a:schemeClr val="tx2"/>
                </a:solidFill>
                <a:ea typeface="標楷體" panose="03000509000000000000" pitchFamily="65" charset="-120"/>
              </a:rPr>
              <a:t>android:layout_height</a:t>
            </a:r>
            <a:r>
              <a:rPr lang="en-US" altLang="zh-TW" sz="1800" dirty="0" smtClean="0">
                <a:solidFill>
                  <a:schemeClr val="tx2"/>
                </a:solidFill>
                <a:ea typeface="標楷體" panose="03000509000000000000" pitchFamily="65" charset="-120"/>
              </a:rPr>
              <a:t>=“</a:t>
            </a:r>
            <a:r>
              <a:rPr lang="en-US" altLang="zh-TW" sz="1800" dirty="0" err="1" smtClean="0">
                <a:solidFill>
                  <a:schemeClr val="tx2"/>
                </a:solidFill>
                <a:ea typeface="標楷體" panose="03000509000000000000" pitchFamily="65" charset="-120"/>
              </a:rPr>
              <a:t>wrap_content</a:t>
            </a:r>
            <a:r>
              <a:rPr lang="en-US" altLang="zh-TW" sz="1800" dirty="0" smtClean="0">
                <a:solidFill>
                  <a:schemeClr val="tx2"/>
                </a:solidFill>
                <a:ea typeface="標楷體" panose="03000509000000000000" pitchFamily="65" charset="-120"/>
              </a:rPr>
              <a:t>“</a:t>
            </a:r>
            <a:br>
              <a:rPr lang="en-US" altLang="zh-TW" sz="1800" dirty="0" smtClean="0">
                <a:solidFill>
                  <a:schemeClr val="tx2"/>
                </a:solidFill>
                <a:ea typeface="標楷體" panose="03000509000000000000" pitchFamily="65" charset="-120"/>
              </a:rPr>
            </a:br>
            <a:r>
              <a:rPr lang="en-US" altLang="zh-TW" sz="1800" dirty="0" smtClean="0">
                <a:solidFill>
                  <a:schemeClr val="tx2"/>
                </a:solidFill>
                <a:ea typeface="標楷體" panose="03000509000000000000" pitchFamily="65" charset="-120"/>
              </a:rPr>
              <a:t>       </a:t>
            </a:r>
            <a:r>
              <a:rPr lang="en-US" altLang="zh-TW" sz="1800" dirty="0" err="1" smtClean="0">
                <a:solidFill>
                  <a:schemeClr val="tx2"/>
                </a:solidFill>
                <a:ea typeface="標楷體" panose="03000509000000000000" pitchFamily="65" charset="-120"/>
              </a:rPr>
              <a:t>android:spacing</a:t>
            </a:r>
            <a:r>
              <a:rPr lang="en-US" altLang="zh-TW" sz="1800" dirty="0" smtClean="0">
                <a:solidFill>
                  <a:schemeClr val="tx2"/>
                </a:solidFill>
                <a:ea typeface="標楷體" panose="03000509000000000000" pitchFamily="65" charset="-120"/>
              </a:rPr>
              <a:t>=”10dp“</a:t>
            </a:r>
            <a:br>
              <a:rPr lang="en-US" altLang="zh-TW" sz="1800" dirty="0" smtClean="0">
                <a:solidFill>
                  <a:schemeClr val="tx2"/>
                </a:solidFill>
                <a:ea typeface="標楷體" panose="03000509000000000000" pitchFamily="65" charset="-120"/>
              </a:rPr>
            </a:br>
            <a:r>
              <a:rPr lang="en-US" altLang="zh-TW" sz="1800" dirty="0" smtClean="0">
                <a:solidFill>
                  <a:schemeClr val="tx2"/>
                </a:solidFill>
                <a:ea typeface="標楷體" panose="03000509000000000000" pitchFamily="65" charset="-120"/>
              </a:rPr>
              <a:t>	    /&gt;</a:t>
            </a:r>
            <a:br>
              <a:rPr lang="en-US" altLang="zh-TW" sz="1800" dirty="0" smtClean="0">
                <a:solidFill>
                  <a:schemeClr val="tx2"/>
                </a:solidFill>
                <a:ea typeface="標楷體" panose="03000509000000000000" pitchFamily="65" charset="-120"/>
              </a:rPr>
            </a:br>
            <a:r>
              <a:rPr lang="en-US" altLang="zh-TW" sz="1800" dirty="0" smtClean="0">
                <a:solidFill>
                  <a:schemeClr val="tx2"/>
                </a:solidFill>
                <a:ea typeface="標楷體" panose="03000509000000000000" pitchFamily="65" charset="-120"/>
              </a:rPr>
              <a:t/>
            </a:r>
            <a:br>
              <a:rPr lang="en-US" altLang="zh-TW" sz="1800" dirty="0" smtClean="0">
                <a:solidFill>
                  <a:schemeClr val="tx2"/>
                </a:solidFill>
                <a:ea typeface="標楷體" panose="03000509000000000000" pitchFamily="65" charset="-120"/>
              </a:rPr>
            </a:br>
            <a:r>
              <a:rPr lang="zh-TW" altLang="en-US" sz="2800" dirty="0" smtClean="0">
                <a:solidFill>
                  <a:schemeClr val="tx2"/>
                </a:solidFill>
                <a:ea typeface="標楷體" panose="03000509000000000000" pitchFamily="65" charset="-120"/>
              </a:rPr>
              <a:t>其中的</a:t>
            </a:r>
            <a:r>
              <a:rPr lang="en-US" altLang="zh-TW" sz="2800" dirty="0" err="1" smtClean="0">
                <a:solidFill>
                  <a:schemeClr val="tx2"/>
                </a:solidFill>
                <a:ea typeface="標楷體" panose="03000509000000000000" pitchFamily="65" charset="-120"/>
              </a:rPr>
              <a:t>android:spacing</a:t>
            </a:r>
            <a:r>
              <a:rPr lang="zh-TW" altLang="en-US" sz="2800" dirty="0" smtClean="0">
                <a:solidFill>
                  <a:schemeClr val="tx2"/>
                </a:solidFill>
                <a:ea typeface="標楷體" panose="03000509000000000000" pitchFamily="65" charset="-120"/>
              </a:rPr>
              <a:t>屬性是設定影像縮圖之間的距離。</a:t>
            </a:r>
            <a:endParaRPr lang="zh-TW" altLang="en-US"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B7CC652-B9F8-48CF-9014-2F36534C2E9F}" type="slidenum">
              <a:rPr kumimoji="0" lang="en-US" altLang="zh-TW" sz="1200">
                <a:latin typeface="Garamond" panose="02020404030301010803" pitchFamily="18" charset="0"/>
              </a:rPr>
              <a:pPr>
                <a:spcBef>
                  <a:spcPct val="0"/>
                </a:spcBef>
                <a:buClrTx/>
                <a:buSzTx/>
                <a:buFontTx/>
                <a:buNone/>
              </a:pPr>
              <a:t>12</a:t>
            </a:fld>
            <a:endParaRPr kumimoji="0" lang="en-US" altLang="zh-TW" sz="1200" dirty="0">
              <a:latin typeface="Garamond" panose="02020404030301010803" pitchFamily="18" charset="0"/>
            </a:endParaRPr>
          </a:p>
        </p:txBody>
      </p:sp>
      <p:sp>
        <p:nvSpPr>
          <p:cNvPr id="15363" name="Rectangle 4"/>
          <p:cNvSpPr>
            <a:spLocks noGrp="1" noChangeArrowheads="1"/>
          </p:cNvSpPr>
          <p:nvPr>
            <p:ph type="title"/>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smtClean="0">
                <a:ea typeface="標楷體" panose="03000509000000000000" pitchFamily="65" charset="-120"/>
              </a:rPr>
              <a:t>Gallery</a:t>
            </a:r>
            <a:r>
              <a:rPr lang="zh-TW" altLang="en-US" sz="4000" dirty="0" smtClean="0">
                <a:ea typeface="標楷體" panose="03000509000000000000" pitchFamily="65" charset="-120"/>
              </a:rPr>
              <a:t>組件的用法</a:t>
            </a:r>
            <a:endParaRPr lang="en-US" altLang="zh-TW" sz="4000" dirty="0" smtClean="0">
              <a:ea typeface="標楷體" panose="03000509000000000000" pitchFamily="65" charset="-120"/>
            </a:endParaRPr>
          </a:p>
        </p:txBody>
      </p:sp>
      <p:sp>
        <p:nvSpPr>
          <p:cNvPr id="15364" name="Rectangle 5"/>
          <p:cNvSpPr>
            <a:spLocks noGrp="1" noChangeArrowheads="1"/>
          </p:cNvSpPr>
          <p:nvPr>
            <p:ph type="body" idx="1"/>
          </p:nvPr>
        </p:nvSpPr>
        <p:spPr>
          <a:xfrm>
            <a:off x="533400" y="990600"/>
            <a:ext cx="8229600" cy="5410200"/>
          </a:xfrm>
        </p:spPr>
        <p:txBody>
          <a:bodyPr/>
          <a:lstStyle/>
          <a:p>
            <a:pPr marL="1436688" indent="-1436688"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Step 2.	</a:t>
            </a:r>
            <a:r>
              <a:rPr lang="zh-TW" altLang="en-US" sz="2400" dirty="0" smtClean="0">
                <a:solidFill>
                  <a:schemeClr val="tx2"/>
                </a:solidFill>
                <a:ea typeface="標楷體" panose="03000509000000000000" pitchFamily="65" charset="-120"/>
              </a:rPr>
              <a:t>在程式碼中呼叫</a:t>
            </a:r>
            <a:r>
              <a:rPr lang="en-US" altLang="zh-TW" sz="2400" dirty="0" err="1" smtClean="0">
                <a:solidFill>
                  <a:schemeClr val="tx2"/>
                </a:solidFill>
                <a:ea typeface="標楷體" panose="03000509000000000000" pitchFamily="65" charset="-120"/>
              </a:rPr>
              <a:t>findViewById</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方法取得上述的</a:t>
            </a:r>
            <a:r>
              <a:rPr lang="en-US" altLang="zh-TW" sz="2400" dirty="0" smtClean="0">
                <a:solidFill>
                  <a:schemeClr val="tx2"/>
                </a:solidFill>
                <a:ea typeface="標楷體" panose="03000509000000000000" pitchFamily="65" charset="-120"/>
              </a:rPr>
              <a:t>Gallery</a:t>
            </a:r>
            <a:r>
              <a:rPr lang="zh-TW" altLang="en-US" sz="2400" dirty="0" smtClean="0">
                <a:solidFill>
                  <a:schemeClr val="tx2"/>
                </a:solidFill>
                <a:ea typeface="標楷體" panose="03000509000000000000" pitchFamily="65" charset="-120"/>
              </a:rPr>
              <a:t>組件。</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800" dirty="0" smtClean="0">
                <a:solidFill>
                  <a:schemeClr val="tx2"/>
                </a:solidFill>
                <a:ea typeface="標楷體" panose="03000509000000000000" pitchFamily="65" charset="-120"/>
              </a:rPr>
              <a:t>Gallery gal = (Gallery) </a:t>
            </a:r>
            <a:r>
              <a:rPr lang="en-US" altLang="zh-TW" sz="1800" dirty="0" err="1" smtClean="0">
                <a:solidFill>
                  <a:schemeClr val="tx2"/>
                </a:solidFill>
                <a:ea typeface="標楷體" panose="03000509000000000000" pitchFamily="65" charset="-120"/>
              </a:rPr>
              <a:t>findViewById</a:t>
            </a:r>
            <a:r>
              <a:rPr lang="en-US" altLang="zh-TW" sz="1800" dirty="0" smtClean="0">
                <a:solidFill>
                  <a:schemeClr val="tx2"/>
                </a:solidFill>
                <a:ea typeface="標楷體" panose="03000509000000000000" pitchFamily="65" charset="-120"/>
              </a:rPr>
              <a:t>(</a:t>
            </a:r>
            <a:r>
              <a:rPr lang="en-US" altLang="zh-TW" sz="1800" dirty="0" err="1" smtClean="0">
                <a:solidFill>
                  <a:schemeClr val="tx2"/>
                </a:solidFill>
                <a:ea typeface="標楷體" panose="03000509000000000000" pitchFamily="65" charset="-120"/>
              </a:rPr>
              <a:t>R.id.gal</a:t>
            </a:r>
            <a:r>
              <a:rPr lang="en-US" altLang="zh-TW" sz="1800" dirty="0" smtClean="0">
                <a:solidFill>
                  <a:schemeClr val="tx2"/>
                </a:solidFill>
                <a:ea typeface="標楷體" panose="03000509000000000000" pitchFamily="65" charset="-120"/>
              </a:rPr>
              <a:t>);</a:t>
            </a:r>
          </a:p>
          <a:p>
            <a:pPr marL="1436688" indent="-1436688" eaLnBrk="1" hangingPunct="1">
              <a:buFont typeface="Wingdings" panose="05000000000000000000" pitchFamily="2" charset="2"/>
              <a:buNone/>
            </a:pPr>
            <a:endParaRPr lang="en-US" altLang="zh-TW" sz="1800" dirty="0" smtClean="0">
              <a:solidFill>
                <a:schemeClr val="tx2"/>
              </a:solidFill>
              <a:ea typeface="標楷體" panose="03000509000000000000" pitchFamily="65" charset="-120"/>
            </a:endParaRPr>
          </a:p>
          <a:p>
            <a:pPr marL="1436688" indent="-1436688"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Step 3. 	</a:t>
            </a:r>
            <a:r>
              <a:rPr lang="zh-TW" altLang="en-US" sz="2400" dirty="0" smtClean="0">
                <a:solidFill>
                  <a:schemeClr val="tx2"/>
                </a:solidFill>
                <a:ea typeface="標楷體" panose="03000509000000000000" pitchFamily="65" charset="-120"/>
              </a:rPr>
              <a:t>建立一個衍生自</a:t>
            </a:r>
            <a:r>
              <a:rPr lang="en-US" altLang="zh-TW" sz="2400" dirty="0" err="1" smtClean="0">
                <a:solidFill>
                  <a:schemeClr val="tx2"/>
                </a:solidFill>
                <a:ea typeface="標楷體" panose="03000509000000000000" pitchFamily="65" charset="-120"/>
              </a:rPr>
              <a:t>BaseAdapter</a:t>
            </a:r>
            <a:r>
              <a:rPr lang="zh-TW" altLang="en-US" sz="2400" dirty="0" smtClean="0">
                <a:solidFill>
                  <a:schemeClr val="tx2"/>
                </a:solidFill>
                <a:ea typeface="標楷體" panose="03000509000000000000" pitchFamily="65" charset="-120"/>
              </a:rPr>
              <a:t>的類別，我們可以將它取名為</a:t>
            </a:r>
            <a:r>
              <a:rPr lang="en-US" altLang="zh-TW" sz="2400" dirty="0" err="1" smtClean="0">
                <a:solidFill>
                  <a:schemeClr val="tx2"/>
                </a:solidFill>
                <a:ea typeface="標楷體" panose="03000509000000000000" pitchFamily="65" charset="-120"/>
              </a:rPr>
              <a:t>ImageAdapter</a:t>
            </a:r>
            <a:r>
              <a:rPr lang="zh-TW" altLang="en-US" sz="2400" dirty="0" smtClean="0">
                <a:solidFill>
                  <a:schemeClr val="tx2"/>
                </a:solidFill>
                <a:ea typeface="標楷體" panose="03000509000000000000" pitchFamily="65" charset="-120"/>
              </a:rPr>
              <a:t>。這個類別的功能是管理影像縮圖陣列，並提供給</a:t>
            </a:r>
            <a:r>
              <a:rPr lang="en-US" altLang="zh-TW" sz="2400" dirty="0" smtClean="0">
                <a:solidFill>
                  <a:schemeClr val="tx2"/>
                </a:solidFill>
                <a:ea typeface="標楷體" panose="03000509000000000000" pitchFamily="65" charset="-120"/>
              </a:rPr>
              <a:t>Gallery</a:t>
            </a:r>
            <a:r>
              <a:rPr lang="zh-TW" altLang="en-US" sz="2400" dirty="0" smtClean="0">
                <a:solidFill>
                  <a:schemeClr val="tx2"/>
                </a:solidFill>
                <a:ea typeface="標楷體" panose="03000509000000000000" pitchFamily="65" charset="-120"/>
              </a:rPr>
              <a:t>元件使用。</a:t>
            </a:r>
            <a:r>
              <a:rPr lang="en-US" altLang="zh-TW" sz="2400" dirty="0" err="1" smtClean="0">
                <a:solidFill>
                  <a:schemeClr val="tx2"/>
                </a:solidFill>
                <a:ea typeface="標楷體" panose="03000509000000000000" pitchFamily="65" charset="-120"/>
              </a:rPr>
              <a:t>ImageAdapter</a:t>
            </a:r>
            <a:r>
              <a:rPr lang="zh-TW" altLang="en-US" sz="2400" dirty="0" smtClean="0">
                <a:solidFill>
                  <a:schemeClr val="tx2"/>
                </a:solidFill>
                <a:ea typeface="標楷體" panose="03000509000000000000" pitchFamily="65" charset="-120"/>
              </a:rPr>
              <a:t>類別中的</a:t>
            </a:r>
            <a:r>
              <a:rPr lang="en-US" altLang="zh-TW" sz="2400" dirty="0" err="1" smtClean="0">
                <a:solidFill>
                  <a:schemeClr val="tx2"/>
                </a:solidFill>
                <a:ea typeface="標楷體" panose="03000509000000000000" pitchFamily="65" charset="-120"/>
              </a:rPr>
              <a:t>getView</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方法是負責將指定的影像縮圖放到</a:t>
            </a:r>
            <a:r>
              <a:rPr lang="en-US" altLang="zh-TW" sz="2400" dirty="0" err="1" smtClean="0">
                <a:solidFill>
                  <a:schemeClr val="tx2"/>
                </a:solidFill>
                <a:ea typeface="標楷體" panose="03000509000000000000" pitchFamily="65" charset="-120"/>
              </a:rPr>
              <a:t>ImageView</a:t>
            </a:r>
            <a:r>
              <a:rPr lang="zh-TW" altLang="en-US" sz="2400" dirty="0" smtClean="0">
                <a:solidFill>
                  <a:schemeClr val="tx2"/>
                </a:solidFill>
                <a:ea typeface="標楷體" panose="03000509000000000000" pitchFamily="65" charset="-120"/>
              </a:rPr>
              <a:t>物件中，以供</a:t>
            </a:r>
            <a:r>
              <a:rPr lang="en-US" altLang="zh-TW" sz="2400" dirty="0" smtClean="0">
                <a:solidFill>
                  <a:schemeClr val="tx2"/>
                </a:solidFill>
                <a:ea typeface="標楷體" panose="03000509000000000000" pitchFamily="65" charset="-120"/>
              </a:rPr>
              <a:t>Gallery</a:t>
            </a:r>
            <a:r>
              <a:rPr lang="zh-TW" altLang="en-US" sz="2400" dirty="0" smtClean="0">
                <a:solidFill>
                  <a:schemeClr val="tx2"/>
                </a:solidFill>
                <a:ea typeface="標楷體" panose="03000509000000000000" pitchFamily="65" charset="-120"/>
              </a:rPr>
              <a:t>元件顯示使用。</a:t>
            </a:r>
            <a:r>
              <a:rPr lang="en-US" altLang="zh-TW" sz="2400" dirty="0" err="1" smtClean="0">
                <a:solidFill>
                  <a:schemeClr val="tx2"/>
                </a:solidFill>
                <a:ea typeface="標楷體" panose="03000509000000000000" pitchFamily="65" charset="-120"/>
              </a:rPr>
              <a:t>ImageAdapter</a:t>
            </a:r>
            <a:r>
              <a:rPr lang="zh-TW" altLang="en-US" sz="2400" dirty="0" smtClean="0">
                <a:solidFill>
                  <a:schemeClr val="tx2"/>
                </a:solidFill>
                <a:ea typeface="標楷體" panose="03000509000000000000" pitchFamily="65" charset="-120"/>
              </a:rPr>
              <a:t>類別中的方法是提供給</a:t>
            </a:r>
            <a:r>
              <a:rPr lang="en-US" altLang="zh-TW" sz="2400" dirty="0" smtClean="0">
                <a:solidFill>
                  <a:schemeClr val="tx2"/>
                </a:solidFill>
                <a:ea typeface="標楷體" panose="03000509000000000000" pitchFamily="65" charset="-120"/>
              </a:rPr>
              <a:t>Android</a:t>
            </a:r>
            <a:r>
              <a:rPr lang="zh-TW" altLang="en-US" sz="2400" dirty="0" smtClean="0">
                <a:solidFill>
                  <a:schemeClr val="tx2"/>
                </a:solidFill>
                <a:ea typeface="標楷體" panose="03000509000000000000" pitchFamily="65" charset="-120"/>
              </a:rPr>
              <a:t>系統呼叫使用，我們的程式不會直接呼叫這些的方法。</a:t>
            </a:r>
            <a:endParaRPr lang="zh-TW" altLang="en-US"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CFDEE51-89D3-4731-8A10-171E9BFFB020}" type="slidenum">
              <a:rPr kumimoji="0" lang="en-US" altLang="zh-TW" sz="1200">
                <a:latin typeface="Garamond" panose="02020404030301010803" pitchFamily="18" charset="0"/>
              </a:rPr>
              <a:pPr>
                <a:spcBef>
                  <a:spcPct val="0"/>
                </a:spcBef>
                <a:buClrTx/>
                <a:buSzTx/>
                <a:buFontTx/>
                <a:buNone/>
              </a:pPr>
              <a:t>13</a:t>
            </a:fld>
            <a:endParaRPr kumimoji="0" lang="en-US" altLang="zh-TW" sz="1200" dirty="0">
              <a:latin typeface="Garamond" panose="02020404030301010803" pitchFamily="18" charset="0"/>
            </a:endParaRPr>
          </a:p>
        </p:txBody>
      </p:sp>
      <p:sp>
        <p:nvSpPr>
          <p:cNvPr id="16387" name="Rectangle 4"/>
          <p:cNvSpPr>
            <a:spLocks noGrp="1" noChangeArrowheads="1"/>
          </p:cNvSpPr>
          <p:nvPr>
            <p:ph type="title"/>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smtClean="0">
                <a:ea typeface="標楷體" panose="03000509000000000000" pitchFamily="65" charset="-120"/>
              </a:rPr>
              <a:t>Gallery</a:t>
            </a:r>
            <a:r>
              <a:rPr lang="zh-TW" altLang="en-US" sz="4000" dirty="0" smtClean="0">
                <a:ea typeface="標楷體" panose="03000509000000000000" pitchFamily="65" charset="-120"/>
              </a:rPr>
              <a:t>組件的用法</a:t>
            </a:r>
            <a:endParaRPr lang="en-US" altLang="zh-TW" sz="4000" dirty="0" smtClean="0">
              <a:ea typeface="標楷體" panose="03000509000000000000" pitchFamily="65" charset="-120"/>
            </a:endParaRPr>
          </a:p>
        </p:txBody>
      </p:sp>
      <p:sp>
        <p:nvSpPr>
          <p:cNvPr id="16388" name="Rectangle 5"/>
          <p:cNvSpPr>
            <a:spLocks noGrp="1" noChangeArrowheads="1"/>
          </p:cNvSpPr>
          <p:nvPr>
            <p:ph type="body" idx="1"/>
          </p:nvPr>
        </p:nvSpPr>
        <p:spPr>
          <a:xfrm>
            <a:off x="533400" y="1524000"/>
            <a:ext cx="8610600" cy="4876800"/>
          </a:xfrm>
        </p:spPr>
        <p:txBody>
          <a:bodyPr/>
          <a:lstStyle/>
          <a:p>
            <a:pPr marL="1073150" indent="-1073150" eaLnBrk="1" hangingPunct="1">
              <a:lnSpc>
                <a:spcPct val="90000"/>
              </a:lnSpc>
              <a:buFont typeface="Wingdings" panose="05000000000000000000" pitchFamily="2" charset="2"/>
              <a:buNone/>
            </a:pPr>
            <a:r>
              <a:rPr lang="en-US" altLang="zh-TW" sz="2400" dirty="0" smtClean="0">
                <a:solidFill>
                  <a:schemeClr val="tx2"/>
                </a:solidFill>
                <a:ea typeface="標楷體" panose="03000509000000000000" pitchFamily="65" charset="-120"/>
              </a:rPr>
              <a:t>Step 4.	</a:t>
            </a:r>
            <a:r>
              <a:rPr lang="zh-TW" altLang="zh-TW" sz="2400" dirty="0" smtClean="0">
                <a:solidFill>
                  <a:schemeClr val="tx2"/>
                </a:solidFill>
                <a:ea typeface="標楷體" panose="03000509000000000000" pitchFamily="65" charset="-120"/>
              </a:rPr>
              <a:t>建立一個ImageAdapter型態的物件，再將該物件設定給Gallery元件。</a:t>
            </a:r>
            <a:r>
              <a:rPr lang="zh-TW" altLang="en-US" sz="2800" dirty="0" smtClean="0">
                <a:solidFill>
                  <a:schemeClr val="tx2"/>
                </a:solidFill>
                <a:ea typeface="標楷體" panose="03000509000000000000" pitchFamily="65" charset="-120"/>
              </a:rPr>
              <a:t/>
            </a:r>
            <a:br>
              <a:rPr lang="zh-TW" altLang="en-US" sz="2800" dirty="0" smtClean="0">
                <a:solidFill>
                  <a:schemeClr val="tx2"/>
                </a:solidFill>
                <a:ea typeface="標楷體" panose="03000509000000000000" pitchFamily="65" charset="-120"/>
              </a:rPr>
            </a:br>
            <a:r>
              <a:rPr lang="zh-TW" altLang="en-US" sz="1800" dirty="0" smtClean="0">
                <a:solidFill>
                  <a:schemeClr val="tx2"/>
                </a:solidFill>
                <a:ea typeface="標楷體" panose="03000509000000000000" pitchFamily="65" charset="-120"/>
              </a:rPr>
              <a:t/>
            </a:r>
            <a:br>
              <a:rPr lang="zh-TW" altLang="en-US" sz="1800" dirty="0" smtClean="0">
                <a:solidFill>
                  <a:schemeClr val="tx2"/>
                </a:solidFill>
                <a:ea typeface="標楷體" panose="03000509000000000000" pitchFamily="65" charset="-120"/>
              </a:rPr>
            </a:br>
            <a:r>
              <a:rPr lang="zh-TW" altLang="zh-TW" sz="1800" dirty="0" smtClean="0">
                <a:solidFill>
                  <a:schemeClr val="tx2"/>
                </a:solidFill>
                <a:ea typeface="標楷體" panose="03000509000000000000" pitchFamily="65" charset="-120"/>
              </a:rPr>
              <a:t>// 建立一個ImageAdapter型態的物件</a:t>
            </a:r>
            <a:r>
              <a:rPr lang="zh-TW" altLang="en-US" sz="1800" dirty="0" smtClean="0">
                <a:solidFill>
                  <a:schemeClr val="tx2"/>
                </a:solidFill>
                <a:ea typeface="標楷體" panose="03000509000000000000" pitchFamily="65" charset="-120"/>
              </a:rPr>
              <a:t/>
            </a:r>
            <a:br>
              <a:rPr lang="zh-TW" altLang="en-US" sz="1800" dirty="0" smtClean="0">
                <a:solidFill>
                  <a:schemeClr val="tx2"/>
                </a:solidFill>
                <a:ea typeface="標楷體" panose="03000509000000000000" pitchFamily="65" charset="-120"/>
              </a:rPr>
            </a:br>
            <a:r>
              <a:rPr lang="zh-TW" altLang="zh-TW" sz="1800" dirty="0" smtClean="0">
                <a:solidFill>
                  <a:schemeClr val="tx2"/>
                </a:solidFill>
                <a:ea typeface="標楷體" panose="03000509000000000000" pitchFamily="65" charset="-120"/>
              </a:rPr>
              <a:t>ImageAdapter imgAdap = new ImageAdapter(this);</a:t>
            </a:r>
            <a:r>
              <a:rPr lang="zh-TW" altLang="en-US" sz="1800" dirty="0" smtClean="0">
                <a:solidFill>
                  <a:schemeClr val="tx2"/>
                </a:solidFill>
                <a:ea typeface="標楷體" panose="03000509000000000000" pitchFamily="65" charset="-120"/>
              </a:rPr>
              <a:t/>
            </a:r>
            <a:br>
              <a:rPr lang="zh-TW" altLang="en-US" sz="1800" dirty="0" smtClean="0">
                <a:solidFill>
                  <a:schemeClr val="tx2"/>
                </a:solidFill>
                <a:ea typeface="標楷體" panose="03000509000000000000" pitchFamily="65" charset="-120"/>
              </a:rPr>
            </a:br>
            <a:r>
              <a:rPr lang="zh-TW" altLang="zh-TW" sz="1800" dirty="0" smtClean="0">
                <a:solidFill>
                  <a:schemeClr val="tx2"/>
                </a:solidFill>
                <a:ea typeface="標楷體" panose="03000509000000000000" pitchFamily="65" charset="-120"/>
              </a:rPr>
              <a:t>…(設定ImageAdapter對象)</a:t>
            </a:r>
            <a:r>
              <a:rPr lang="zh-TW" altLang="en-US" sz="1800" dirty="0" smtClean="0">
                <a:solidFill>
                  <a:schemeClr val="tx2"/>
                </a:solidFill>
                <a:ea typeface="標楷體" panose="03000509000000000000" pitchFamily="65" charset="-120"/>
              </a:rPr>
              <a:t/>
            </a:r>
            <a:br>
              <a:rPr lang="zh-TW" altLang="en-US" sz="1800" dirty="0" smtClean="0">
                <a:solidFill>
                  <a:schemeClr val="tx2"/>
                </a:solidFill>
                <a:ea typeface="標楷體" panose="03000509000000000000" pitchFamily="65" charset="-120"/>
              </a:rPr>
            </a:br>
            <a:r>
              <a:rPr lang="zh-TW" altLang="en-US" sz="1800" dirty="0" smtClean="0">
                <a:solidFill>
                  <a:schemeClr val="tx2"/>
                </a:solidFill>
                <a:ea typeface="標楷體" panose="03000509000000000000" pitchFamily="65" charset="-120"/>
              </a:rPr>
              <a:t/>
            </a:r>
            <a:br>
              <a:rPr lang="zh-TW" altLang="en-US" sz="1800" dirty="0" smtClean="0">
                <a:solidFill>
                  <a:schemeClr val="tx2"/>
                </a:solidFill>
                <a:ea typeface="標楷體" panose="03000509000000000000" pitchFamily="65" charset="-120"/>
              </a:rPr>
            </a:br>
            <a:r>
              <a:rPr lang="zh-TW" altLang="zh-TW" sz="1800" dirty="0" smtClean="0">
                <a:solidFill>
                  <a:schemeClr val="tx2"/>
                </a:solidFill>
                <a:ea typeface="標楷體" panose="03000509000000000000" pitchFamily="65" charset="-120"/>
              </a:rPr>
              <a:t>Gallery gal = (Gallery) findViewById(R.id.gal);</a:t>
            </a:r>
            <a:r>
              <a:rPr lang="zh-TW" altLang="en-US" sz="1800" dirty="0" smtClean="0">
                <a:solidFill>
                  <a:schemeClr val="tx2"/>
                </a:solidFill>
                <a:ea typeface="標楷體" panose="03000509000000000000" pitchFamily="65" charset="-120"/>
              </a:rPr>
              <a:t/>
            </a:r>
            <a:br>
              <a:rPr lang="zh-TW" altLang="en-US" sz="1800" dirty="0" smtClean="0">
                <a:solidFill>
                  <a:schemeClr val="tx2"/>
                </a:solidFill>
                <a:ea typeface="標楷體" panose="03000509000000000000" pitchFamily="65" charset="-120"/>
              </a:rPr>
            </a:br>
            <a:r>
              <a:rPr lang="zh-TW" altLang="zh-TW" sz="1800" dirty="0" smtClean="0">
                <a:solidFill>
                  <a:schemeClr val="tx2"/>
                </a:solidFill>
                <a:ea typeface="標楷體" panose="03000509000000000000" pitchFamily="65" charset="-120"/>
              </a:rPr>
              <a:t>gal.setAdapter(imgAdap);</a:t>
            </a:r>
            <a:r>
              <a:rPr lang="zh-TW" altLang="en-US" sz="1800" dirty="0" smtClean="0">
                <a:solidFill>
                  <a:schemeClr val="tx2"/>
                </a:solidFill>
                <a:ea typeface="標楷體" panose="03000509000000000000" pitchFamily="65" charset="-120"/>
              </a:rPr>
              <a:t/>
            </a:r>
            <a:br>
              <a:rPr lang="zh-TW" altLang="en-US" sz="1800" dirty="0" smtClean="0">
                <a:solidFill>
                  <a:schemeClr val="tx2"/>
                </a:solidFill>
                <a:ea typeface="標楷體" panose="03000509000000000000" pitchFamily="65" charset="-120"/>
              </a:rPr>
            </a:br>
            <a:r>
              <a:rPr lang="zh-TW" altLang="en-US" sz="1800" dirty="0" smtClean="0">
                <a:solidFill>
                  <a:schemeClr val="tx2"/>
                </a:solidFill>
                <a:ea typeface="標楷體" panose="03000509000000000000" pitchFamily="65" charset="-120"/>
              </a:rPr>
              <a:t/>
            </a:r>
            <a:br>
              <a:rPr lang="zh-TW" altLang="en-US" sz="1800" dirty="0" smtClean="0">
                <a:solidFill>
                  <a:schemeClr val="tx2"/>
                </a:solidFill>
                <a:ea typeface="標楷體" panose="03000509000000000000" pitchFamily="65" charset="-120"/>
              </a:rPr>
            </a:br>
            <a:r>
              <a:rPr lang="zh-TW" altLang="zh-TW" sz="1800" dirty="0" smtClean="0">
                <a:solidFill>
                  <a:schemeClr val="tx2"/>
                </a:solidFill>
                <a:ea typeface="標楷體" panose="03000509000000000000" pitchFamily="65" charset="-120"/>
              </a:rPr>
              <a:t>// 設定Gallery物件的OnItemSelectedListener，請參考下一個步驟的說明</a:t>
            </a:r>
            <a:r>
              <a:rPr lang="zh-TW" altLang="en-US" sz="1800" dirty="0" smtClean="0">
                <a:solidFill>
                  <a:schemeClr val="tx2"/>
                </a:solidFill>
                <a:ea typeface="標楷體" panose="03000509000000000000" pitchFamily="65" charset="-120"/>
              </a:rPr>
              <a:t/>
            </a:r>
            <a:br>
              <a:rPr lang="zh-TW" altLang="en-US" sz="1800" dirty="0" smtClean="0">
                <a:solidFill>
                  <a:schemeClr val="tx2"/>
                </a:solidFill>
                <a:ea typeface="標楷體" panose="03000509000000000000" pitchFamily="65" charset="-120"/>
              </a:rPr>
            </a:br>
            <a:r>
              <a:rPr lang="zh-TW" altLang="zh-TW" sz="1800" dirty="0" smtClean="0">
                <a:solidFill>
                  <a:schemeClr val="tx2"/>
                </a:solidFill>
                <a:ea typeface="標楷體" panose="03000509000000000000" pitchFamily="65" charset="-120"/>
              </a:rPr>
              <a:t>gal.setOnItemSelectedListener(adaViewItemSelLis);</a:t>
            </a:r>
          </a:p>
          <a:p>
            <a:pPr marL="1073150" indent="-1073150" eaLnBrk="1" hangingPunct="1">
              <a:lnSpc>
                <a:spcPct val="90000"/>
              </a:lnSpc>
              <a:buFont typeface="Wingdings" panose="05000000000000000000" pitchFamily="2" charset="2"/>
              <a:buNone/>
            </a:pPr>
            <a:endParaRPr lang="en-US" altLang="zh-TW" sz="1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D2FD97C-3985-4FDE-A6D0-F23E4C5370F1}" type="slidenum">
              <a:rPr kumimoji="0" lang="en-US" altLang="zh-TW" sz="1200">
                <a:latin typeface="Garamond" panose="02020404030301010803" pitchFamily="18" charset="0"/>
              </a:rPr>
              <a:pPr>
                <a:spcBef>
                  <a:spcPct val="0"/>
                </a:spcBef>
                <a:buClrTx/>
                <a:buSzTx/>
                <a:buFontTx/>
                <a:buNone/>
              </a:pPr>
              <a:t>14</a:t>
            </a:fld>
            <a:endParaRPr kumimoji="0" lang="en-US" altLang="zh-TW" sz="1200" dirty="0">
              <a:latin typeface="Garamond" panose="02020404030301010803" pitchFamily="18" charset="0"/>
            </a:endParaRPr>
          </a:p>
        </p:txBody>
      </p:sp>
      <p:sp>
        <p:nvSpPr>
          <p:cNvPr id="17411" name="Rectangle 4"/>
          <p:cNvSpPr>
            <a:spLocks noGrp="1" noChangeArrowheads="1"/>
          </p:cNvSpPr>
          <p:nvPr>
            <p:ph type="title"/>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smtClean="0">
                <a:ea typeface="標楷體" panose="03000509000000000000" pitchFamily="65" charset="-120"/>
              </a:rPr>
              <a:t>Gallery</a:t>
            </a:r>
            <a:r>
              <a:rPr lang="zh-TW" altLang="en-US" sz="4000" dirty="0" smtClean="0">
                <a:ea typeface="標楷體" panose="03000509000000000000" pitchFamily="65" charset="-120"/>
              </a:rPr>
              <a:t>組件的用法</a:t>
            </a:r>
            <a:endParaRPr lang="en-US" altLang="zh-TW" sz="4000" dirty="0" smtClean="0">
              <a:ea typeface="標楷體" panose="03000509000000000000" pitchFamily="65" charset="-120"/>
            </a:endParaRPr>
          </a:p>
        </p:txBody>
      </p:sp>
      <p:sp>
        <p:nvSpPr>
          <p:cNvPr id="17412" name="Rectangle 5"/>
          <p:cNvSpPr>
            <a:spLocks noGrp="1" noChangeArrowheads="1"/>
          </p:cNvSpPr>
          <p:nvPr>
            <p:ph type="body" idx="1"/>
          </p:nvPr>
        </p:nvSpPr>
        <p:spPr>
          <a:xfrm>
            <a:off x="533400" y="990600"/>
            <a:ext cx="8229600" cy="5410200"/>
          </a:xfrm>
        </p:spPr>
        <p:txBody>
          <a:bodyPr/>
          <a:lstStyle/>
          <a:p>
            <a:pPr marL="1436688" indent="-1436688"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Step 5.	</a:t>
            </a:r>
            <a:r>
              <a:rPr lang="zh-TW" altLang="en-US" sz="2400" dirty="0" smtClean="0">
                <a:solidFill>
                  <a:schemeClr val="tx2"/>
                </a:solidFill>
                <a:ea typeface="標楷體" panose="03000509000000000000" pitchFamily="65" charset="-120"/>
              </a:rPr>
              <a:t>建立一個</a:t>
            </a:r>
            <a:r>
              <a:rPr lang="en-US" altLang="zh-TW" sz="2400" dirty="0" err="1" smtClean="0">
                <a:solidFill>
                  <a:schemeClr val="tx2"/>
                </a:solidFill>
                <a:ea typeface="標楷體" panose="03000509000000000000" pitchFamily="65" charset="-120"/>
              </a:rPr>
              <a:t>AdapterView.OnItemSelectedListener</a:t>
            </a:r>
            <a:r>
              <a:rPr lang="zh-TW" altLang="en-US" sz="2400" dirty="0" smtClean="0">
                <a:solidFill>
                  <a:schemeClr val="tx2"/>
                </a:solidFill>
                <a:ea typeface="標楷體" panose="03000509000000000000" pitchFamily="65" charset="-120"/>
              </a:rPr>
              <a:t>物件並設定給步驟</a:t>
            </a:r>
            <a:r>
              <a:rPr lang="en-US" altLang="zh-TW" sz="2400" dirty="0" smtClean="0">
                <a:solidFill>
                  <a:schemeClr val="tx2"/>
                </a:solidFill>
                <a:ea typeface="標楷體" panose="03000509000000000000" pitchFamily="65" charset="-120"/>
              </a:rPr>
              <a:t>2</a:t>
            </a:r>
            <a:r>
              <a:rPr lang="zh-TW" altLang="en-US" sz="2400" dirty="0" smtClean="0">
                <a:solidFill>
                  <a:schemeClr val="tx2"/>
                </a:solidFill>
                <a:ea typeface="標楷體" panose="03000509000000000000" pitchFamily="65" charset="-120"/>
              </a:rPr>
              <a:t>中的</a:t>
            </a:r>
            <a:r>
              <a:rPr lang="en-US" altLang="zh-TW" sz="2400" dirty="0" smtClean="0">
                <a:solidFill>
                  <a:schemeClr val="tx2"/>
                </a:solidFill>
                <a:ea typeface="標楷體" panose="03000509000000000000" pitchFamily="65" charset="-120"/>
              </a:rPr>
              <a:t>Gallery</a:t>
            </a:r>
            <a:r>
              <a:rPr lang="zh-TW" altLang="en-US" sz="2400" dirty="0" smtClean="0">
                <a:solidFill>
                  <a:schemeClr val="tx2"/>
                </a:solidFill>
                <a:ea typeface="標楷體" panose="03000509000000000000" pitchFamily="65" charset="-120"/>
              </a:rPr>
              <a:t>物件。</a:t>
            </a:r>
            <a:r>
              <a:rPr lang="en-US" altLang="zh-TW" sz="2400" dirty="0" err="1" smtClean="0">
                <a:solidFill>
                  <a:schemeClr val="tx2"/>
                </a:solidFill>
                <a:ea typeface="標楷體" panose="03000509000000000000" pitchFamily="65" charset="-120"/>
              </a:rPr>
              <a:t>AdapterView.OnItemSelectedListener</a:t>
            </a:r>
            <a:r>
              <a:rPr lang="zh-TW" altLang="en-US" sz="2400" dirty="0" smtClean="0">
                <a:solidFill>
                  <a:schemeClr val="tx2"/>
                </a:solidFill>
                <a:ea typeface="標楷體" panose="03000509000000000000" pitchFamily="65" charset="-120"/>
              </a:rPr>
              <a:t>物件的功能是當使用者在</a:t>
            </a:r>
            <a:r>
              <a:rPr lang="en-US" altLang="zh-TW" sz="2400" dirty="0" smtClean="0">
                <a:solidFill>
                  <a:schemeClr val="tx2"/>
                </a:solidFill>
                <a:ea typeface="標楷體" panose="03000509000000000000" pitchFamily="65" charset="-120"/>
              </a:rPr>
              <a:t>Gallery</a:t>
            </a:r>
            <a:r>
              <a:rPr lang="zh-TW" altLang="en-US" sz="2400" dirty="0" smtClean="0">
                <a:solidFill>
                  <a:schemeClr val="tx2"/>
                </a:solidFill>
                <a:ea typeface="標楷體" panose="03000509000000000000" pitchFamily="65" charset="-120"/>
              </a:rPr>
              <a:t>元件上點選某一個影像縮圖時，把該縮圖所對應的原始影像顯示在</a:t>
            </a:r>
            <a:r>
              <a:rPr lang="en-US" altLang="zh-TW" sz="2400" dirty="0" err="1" smtClean="0">
                <a:solidFill>
                  <a:schemeClr val="tx2"/>
                </a:solidFill>
                <a:ea typeface="標楷體" panose="03000509000000000000" pitchFamily="65" charset="-120"/>
              </a:rPr>
              <a:t>ImageSwitcher</a:t>
            </a:r>
            <a:r>
              <a:rPr lang="zh-TW" altLang="en-US" sz="2400" dirty="0" smtClean="0">
                <a:solidFill>
                  <a:schemeClr val="tx2"/>
                </a:solidFill>
                <a:ea typeface="標楷體" panose="03000509000000000000" pitchFamily="65" charset="-120"/>
              </a:rPr>
              <a:t>組件中。</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private </a:t>
            </a:r>
            <a:r>
              <a:rPr lang="en-US" altLang="zh-TW" sz="1600" dirty="0" err="1" smtClean="0">
                <a:solidFill>
                  <a:schemeClr val="tx2"/>
                </a:solidFill>
                <a:ea typeface="標楷體" panose="03000509000000000000" pitchFamily="65" charset="-120"/>
              </a:rPr>
              <a:t>AdapterView.OnItemSelectedListener</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adaViewItemSelLis</a:t>
            </a:r>
            <a:r>
              <a:rPr lang="en-US" altLang="zh-TW" sz="1600" dirty="0" smtClean="0">
                <a:solidFill>
                  <a:schemeClr val="tx2"/>
                </a:solidFill>
                <a:ea typeface="標楷體" panose="03000509000000000000" pitchFamily="65" charset="-120"/>
              </a:rPr>
              <a:t> =</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new </a:t>
            </a:r>
            <a:r>
              <a:rPr lang="en-US" altLang="zh-TW" sz="1600" dirty="0" err="1" smtClean="0">
                <a:solidFill>
                  <a:schemeClr val="tx2"/>
                </a:solidFill>
                <a:ea typeface="標楷體" panose="03000509000000000000" pitchFamily="65" charset="-120"/>
              </a:rPr>
              <a:t>AdapterView.OnItemSelectedListener</a:t>
            </a:r>
            <a:r>
              <a:rPr lang="en-US" altLang="zh-TW" sz="1600" dirty="0" smtClean="0">
                <a:solidFill>
                  <a:schemeClr val="tx2"/>
                </a:solidFill>
                <a:ea typeface="標楷體" panose="03000509000000000000" pitchFamily="65" charset="-120"/>
              </a:rPr>
              <a:t> () {</a:t>
            </a:r>
          </a:p>
          <a:p>
            <a:pPr marL="1436688" indent="-1436688"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public void </a:t>
            </a:r>
            <a:r>
              <a:rPr lang="en-US" altLang="zh-TW" sz="1600" dirty="0" err="1" smtClean="0">
                <a:solidFill>
                  <a:schemeClr val="tx2"/>
                </a:solidFill>
                <a:ea typeface="標楷體" panose="03000509000000000000" pitchFamily="65" charset="-120"/>
              </a:rPr>
              <a:t>onItemSelected</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AdapterView</a:t>
            </a:r>
            <a:r>
              <a:rPr lang="en-US" altLang="zh-TW" sz="1600" dirty="0" smtClean="0">
                <a:solidFill>
                  <a:schemeClr val="tx2"/>
                </a:solidFill>
                <a:ea typeface="標楷體" panose="03000509000000000000" pitchFamily="65" charset="-120"/>
              </a:rPr>
              <a:t> parent,</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View v,  </a:t>
            </a:r>
            <a:r>
              <a:rPr lang="en-US" altLang="zh-TW" sz="1600" dirty="0" err="1" smtClean="0">
                <a:solidFill>
                  <a:schemeClr val="tx2"/>
                </a:solidFill>
                <a:ea typeface="標楷體" panose="03000509000000000000" pitchFamily="65" charset="-120"/>
              </a:rPr>
              <a:t>int</a:t>
            </a:r>
            <a:r>
              <a:rPr lang="en-US" altLang="zh-TW" sz="1600" dirty="0" smtClean="0">
                <a:solidFill>
                  <a:schemeClr val="tx2"/>
                </a:solidFill>
                <a:ea typeface="標楷體" panose="03000509000000000000" pitchFamily="65" charset="-120"/>
              </a:rPr>
              <a:t> position, long id) {</a:t>
            </a:r>
          </a:p>
          <a:p>
            <a:pPr marL="1436688" indent="-1436688"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imgSwi.setImageResource</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imgArr</a:t>
            </a:r>
            <a:r>
              <a:rPr lang="en-US" altLang="zh-TW" sz="1600" dirty="0" smtClean="0">
                <a:solidFill>
                  <a:schemeClr val="tx2"/>
                </a:solidFill>
                <a:ea typeface="標楷體" panose="03000509000000000000" pitchFamily="65" charset="-120"/>
              </a:rPr>
              <a:t>[position]);</a:t>
            </a:r>
          </a:p>
          <a:p>
            <a:pPr marL="1436688" indent="-1436688"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p>
          <a:p>
            <a:pPr marL="1436688" indent="-1436688"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public void </a:t>
            </a:r>
            <a:r>
              <a:rPr lang="en-US" altLang="zh-TW" sz="1600" dirty="0" err="1" smtClean="0">
                <a:solidFill>
                  <a:schemeClr val="tx2"/>
                </a:solidFill>
                <a:ea typeface="標楷體" panose="03000509000000000000" pitchFamily="65" charset="-120"/>
              </a:rPr>
              <a:t>onNothingSelected</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AdapterView</a:t>
            </a:r>
            <a:r>
              <a:rPr lang="en-US" altLang="zh-TW" sz="1600" dirty="0" smtClean="0">
                <a:solidFill>
                  <a:schemeClr val="tx2"/>
                </a:solidFill>
                <a:ea typeface="標楷體" panose="03000509000000000000" pitchFamily="65" charset="-120"/>
              </a:rPr>
              <a:t> parent) {</a:t>
            </a:r>
          </a:p>
          <a:p>
            <a:pPr marL="1436688" indent="-1436688"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1DD13C7-BCB4-42E5-9C27-65AB0E5E8A22}" type="slidenum">
              <a:rPr kumimoji="0" lang="en-US" altLang="zh-TW" sz="1200">
                <a:latin typeface="Garamond" panose="02020404030301010803" pitchFamily="18" charset="0"/>
              </a:rPr>
              <a:pPr>
                <a:spcBef>
                  <a:spcPct val="0"/>
                </a:spcBef>
                <a:buClrTx/>
                <a:buSzTx/>
                <a:buFontTx/>
                <a:buNone/>
              </a:pPr>
              <a:t>15</a:t>
            </a:fld>
            <a:endParaRPr kumimoji="0" lang="en-US" altLang="zh-TW" sz="1200" dirty="0">
              <a:latin typeface="Garamond" panose="02020404030301010803" pitchFamily="18" charset="0"/>
            </a:endParaRPr>
          </a:p>
        </p:txBody>
      </p:sp>
      <p:sp>
        <p:nvSpPr>
          <p:cNvPr id="18435"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建立</a:t>
            </a:r>
            <a:r>
              <a:rPr lang="en-US" altLang="zh-TW" sz="4000" dirty="0" err="1" smtClean="0">
                <a:solidFill>
                  <a:srgbClr val="006633"/>
                </a:solidFill>
                <a:ea typeface="標楷體" panose="03000509000000000000" pitchFamily="65" charset="-120"/>
              </a:rPr>
              <a:t>ImageAdapter</a:t>
            </a:r>
            <a:r>
              <a:rPr lang="zh-TW" altLang="en-US" sz="4000" dirty="0" smtClean="0">
                <a:solidFill>
                  <a:srgbClr val="006633"/>
                </a:solidFill>
                <a:ea typeface="標楷體" panose="03000509000000000000" pitchFamily="65" charset="-120"/>
              </a:rPr>
              <a:t>類別的步驟</a:t>
            </a:r>
            <a:endParaRPr lang="en-US" altLang="zh-TW" sz="4000" dirty="0" smtClean="0">
              <a:ea typeface="標楷體" panose="03000509000000000000" pitchFamily="65" charset="-120"/>
            </a:endParaRPr>
          </a:p>
        </p:txBody>
      </p:sp>
      <p:sp>
        <p:nvSpPr>
          <p:cNvPr id="18436" name="Rectangle 5"/>
          <p:cNvSpPr>
            <a:spLocks noGrp="1" noChangeArrowheads="1"/>
          </p:cNvSpPr>
          <p:nvPr>
            <p:ph type="body" idx="1"/>
          </p:nvPr>
        </p:nvSpPr>
        <p:spPr>
          <a:xfrm>
            <a:off x="533400" y="1143000"/>
            <a:ext cx="8001000" cy="4419600"/>
          </a:xfrm>
        </p:spPr>
        <p:txBody>
          <a:bodyPr/>
          <a:lstStyle/>
          <a:p>
            <a:pPr marL="0" indent="0" eaLnBrk="1" hangingPunct="1">
              <a:buFont typeface="Wingdings" panose="05000000000000000000" pitchFamily="2" charset="2"/>
              <a:buNone/>
            </a:pPr>
            <a:r>
              <a:rPr lang="zh-TW" altLang="en-US" sz="2800" dirty="0" smtClean="0">
                <a:solidFill>
                  <a:schemeClr val="tx2"/>
                </a:solidFill>
                <a:ea typeface="標楷體" panose="03000509000000000000" pitchFamily="65" charset="-120"/>
              </a:rPr>
              <a:t>上述第</a:t>
            </a:r>
            <a:r>
              <a:rPr lang="en-US" altLang="zh-TW" sz="2800" dirty="0" smtClean="0">
                <a:solidFill>
                  <a:schemeClr val="tx2"/>
                </a:solidFill>
                <a:ea typeface="標楷體" panose="03000509000000000000" pitchFamily="65" charset="-120"/>
              </a:rPr>
              <a:t>3</a:t>
            </a:r>
            <a:r>
              <a:rPr lang="zh-TW" altLang="en-US" sz="2800" dirty="0" smtClean="0">
                <a:solidFill>
                  <a:schemeClr val="tx2"/>
                </a:solidFill>
                <a:ea typeface="標楷體" panose="03000509000000000000" pitchFamily="65" charset="-120"/>
              </a:rPr>
              <a:t>個步驟所建立的</a:t>
            </a:r>
            <a:r>
              <a:rPr lang="en-US" altLang="zh-TW" sz="2800" dirty="0" err="1" smtClean="0">
                <a:solidFill>
                  <a:schemeClr val="tx2"/>
                </a:solidFill>
                <a:ea typeface="標楷體" panose="03000509000000000000" pitchFamily="65" charset="-120"/>
              </a:rPr>
              <a:t>ImageAdapter</a:t>
            </a:r>
            <a:r>
              <a:rPr lang="zh-TW" altLang="en-US" sz="2800" dirty="0" smtClean="0">
                <a:solidFill>
                  <a:schemeClr val="tx2"/>
                </a:solidFill>
                <a:ea typeface="標楷體" panose="03000509000000000000" pitchFamily="65" charset="-120"/>
              </a:rPr>
              <a:t>類別是獨自放在一個新的</a:t>
            </a:r>
            <a:r>
              <a:rPr lang="en-US" altLang="zh-TW" sz="2800" dirty="0" smtClean="0">
                <a:solidFill>
                  <a:schemeClr val="tx2"/>
                </a:solidFill>
                <a:ea typeface="標楷體" panose="03000509000000000000" pitchFamily="65" charset="-120"/>
              </a:rPr>
              <a:t>Java</a:t>
            </a:r>
            <a:r>
              <a:rPr lang="zh-TW" altLang="en-US" sz="2800" dirty="0" smtClean="0">
                <a:solidFill>
                  <a:schemeClr val="tx2"/>
                </a:solidFill>
                <a:ea typeface="標楷體" panose="03000509000000000000" pitchFamily="65" charset="-120"/>
              </a:rPr>
              <a:t>程式檔中，檔案名為</a:t>
            </a:r>
            <a:r>
              <a:rPr lang="en-US" altLang="zh-TW" sz="2800" dirty="0" smtClean="0">
                <a:solidFill>
                  <a:schemeClr val="tx2"/>
                </a:solidFill>
                <a:ea typeface="標楷體" panose="03000509000000000000" pitchFamily="65" charset="-120"/>
              </a:rPr>
              <a:t>ImageAdapter.java</a:t>
            </a:r>
            <a:r>
              <a:rPr lang="zh-TW" altLang="en-US" sz="2800" dirty="0" smtClean="0">
                <a:solidFill>
                  <a:schemeClr val="tx2"/>
                </a:solidFill>
                <a:ea typeface="標楷體" panose="03000509000000000000" pitchFamily="65" charset="-120"/>
              </a:rPr>
              <a:t>。</a:t>
            </a:r>
            <a:endParaRPr lang="en-US" altLang="zh-TW" sz="2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endParaRPr lang="en-US" altLang="zh-TW" sz="2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Step 1.</a:t>
            </a:r>
            <a:r>
              <a:rPr lang="zh-TW" altLang="en-US" sz="2800" dirty="0" smtClean="0">
                <a:solidFill>
                  <a:schemeClr val="tx2"/>
                </a:solidFill>
                <a:ea typeface="標楷體" panose="03000509000000000000" pitchFamily="65" charset="-120"/>
              </a:rPr>
              <a:t> 在</a:t>
            </a:r>
            <a:r>
              <a:rPr lang="en-US" altLang="zh-TW" sz="2800" dirty="0" smtClean="0">
                <a:solidFill>
                  <a:schemeClr val="tx2"/>
                </a:solidFill>
                <a:ea typeface="標楷體" panose="03000509000000000000" pitchFamily="65" charset="-120"/>
              </a:rPr>
              <a:t>Eclipse</a:t>
            </a:r>
            <a:r>
              <a:rPr lang="zh-TW" altLang="en-US" sz="2800" dirty="0" smtClean="0">
                <a:solidFill>
                  <a:schemeClr val="tx2"/>
                </a:solidFill>
                <a:ea typeface="標楷體" panose="03000509000000000000" pitchFamily="65" charset="-120"/>
              </a:rPr>
              <a:t>左邊的專案流覽視窗中點選「專案名稱</a:t>
            </a:r>
            <a:r>
              <a:rPr lang="en-US" altLang="zh-TW" sz="2800" dirty="0" smtClean="0">
                <a:solidFill>
                  <a:schemeClr val="tx2"/>
                </a:solidFill>
                <a:ea typeface="標楷體" panose="03000509000000000000" pitchFamily="65" charset="-120"/>
              </a:rPr>
              <a:t>&gt;</a:t>
            </a:r>
            <a:r>
              <a:rPr lang="en-US" altLang="zh-TW" sz="2800" dirty="0" err="1" smtClean="0">
                <a:solidFill>
                  <a:schemeClr val="tx2"/>
                </a:solidFill>
                <a:ea typeface="標楷體" panose="03000509000000000000" pitchFamily="65" charset="-120"/>
              </a:rPr>
              <a:t>src</a:t>
            </a:r>
            <a:r>
              <a:rPr lang="en-US" altLang="zh-TW" sz="2800" dirty="0" smtClean="0">
                <a:solidFill>
                  <a:schemeClr val="tx2"/>
                </a:solidFill>
                <a:ea typeface="標楷體" panose="03000509000000000000" pitchFamily="65" charset="-120"/>
              </a:rPr>
              <a:t>&gt;(</a:t>
            </a:r>
            <a:r>
              <a:rPr lang="zh-TW" altLang="en-US" sz="2800" dirty="0" smtClean="0">
                <a:solidFill>
                  <a:schemeClr val="tx2"/>
                </a:solidFill>
                <a:ea typeface="標楷體" panose="03000509000000000000" pitchFamily="65" charset="-120"/>
              </a:rPr>
              <a:t>套件名稱</a:t>
            </a:r>
            <a:r>
              <a:rPr lang="en-US" altLang="zh-TW" sz="2800" dirty="0" smtClean="0">
                <a:solidFill>
                  <a:schemeClr val="tx2"/>
                </a:solidFill>
                <a:ea typeface="標楷體" panose="03000509000000000000" pitchFamily="65" charset="-120"/>
              </a:rPr>
              <a:t>)</a:t>
            </a:r>
            <a:r>
              <a:rPr lang="zh-TW" altLang="en-US" sz="2800" dirty="0" smtClean="0">
                <a:solidFill>
                  <a:schemeClr val="tx2"/>
                </a:solidFill>
                <a:ea typeface="標楷體" panose="03000509000000000000" pitchFamily="65" charset="-120"/>
              </a:rPr>
              <a:t>」。</a:t>
            </a:r>
            <a:endParaRPr lang="en-US" altLang="zh-TW"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893315F-C958-4E47-AF9B-2D7E9168848B}" type="slidenum">
              <a:rPr kumimoji="0" lang="en-US" altLang="zh-TW" sz="1200">
                <a:latin typeface="Garamond" panose="02020404030301010803" pitchFamily="18" charset="0"/>
              </a:rPr>
              <a:pPr>
                <a:spcBef>
                  <a:spcPct val="0"/>
                </a:spcBef>
                <a:buClrTx/>
                <a:buSzTx/>
                <a:buFontTx/>
                <a:buNone/>
              </a:pPr>
              <a:t>16</a:t>
            </a:fld>
            <a:endParaRPr kumimoji="0" lang="en-US" altLang="zh-TW" sz="1200" dirty="0">
              <a:latin typeface="Garamond" panose="02020404030301010803" pitchFamily="18" charset="0"/>
            </a:endParaRPr>
          </a:p>
        </p:txBody>
      </p:sp>
      <p:sp>
        <p:nvSpPr>
          <p:cNvPr id="19459"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建立</a:t>
            </a:r>
            <a:r>
              <a:rPr lang="en-US" altLang="zh-TW" sz="4000" dirty="0" err="1" smtClean="0">
                <a:solidFill>
                  <a:srgbClr val="006633"/>
                </a:solidFill>
                <a:ea typeface="標楷體" panose="03000509000000000000" pitchFamily="65" charset="-120"/>
              </a:rPr>
              <a:t>ImageAdapter</a:t>
            </a:r>
            <a:r>
              <a:rPr lang="zh-TW" altLang="en-US" sz="4000" dirty="0" smtClean="0">
                <a:solidFill>
                  <a:srgbClr val="006633"/>
                </a:solidFill>
                <a:ea typeface="標楷體" panose="03000509000000000000" pitchFamily="65" charset="-120"/>
              </a:rPr>
              <a:t>類別的步驟</a:t>
            </a:r>
            <a:endParaRPr lang="en-US" altLang="zh-TW" sz="4000" dirty="0" smtClean="0">
              <a:ea typeface="標楷體" panose="03000509000000000000" pitchFamily="65" charset="-120"/>
            </a:endParaRPr>
          </a:p>
        </p:txBody>
      </p:sp>
      <p:sp>
        <p:nvSpPr>
          <p:cNvPr id="19460" name="Rectangle 5"/>
          <p:cNvSpPr>
            <a:spLocks noGrp="1" noChangeArrowheads="1"/>
          </p:cNvSpPr>
          <p:nvPr>
            <p:ph type="body" idx="1"/>
          </p:nvPr>
        </p:nvSpPr>
        <p:spPr>
          <a:xfrm>
            <a:off x="533400" y="1143000"/>
            <a:ext cx="8001000" cy="4419600"/>
          </a:xfrm>
        </p:spPr>
        <p:txBody>
          <a:bodyPr/>
          <a:lstStyle/>
          <a:p>
            <a:pPr marL="1619250" indent="-1619250"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Step 2.</a:t>
            </a:r>
            <a:r>
              <a:rPr lang="zh-TW" altLang="en-US" sz="2400" dirty="0" smtClean="0">
                <a:solidFill>
                  <a:schemeClr val="tx2"/>
                </a:solidFill>
                <a:ea typeface="標楷體" panose="03000509000000000000" pitchFamily="65" charset="-120"/>
              </a:rPr>
              <a:t> </a:t>
            </a:r>
            <a:r>
              <a:rPr lang="en-US" altLang="zh-TW" sz="2400" dirty="0" smtClean="0">
                <a:solidFill>
                  <a:schemeClr val="tx2"/>
                </a:solidFill>
                <a:ea typeface="標楷體" panose="03000509000000000000" pitchFamily="65" charset="-120"/>
              </a:rPr>
              <a:t>	</a:t>
            </a:r>
            <a:r>
              <a:rPr lang="zh-TW" altLang="en-US" sz="2400" dirty="0" smtClean="0">
                <a:solidFill>
                  <a:schemeClr val="tx2"/>
                </a:solidFill>
                <a:ea typeface="標楷體" panose="03000509000000000000" pitchFamily="65" charset="-120"/>
              </a:rPr>
              <a:t>在該套件名稱上按下滑鼠右鍵，在彈出的選單中選擇</a:t>
            </a:r>
            <a:r>
              <a:rPr lang="en-US" altLang="zh-TW" sz="2400" dirty="0" smtClean="0">
                <a:solidFill>
                  <a:schemeClr val="tx2"/>
                </a:solidFill>
                <a:ea typeface="標楷體" panose="03000509000000000000" pitchFamily="65" charset="-120"/>
              </a:rPr>
              <a:t>New&gt;Class</a:t>
            </a:r>
            <a:r>
              <a:rPr lang="zh-TW" altLang="en-US" sz="2400" dirty="0" smtClean="0">
                <a:solidFill>
                  <a:schemeClr val="tx2"/>
                </a:solidFill>
                <a:ea typeface="標楷體" panose="03000509000000000000" pitchFamily="65" charset="-120"/>
              </a:rPr>
              <a:t>，就會看到如下的對話盒。</a:t>
            </a:r>
            <a:endParaRPr lang="en-US" altLang="zh-TW" sz="2400" dirty="0" smtClean="0">
              <a:solidFill>
                <a:schemeClr val="tx2"/>
              </a:solidFill>
              <a:ea typeface="標楷體" panose="03000509000000000000" pitchFamily="65" charset="-120"/>
            </a:endParaRPr>
          </a:p>
        </p:txBody>
      </p:sp>
      <p:pic>
        <p:nvPicPr>
          <p:cNvPr id="19461" name="圖片 4" descr="fig25-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17700"/>
            <a:ext cx="5334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F0ECBA7-F10E-44BD-B586-9B68384DBED8}" type="slidenum">
              <a:rPr kumimoji="0" lang="en-US" altLang="zh-TW" sz="1200">
                <a:latin typeface="Garamond" panose="02020404030301010803" pitchFamily="18" charset="0"/>
              </a:rPr>
              <a:pPr>
                <a:spcBef>
                  <a:spcPct val="0"/>
                </a:spcBef>
                <a:buClrTx/>
                <a:buSzTx/>
                <a:buFontTx/>
                <a:buNone/>
              </a:pPr>
              <a:t>17</a:t>
            </a:fld>
            <a:endParaRPr kumimoji="0" lang="en-US" altLang="zh-TW" sz="1200" dirty="0">
              <a:latin typeface="Garamond" panose="02020404030301010803" pitchFamily="18" charset="0"/>
            </a:endParaRPr>
          </a:p>
        </p:txBody>
      </p:sp>
      <p:sp>
        <p:nvSpPr>
          <p:cNvPr id="20483"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建立</a:t>
            </a:r>
            <a:r>
              <a:rPr lang="en-US" altLang="zh-TW" sz="4000" dirty="0" err="1" smtClean="0">
                <a:solidFill>
                  <a:srgbClr val="006633"/>
                </a:solidFill>
                <a:ea typeface="標楷體" panose="03000509000000000000" pitchFamily="65" charset="-120"/>
              </a:rPr>
              <a:t>ImageAdapter</a:t>
            </a:r>
            <a:r>
              <a:rPr lang="zh-TW" altLang="en-US" sz="4000" dirty="0" smtClean="0">
                <a:solidFill>
                  <a:srgbClr val="006633"/>
                </a:solidFill>
                <a:ea typeface="標楷體" panose="03000509000000000000" pitchFamily="65" charset="-120"/>
              </a:rPr>
              <a:t>類別的步驟</a:t>
            </a:r>
            <a:endParaRPr lang="en-US" altLang="zh-TW" sz="4000" dirty="0" smtClean="0">
              <a:ea typeface="標楷體" panose="03000509000000000000" pitchFamily="65" charset="-120"/>
            </a:endParaRPr>
          </a:p>
        </p:txBody>
      </p:sp>
      <p:sp>
        <p:nvSpPr>
          <p:cNvPr id="20484" name="Rectangle 5"/>
          <p:cNvSpPr>
            <a:spLocks noGrp="1" noChangeArrowheads="1"/>
          </p:cNvSpPr>
          <p:nvPr>
            <p:ph type="body" idx="1"/>
          </p:nvPr>
        </p:nvSpPr>
        <p:spPr>
          <a:xfrm>
            <a:off x="533400" y="1143000"/>
            <a:ext cx="8001000" cy="5105400"/>
          </a:xfrm>
        </p:spPr>
        <p:txBody>
          <a:bodyPr/>
          <a:lstStyle/>
          <a:p>
            <a:pPr marL="1619250" indent="-161925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Step 3.</a:t>
            </a:r>
            <a:r>
              <a:rPr lang="zh-TW" altLang="en-US" sz="2800" dirty="0" smtClean="0">
                <a:solidFill>
                  <a:schemeClr val="tx2"/>
                </a:solidFill>
                <a:ea typeface="標楷體" panose="03000509000000000000" pitchFamily="65" charset="-120"/>
              </a:rPr>
              <a:t> </a:t>
            </a:r>
            <a:r>
              <a:rPr lang="en-US" altLang="zh-TW" sz="2800" dirty="0" smtClean="0">
                <a:solidFill>
                  <a:schemeClr val="tx2"/>
                </a:solidFill>
                <a:ea typeface="標楷體" panose="03000509000000000000" pitchFamily="65" charset="-120"/>
              </a:rPr>
              <a:t>	</a:t>
            </a:r>
            <a:r>
              <a:rPr lang="zh-TW" altLang="en-US" sz="2800" dirty="0" smtClean="0">
                <a:solidFill>
                  <a:schemeClr val="tx2"/>
                </a:solidFill>
                <a:ea typeface="標楷體" panose="03000509000000000000" pitchFamily="65" charset="-120"/>
              </a:rPr>
              <a:t>在對話盒中的</a:t>
            </a:r>
            <a:r>
              <a:rPr lang="en-US" altLang="zh-TW" sz="2800" dirty="0" smtClean="0">
                <a:solidFill>
                  <a:schemeClr val="tx2"/>
                </a:solidFill>
                <a:ea typeface="標楷體" panose="03000509000000000000" pitchFamily="65" charset="-120"/>
              </a:rPr>
              <a:t>Name</a:t>
            </a:r>
            <a:r>
              <a:rPr lang="zh-TW" altLang="en-US" sz="2800" dirty="0" smtClean="0">
                <a:solidFill>
                  <a:schemeClr val="tx2"/>
                </a:solidFill>
                <a:ea typeface="標楷體" panose="03000509000000000000" pitchFamily="65" charset="-120"/>
              </a:rPr>
              <a:t>欄位輸入</a:t>
            </a:r>
            <a:r>
              <a:rPr lang="en-US" altLang="zh-TW" sz="2800" dirty="0" err="1" smtClean="0">
                <a:solidFill>
                  <a:schemeClr val="tx2"/>
                </a:solidFill>
                <a:ea typeface="標楷體" panose="03000509000000000000" pitchFamily="65" charset="-120"/>
              </a:rPr>
              <a:t>ImageAdapter</a:t>
            </a:r>
            <a:r>
              <a:rPr lang="zh-TW" altLang="en-US" sz="2800" dirty="0" smtClean="0">
                <a:solidFill>
                  <a:schemeClr val="tx2"/>
                </a:solidFill>
                <a:ea typeface="標楷體" panose="03000509000000000000" pitchFamily="65" charset="-120"/>
              </a:rPr>
              <a:t>（也就是我們想要的類別名稱），然後按下在</a:t>
            </a:r>
            <a:r>
              <a:rPr lang="en-US" altLang="zh-TW" sz="2800" dirty="0" smtClean="0">
                <a:solidFill>
                  <a:schemeClr val="tx2"/>
                </a:solidFill>
                <a:ea typeface="標楷體" panose="03000509000000000000" pitchFamily="65" charset="-120"/>
              </a:rPr>
              <a:t>Superclass</a:t>
            </a:r>
            <a:r>
              <a:rPr lang="zh-TW" altLang="en-US" sz="2800" dirty="0" smtClean="0">
                <a:solidFill>
                  <a:schemeClr val="tx2"/>
                </a:solidFill>
                <a:ea typeface="標楷體" panose="03000509000000000000" pitchFamily="65" charset="-120"/>
              </a:rPr>
              <a:t>欄位右邊的</a:t>
            </a:r>
            <a:r>
              <a:rPr lang="en-US" altLang="zh-TW" sz="2800" dirty="0" smtClean="0">
                <a:solidFill>
                  <a:schemeClr val="tx2"/>
                </a:solidFill>
                <a:ea typeface="標楷體" panose="03000509000000000000" pitchFamily="65" charset="-120"/>
              </a:rPr>
              <a:t>Browse</a:t>
            </a:r>
            <a:r>
              <a:rPr lang="zh-TW" altLang="en-US" sz="2800" dirty="0" smtClean="0">
                <a:solidFill>
                  <a:schemeClr val="tx2"/>
                </a:solidFill>
                <a:ea typeface="標楷體" panose="03000509000000000000" pitchFamily="65" charset="-120"/>
              </a:rPr>
              <a:t>按鈕，在出現的對話盒的最上面的欄位輸入</a:t>
            </a:r>
            <a:r>
              <a:rPr lang="en-US" altLang="zh-TW" sz="2800" dirty="0" err="1" smtClean="0">
                <a:solidFill>
                  <a:schemeClr val="tx2"/>
                </a:solidFill>
                <a:ea typeface="標楷體" panose="03000509000000000000" pitchFamily="65" charset="-120"/>
              </a:rPr>
              <a:t>BaseAdapter</a:t>
            </a:r>
            <a:r>
              <a:rPr lang="zh-TW" altLang="en-US" sz="2800" dirty="0" smtClean="0">
                <a:solidFill>
                  <a:schemeClr val="tx2"/>
                </a:solidFill>
                <a:ea typeface="標楷體" panose="03000509000000000000" pitchFamily="65" charset="-120"/>
              </a:rPr>
              <a:t>，下方清單就會顯示</a:t>
            </a:r>
            <a:r>
              <a:rPr lang="en-US" altLang="zh-TW" sz="2800" dirty="0" err="1" smtClean="0">
                <a:solidFill>
                  <a:schemeClr val="tx2"/>
                </a:solidFill>
                <a:ea typeface="標楷體" panose="03000509000000000000" pitchFamily="65" charset="-120"/>
              </a:rPr>
              <a:t>BaseAdapter</a:t>
            </a:r>
            <a:r>
              <a:rPr lang="zh-TW" altLang="en-US" sz="2800" dirty="0" smtClean="0">
                <a:solidFill>
                  <a:schemeClr val="tx2"/>
                </a:solidFill>
                <a:ea typeface="標楷體" panose="03000509000000000000" pitchFamily="65" charset="-120"/>
              </a:rPr>
              <a:t>類別，用滑鼠快按二下該類別就會自動回到原來的對話盒，並完成填入</a:t>
            </a:r>
            <a:r>
              <a:rPr lang="en-US" altLang="zh-TW" sz="2800" dirty="0" smtClean="0">
                <a:solidFill>
                  <a:schemeClr val="tx2"/>
                </a:solidFill>
                <a:ea typeface="標楷體" panose="03000509000000000000" pitchFamily="65" charset="-120"/>
              </a:rPr>
              <a:t>Superclass</a:t>
            </a:r>
            <a:r>
              <a:rPr lang="zh-TW" altLang="en-US" sz="2800" dirty="0" smtClean="0">
                <a:solidFill>
                  <a:schemeClr val="tx2"/>
                </a:solidFill>
                <a:ea typeface="標楷體" panose="03000509000000000000" pitchFamily="65" charset="-120"/>
              </a:rPr>
              <a:t>欄位。</a:t>
            </a:r>
          </a:p>
          <a:p>
            <a:pPr marL="1619250" indent="-161925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Step </a:t>
            </a:r>
            <a:r>
              <a:rPr lang="en-US" altLang="zh-TW" sz="2800" dirty="0" smtClean="0">
                <a:solidFill>
                  <a:schemeClr val="tx2"/>
                </a:solidFill>
                <a:ea typeface="標楷體" panose="03000509000000000000" pitchFamily="65" charset="-120"/>
              </a:rPr>
              <a:t>4.</a:t>
            </a:r>
            <a:r>
              <a:rPr lang="zh-TW" altLang="en-US" sz="2800" dirty="0" smtClean="0">
                <a:solidFill>
                  <a:schemeClr val="tx2"/>
                </a:solidFill>
                <a:ea typeface="標楷體" panose="03000509000000000000" pitchFamily="65" charset="-120"/>
              </a:rPr>
              <a:t> </a:t>
            </a:r>
            <a:r>
              <a:rPr lang="en-US" altLang="zh-TW" sz="2800" dirty="0" smtClean="0">
                <a:solidFill>
                  <a:schemeClr val="tx2"/>
                </a:solidFill>
                <a:ea typeface="標楷體" panose="03000509000000000000" pitchFamily="65" charset="-120"/>
              </a:rPr>
              <a:t>	</a:t>
            </a:r>
            <a:r>
              <a:rPr lang="zh-TW" altLang="en-US" sz="2800" dirty="0" smtClean="0">
                <a:solidFill>
                  <a:schemeClr val="tx2"/>
                </a:solidFill>
                <a:ea typeface="標楷體" panose="03000509000000000000" pitchFamily="65" charset="-120"/>
              </a:rPr>
              <a:t>按下</a:t>
            </a:r>
            <a:r>
              <a:rPr lang="en-US" altLang="zh-TW" sz="2800" dirty="0" smtClean="0">
                <a:solidFill>
                  <a:schemeClr val="tx2"/>
                </a:solidFill>
                <a:ea typeface="標楷體" panose="03000509000000000000" pitchFamily="65" charset="-120"/>
              </a:rPr>
              <a:t>Finish</a:t>
            </a:r>
            <a:r>
              <a:rPr lang="zh-TW" altLang="en-US" sz="2800" dirty="0" smtClean="0">
                <a:solidFill>
                  <a:schemeClr val="tx2"/>
                </a:solidFill>
                <a:ea typeface="標楷體" panose="03000509000000000000" pitchFamily="65" charset="-120"/>
              </a:rPr>
              <a:t>按鈕，在</a:t>
            </a:r>
            <a:r>
              <a:rPr lang="en-US" altLang="zh-TW" sz="2800" dirty="0" smtClean="0">
                <a:solidFill>
                  <a:schemeClr val="tx2"/>
                </a:solidFill>
                <a:ea typeface="標楷體" panose="03000509000000000000" pitchFamily="65" charset="-120"/>
              </a:rPr>
              <a:t>Eclipse</a:t>
            </a:r>
            <a:r>
              <a:rPr lang="zh-TW" altLang="en-US" sz="2800" dirty="0" smtClean="0">
                <a:solidFill>
                  <a:schemeClr val="tx2"/>
                </a:solidFill>
                <a:ea typeface="標楷體" panose="03000509000000000000" pitchFamily="65" charset="-120"/>
              </a:rPr>
              <a:t>中央的程式碼視窗中就會出現</a:t>
            </a:r>
            <a:r>
              <a:rPr lang="en-US" altLang="zh-TW" sz="2800" dirty="0" smtClean="0">
                <a:solidFill>
                  <a:schemeClr val="tx2"/>
                </a:solidFill>
                <a:ea typeface="標楷體" panose="03000509000000000000" pitchFamily="65" charset="-120"/>
              </a:rPr>
              <a:t>ImageAdapter.java</a:t>
            </a:r>
            <a:r>
              <a:rPr lang="zh-TW" altLang="en-US" sz="2800" dirty="0" smtClean="0">
                <a:solidFill>
                  <a:schemeClr val="tx2"/>
                </a:solidFill>
                <a:ea typeface="標楷體" panose="03000509000000000000" pitchFamily="65" charset="-120"/>
              </a:rPr>
              <a:t>程式檔的編輯畫面。</a:t>
            </a:r>
            <a:endParaRPr lang="en-US" altLang="zh-TW"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23B76D44-B257-476D-8EB6-6D776DB99569}" type="slidenum">
              <a:rPr kumimoji="0" lang="en-US" altLang="zh-TW" sz="1200">
                <a:latin typeface="Garamond" panose="02020404030301010803" pitchFamily="18" charset="0"/>
              </a:rPr>
              <a:pPr algn="r" eaLnBrk="1" hangingPunct="1">
                <a:spcBef>
                  <a:spcPct val="0"/>
                </a:spcBef>
                <a:buClrTx/>
                <a:buSzTx/>
                <a:buFontTx/>
                <a:buNone/>
              </a:pPr>
              <a:t>18</a:t>
            </a:fld>
            <a:endParaRPr kumimoji="0" lang="en-US" altLang="zh-TW" sz="1200" dirty="0">
              <a:latin typeface="Garamond" panose="02020404030301010803" pitchFamily="18" charset="0"/>
            </a:endParaRPr>
          </a:p>
        </p:txBody>
      </p:sp>
      <p:sp>
        <p:nvSpPr>
          <p:cNvPr id="21507" name="Rectangle 4"/>
          <p:cNvSpPr>
            <a:spLocks noGrp="1" noChangeArrowheads="1"/>
          </p:cNvSpPr>
          <p:nvPr>
            <p:ph type="title" idx="4294967295"/>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err="1" smtClean="0">
                <a:ea typeface="標楷體" panose="03000509000000000000" pitchFamily="65" charset="-120"/>
              </a:rPr>
              <a:t>GridView</a:t>
            </a:r>
            <a:r>
              <a:rPr lang="zh-TW" altLang="en-US" sz="4000" dirty="0" smtClean="0">
                <a:ea typeface="標楷體" panose="03000509000000000000" pitchFamily="65" charset="-120"/>
              </a:rPr>
              <a:t>組件的用法</a:t>
            </a:r>
            <a:endParaRPr lang="en-US" altLang="zh-TW" sz="4000" dirty="0" smtClean="0">
              <a:ea typeface="標楷體" panose="03000509000000000000" pitchFamily="65" charset="-120"/>
            </a:endParaRPr>
          </a:p>
        </p:txBody>
      </p:sp>
      <p:sp>
        <p:nvSpPr>
          <p:cNvPr id="21508" name="Rectangle 5"/>
          <p:cNvSpPr>
            <a:spLocks noGrp="1" noChangeArrowheads="1"/>
          </p:cNvSpPr>
          <p:nvPr>
            <p:ph type="body" idx="4294967295"/>
          </p:nvPr>
        </p:nvSpPr>
        <p:spPr>
          <a:xfrm>
            <a:off x="533400" y="1143000"/>
            <a:ext cx="8229600" cy="5257800"/>
          </a:xfrm>
        </p:spPr>
        <p:txBody>
          <a:bodyPr/>
          <a:lstStyle/>
          <a:p>
            <a:pPr marL="1346200" indent="-134620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Step 1.	</a:t>
            </a:r>
            <a:r>
              <a:rPr lang="zh-TW" altLang="en-US" sz="2800" dirty="0" smtClean="0">
                <a:solidFill>
                  <a:schemeClr val="tx2"/>
                </a:solidFill>
                <a:ea typeface="標楷體" panose="03000509000000000000" pitchFamily="65" charset="-120"/>
              </a:rPr>
              <a:t>在專案的</a:t>
            </a:r>
            <a:r>
              <a:rPr lang="en-US" altLang="zh-TW" sz="2800" dirty="0" smtClean="0">
                <a:solidFill>
                  <a:schemeClr val="tx2"/>
                </a:solidFill>
                <a:ea typeface="標楷體" panose="03000509000000000000" pitchFamily="65" charset="-120"/>
              </a:rPr>
              <a:t>res/layout</a:t>
            </a:r>
            <a:r>
              <a:rPr lang="zh-TW" altLang="en-US" sz="2800" dirty="0" smtClean="0">
                <a:solidFill>
                  <a:schemeClr val="tx2"/>
                </a:solidFill>
                <a:ea typeface="標楷體" panose="03000509000000000000" pitchFamily="65" charset="-120"/>
              </a:rPr>
              <a:t>資料夾下的介面佈局檔中建立一個</a:t>
            </a:r>
            <a:r>
              <a:rPr lang="en-US" altLang="zh-TW" sz="2800" dirty="0" err="1" smtClean="0">
                <a:solidFill>
                  <a:schemeClr val="tx2"/>
                </a:solidFill>
                <a:ea typeface="標楷體" panose="03000509000000000000" pitchFamily="65" charset="-120"/>
              </a:rPr>
              <a:t>GridView</a:t>
            </a:r>
            <a:r>
              <a:rPr lang="zh-TW" altLang="en-US" sz="2800" dirty="0" smtClean="0">
                <a:solidFill>
                  <a:schemeClr val="tx2"/>
                </a:solidFill>
                <a:ea typeface="標楷體" panose="03000509000000000000" pitchFamily="65" charset="-120"/>
              </a:rPr>
              <a:t>元件標籤並完成命名和設定屬性如下：</a:t>
            </a: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&lt;</a:t>
            </a:r>
            <a:r>
              <a:rPr lang="en-US" altLang="zh-TW" sz="2000" dirty="0" err="1" smtClean="0">
                <a:solidFill>
                  <a:schemeClr val="tx2"/>
                </a:solidFill>
                <a:ea typeface="標楷體" panose="03000509000000000000" pitchFamily="65" charset="-120"/>
              </a:rPr>
              <a:t>GridView</a:t>
            </a: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android:id</a:t>
            </a:r>
            <a:r>
              <a:rPr lang="en-US" altLang="zh-TW" sz="2000" dirty="0" smtClean="0">
                <a:solidFill>
                  <a:schemeClr val="tx2"/>
                </a:solidFill>
                <a:ea typeface="標楷體" panose="03000509000000000000" pitchFamily="65" charset="-120"/>
              </a:rPr>
              <a:t>="@+id/</a:t>
            </a:r>
            <a:r>
              <a:rPr lang="en-US" altLang="zh-TW" sz="2000" dirty="0" err="1" smtClean="0">
                <a:solidFill>
                  <a:schemeClr val="tx2"/>
                </a:solidFill>
                <a:ea typeface="標楷體" panose="03000509000000000000" pitchFamily="65" charset="-120"/>
              </a:rPr>
              <a:t>grdView</a:t>
            </a:r>
            <a:r>
              <a:rPr lang="en-US" altLang="zh-TW" sz="2000" dirty="0" smtClean="0">
                <a:solidFill>
                  <a:schemeClr val="tx2"/>
                </a:solidFill>
                <a:ea typeface="標楷體" panose="03000509000000000000" pitchFamily="65" charset="-120"/>
              </a:rPr>
              <a:t>“</a:t>
            </a:r>
            <a:br>
              <a:rPr lang="en-US" altLang="zh-TW" sz="20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android:layout_width</a:t>
            </a:r>
            <a:r>
              <a:rPr lang="en-US" altLang="zh-TW" sz="2000" dirty="0" smtClean="0">
                <a:solidFill>
                  <a:schemeClr val="tx2"/>
                </a:solidFill>
                <a:ea typeface="標楷體" panose="03000509000000000000" pitchFamily="65" charset="-120"/>
              </a:rPr>
              <a:t>="</a:t>
            </a:r>
            <a:r>
              <a:rPr lang="en-US" altLang="zh-TW" sz="2000" dirty="0" err="1" smtClean="0">
                <a:solidFill>
                  <a:schemeClr val="tx2"/>
                </a:solidFill>
                <a:ea typeface="標楷體" panose="03000509000000000000" pitchFamily="65" charset="-120"/>
              </a:rPr>
              <a:t>fill_parent</a:t>
            </a:r>
            <a:r>
              <a:rPr lang="en-US" altLang="zh-TW" sz="2000" dirty="0" smtClean="0">
                <a:solidFill>
                  <a:schemeClr val="tx2"/>
                </a:solidFill>
                <a:ea typeface="標楷體" panose="03000509000000000000" pitchFamily="65" charset="-120"/>
              </a:rPr>
              <a:t>" </a:t>
            </a:r>
            <a:br>
              <a:rPr lang="en-US" altLang="zh-TW" sz="20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android:layout_height</a:t>
            </a:r>
            <a:r>
              <a:rPr lang="en-US" altLang="zh-TW" sz="2000" dirty="0" smtClean="0">
                <a:solidFill>
                  <a:schemeClr val="tx2"/>
                </a:solidFill>
                <a:ea typeface="標楷體" panose="03000509000000000000" pitchFamily="65" charset="-120"/>
              </a:rPr>
              <a:t>="</a:t>
            </a:r>
            <a:r>
              <a:rPr lang="en-US" altLang="zh-TW" sz="2000" dirty="0" err="1" smtClean="0">
                <a:solidFill>
                  <a:schemeClr val="tx2"/>
                </a:solidFill>
                <a:ea typeface="標楷體" panose="03000509000000000000" pitchFamily="65" charset="-120"/>
              </a:rPr>
              <a:t>fill_parent</a:t>
            </a:r>
            <a:r>
              <a:rPr lang="en-US" altLang="zh-TW" sz="2000" dirty="0" smtClean="0">
                <a:solidFill>
                  <a:schemeClr val="tx2"/>
                </a:solidFill>
                <a:ea typeface="標楷體" panose="03000509000000000000" pitchFamily="65" charset="-120"/>
              </a:rPr>
              <a:t>“</a:t>
            </a:r>
            <a:br>
              <a:rPr lang="en-US" altLang="zh-TW" sz="20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android:numColumns</a:t>
            </a:r>
            <a:r>
              <a:rPr lang="en-US" altLang="zh-TW" sz="2000" dirty="0" smtClean="0">
                <a:solidFill>
                  <a:schemeClr val="tx2"/>
                </a:solidFill>
                <a:ea typeface="標楷體" panose="03000509000000000000" pitchFamily="65" charset="-120"/>
              </a:rPr>
              <a:t>="</a:t>
            </a:r>
            <a:r>
              <a:rPr lang="en-US" altLang="zh-TW" sz="2000" dirty="0" err="1" smtClean="0">
                <a:solidFill>
                  <a:schemeClr val="tx2"/>
                </a:solidFill>
                <a:ea typeface="標楷體" panose="03000509000000000000" pitchFamily="65" charset="-120"/>
              </a:rPr>
              <a:t>auto_fit</a:t>
            </a:r>
            <a:r>
              <a:rPr lang="en-US" altLang="zh-TW" sz="2000" dirty="0" smtClean="0">
                <a:solidFill>
                  <a:schemeClr val="tx2"/>
                </a:solidFill>
                <a:ea typeface="標楷體" panose="03000509000000000000" pitchFamily="65" charset="-120"/>
              </a:rPr>
              <a:t>“</a:t>
            </a:r>
            <a:br>
              <a:rPr lang="en-US" altLang="zh-TW" sz="20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android:verticalSpacing</a:t>
            </a:r>
            <a:r>
              <a:rPr lang="en-US" altLang="zh-TW" sz="2000" dirty="0" smtClean="0">
                <a:solidFill>
                  <a:schemeClr val="tx2"/>
                </a:solidFill>
                <a:ea typeface="標楷體" panose="03000509000000000000" pitchFamily="65" charset="-120"/>
              </a:rPr>
              <a:t>="12dp“</a:t>
            </a:r>
            <a:br>
              <a:rPr lang="en-US" altLang="zh-TW" sz="20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android:horizontalSpacing</a:t>
            </a:r>
            <a:r>
              <a:rPr lang="en-US" altLang="zh-TW" sz="2000" dirty="0" smtClean="0">
                <a:solidFill>
                  <a:schemeClr val="tx2"/>
                </a:solidFill>
                <a:ea typeface="標楷體" panose="03000509000000000000" pitchFamily="65" charset="-120"/>
              </a:rPr>
              <a:t>="12dp“</a:t>
            </a:r>
            <a:br>
              <a:rPr lang="en-US" altLang="zh-TW" sz="20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android:columnWidth</a:t>
            </a:r>
            <a:r>
              <a:rPr lang="en-US" altLang="zh-TW" sz="2000" dirty="0" smtClean="0">
                <a:solidFill>
                  <a:schemeClr val="tx2"/>
                </a:solidFill>
                <a:ea typeface="標楷體" panose="03000509000000000000" pitchFamily="65" charset="-120"/>
              </a:rPr>
              <a:t>="80dp“</a:t>
            </a:r>
            <a:br>
              <a:rPr lang="en-US" altLang="zh-TW" sz="20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android:stretchMode</a:t>
            </a:r>
            <a:r>
              <a:rPr lang="en-US" altLang="zh-TW" sz="2000" dirty="0" smtClean="0">
                <a:solidFill>
                  <a:schemeClr val="tx2"/>
                </a:solidFill>
                <a:ea typeface="標楷體" panose="03000509000000000000" pitchFamily="65" charset="-120"/>
              </a:rPr>
              <a:t>="</a:t>
            </a:r>
            <a:r>
              <a:rPr lang="en-US" altLang="zh-TW" sz="2000" dirty="0" err="1" smtClean="0">
                <a:solidFill>
                  <a:schemeClr val="tx2"/>
                </a:solidFill>
                <a:ea typeface="標楷體" panose="03000509000000000000" pitchFamily="65" charset="-120"/>
              </a:rPr>
              <a:t>columnWidth</a:t>
            </a:r>
            <a:r>
              <a:rPr lang="en-US" altLang="zh-TW" sz="2000" dirty="0" smtClean="0">
                <a:solidFill>
                  <a:schemeClr val="tx2"/>
                </a:solidFill>
                <a:ea typeface="標楷體" panose="03000509000000000000" pitchFamily="65" charset="-120"/>
              </a:rPr>
              <a:t>“</a:t>
            </a:r>
            <a:br>
              <a:rPr lang="en-US" altLang="zh-TW" sz="20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android:gravity</a:t>
            </a:r>
            <a:r>
              <a:rPr lang="en-US" altLang="zh-TW" sz="2000" dirty="0" smtClean="0">
                <a:solidFill>
                  <a:schemeClr val="tx2"/>
                </a:solidFill>
                <a:ea typeface="標楷體" panose="03000509000000000000" pitchFamily="65" charset="-120"/>
              </a:rPr>
              <a:t>="center“</a:t>
            </a:r>
            <a:br>
              <a:rPr lang="en-US" altLang="zh-TW" sz="2000" dirty="0" smtClean="0">
                <a:solidFill>
                  <a:schemeClr val="tx2"/>
                </a:solidFill>
                <a:ea typeface="標楷體" panose="03000509000000000000" pitchFamily="65" charset="-120"/>
              </a:rPr>
            </a:br>
            <a:r>
              <a:rPr lang="en-US" altLang="zh-TW" sz="2000" dirty="0" smtClean="0">
                <a:solidFill>
                  <a:schemeClr val="tx2"/>
                </a:solidFill>
                <a:ea typeface="標楷體" panose="03000509000000000000" pitchFamily="65" charset="-120"/>
              </a:rPr>
              <a:t>	/&gt;</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7369ACC7-73E1-485F-AC0A-E4555CBC7ED4}" type="slidenum">
              <a:rPr kumimoji="0" lang="en-US" altLang="zh-TW" sz="1200">
                <a:latin typeface="Garamond" panose="02020404030301010803" pitchFamily="18" charset="0"/>
              </a:rPr>
              <a:pPr algn="r" eaLnBrk="1" hangingPunct="1">
                <a:spcBef>
                  <a:spcPct val="0"/>
                </a:spcBef>
                <a:buClrTx/>
                <a:buSzTx/>
                <a:buFontTx/>
                <a:buNone/>
              </a:pPr>
              <a:t>19</a:t>
            </a:fld>
            <a:endParaRPr kumimoji="0" lang="en-US" altLang="zh-TW" sz="1200" dirty="0">
              <a:latin typeface="Garamond" panose="02020404030301010803" pitchFamily="18" charset="0"/>
            </a:endParaRPr>
          </a:p>
        </p:txBody>
      </p:sp>
      <p:sp>
        <p:nvSpPr>
          <p:cNvPr id="22531" name="Rectangle 4"/>
          <p:cNvSpPr>
            <a:spLocks noGrp="1" noChangeArrowheads="1"/>
          </p:cNvSpPr>
          <p:nvPr>
            <p:ph type="title" idx="4294967295"/>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err="1" smtClean="0">
                <a:ea typeface="標楷體" panose="03000509000000000000" pitchFamily="65" charset="-120"/>
              </a:rPr>
              <a:t>GridView</a:t>
            </a:r>
            <a:r>
              <a:rPr lang="zh-TW" altLang="en-US" sz="4000" dirty="0" smtClean="0">
                <a:ea typeface="標楷體" panose="03000509000000000000" pitchFamily="65" charset="-120"/>
              </a:rPr>
              <a:t>組件的用法</a:t>
            </a:r>
            <a:endParaRPr lang="en-US" altLang="zh-TW" sz="4000" dirty="0" smtClean="0">
              <a:ea typeface="標楷體" panose="03000509000000000000" pitchFamily="65" charset="-120"/>
            </a:endParaRPr>
          </a:p>
        </p:txBody>
      </p:sp>
      <p:sp>
        <p:nvSpPr>
          <p:cNvPr id="22532" name="Rectangle 5"/>
          <p:cNvSpPr>
            <a:spLocks noGrp="1" noChangeArrowheads="1"/>
          </p:cNvSpPr>
          <p:nvPr>
            <p:ph type="body" idx="4294967295"/>
          </p:nvPr>
        </p:nvSpPr>
        <p:spPr>
          <a:xfrm>
            <a:off x="533400" y="1143000"/>
            <a:ext cx="8229600" cy="5257800"/>
          </a:xfrm>
        </p:spPr>
        <p:txBody>
          <a:bodyPr/>
          <a:lstStyle/>
          <a:p>
            <a:pPr marL="1346200" indent="-134620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Step 2.	</a:t>
            </a:r>
            <a:r>
              <a:rPr lang="zh-TW" altLang="en-US" sz="2800" dirty="0" smtClean="0">
                <a:solidFill>
                  <a:schemeClr val="tx2"/>
                </a:solidFill>
                <a:ea typeface="標楷體" panose="03000509000000000000" pitchFamily="65" charset="-120"/>
              </a:rPr>
              <a:t>在程式碼中呼叫</a:t>
            </a:r>
            <a:r>
              <a:rPr lang="en-US" altLang="zh-TW" sz="2800" dirty="0" err="1" smtClean="0">
                <a:solidFill>
                  <a:schemeClr val="tx2"/>
                </a:solidFill>
                <a:ea typeface="標楷體" panose="03000509000000000000" pitchFamily="65" charset="-120"/>
              </a:rPr>
              <a:t>findViewById</a:t>
            </a:r>
            <a:r>
              <a:rPr lang="en-US" altLang="zh-TW" sz="2800" dirty="0" smtClean="0">
                <a:solidFill>
                  <a:schemeClr val="tx2"/>
                </a:solidFill>
                <a:ea typeface="標楷體" panose="03000509000000000000" pitchFamily="65" charset="-120"/>
              </a:rPr>
              <a:t>()</a:t>
            </a:r>
            <a:r>
              <a:rPr lang="zh-TW" altLang="en-US" sz="2800" dirty="0" smtClean="0">
                <a:solidFill>
                  <a:schemeClr val="tx2"/>
                </a:solidFill>
                <a:ea typeface="標楷體" panose="03000509000000000000" pitchFamily="65" charset="-120"/>
              </a:rPr>
              <a:t>方法取得上述的</a:t>
            </a:r>
            <a:r>
              <a:rPr lang="en-US" altLang="zh-TW" sz="2800" dirty="0" err="1" smtClean="0">
                <a:solidFill>
                  <a:schemeClr val="tx2"/>
                </a:solidFill>
                <a:ea typeface="標楷體" panose="03000509000000000000" pitchFamily="65" charset="-120"/>
              </a:rPr>
              <a:t>GridView</a:t>
            </a:r>
            <a:r>
              <a:rPr lang="zh-TW" altLang="en-US" sz="2800" dirty="0" smtClean="0">
                <a:solidFill>
                  <a:schemeClr val="tx2"/>
                </a:solidFill>
                <a:ea typeface="標楷體" panose="03000509000000000000" pitchFamily="65" charset="-120"/>
              </a:rPr>
              <a:t>組件。</a:t>
            </a: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endParaRPr lang="en-US" altLang="zh-TW" sz="2800" dirty="0" smtClean="0">
              <a:solidFill>
                <a:schemeClr val="tx2"/>
              </a:solidFill>
              <a:ea typeface="標楷體" panose="03000509000000000000" pitchFamily="65" charset="-120"/>
            </a:endParaRPr>
          </a:p>
          <a:p>
            <a:pPr marL="1346200" indent="-134620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Step 3.	</a:t>
            </a:r>
            <a:r>
              <a:rPr lang="zh-TW" altLang="en-US" sz="2800" dirty="0" smtClean="0">
                <a:solidFill>
                  <a:schemeClr val="tx2"/>
                </a:solidFill>
                <a:ea typeface="標楷體" panose="03000509000000000000" pitchFamily="65" charset="-120"/>
              </a:rPr>
              <a:t>建立一個衍生自</a:t>
            </a:r>
            <a:r>
              <a:rPr lang="en-US" altLang="zh-TW" sz="2800" dirty="0" err="1" smtClean="0">
                <a:solidFill>
                  <a:schemeClr val="tx2"/>
                </a:solidFill>
                <a:ea typeface="標楷體" panose="03000509000000000000" pitchFamily="65" charset="-120"/>
              </a:rPr>
              <a:t>BaseAdapter</a:t>
            </a:r>
            <a:r>
              <a:rPr lang="zh-TW" altLang="en-US" sz="2800" dirty="0" smtClean="0">
                <a:solidFill>
                  <a:schemeClr val="tx2"/>
                </a:solidFill>
                <a:ea typeface="標楷體" panose="03000509000000000000" pitchFamily="65" charset="-120"/>
              </a:rPr>
              <a:t>的新類別，我們可以將它取名為</a:t>
            </a:r>
            <a:r>
              <a:rPr lang="en-US" altLang="zh-TW" sz="2800" dirty="0" err="1" smtClean="0">
                <a:solidFill>
                  <a:schemeClr val="tx2"/>
                </a:solidFill>
                <a:ea typeface="標楷體" panose="03000509000000000000" pitchFamily="65" charset="-120"/>
              </a:rPr>
              <a:t>ImageAdapter</a:t>
            </a:r>
            <a:r>
              <a:rPr lang="zh-TW" altLang="en-US" sz="2800" dirty="0" smtClean="0">
                <a:solidFill>
                  <a:schemeClr val="tx2"/>
                </a:solidFill>
                <a:ea typeface="標楷體" panose="03000509000000000000" pitchFamily="65" charset="-120"/>
              </a:rPr>
              <a:t>，這個類別的功能是管理影像縮圖陣列。</a:t>
            </a: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r>
              <a:rPr lang="zh-TW" altLang="en-US" sz="2800" dirty="0" smtClean="0">
                <a:solidFill>
                  <a:schemeClr val="tx2"/>
                </a:solidFill>
                <a:ea typeface="標楷體" panose="03000509000000000000" pitchFamily="65" charset="-120"/>
              </a:rPr>
              <a:t>解說程式專案的</a:t>
            </a:r>
            <a:r>
              <a:rPr lang="en-US" altLang="zh-TW" sz="2800" dirty="0" smtClean="0">
                <a:solidFill>
                  <a:schemeClr val="tx2"/>
                </a:solidFill>
                <a:ea typeface="標楷體" panose="03000509000000000000" pitchFamily="65" charset="-120"/>
              </a:rPr>
              <a:t>ImageAdapter.java</a:t>
            </a:r>
            <a:r>
              <a:rPr lang="zh-TW" altLang="en-US" sz="2800" dirty="0" smtClean="0">
                <a:solidFill>
                  <a:schemeClr val="tx2"/>
                </a:solidFill>
                <a:ea typeface="標楷體" panose="03000509000000000000" pitchFamily="65" charset="-120"/>
              </a:rPr>
              <a:t>程式檔</a:t>
            </a: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endParaRPr lang="en-US" altLang="zh-TW" sz="20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BC59E94-B22E-4418-AC9C-35FC7B625AB0}" type="slidenum">
              <a:rPr kumimoji="0" lang="en-US" altLang="zh-TW" sz="1200">
                <a:latin typeface="Garamond" panose="02020404030301010803" pitchFamily="18" charset="0"/>
              </a:rPr>
              <a:pPr>
                <a:spcBef>
                  <a:spcPct val="0"/>
                </a:spcBef>
                <a:buClrTx/>
                <a:buSzTx/>
                <a:buFontTx/>
                <a:buNone/>
              </a:pPr>
              <a:t>2</a:t>
            </a:fld>
            <a:endParaRPr kumimoji="0" lang="en-US" altLang="zh-TW" sz="1200" dirty="0">
              <a:latin typeface="Garamond" panose="02020404030301010803" pitchFamily="18" charset="0"/>
            </a:endParaRPr>
          </a:p>
        </p:txBody>
      </p:sp>
      <p:sp>
        <p:nvSpPr>
          <p:cNvPr id="5123" name="Rectangle 2"/>
          <p:cNvSpPr>
            <a:spLocks noGrp="1" noChangeArrowheads="1"/>
          </p:cNvSpPr>
          <p:nvPr>
            <p:ph type="title"/>
          </p:nvPr>
        </p:nvSpPr>
        <p:spPr>
          <a:xfrm>
            <a:off x="457200" y="685800"/>
            <a:ext cx="8382000" cy="941388"/>
          </a:xfrm>
        </p:spPr>
        <p:txBody>
          <a:bodyPr/>
          <a:lstStyle/>
          <a:p>
            <a:pPr eaLnBrk="1" hangingPunct="1"/>
            <a:r>
              <a:rPr lang="en-US" altLang="zh-TW" sz="3600" dirty="0" smtClean="0">
                <a:ea typeface="標楷體" panose="03000509000000000000" pitchFamily="65" charset="-120"/>
              </a:rPr>
              <a:t>Part 4 </a:t>
            </a:r>
            <a:r>
              <a:rPr lang="zh-TW" altLang="en-US" sz="3600" dirty="0" smtClean="0">
                <a:ea typeface="標楷體" panose="03000509000000000000" pitchFamily="65" charset="-120"/>
              </a:rPr>
              <a:t>影像介面元件與動畫效果</a:t>
            </a:r>
            <a:endParaRPr lang="zh-TW" altLang="en-US" sz="3600" dirty="0" smtClean="0">
              <a:ea typeface="標楷體" panose="03000509000000000000" pitchFamily="65" charset="-120"/>
            </a:endParaRPr>
          </a:p>
        </p:txBody>
      </p:sp>
      <p:sp>
        <p:nvSpPr>
          <p:cNvPr id="5124" name="Rectangle 3"/>
          <p:cNvSpPr>
            <a:spLocks noGrp="1" noChangeArrowheads="1"/>
          </p:cNvSpPr>
          <p:nvPr>
            <p:ph type="body" idx="1"/>
          </p:nvPr>
        </p:nvSpPr>
        <p:spPr>
          <a:xfrm>
            <a:off x="1066800" y="1752600"/>
            <a:ext cx="7848600" cy="4038600"/>
          </a:xfrm>
        </p:spPr>
        <p:txBody>
          <a:bodyPr/>
          <a:lstStyle/>
          <a:p>
            <a:pPr marL="1254125" indent="-1254125"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單元</a:t>
            </a:r>
            <a:r>
              <a:rPr lang="en-US" altLang="zh-TW" sz="2400" dirty="0" smtClean="0">
                <a:solidFill>
                  <a:schemeClr val="tx2"/>
                </a:solidFill>
                <a:ea typeface="標楷體" panose="03000509000000000000" pitchFamily="65" charset="-120"/>
              </a:rPr>
              <a:t>19 </a:t>
            </a:r>
            <a:r>
              <a:rPr lang="en-US" altLang="en-US" sz="2400" dirty="0" err="1" smtClean="0">
                <a:solidFill>
                  <a:schemeClr val="tx2"/>
                </a:solidFill>
                <a:ea typeface="標楷體" panose="03000509000000000000" pitchFamily="65" charset="-120"/>
              </a:rPr>
              <a:t>ImageButton和ImageView介面元件</a:t>
            </a:r>
            <a:endParaRPr lang="zh-TW" altLang="en-US" sz="2400" dirty="0" smtClean="0">
              <a:solidFill>
                <a:schemeClr val="tx2"/>
              </a:solidFill>
              <a:ea typeface="標楷體" panose="03000509000000000000" pitchFamily="65" charset="-120"/>
            </a:endParaRPr>
          </a:p>
          <a:p>
            <a:pPr marL="1254125" indent="-1254125"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單元</a:t>
            </a:r>
            <a:r>
              <a:rPr lang="en-US" altLang="zh-TW" sz="2400" dirty="0" smtClean="0">
                <a:solidFill>
                  <a:schemeClr val="tx2"/>
                </a:solidFill>
                <a:ea typeface="標楷體" panose="03000509000000000000" pitchFamily="65" charset="-120"/>
              </a:rPr>
              <a:t>20 </a:t>
            </a:r>
            <a:r>
              <a:rPr lang="en-US" altLang="en-US" sz="2400" dirty="0" err="1" smtClean="0">
                <a:solidFill>
                  <a:schemeClr val="tx2"/>
                </a:solidFill>
                <a:ea typeface="標楷體" panose="03000509000000000000" pitchFamily="65" charset="-120"/>
              </a:rPr>
              <a:t>Gallery、GridView和ImageSwitcher介面元件</a:t>
            </a:r>
            <a:endParaRPr lang="zh-TW" altLang="en-US" sz="2400" dirty="0" smtClean="0">
              <a:solidFill>
                <a:schemeClr val="tx2"/>
              </a:solidFill>
              <a:ea typeface="標楷體" panose="03000509000000000000" pitchFamily="65" charset="-120"/>
            </a:endParaRPr>
          </a:p>
          <a:p>
            <a:pPr marL="1254125" indent="-1254125"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單元</a:t>
            </a:r>
            <a:r>
              <a:rPr lang="en-US" altLang="zh-TW" sz="2400" dirty="0" smtClean="0">
                <a:solidFill>
                  <a:schemeClr val="tx2"/>
                </a:solidFill>
                <a:ea typeface="標楷體" panose="03000509000000000000" pitchFamily="65" charset="-120"/>
              </a:rPr>
              <a:t>21</a:t>
            </a:r>
            <a:r>
              <a:rPr lang="zh-TW" altLang="en-US" sz="2400" dirty="0" smtClean="0">
                <a:solidFill>
                  <a:schemeClr val="tx2"/>
                </a:solidFill>
                <a:ea typeface="標楷體" panose="03000509000000000000" pitchFamily="65" charset="-120"/>
              </a:rPr>
              <a:t> </a:t>
            </a:r>
            <a:r>
              <a:rPr lang="en-US" altLang="en-US" sz="2400" dirty="0" err="1" smtClean="0">
                <a:solidFill>
                  <a:schemeClr val="tx2"/>
                </a:solidFill>
                <a:ea typeface="標楷體" panose="03000509000000000000" pitchFamily="65" charset="-120"/>
              </a:rPr>
              <a:t>使用Tween動畫效果</a:t>
            </a:r>
            <a:endParaRPr lang="zh-TW" altLang="en-US" sz="2400" dirty="0" smtClean="0">
              <a:solidFill>
                <a:schemeClr val="tx2"/>
              </a:solidFill>
              <a:ea typeface="標楷體" panose="03000509000000000000" pitchFamily="65" charset="-120"/>
            </a:endParaRPr>
          </a:p>
          <a:p>
            <a:pPr marL="1254125" indent="-1254125"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單元</a:t>
            </a:r>
            <a:r>
              <a:rPr lang="en-US" altLang="zh-TW" sz="2400" dirty="0" smtClean="0">
                <a:solidFill>
                  <a:schemeClr val="tx2"/>
                </a:solidFill>
                <a:ea typeface="標楷體" panose="03000509000000000000" pitchFamily="65" charset="-120"/>
              </a:rPr>
              <a:t>22</a:t>
            </a:r>
            <a:r>
              <a:rPr lang="zh-TW" altLang="en-US" sz="2400" dirty="0" smtClean="0">
                <a:solidFill>
                  <a:schemeClr val="tx2"/>
                </a:solidFill>
                <a:ea typeface="標楷體" panose="03000509000000000000" pitchFamily="65" charset="-120"/>
              </a:rPr>
              <a:t> </a:t>
            </a:r>
            <a:r>
              <a:rPr lang="en-US" altLang="en-US" sz="2400" dirty="0" smtClean="0">
                <a:solidFill>
                  <a:schemeClr val="tx2"/>
                </a:solidFill>
                <a:ea typeface="標楷體" panose="03000509000000000000" pitchFamily="65" charset="-120"/>
              </a:rPr>
              <a:t>Frame </a:t>
            </a:r>
            <a:r>
              <a:rPr lang="en-US" altLang="en-US" sz="2400" dirty="0" err="1" smtClean="0">
                <a:solidFill>
                  <a:schemeClr val="tx2"/>
                </a:solidFill>
                <a:ea typeface="標楷體" panose="03000509000000000000" pitchFamily="65" charset="-120"/>
              </a:rPr>
              <a:t>Animation和Multi-Thread遊戲程式</a:t>
            </a:r>
            <a:endParaRPr lang="zh-TW" altLang="en-US" sz="2400" dirty="0" smtClean="0">
              <a:solidFill>
                <a:schemeClr val="tx2"/>
              </a:solidFill>
              <a:ea typeface="標楷體" panose="03000509000000000000" pitchFamily="65" charset="-120"/>
            </a:endParaRPr>
          </a:p>
          <a:p>
            <a:pPr marL="1254125" indent="-1254125"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單元</a:t>
            </a:r>
            <a:r>
              <a:rPr lang="en-US" altLang="zh-TW" sz="2400" dirty="0" smtClean="0">
                <a:solidFill>
                  <a:schemeClr val="tx2"/>
                </a:solidFill>
                <a:ea typeface="標楷體" panose="03000509000000000000" pitchFamily="65" charset="-120"/>
              </a:rPr>
              <a:t>23</a:t>
            </a:r>
            <a:r>
              <a:rPr lang="zh-TW" altLang="en-US" sz="2400" dirty="0" smtClean="0">
                <a:solidFill>
                  <a:schemeClr val="tx2"/>
                </a:solidFill>
                <a:ea typeface="標楷體" panose="03000509000000000000" pitchFamily="65" charset="-120"/>
              </a:rPr>
              <a:t> </a:t>
            </a:r>
            <a:r>
              <a:rPr lang="en-US" altLang="zh-TW" sz="2400" dirty="0" smtClean="0">
                <a:solidFill>
                  <a:schemeClr val="tx2"/>
                </a:solidFill>
                <a:ea typeface="標楷體" panose="03000509000000000000" pitchFamily="65" charset="-120"/>
              </a:rPr>
              <a:t>Property </a:t>
            </a:r>
            <a:r>
              <a:rPr lang="en-US" altLang="zh-TW" sz="2400" dirty="0" smtClean="0">
                <a:solidFill>
                  <a:schemeClr val="tx2"/>
                </a:solidFill>
                <a:ea typeface="標楷體" panose="03000509000000000000" pitchFamily="65" charset="-120"/>
              </a:rPr>
              <a:t>Animation</a:t>
            </a:r>
            <a:r>
              <a:rPr lang="zh-TW" altLang="en-US" sz="2400" dirty="0" smtClean="0">
                <a:solidFill>
                  <a:schemeClr val="tx2"/>
                </a:solidFill>
                <a:ea typeface="標楷體" panose="03000509000000000000" pitchFamily="65" charset="-120"/>
              </a:rPr>
              <a:t>初體驗</a:t>
            </a:r>
          </a:p>
          <a:p>
            <a:pPr marL="1254125" indent="-1254125"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單元</a:t>
            </a:r>
            <a:r>
              <a:rPr lang="en-US" altLang="zh-TW" sz="2400" dirty="0" smtClean="0">
                <a:solidFill>
                  <a:schemeClr val="tx2"/>
                </a:solidFill>
                <a:ea typeface="標楷體" panose="03000509000000000000" pitchFamily="65" charset="-120"/>
              </a:rPr>
              <a:t>24</a:t>
            </a:r>
            <a:r>
              <a:rPr lang="zh-TW" altLang="en-US" sz="2400" dirty="0" smtClean="0">
                <a:solidFill>
                  <a:schemeClr val="tx2"/>
                </a:solidFill>
                <a:ea typeface="標楷體" panose="03000509000000000000" pitchFamily="65" charset="-120"/>
              </a:rPr>
              <a:t> </a:t>
            </a:r>
            <a:r>
              <a:rPr lang="en-US" altLang="zh-TW" sz="2400" dirty="0" smtClean="0">
                <a:solidFill>
                  <a:schemeClr val="tx2"/>
                </a:solidFill>
                <a:ea typeface="標楷體" panose="03000509000000000000" pitchFamily="65" charset="-120"/>
              </a:rPr>
              <a:t>Property Animation</a:t>
            </a:r>
            <a:r>
              <a:rPr lang="zh-TW" altLang="en-US" sz="2400" dirty="0" smtClean="0">
                <a:solidFill>
                  <a:schemeClr val="tx2"/>
                </a:solidFill>
                <a:ea typeface="標楷體" panose="03000509000000000000" pitchFamily="65" charset="-120"/>
              </a:rPr>
              <a:t>加上</a:t>
            </a:r>
            <a:r>
              <a:rPr lang="en-US" altLang="zh-TW" sz="2400" dirty="0" smtClean="0">
                <a:solidFill>
                  <a:schemeClr val="tx2"/>
                </a:solidFill>
                <a:ea typeface="標楷體" panose="03000509000000000000" pitchFamily="65" charset="-120"/>
              </a:rPr>
              <a:t>Listener</a:t>
            </a:r>
            <a:r>
              <a:rPr lang="zh-TW" altLang="en-US" sz="2400" dirty="0" smtClean="0">
                <a:solidFill>
                  <a:schemeClr val="tx2"/>
                </a:solidFill>
                <a:ea typeface="標楷體" panose="03000509000000000000" pitchFamily="65" charset="-120"/>
              </a:rPr>
              <a:t>成為動畫超人</a:t>
            </a:r>
            <a:endParaRPr lang="zh-TW" altLang="en-US"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F9947238-2C9F-4077-987A-6207DD33262D}" type="slidenum">
              <a:rPr kumimoji="0" lang="en-US" altLang="zh-TW" sz="1200">
                <a:latin typeface="Garamond" panose="02020404030301010803" pitchFamily="18" charset="0"/>
              </a:rPr>
              <a:pPr algn="r" eaLnBrk="1" hangingPunct="1">
                <a:spcBef>
                  <a:spcPct val="0"/>
                </a:spcBef>
                <a:buClrTx/>
                <a:buSzTx/>
                <a:buFontTx/>
                <a:buNone/>
              </a:pPr>
              <a:t>20</a:t>
            </a:fld>
            <a:endParaRPr kumimoji="0" lang="en-US" altLang="zh-TW" sz="1200" dirty="0">
              <a:latin typeface="Garamond" panose="02020404030301010803" pitchFamily="18" charset="0"/>
            </a:endParaRPr>
          </a:p>
        </p:txBody>
      </p:sp>
      <p:sp>
        <p:nvSpPr>
          <p:cNvPr id="23555" name="Rectangle 4"/>
          <p:cNvSpPr>
            <a:spLocks noGrp="1" noChangeArrowheads="1"/>
          </p:cNvSpPr>
          <p:nvPr>
            <p:ph type="title" idx="4294967295"/>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err="1" smtClean="0">
                <a:ea typeface="標楷體" panose="03000509000000000000" pitchFamily="65" charset="-120"/>
              </a:rPr>
              <a:t>GridView</a:t>
            </a:r>
            <a:r>
              <a:rPr lang="zh-TW" altLang="en-US" sz="4000" dirty="0" smtClean="0">
                <a:ea typeface="標楷體" panose="03000509000000000000" pitchFamily="65" charset="-120"/>
              </a:rPr>
              <a:t>組件的用法</a:t>
            </a:r>
            <a:endParaRPr lang="en-US" altLang="zh-TW" sz="4000" dirty="0" smtClean="0">
              <a:ea typeface="標楷體" panose="03000509000000000000" pitchFamily="65" charset="-120"/>
            </a:endParaRPr>
          </a:p>
        </p:txBody>
      </p:sp>
      <p:sp>
        <p:nvSpPr>
          <p:cNvPr id="23556" name="Rectangle 5"/>
          <p:cNvSpPr>
            <a:spLocks noGrp="1" noChangeArrowheads="1"/>
          </p:cNvSpPr>
          <p:nvPr>
            <p:ph type="body" idx="4294967295"/>
          </p:nvPr>
        </p:nvSpPr>
        <p:spPr>
          <a:xfrm>
            <a:off x="533400" y="1143000"/>
            <a:ext cx="8229600" cy="5257800"/>
          </a:xfrm>
        </p:spPr>
        <p:txBody>
          <a:bodyPr/>
          <a:lstStyle/>
          <a:p>
            <a:pPr marL="1346200" indent="-134620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Step 4.	</a:t>
            </a:r>
            <a:r>
              <a:rPr lang="zh-TW" altLang="en-US" sz="2800" dirty="0" smtClean="0">
                <a:solidFill>
                  <a:schemeClr val="tx2"/>
                </a:solidFill>
                <a:ea typeface="標楷體" panose="03000509000000000000" pitchFamily="65" charset="-120"/>
              </a:rPr>
              <a:t>在主類別的程式碼中建立一個</a:t>
            </a:r>
            <a:r>
              <a:rPr lang="en-US" altLang="zh-TW" sz="2800" dirty="0" err="1" smtClean="0">
                <a:solidFill>
                  <a:schemeClr val="tx2"/>
                </a:solidFill>
                <a:ea typeface="標楷體" panose="03000509000000000000" pitchFamily="65" charset="-120"/>
              </a:rPr>
              <a:t>ImageAdapter</a:t>
            </a:r>
            <a:r>
              <a:rPr lang="zh-TW" altLang="en-US" sz="2800" dirty="0" smtClean="0">
                <a:solidFill>
                  <a:schemeClr val="tx2"/>
                </a:solidFill>
                <a:ea typeface="標楷體" panose="03000509000000000000" pitchFamily="65" charset="-120"/>
              </a:rPr>
              <a:t>類別的物件，然後呼叫它的</a:t>
            </a:r>
            <a:r>
              <a:rPr lang="en-US" altLang="zh-TW" sz="2800" dirty="0" err="1" smtClean="0">
                <a:solidFill>
                  <a:schemeClr val="tx2"/>
                </a:solidFill>
                <a:ea typeface="標楷體" panose="03000509000000000000" pitchFamily="65" charset="-120"/>
              </a:rPr>
              <a:t>setImageArray</a:t>
            </a:r>
            <a:r>
              <a:rPr lang="en-US" altLang="zh-TW" sz="2800" dirty="0" smtClean="0">
                <a:solidFill>
                  <a:schemeClr val="tx2"/>
                </a:solidFill>
                <a:ea typeface="標楷體" panose="03000509000000000000" pitchFamily="65" charset="-120"/>
              </a:rPr>
              <a:t>()</a:t>
            </a:r>
            <a:r>
              <a:rPr lang="zh-TW" altLang="en-US" sz="2800" dirty="0" smtClean="0">
                <a:solidFill>
                  <a:schemeClr val="tx2"/>
                </a:solidFill>
                <a:ea typeface="標楷體" panose="03000509000000000000" pitchFamily="65" charset="-120"/>
              </a:rPr>
              <a:t>方法傳入影像縮圖陣列，最後再把這個</a:t>
            </a:r>
            <a:r>
              <a:rPr lang="en-US" altLang="zh-TW" sz="2800" dirty="0" err="1" smtClean="0">
                <a:solidFill>
                  <a:schemeClr val="tx2"/>
                </a:solidFill>
                <a:ea typeface="標楷體" panose="03000509000000000000" pitchFamily="65" charset="-120"/>
              </a:rPr>
              <a:t>ImageAdapter</a:t>
            </a:r>
            <a:r>
              <a:rPr lang="zh-TW" altLang="en-US" sz="2800" dirty="0" smtClean="0">
                <a:solidFill>
                  <a:schemeClr val="tx2"/>
                </a:solidFill>
                <a:ea typeface="標楷體" panose="03000509000000000000" pitchFamily="65" charset="-120"/>
              </a:rPr>
              <a:t>物件設定給步驟</a:t>
            </a:r>
            <a:r>
              <a:rPr lang="en-US" altLang="zh-TW" sz="2800" dirty="0" smtClean="0">
                <a:solidFill>
                  <a:schemeClr val="tx2"/>
                </a:solidFill>
                <a:ea typeface="標楷體" panose="03000509000000000000" pitchFamily="65" charset="-120"/>
              </a:rPr>
              <a:t>2</a:t>
            </a:r>
            <a:r>
              <a:rPr lang="zh-TW" altLang="en-US" sz="2800" dirty="0" smtClean="0">
                <a:solidFill>
                  <a:schemeClr val="tx2"/>
                </a:solidFill>
                <a:ea typeface="標楷體" panose="03000509000000000000" pitchFamily="65" charset="-120"/>
              </a:rPr>
              <a:t>中的</a:t>
            </a:r>
            <a:r>
              <a:rPr lang="en-US" altLang="zh-TW" sz="2800" dirty="0" err="1" smtClean="0">
                <a:solidFill>
                  <a:schemeClr val="tx2"/>
                </a:solidFill>
                <a:ea typeface="標楷體" panose="03000509000000000000" pitchFamily="65" charset="-120"/>
              </a:rPr>
              <a:t>GridView</a:t>
            </a:r>
            <a:r>
              <a:rPr lang="zh-TW" altLang="en-US" sz="2800" dirty="0" smtClean="0">
                <a:solidFill>
                  <a:schemeClr val="tx2"/>
                </a:solidFill>
                <a:ea typeface="標楷體" panose="03000509000000000000" pitchFamily="65" charset="-120"/>
              </a:rPr>
              <a:t>組件如下列程式碼：</a:t>
            </a: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r>
              <a:rPr lang="en-US" altLang="zh-TW" sz="2400" dirty="0" err="1" smtClean="0">
                <a:solidFill>
                  <a:schemeClr val="tx2"/>
                </a:solidFill>
                <a:ea typeface="標楷體" panose="03000509000000000000" pitchFamily="65" charset="-120"/>
              </a:rPr>
              <a:t>GridView</a:t>
            </a:r>
            <a:r>
              <a:rPr lang="en-US" altLang="zh-TW" sz="2400" dirty="0" smtClean="0">
                <a:solidFill>
                  <a:schemeClr val="tx2"/>
                </a:solidFill>
                <a:ea typeface="標楷體" panose="03000509000000000000" pitchFamily="65" charset="-120"/>
              </a:rPr>
              <a:t> </a:t>
            </a:r>
            <a:r>
              <a:rPr lang="en-US" altLang="zh-TW" sz="2400" dirty="0" err="1" smtClean="0">
                <a:solidFill>
                  <a:schemeClr val="tx2"/>
                </a:solidFill>
                <a:ea typeface="標楷體" panose="03000509000000000000" pitchFamily="65" charset="-120"/>
              </a:rPr>
              <a:t>grdView</a:t>
            </a:r>
            <a:r>
              <a:rPr lang="en-US" altLang="zh-TW" sz="2400" dirty="0" smtClean="0">
                <a:solidFill>
                  <a:schemeClr val="tx2"/>
                </a:solidFill>
                <a:ea typeface="標楷體" panose="03000509000000000000" pitchFamily="65" charset="-120"/>
              </a:rPr>
              <a:t> = </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t>
            </a:r>
            <a:r>
              <a:rPr lang="en-US" altLang="zh-TW" sz="2400" dirty="0" err="1" smtClean="0">
                <a:solidFill>
                  <a:schemeClr val="tx2"/>
                </a:solidFill>
                <a:ea typeface="標楷體" panose="03000509000000000000" pitchFamily="65" charset="-120"/>
              </a:rPr>
              <a:t>GridView</a:t>
            </a:r>
            <a:r>
              <a:rPr lang="en-US" altLang="zh-TW" sz="2400" dirty="0" smtClean="0">
                <a:solidFill>
                  <a:schemeClr val="tx2"/>
                </a:solidFill>
                <a:ea typeface="標楷體" panose="03000509000000000000" pitchFamily="65" charset="-120"/>
              </a:rPr>
              <a:t>)</a:t>
            </a:r>
            <a:r>
              <a:rPr lang="en-US" altLang="zh-TW" sz="2400" dirty="0" err="1" smtClean="0">
                <a:solidFill>
                  <a:schemeClr val="tx2"/>
                </a:solidFill>
                <a:ea typeface="標楷體" panose="03000509000000000000" pitchFamily="65" charset="-120"/>
              </a:rPr>
              <a:t>findViewById</a:t>
            </a:r>
            <a:r>
              <a:rPr lang="en-US" altLang="zh-TW" sz="2400" dirty="0" smtClean="0">
                <a:solidFill>
                  <a:schemeClr val="tx2"/>
                </a:solidFill>
                <a:ea typeface="標楷體" panose="03000509000000000000" pitchFamily="65" charset="-120"/>
              </a:rPr>
              <a:t>(</a:t>
            </a:r>
            <a:r>
              <a:rPr lang="en-US" altLang="zh-TW" sz="2400" dirty="0" err="1" smtClean="0">
                <a:solidFill>
                  <a:schemeClr val="tx2"/>
                </a:solidFill>
                <a:ea typeface="標楷體" panose="03000509000000000000" pitchFamily="65" charset="-120"/>
              </a:rPr>
              <a:t>R.id.grdView</a:t>
            </a:r>
            <a:r>
              <a:rPr lang="en-US" altLang="zh-TW" sz="2400" dirty="0" smtClean="0">
                <a:solidFill>
                  <a:schemeClr val="tx2"/>
                </a:solidFill>
                <a:ea typeface="標楷體" panose="03000509000000000000" pitchFamily="65" charset="-120"/>
              </a:rPr>
              <a:t>);</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2400" dirty="0" err="1" smtClean="0">
                <a:solidFill>
                  <a:schemeClr val="tx2"/>
                </a:solidFill>
                <a:ea typeface="標楷體" panose="03000509000000000000" pitchFamily="65" charset="-120"/>
              </a:rPr>
              <a:t>ImageAdapter</a:t>
            </a:r>
            <a:r>
              <a:rPr lang="en-US" altLang="zh-TW" sz="2400" dirty="0" smtClean="0">
                <a:solidFill>
                  <a:schemeClr val="tx2"/>
                </a:solidFill>
                <a:ea typeface="標楷體" panose="03000509000000000000" pitchFamily="65" charset="-120"/>
              </a:rPr>
              <a:t> </a:t>
            </a:r>
            <a:r>
              <a:rPr lang="en-US" altLang="zh-TW" sz="2400" dirty="0" err="1" smtClean="0">
                <a:solidFill>
                  <a:schemeClr val="tx2"/>
                </a:solidFill>
                <a:ea typeface="標楷體" panose="03000509000000000000" pitchFamily="65" charset="-120"/>
              </a:rPr>
              <a:t>imgAdap</a:t>
            </a:r>
            <a:r>
              <a:rPr lang="en-US" altLang="zh-TW" sz="2400" dirty="0" smtClean="0">
                <a:solidFill>
                  <a:schemeClr val="tx2"/>
                </a:solidFill>
                <a:ea typeface="標楷體" panose="03000509000000000000" pitchFamily="65" charset="-120"/>
              </a:rPr>
              <a:t> = new </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t>
            </a:r>
            <a:r>
              <a:rPr lang="en-US" altLang="zh-TW" sz="2400" dirty="0" err="1" smtClean="0">
                <a:solidFill>
                  <a:schemeClr val="tx2"/>
                </a:solidFill>
                <a:ea typeface="標楷體" panose="03000509000000000000" pitchFamily="65" charset="-120"/>
              </a:rPr>
              <a:t>ImageAdapter</a:t>
            </a:r>
            <a:r>
              <a:rPr lang="en-US" altLang="zh-TW" sz="2400" dirty="0" smtClean="0">
                <a:solidFill>
                  <a:schemeClr val="tx2"/>
                </a:solidFill>
                <a:ea typeface="標楷體" panose="03000509000000000000" pitchFamily="65" charset="-120"/>
              </a:rPr>
              <a:t>(this);</a:t>
            </a:r>
            <a:br>
              <a:rPr lang="en-US" altLang="zh-TW" sz="2400" dirty="0" smtClean="0">
                <a:solidFill>
                  <a:schemeClr val="tx2"/>
                </a:solidFill>
                <a:ea typeface="標楷體" panose="03000509000000000000" pitchFamily="65" charset="-120"/>
              </a:rPr>
            </a:br>
            <a:r>
              <a:rPr lang="en-US" altLang="zh-TW" sz="2400" dirty="0" err="1" smtClean="0">
                <a:solidFill>
                  <a:schemeClr val="tx2"/>
                </a:solidFill>
                <a:ea typeface="標楷體" panose="03000509000000000000" pitchFamily="65" charset="-120"/>
              </a:rPr>
              <a:t>imgAdap.setImageArray</a:t>
            </a:r>
            <a:r>
              <a:rPr lang="en-US" altLang="zh-TW" sz="2400" dirty="0" smtClean="0">
                <a:solidFill>
                  <a:schemeClr val="tx2"/>
                </a:solidFill>
                <a:ea typeface="標楷體" panose="03000509000000000000" pitchFamily="65" charset="-120"/>
              </a:rPr>
              <a:t>(</a:t>
            </a:r>
            <a:r>
              <a:rPr lang="en-US" altLang="zh-TW" sz="2400" dirty="0" err="1" smtClean="0">
                <a:solidFill>
                  <a:schemeClr val="tx2"/>
                </a:solidFill>
                <a:ea typeface="標楷體" panose="03000509000000000000" pitchFamily="65" charset="-120"/>
              </a:rPr>
              <a:t>thumbImgArr</a:t>
            </a:r>
            <a:r>
              <a:rPr lang="en-US" altLang="zh-TW" sz="2400" dirty="0" smtClean="0">
                <a:solidFill>
                  <a:schemeClr val="tx2"/>
                </a:solidFill>
                <a:ea typeface="標楷體" panose="03000509000000000000" pitchFamily="65" charset="-120"/>
              </a:rPr>
              <a:t>);</a:t>
            </a:r>
            <a:br>
              <a:rPr lang="en-US" altLang="zh-TW" sz="2400" dirty="0" smtClean="0">
                <a:solidFill>
                  <a:schemeClr val="tx2"/>
                </a:solidFill>
                <a:ea typeface="標楷體" panose="03000509000000000000" pitchFamily="65" charset="-120"/>
              </a:rPr>
            </a:br>
            <a:r>
              <a:rPr lang="en-US" altLang="zh-TW" sz="2400" dirty="0" err="1" smtClean="0">
                <a:solidFill>
                  <a:schemeClr val="tx2"/>
                </a:solidFill>
                <a:ea typeface="標楷體" panose="03000509000000000000" pitchFamily="65" charset="-120"/>
              </a:rPr>
              <a:t>grdView.setAdapter</a:t>
            </a:r>
            <a:r>
              <a:rPr lang="en-US" altLang="zh-TW" sz="2400" dirty="0" smtClean="0">
                <a:solidFill>
                  <a:schemeClr val="tx2"/>
                </a:solidFill>
                <a:ea typeface="標楷體" panose="03000509000000000000" pitchFamily="65" charset="-120"/>
              </a:rPr>
              <a:t>(</a:t>
            </a:r>
            <a:r>
              <a:rPr lang="en-US" altLang="zh-TW" sz="2400" dirty="0" err="1" smtClean="0">
                <a:solidFill>
                  <a:schemeClr val="tx2"/>
                </a:solidFill>
                <a:ea typeface="標楷體" panose="03000509000000000000" pitchFamily="65" charset="-120"/>
              </a:rPr>
              <a:t>imgAdap</a:t>
            </a:r>
            <a:r>
              <a:rPr lang="en-US" altLang="zh-TW" sz="2400" dirty="0" smtClean="0">
                <a:solidFill>
                  <a:schemeClr val="tx2"/>
                </a:solidFill>
                <a:ea typeface="標楷體" panose="03000509000000000000" pitchFamily="65" charset="-120"/>
              </a:rPr>
              <a:t>);</a:t>
            </a:r>
          </a:p>
          <a:p>
            <a:pPr marL="1346200" indent="-1346200"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endParaRPr lang="en-US" altLang="zh-TW"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ED316B4-0E75-48B9-808D-1E4A85D9596D}" type="slidenum">
              <a:rPr kumimoji="0" lang="en-US" altLang="zh-TW" sz="1200">
                <a:latin typeface="Garamond" panose="02020404030301010803" pitchFamily="18" charset="0"/>
              </a:rPr>
              <a:pPr>
                <a:spcBef>
                  <a:spcPct val="0"/>
                </a:spcBef>
                <a:buClrTx/>
                <a:buSzTx/>
                <a:buFontTx/>
                <a:buNone/>
              </a:pPr>
              <a:t>21</a:t>
            </a:fld>
            <a:endParaRPr kumimoji="0" lang="en-US" altLang="zh-TW" sz="1200" dirty="0">
              <a:latin typeface="Garamond" panose="02020404030301010803" pitchFamily="18" charset="0"/>
            </a:endParaRPr>
          </a:p>
        </p:txBody>
      </p:sp>
      <p:sp>
        <p:nvSpPr>
          <p:cNvPr id="24579" name="Rectangle 4"/>
          <p:cNvSpPr>
            <a:spLocks noGrp="1" noChangeArrowheads="1"/>
          </p:cNvSpPr>
          <p:nvPr>
            <p:ph type="title"/>
          </p:nvPr>
        </p:nvSpPr>
        <p:spPr>
          <a:xfrm>
            <a:off x="381000" y="304800"/>
            <a:ext cx="8534400" cy="838200"/>
          </a:xfrm>
        </p:spPr>
        <p:txBody>
          <a:bodyPr/>
          <a:lstStyle/>
          <a:p>
            <a:pPr eaLnBrk="1" hangingPunct="1"/>
            <a:r>
              <a:rPr lang="en-US" altLang="zh-TW" sz="4000" dirty="0" err="1" smtClean="0">
                <a:solidFill>
                  <a:srgbClr val="006633"/>
                </a:solidFill>
                <a:ea typeface="標楷體" panose="03000509000000000000" pitchFamily="65" charset="-120"/>
              </a:rPr>
              <a:t>ImageSwitcher</a:t>
            </a:r>
            <a:r>
              <a:rPr lang="zh-TW" altLang="en-US" sz="4000" dirty="0" smtClean="0">
                <a:solidFill>
                  <a:srgbClr val="006633"/>
                </a:solidFill>
                <a:ea typeface="標楷體" panose="03000509000000000000" pitchFamily="65" charset="-120"/>
              </a:rPr>
              <a:t>組件的用法</a:t>
            </a:r>
            <a:endParaRPr lang="en-US" altLang="zh-TW" sz="3600" dirty="0" smtClean="0">
              <a:ea typeface="標楷體" panose="03000509000000000000" pitchFamily="65" charset="-120"/>
            </a:endParaRPr>
          </a:p>
        </p:txBody>
      </p:sp>
      <p:sp>
        <p:nvSpPr>
          <p:cNvPr id="24580" name="Rectangle 5"/>
          <p:cNvSpPr txBox="1">
            <a:spLocks noChangeArrowheads="1"/>
          </p:cNvSpPr>
          <p:nvPr/>
        </p:nvSpPr>
        <p:spPr bwMode="auto">
          <a:xfrm>
            <a:off x="533400" y="1143000"/>
            <a:ext cx="8001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Tx/>
              <a:buNone/>
            </a:pPr>
            <a:r>
              <a:rPr lang="en-US" altLang="zh-TW" sz="2800" dirty="0" err="1">
                <a:solidFill>
                  <a:schemeClr val="tx2"/>
                </a:solidFill>
                <a:ea typeface="標楷體" panose="03000509000000000000" pitchFamily="65" charset="-120"/>
              </a:rPr>
              <a:t>ImageSwitcher</a:t>
            </a:r>
            <a:r>
              <a:rPr lang="zh-TW" altLang="en-US" sz="2800" dirty="0">
                <a:solidFill>
                  <a:schemeClr val="tx2"/>
                </a:solidFill>
                <a:ea typeface="標楷體" panose="03000509000000000000" pitchFamily="65" charset="-120"/>
              </a:rPr>
              <a:t>元件的目的就是用來顯示影像，它和</a:t>
            </a:r>
            <a:r>
              <a:rPr lang="en-US" altLang="zh-TW" sz="2800" dirty="0" err="1">
                <a:solidFill>
                  <a:schemeClr val="tx2"/>
                </a:solidFill>
                <a:ea typeface="標楷體" panose="03000509000000000000" pitchFamily="65" charset="-120"/>
              </a:rPr>
              <a:t>ImageView</a:t>
            </a:r>
            <a:r>
              <a:rPr lang="zh-TW" altLang="en-US" sz="2800" dirty="0">
                <a:solidFill>
                  <a:schemeClr val="tx2"/>
                </a:solidFill>
                <a:ea typeface="標楷體" panose="03000509000000000000" pitchFamily="65" charset="-120"/>
              </a:rPr>
              <a:t>元件的差異是</a:t>
            </a:r>
            <a:r>
              <a:rPr lang="en-US" altLang="zh-TW" sz="2800" dirty="0" err="1">
                <a:solidFill>
                  <a:schemeClr val="tx2"/>
                </a:solidFill>
                <a:ea typeface="標楷體" panose="03000509000000000000" pitchFamily="65" charset="-120"/>
              </a:rPr>
              <a:t>ImageSwitcher</a:t>
            </a:r>
            <a:r>
              <a:rPr lang="zh-TW" altLang="en-US" sz="2800" dirty="0">
                <a:solidFill>
                  <a:schemeClr val="tx2"/>
                </a:solidFill>
                <a:ea typeface="標楷體" panose="03000509000000000000" pitchFamily="65" charset="-120"/>
              </a:rPr>
              <a:t>元件能夠設定影像切換時的轉場效果。</a:t>
            </a:r>
            <a:endParaRPr lang="en-US" altLang="zh-TW" sz="2800" dirty="0">
              <a:solidFill>
                <a:schemeClr val="tx2"/>
              </a:solidFill>
              <a:ea typeface="標楷體" panose="03000509000000000000" pitchFamily="65" charset="-120"/>
            </a:endParaRPr>
          </a:p>
          <a:p>
            <a:pPr eaLnBrk="1" hangingPunct="1">
              <a:buFont typeface="Wingdings" panose="05000000000000000000" pitchFamily="2" charset="2"/>
              <a:buNone/>
            </a:pPr>
            <a:endParaRPr lang="en-US" altLang="zh-TW" sz="2800" dirty="0">
              <a:solidFill>
                <a:schemeClr val="tx2"/>
              </a:solidFill>
              <a:ea typeface="標楷體" panose="03000509000000000000" pitchFamily="65" charset="-120"/>
            </a:endParaRPr>
          </a:p>
          <a:p>
            <a:pPr eaLnBrk="1" hangingPunct="1">
              <a:buFontTx/>
              <a:buNone/>
            </a:pPr>
            <a:r>
              <a:rPr lang="en-US" altLang="zh-TW" sz="2800" dirty="0">
                <a:solidFill>
                  <a:schemeClr val="tx2"/>
                </a:solidFill>
                <a:ea typeface="標楷體" panose="03000509000000000000" pitchFamily="65" charset="-120"/>
              </a:rPr>
              <a:t>Step 1.</a:t>
            </a:r>
            <a:r>
              <a:rPr lang="zh-TW" altLang="en-US" sz="2800" dirty="0">
                <a:solidFill>
                  <a:schemeClr val="tx2"/>
                </a:solidFill>
                <a:ea typeface="標楷體" panose="03000509000000000000" pitchFamily="65" charset="-120"/>
              </a:rPr>
              <a:t> </a:t>
            </a:r>
            <a:r>
              <a:rPr lang="en-US" altLang="zh-TW" sz="2800" dirty="0">
                <a:solidFill>
                  <a:schemeClr val="tx2"/>
                </a:solidFill>
                <a:ea typeface="標楷體" panose="03000509000000000000" pitchFamily="65" charset="-120"/>
              </a:rPr>
              <a:t>	</a:t>
            </a:r>
            <a:r>
              <a:rPr lang="zh-TW" altLang="en-US" sz="2800" dirty="0">
                <a:solidFill>
                  <a:schemeClr val="tx2"/>
                </a:solidFill>
                <a:ea typeface="標楷體" panose="03000509000000000000" pitchFamily="65" charset="-120"/>
              </a:rPr>
              <a:t>在專案的</a:t>
            </a:r>
            <a:r>
              <a:rPr lang="en-US" altLang="zh-TW" sz="2800" dirty="0">
                <a:solidFill>
                  <a:schemeClr val="tx2"/>
                </a:solidFill>
                <a:ea typeface="標楷體" panose="03000509000000000000" pitchFamily="65" charset="-120"/>
              </a:rPr>
              <a:t>res/layout</a:t>
            </a:r>
            <a:r>
              <a:rPr lang="zh-TW" altLang="en-US" sz="2800" dirty="0">
                <a:solidFill>
                  <a:schemeClr val="tx2"/>
                </a:solidFill>
                <a:ea typeface="標楷體" panose="03000509000000000000" pitchFamily="65" charset="-120"/>
              </a:rPr>
              <a:t>資料夾下的介面佈局檔中建立一個</a:t>
            </a:r>
            <a:r>
              <a:rPr lang="en-US" altLang="zh-TW" sz="2800" dirty="0" err="1">
                <a:solidFill>
                  <a:schemeClr val="tx2"/>
                </a:solidFill>
                <a:ea typeface="標楷體" panose="03000509000000000000" pitchFamily="65" charset="-120"/>
              </a:rPr>
              <a:t>ImageSwitcher</a:t>
            </a:r>
            <a:r>
              <a:rPr lang="zh-TW" altLang="en-US" sz="2800" dirty="0">
                <a:solidFill>
                  <a:schemeClr val="tx2"/>
                </a:solidFill>
                <a:ea typeface="標楷體" panose="03000509000000000000" pitchFamily="65" charset="-120"/>
              </a:rPr>
              <a:t>標籤並完成命名和設定屬性如下：</a:t>
            </a:r>
            <a:r>
              <a:rPr lang="en-US" altLang="zh-TW" sz="2800" dirty="0">
                <a:solidFill>
                  <a:schemeClr val="tx2"/>
                </a:solidFill>
                <a:ea typeface="標楷體" panose="03000509000000000000" pitchFamily="65" charset="-120"/>
              </a:rPr>
              <a:t/>
            </a:r>
            <a:br>
              <a:rPr lang="en-US" altLang="zh-TW" sz="2800" dirty="0">
                <a:solidFill>
                  <a:schemeClr val="tx2"/>
                </a:solidFill>
                <a:ea typeface="標楷體" panose="03000509000000000000" pitchFamily="65" charset="-120"/>
              </a:rPr>
            </a:br>
            <a:r>
              <a:rPr lang="en-US" altLang="zh-TW" sz="2800" dirty="0">
                <a:solidFill>
                  <a:schemeClr val="tx2"/>
                </a:solidFill>
                <a:ea typeface="標楷體" panose="03000509000000000000" pitchFamily="65" charset="-120"/>
              </a:rPr>
              <a:t/>
            </a:r>
            <a:br>
              <a:rPr lang="en-US" altLang="zh-TW" sz="2800" dirty="0">
                <a:solidFill>
                  <a:schemeClr val="tx2"/>
                </a:solidFill>
                <a:ea typeface="標楷體" panose="03000509000000000000" pitchFamily="65" charset="-120"/>
              </a:rPr>
            </a:br>
            <a:r>
              <a:rPr lang="en-US" altLang="zh-TW" sz="2000" dirty="0">
                <a:solidFill>
                  <a:schemeClr val="tx2"/>
                </a:solidFill>
                <a:ea typeface="標楷體" panose="03000509000000000000" pitchFamily="65" charset="-120"/>
              </a:rPr>
              <a:t>&lt;</a:t>
            </a:r>
            <a:r>
              <a:rPr lang="en-US" altLang="zh-TW" sz="2000" dirty="0" err="1">
                <a:solidFill>
                  <a:schemeClr val="tx2"/>
                </a:solidFill>
                <a:ea typeface="標楷體" panose="03000509000000000000" pitchFamily="65" charset="-120"/>
              </a:rPr>
              <a:t>ImageSwitcher</a:t>
            </a:r>
            <a:r>
              <a:rPr lang="en-US" altLang="zh-TW" sz="2000" dirty="0">
                <a:solidFill>
                  <a:schemeClr val="tx2"/>
                </a:solidFill>
                <a:ea typeface="標楷體" panose="03000509000000000000" pitchFamily="65" charset="-120"/>
              </a:rPr>
              <a:t> </a:t>
            </a:r>
            <a:r>
              <a:rPr lang="en-US" altLang="zh-TW" sz="2000" dirty="0" err="1">
                <a:solidFill>
                  <a:schemeClr val="tx2"/>
                </a:solidFill>
                <a:ea typeface="標楷體" panose="03000509000000000000" pitchFamily="65" charset="-120"/>
              </a:rPr>
              <a:t>android:id</a:t>
            </a:r>
            <a:r>
              <a:rPr lang="en-US" altLang="zh-TW" sz="2000" dirty="0">
                <a:solidFill>
                  <a:schemeClr val="tx2"/>
                </a:solidFill>
                <a:ea typeface="標楷體" panose="03000509000000000000" pitchFamily="65" charset="-120"/>
              </a:rPr>
              <a:t>="@+id/</a:t>
            </a:r>
            <a:r>
              <a:rPr lang="en-US" altLang="zh-TW" sz="2000" dirty="0" err="1">
                <a:solidFill>
                  <a:schemeClr val="tx2"/>
                </a:solidFill>
                <a:ea typeface="標楷體" panose="03000509000000000000" pitchFamily="65" charset="-120"/>
              </a:rPr>
              <a:t>imgSwi</a:t>
            </a:r>
            <a:r>
              <a:rPr lang="en-US" altLang="zh-TW" sz="2000" dirty="0">
                <a:solidFill>
                  <a:schemeClr val="tx2"/>
                </a:solidFill>
                <a:ea typeface="標楷體" panose="03000509000000000000" pitchFamily="65" charset="-120"/>
              </a:rPr>
              <a:t>“</a:t>
            </a:r>
            <a:br>
              <a:rPr lang="en-US" altLang="zh-TW" sz="2000" dirty="0">
                <a:solidFill>
                  <a:schemeClr val="tx2"/>
                </a:solidFill>
                <a:ea typeface="標楷體" panose="03000509000000000000" pitchFamily="65" charset="-120"/>
              </a:rPr>
            </a:br>
            <a:r>
              <a:rPr lang="en-US" altLang="zh-TW" sz="2000" dirty="0">
                <a:solidFill>
                  <a:schemeClr val="tx2"/>
                </a:solidFill>
                <a:ea typeface="標楷體" panose="03000509000000000000" pitchFamily="65" charset="-120"/>
              </a:rPr>
              <a:t>       </a:t>
            </a:r>
            <a:r>
              <a:rPr lang="en-US" altLang="zh-TW" sz="2000" dirty="0" err="1">
                <a:solidFill>
                  <a:schemeClr val="tx2"/>
                </a:solidFill>
                <a:ea typeface="標楷體" panose="03000509000000000000" pitchFamily="65" charset="-120"/>
              </a:rPr>
              <a:t>android:layout_width</a:t>
            </a:r>
            <a:r>
              <a:rPr lang="en-US" altLang="zh-TW" sz="2000" dirty="0">
                <a:solidFill>
                  <a:schemeClr val="tx2"/>
                </a:solidFill>
                <a:ea typeface="標楷體" panose="03000509000000000000" pitchFamily="65" charset="-120"/>
              </a:rPr>
              <a:t>="</a:t>
            </a:r>
            <a:r>
              <a:rPr lang="en-US" altLang="zh-TW" sz="2000" dirty="0" err="1">
                <a:solidFill>
                  <a:schemeClr val="tx2"/>
                </a:solidFill>
                <a:ea typeface="標楷體" panose="03000509000000000000" pitchFamily="65" charset="-120"/>
              </a:rPr>
              <a:t>fill_parent</a:t>
            </a:r>
            <a:r>
              <a:rPr lang="en-US" altLang="zh-TW" sz="2000" dirty="0">
                <a:solidFill>
                  <a:schemeClr val="tx2"/>
                </a:solidFill>
                <a:ea typeface="標楷體" panose="03000509000000000000" pitchFamily="65" charset="-120"/>
              </a:rPr>
              <a:t>" </a:t>
            </a:r>
            <a:br>
              <a:rPr lang="en-US" altLang="zh-TW" sz="2000" dirty="0">
                <a:solidFill>
                  <a:schemeClr val="tx2"/>
                </a:solidFill>
                <a:ea typeface="標楷體" panose="03000509000000000000" pitchFamily="65" charset="-120"/>
              </a:rPr>
            </a:br>
            <a:r>
              <a:rPr lang="en-US" altLang="zh-TW" sz="2000" dirty="0">
                <a:solidFill>
                  <a:schemeClr val="tx2"/>
                </a:solidFill>
                <a:ea typeface="標楷體" panose="03000509000000000000" pitchFamily="65" charset="-120"/>
              </a:rPr>
              <a:t>       </a:t>
            </a:r>
            <a:r>
              <a:rPr lang="en-US" altLang="zh-TW" sz="2000" dirty="0" err="1">
                <a:solidFill>
                  <a:schemeClr val="tx2"/>
                </a:solidFill>
                <a:ea typeface="標楷體" panose="03000509000000000000" pitchFamily="65" charset="-120"/>
              </a:rPr>
              <a:t>android:layout_height</a:t>
            </a:r>
            <a:r>
              <a:rPr lang="en-US" altLang="zh-TW" sz="2000" dirty="0">
                <a:solidFill>
                  <a:schemeClr val="tx2"/>
                </a:solidFill>
                <a:ea typeface="標楷體" panose="03000509000000000000" pitchFamily="65" charset="-120"/>
              </a:rPr>
              <a:t>="</a:t>
            </a:r>
            <a:r>
              <a:rPr lang="en-US" altLang="zh-TW" sz="2000" dirty="0" err="1">
                <a:solidFill>
                  <a:schemeClr val="tx2"/>
                </a:solidFill>
                <a:ea typeface="標楷體" panose="03000509000000000000" pitchFamily="65" charset="-120"/>
              </a:rPr>
              <a:t>wrap_content</a:t>
            </a:r>
            <a:r>
              <a:rPr lang="en-US" altLang="zh-TW" sz="2000" dirty="0">
                <a:solidFill>
                  <a:schemeClr val="tx2"/>
                </a:solidFill>
                <a:ea typeface="標楷體" panose="03000509000000000000" pitchFamily="65" charset="-120"/>
              </a:rPr>
              <a:t>“    /&gt;</a:t>
            </a:r>
          </a:p>
          <a:p>
            <a:pPr eaLnBrk="1" hangingPunct="1">
              <a:buFont typeface="Wingdings" panose="05000000000000000000" pitchFamily="2" charset="2"/>
              <a:buNone/>
            </a:pPr>
            <a:endParaRPr lang="en-US" altLang="zh-TW" sz="2400" dirty="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0F5776C-2726-4953-98A1-5867D4BC733E}" type="slidenum">
              <a:rPr kumimoji="0" lang="en-US" altLang="zh-TW" sz="1200">
                <a:latin typeface="Garamond" panose="02020404030301010803" pitchFamily="18" charset="0"/>
              </a:rPr>
              <a:pPr>
                <a:spcBef>
                  <a:spcPct val="0"/>
                </a:spcBef>
                <a:buClrTx/>
                <a:buSzTx/>
                <a:buFontTx/>
                <a:buNone/>
              </a:pPr>
              <a:t>22</a:t>
            </a:fld>
            <a:endParaRPr kumimoji="0" lang="en-US" altLang="zh-TW" sz="1200" dirty="0">
              <a:latin typeface="Garamond" panose="02020404030301010803" pitchFamily="18" charset="0"/>
            </a:endParaRPr>
          </a:p>
        </p:txBody>
      </p:sp>
      <p:sp>
        <p:nvSpPr>
          <p:cNvPr id="25603" name="Rectangle 4"/>
          <p:cNvSpPr>
            <a:spLocks noGrp="1" noChangeArrowheads="1"/>
          </p:cNvSpPr>
          <p:nvPr>
            <p:ph type="title"/>
          </p:nvPr>
        </p:nvSpPr>
        <p:spPr>
          <a:xfrm>
            <a:off x="381000" y="304800"/>
            <a:ext cx="8534400" cy="838200"/>
          </a:xfrm>
        </p:spPr>
        <p:txBody>
          <a:bodyPr/>
          <a:lstStyle/>
          <a:p>
            <a:pPr eaLnBrk="1" hangingPunct="1"/>
            <a:r>
              <a:rPr lang="en-US" altLang="zh-TW" sz="4000" dirty="0" err="1" smtClean="0">
                <a:solidFill>
                  <a:srgbClr val="006633"/>
                </a:solidFill>
                <a:ea typeface="標楷體" panose="03000509000000000000" pitchFamily="65" charset="-120"/>
              </a:rPr>
              <a:t>ImageSwitcher</a:t>
            </a:r>
            <a:r>
              <a:rPr lang="zh-TW" altLang="en-US" sz="4000" dirty="0" smtClean="0">
                <a:solidFill>
                  <a:srgbClr val="006633"/>
                </a:solidFill>
                <a:ea typeface="標楷體" panose="03000509000000000000" pitchFamily="65" charset="-120"/>
              </a:rPr>
              <a:t>組件的用法</a:t>
            </a:r>
            <a:endParaRPr lang="en-US" altLang="zh-TW" sz="3600" dirty="0" smtClean="0">
              <a:ea typeface="標楷體" panose="03000509000000000000" pitchFamily="65" charset="-120"/>
            </a:endParaRPr>
          </a:p>
        </p:txBody>
      </p:sp>
      <p:sp>
        <p:nvSpPr>
          <p:cNvPr id="6" name="Rectangle 5"/>
          <p:cNvSpPr txBox="1">
            <a:spLocks noChangeArrowheads="1"/>
          </p:cNvSpPr>
          <p:nvPr/>
        </p:nvSpPr>
        <p:spPr bwMode="auto">
          <a:xfrm>
            <a:off x="533400" y="1143000"/>
            <a:ext cx="8001000" cy="4419600"/>
          </a:xfrm>
          <a:prstGeom prst="rect">
            <a:avLst/>
          </a:prstGeom>
          <a:noFill/>
          <a:ln w="9525">
            <a:noFill/>
            <a:miter lim="800000"/>
            <a:headEnd/>
            <a:tailEnd/>
          </a:ln>
        </p:spPr>
        <p:txBody>
          <a:bodyPr/>
          <a:lstStyle/>
          <a:p>
            <a:pPr marL="1619250" indent="-1619250" eaLnBrk="1" hangingPunct="1">
              <a:spcBef>
                <a:spcPct val="20000"/>
              </a:spcBef>
              <a:buClr>
                <a:schemeClr val="accent1"/>
              </a:buClr>
              <a:buSzPct val="65000"/>
              <a:defRPr/>
            </a:pPr>
            <a:r>
              <a:rPr lang="en-US" altLang="zh-TW" sz="2800" kern="0" dirty="0">
                <a:solidFill>
                  <a:schemeClr val="tx2"/>
                </a:solidFill>
                <a:latin typeface="+mn-lt"/>
                <a:ea typeface="標楷體" pitchFamily="65" charset="-120"/>
              </a:rPr>
              <a:t>Step 2.</a:t>
            </a:r>
            <a:r>
              <a:rPr lang="zh-TW" altLang="en-US" sz="2800" kern="0" dirty="0">
                <a:solidFill>
                  <a:schemeClr val="tx2"/>
                </a:solidFill>
                <a:latin typeface="+mn-lt"/>
                <a:ea typeface="標楷體" pitchFamily="65" charset="-120"/>
              </a:rPr>
              <a:t> </a:t>
            </a:r>
            <a:r>
              <a:rPr lang="en-US" altLang="zh-TW" sz="2800" kern="0" dirty="0">
                <a:solidFill>
                  <a:schemeClr val="tx2"/>
                </a:solidFill>
                <a:latin typeface="+mn-lt"/>
                <a:ea typeface="標楷體" pitchFamily="65" charset="-120"/>
              </a:rPr>
              <a:t>	</a:t>
            </a:r>
            <a:r>
              <a:rPr lang="zh-TW" altLang="en-US" sz="2400" kern="0" dirty="0">
                <a:solidFill>
                  <a:schemeClr val="tx2"/>
                </a:solidFill>
                <a:latin typeface="+mn-lt"/>
                <a:ea typeface="標楷體" pitchFamily="65" charset="-120"/>
              </a:rPr>
              <a:t>在程式專案的主類別宣告的第一行加上下列粗體字的部分：</a:t>
            </a:r>
            <a:r>
              <a:rPr lang="en-US" altLang="zh-TW" sz="2800" kern="0" dirty="0">
                <a:solidFill>
                  <a:schemeClr val="tx2"/>
                </a:solidFill>
                <a:latin typeface="+mn-lt"/>
                <a:ea typeface="標楷體" pitchFamily="65" charset="-120"/>
              </a:rPr>
              <a:t/>
            </a:r>
            <a:br>
              <a:rPr lang="en-US" altLang="zh-TW" sz="2800" kern="0" dirty="0">
                <a:solidFill>
                  <a:schemeClr val="tx2"/>
                </a:solidFill>
                <a:latin typeface="+mn-lt"/>
                <a:ea typeface="標楷體" pitchFamily="65" charset="-120"/>
              </a:rPr>
            </a:br>
            <a:r>
              <a:rPr lang="en-US" altLang="zh-TW" sz="2000" kern="0" dirty="0">
                <a:solidFill>
                  <a:schemeClr val="tx2"/>
                </a:solidFill>
                <a:latin typeface="+mn-lt"/>
                <a:ea typeface="標楷體" pitchFamily="65" charset="-120"/>
              </a:rPr>
              <a:t/>
            </a:r>
            <a:br>
              <a:rPr lang="en-US" altLang="zh-TW" sz="2000" kern="0" dirty="0">
                <a:solidFill>
                  <a:schemeClr val="tx2"/>
                </a:solidFill>
                <a:latin typeface="+mn-lt"/>
                <a:ea typeface="標楷體" pitchFamily="65" charset="-120"/>
              </a:rPr>
            </a:br>
            <a:r>
              <a:rPr lang="en-US" altLang="zh-TW" sz="2000" kern="0" dirty="0">
                <a:solidFill>
                  <a:schemeClr val="tx2"/>
                </a:solidFill>
                <a:latin typeface="+mn-lt"/>
                <a:ea typeface="標楷體" pitchFamily="65" charset="-120"/>
              </a:rPr>
              <a:t>public class </a:t>
            </a:r>
            <a:r>
              <a:rPr lang="zh-TW" altLang="en-US" sz="2000" kern="0" dirty="0">
                <a:solidFill>
                  <a:schemeClr val="tx2"/>
                </a:solidFill>
                <a:latin typeface="+mn-lt"/>
                <a:ea typeface="標楷體" pitchFamily="65" charset="-120"/>
              </a:rPr>
              <a:t>主程式類別名稱 </a:t>
            </a:r>
            <a:r>
              <a:rPr lang="en-US" altLang="zh-TW" sz="2000" kern="0" dirty="0">
                <a:solidFill>
                  <a:schemeClr val="tx2"/>
                </a:solidFill>
                <a:latin typeface="+mn-lt"/>
                <a:ea typeface="標楷體" pitchFamily="65" charset="-120"/>
              </a:rPr>
              <a:t>extends Activity </a:t>
            </a:r>
            <a:br>
              <a:rPr lang="en-US" altLang="zh-TW" sz="2000" kern="0" dirty="0">
                <a:solidFill>
                  <a:schemeClr val="tx2"/>
                </a:solidFill>
                <a:latin typeface="+mn-lt"/>
                <a:ea typeface="標楷體" pitchFamily="65" charset="-120"/>
              </a:rPr>
            </a:br>
            <a:r>
              <a:rPr lang="en-US" altLang="zh-TW" sz="2000" kern="0" dirty="0">
                <a:solidFill>
                  <a:schemeClr val="tx2"/>
                </a:solidFill>
                <a:latin typeface="+mn-lt"/>
                <a:ea typeface="標楷體" pitchFamily="65" charset="-120"/>
              </a:rPr>
              <a:t>                  </a:t>
            </a:r>
            <a:r>
              <a:rPr lang="en-US" altLang="zh-TW" sz="2000" b="1" kern="0" dirty="0">
                <a:solidFill>
                  <a:srgbClr val="0000FF"/>
                </a:solidFill>
                <a:latin typeface="+mn-lt"/>
                <a:ea typeface="標楷體" pitchFamily="65" charset="-120"/>
              </a:rPr>
              <a:t>implements </a:t>
            </a:r>
            <a:r>
              <a:rPr lang="en-US" altLang="zh-TW" sz="2000" b="1" kern="0" dirty="0" err="1">
                <a:solidFill>
                  <a:srgbClr val="0000FF"/>
                </a:solidFill>
                <a:latin typeface="+mn-lt"/>
                <a:ea typeface="標楷體" pitchFamily="65" charset="-120"/>
              </a:rPr>
              <a:t>ViewSwitcher.ViewFactory</a:t>
            </a:r>
            <a:r>
              <a:rPr lang="en-US" altLang="zh-TW" sz="2000" b="1" kern="0" dirty="0">
                <a:solidFill>
                  <a:srgbClr val="0000FF"/>
                </a:solidFill>
                <a:latin typeface="+mn-lt"/>
                <a:ea typeface="標楷體" pitchFamily="65" charset="-120"/>
              </a:rPr>
              <a:t> </a:t>
            </a:r>
            <a:r>
              <a:rPr lang="en-US" altLang="zh-TW" sz="2000" kern="0" dirty="0">
                <a:solidFill>
                  <a:schemeClr val="tx2"/>
                </a:solidFill>
                <a:latin typeface="+mn-lt"/>
                <a:ea typeface="標楷體" pitchFamily="65" charset="-120"/>
              </a:rPr>
              <a:t>{</a:t>
            </a:r>
            <a:br>
              <a:rPr lang="en-US" altLang="zh-TW" sz="2000" kern="0" dirty="0">
                <a:solidFill>
                  <a:schemeClr val="tx2"/>
                </a:solidFill>
                <a:latin typeface="+mn-lt"/>
                <a:ea typeface="標楷體" pitchFamily="65" charset="-120"/>
              </a:rPr>
            </a:br>
            <a:r>
              <a:rPr lang="en-US" altLang="zh-TW" sz="2000" kern="0" dirty="0">
                <a:solidFill>
                  <a:schemeClr val="tx2"/>
                </a:solidFill>
                <a:latin typeface="+mn-lt"/>
                <a:ea typeface="標楷體" pitchFamily="65" charset="-120"/>
              </a:rPr>
              <a:t/>
            </a:r>
            <a:br>
              <a:rPr lang="en-US" altLang="zh-TW" sz="2000" kern="0" dirty="0">
                <a:solidFill>
                  <a:schemeClr val="tx2"/>
                </a:solidFill>
                <a:latin typeface="+mn-lt"/>
                <a:ea typeface="標楷體" pitchFamily="65" charset="-120"/>
              </a:rPr>
            </a:br>
            <a:r>
              <a:rPr lang="zh-TW" altLang="en-US" sz="2400" kern="0" dirty="0">
                <a:solidFill>
                  <a:schemeClr val="tx2"/>
                </a:solidFill>
                <a:latin typeface="+mn-lt"/>
                <a:ea typeface="標楷體" pitchFamily="65" charset="-120"/>
              </a:rPr>
              <a:t>這一行程式碼的功能是說主類別要實作（</a:t>
            </a:r>
            <a:r>
              <a:rPr lang="en-US" altLang="zh-TW" sz="2400" kern="0" dirty="0">
                <a:solidFill>
                  <a:schemeClr val="tx2"/>
                </a:solidFill>
                <a:latin typeface="+mn-lt"/>
                <a:ea typeface="標楷體" pitchFamily="65" charset="-120"/>
              </a:rPr>
              <a:t>implement</a:t>
            </a:r>
            <a:r>
              <a:rPr lang="zh-TW" altLang="en-US" sz="2400" kern="0" dirty="0">
                <a:solidFill>
                  <a:schemeClr val="tx2"/>
                </a:solidFill>
                <a:latin typeface="+mn-lt"/>
                <a:ea typeface="標楷體" pitchFamily="65" charset="-120"/>
              </a:rPr>
              <a:t>）</a:t>
            </a:r>
            <a:r>
              <a:rPr lang="en-US" altLang="zh-TW" sz="2400" kern="0" dirty="0" err="1">
                <a:solidFill>
                  <a:schemeClr val="tx2"/>
                </a:solidFill>
                <a:latin typeface="+mn-lt"/>
                <a:ea typeface="標楷體" pitchFamily="65" charset="-120"/>
              </a:rPr>
              <a:t>ViewSwitcher.ViewFactory</a:t>
            </a:r>
            <a:r>
              <a:rPr lang="zh-TW" altLang="en-US" sz="2400" kern="0" dirty="0">
                <a:solidFill>
                  <a:schemeClr val="tx2"/>
                </a:solidFill>
                <a:latin typeface="+mn-lt"/>
                <a:ea typeface="標楷體" pitchFamily="65" charset="-120"/>
              </a:rPr>
              <a:t>這個介面。該介面中定義了一個</a:t>
            </a:r>
            <a:r>
              <a:rPr lang="en-US" altLang="zh-TW" sz="2400" kern="0" dirty="0" err="1">
                <a:solidFill>
                  <a:schemeClr val="tx2"/>
                </a:solidFill>
                <a:latin typeface="+mn-lt"/>
                <a:ea typeface="標楷體" pitchFamily="65" charset="-120"/>
              </a:rPr>
              <a:t>makeView</a:t>
            </a:r>
            <a:r>
              <a:rPr lang="en-US" altLang="zh-TW" sz="2400" kern="0" dirty="0">
                <a:solidFill>
                  <a:schemeClr val="tx2"/>
                </a:solidFill>
                <a:latin typeface="+mn-lt"/>
                <a:ea typeface="標楷體" pitchFamily="65" charset="-120"/>
              </a:rPr>
              <a:t>()</a:t>
            </a:r>
            <a:r>
              <a:rPr lang="zh-TW" altLang="en-US" sz="2400" kern="0" dirty="0">
                <a:solidFill>
                  <a:schemeClr val="tx2"/>
                </a:solidFill>
                <a:latin typeface="+mn-lt"/>
                <a:ea typeface="標楷體" pitchFamily="65" charset="-120"/>
              </a:rPr>
              <a:t>方法，而</a:t>
            </a:r>
            <a:r>
              <a:rPr lang="en-US" altLang="zh-TW" sz="2400" kern="0" dirty="0" err="1">
                <a:solidFill>
                  <a:schemeClr val="tx2"/>
                </a:solidFill>
                <a:latin typeface="+mn-lt"/>
                <a:ea typeface="標楷體" pitchFamily="65" charset="-120"/>
              </a:rPr>
              <a:t>ImageSwitcher</a:t>
            </a:r>
            <a:r>
              <a:rPr lang="zh-TW" altLang="en-US" sz="2400" kern="0" dirty="0">
                <a:solidFill>
                  <a:schemeClr val="tx2"/>
                </a:solidFill>
                <a:latin typeface="+mn-lt"/>
                <a:ea typeface="標楷體" pitchFamily="65" charset="-120"/>
              </a:rPr>
              <a:t>物件需要這個方法來建立其中的</a:t>
            </a:r>
            <a:r>
              <a:rPr lang="en-US" altLang="zh-TW" sz="2400" kern="0" dirty="0" err="1">
                <a:solidFill>
                  <a:schemeClr val="tx2"/>
                </a:solidFill>
                <a:latin typeface="+mn-lt"/>
                <a:ea typeface="標楷體" pitchFamily="65" charset="-120"/>
              </a:rPr>
              <a:t>ImageView</a:t>
            </a:r>
            <a:r>
              <a:rPr lang="zh-TW" altLang="en-US" sz="2400" kern="0" dirty="0">
                <a:solidFill>
                  <a:schemeClr val="tx2"/>
                </a:solidFill>
                <a:latin typeface="+mn-lt"/>
                <a:ea typeface="標楷體" pitchFamily="65" charset="-120"/>
              </a:rPr>
              <a:t>物件。</a:t>
            </a:r>
            <a:r>
              <a:rPr lang="en-US" altLang="zh-TW" sz="2400" kern="0" dirty="0" err="1">
                <a:solidFill>
                  <a:schemeClr val="tx2"/>
                </a:solidFill>
                <a:latin typeface="+mn-lt"/>
                <a:ea typeface="標楷體" pitchFamily="65" charset="-120"/>
              </a:rPr>
              <a:t>makeView</a:t>
            </a:r>
            <a:r>
              <a:rPr lang="en-US" altLang="zh-TW" sz="2400" kern="0" dirty="0">
                <a:solidFill>
                  <a:schemeClr val="tx2"/>
                </a:solidFill>
                <a:latin typeface="+mn-lt"/>
                <a:ea typeface="標楷體" pitchFamily="65" charset="-120"/>
              </a:rPr>
              <a:t>()</a:t>
            </a:r>
            <a:r>
              <a:rPr lang="zh-TW" altLang="en-US" sz="2400" kern="0" dirty="0">
                <a:solidFill>
                  <a:schemeClr val="tx2"/>
                </a:solidFill>
                <a:latin typeface="+mn-lt"/>
                <a:ea typeface="標楷體" pitchFamily="65" charset="-120"/>
              </a:rPr>
              <a:t>方法也是由</a:t>
            </a:r>
            <a:r>
              <a:rPr lang="en-US" altLang="zh-TW" sz="2400" kern="0" dirty="0">
                <a:solidFill>
                  <a:schemeClr val="tx2"/>
                </a:solidFill>
                <a:latin typeface="+mn-lt"/>
                <a:ea typeface="標楷體" pitchFamily="65" charset="-120"/>
              </a:rPr>
              <a:t>Android</a:t>
            </a:r>
            <a:r>
              <a:rPr lang="zh-TW" altLang="en-US" sz="2400" kern="0" dirty="0">
                <a:solidFill>
                  <a:schemeClr val="tx2"/>
                </a:solidFill>
                <a:latin typeface="+mn-lt"/>
                <a:ea typeface="標楷體" pitchFamily="65" charset="-120"/>
              </a:rPr>
              <a:t>系統呼叫，我們的程式不會自己呼叫這個方法。</a:t>
            </a:r>
            <a:endParaRPr lang="en-US" altLang="zh-TW" sz="2400" kern="0" dirty="0">
              <a:solidFill>
                <a:schemeClr val="tx2"/>
              </a:solidFill>
              <a:latin typeface="+mn-lt"/>
              <a:ea typeface="標楷體" pitchFamily="65" charset="-120"/>
            </a:endParaRP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E6D4C09B-EC62-409F-99E5-79B36F26BBA9}" type="slidenum">
              <a:rPr kumimoji="0" lang="en-US" altLang="zh-TW" sz="1200">
                <a:latin typeface="Garamond" panose="02020404030301010803" pitchFamily="18" charset="0"/>
              </a:rPr>
              <a:pPr>
                <a:spcBef>
                  <a:spcPct val="0"/>
                </a:spcBef>
                <a:buClrTx/>
                <a:buSzTx/>
                <a:buFontTx/>
                <a:buNone/>
              </a:pPr>
              <a:t>23</a:t>
            </a:fld>
            <a:endParaRPr kumimoji="0" lang="en-US" altLang="zh-TW" sz="1200" dirty="0">
              <a:latin typeface="Garamond" panose="02020404030301010803" pitchFamily="18" charset="0"/>
            </a:endParaRPr>
          </a:p>
        </p:txBody>
      </p:sp>
      <p:sp>
        <p:nvSpPr>
          <p:cNvPr id="26627" name="Rectangle 4"/>
          <p:cNvSpPr>
            <a:spLocks noGrp="1" noChangeArrowheads="1"/>
          </p:cNvSpPr>
          <p:nvPr>
            <p:ph type="title"/>
          </p:nvPr>
        </p:nvSpPr>
        <p:spPr>
          <a:xfrm>
            <a:off x="381000" y="304800"/>
            <a:ext cx="8534400" cy="838200"/>
          </a:xfrm>
        </p:spPr>
        <p:txBody>
          <a:bodyPr/>
          <a:lstStyle/>
          <a:p>
            <a:pPr eaLnBrk="1" hangingPunct="1"/>
            <a:r>
              <a:rPr lang="en-US" altLang="zh-TW" sz="4000" dirty="0" err="1" smtClean="0">
                <a:solidFill>
                  <a:srgbClr val="006633"/>
                </a:solidFill>
                <a:ea typeface="標楷體" panose="03000509000000000000" pitchFamily="65" charset="-120"/>
              </a:rPr>
              <a:t>ImageSwitcher</a:t>
            </a:r>
            <a:r>
              <a:rPr lang="zh-TW" altLang="en-US" sz="4000" dirty="0" smtClean="0">
                <a:solidFill>
                  <a:srgbClr val="006633"/>
                </a:solidFill>
                <a:ea typeface="標楷體" panose="03000509000000000000" pitchFamily="65" charset="-120"/>
              </a:rPr>
              <a:t>組件的用法</a:t>
            </a:r>
            <a:endParaRPr lang="en-US" altLang="zh-TW" sz="3600" dirty="0" smtClean="0">
              <a:ea typeface="標楷體" panose="03000509000000000000" pitchFamily="65" charset="-120"/>
            </a:endParaRPr>
          </a:p>
        </p:txBody>
      </p:sp>
      <p:sp>
        <p:nvSpPr>
          <p:cNvPr id="6" name="Rectangle 5"/>
          <p:cNvSpPr txBox="1">
            <a:spLocks noChangeArrowheads="1"/>
          </p:cNvSpPr>
          <p:nvPr/>
        </p:nvSpPr>
        <p:spPr bwMode="auto">
          <a:xfrm>
            <a:off x="533400" y="1143000"/>
            <a:ext cx="8001000" cy="4419600"/>
          </a:xfrm>
          <a:prstGeom prst="rect">
            <a:avLst/>
          </a:prstGeom>
          <a:noFill/>
          <a:ln w="9525">
            <a:noFill/>
            <a:miter lim="800000"/>
            <a:headEnd/>
            <a:tailEnd/>
          </a:ln>
        </p:spPr>
        <p:txBody>
          <a:bodyPr/>
          <a:lstStyle/>
          <a:p>
            <a:pPr eaLnBrk="1" hangingPunct="1">
              <a:spcBef>
                <a:spcPct val="20000"/>
              </a:spcBef>
              <a:buClr>
                <a:schemeClr val="accent1"/>
              </a:buClr>
              <a:buSzPct val="65000"/>
              <a:defRPr/>
            </a:pPr>
            <a:r>
              <a:rPr lang="zh-TW" altLang="en-US" sz="2400" kern="0" dirty="0">
                <a:solidFill>
                  <a:schemeClr val="tx2"/>
                </a:solidFill>
                <a:latin typeface="+mn-lt"/>
                <a:ea typeface="標楷體" pitchFamily="65" charset="-120"/>
              </a:rPr>
              <a:t>讓主類別實作</a:t>
            </a:r>
            <a:r>
              <a:rPr lang="en-US" altLang="zh-TW" sz="2400" kern="0" dirty="0" err="1">
                <a:solidFill>
                  <a:schemeClr val="tx2"/>
                </a:solidFill>
                <a:latin typeface="+mn-lt"/>
                <a:ea typeface="標楷體" pitchFamily="65" charset="-120"/>
              </a:rPr>
              <a:t>ViewSwitcher.ViewFactory</a:t>
            </a:r>
            <a:r>
              <a:rPr lang="zh-TW" altLang="en-US" sz="2400" kern="0" dirty="0">
                <a:solidFill>
                  <a:schemeClr val="tx2"/>
                </a:solidFill>
                <a:latin typeface="+mn-lt"/>
                <a:ea typeface="標楷體" pitchFamily="65" charset="-120"/>
              </a:rPr>
              <a:t>介面的</a:t>
            </a:r>
            <a:r>
              <a:rPr lang="en-US" altLang="zh-TW" sz="2400" kern="0" dirty="0" err="1">
                <a:solidFill>
                  <a:schemeClr val="tx2"/>
                </a:solidFill>
                <a:latin typeface="+mn-lt"/>
                <a:ea typeface="標楷體" pitchFamily="65" charset="-120"/>
              </a:rPr>
              <a:t>makeView</a:t>
            </a:r>
            <a:r>
              <a:rPr lang="en-US" altLang="zh-TW" sz="2400" kern="0" dirty="0">
                <a:solidFill>
                  <a:schemeClr val="tx2"/>
                </a:solidFill>
                <a:latin typeface="+mn-lt"/>
                <a:ea typeface="標楷體" pitchFamily="65" charset="-120"/>
              </a:rPr>
              <a:t>()</a:t>
            </a:r>
            <a:r>
              <a:rPr lang="zh-TW" altLang="en-US" sz="2400" kern="0" dirty="0">
                <a:solidFill>
                  <a:schemeClr val="tx2"/>
                </a:solidFill>
                <a:latin typeface="+mn-lt"/>
                <a:ea typeface="標楷體" pitchFamily="65" charset="-120"/>
              </a:rPr>
              <a:t>方法後，就可以把主類別設定給</a:t>
            </a:r>
            <a:r>
              <a:rPr lang="en-US" altLang="zh-TW" sz="2400" kern="0" dirty="0" err="1">
                <a:solidFill>
                  <a:schemeClr val="tx2"/>
                </a:solidFill>
                <a:latin typeface="+mn-lt"/>
                <a:ea typeface="標楷體" pitchFamily="65" charset="-120"/>
              </a:rPr>
              <a:t>ImageSwitcher</a:t>
            </a:r>
            <a:r>
              <a:rPr lang="zh-TW" altLang="en-US" sz="2400" kern="0" dirty="0">
                <a:solidFill>
                  <a:schemeClr val="tx2"/>
                </a:solidFill>
                <a:latin typeface="+mn-lt"/>
                <a:ea typeface="標楷體" pitchFamily="65" charset="-120"/>
              </a:rPr>
              <a:t>物件。</a:t>
            </a:r>
            <a:r>
              <a:rPr lang="en-US" altLang="zh-TW" sz="2400" kern="0" dirty="0" err="1">
                <a:solidFill>
                  <a:schemeClr val="tx2"/>
                </a:solidFill>
                <a:latin typeface="+mn-lt"/>
                <a:ea typeface="標楷體" pitchFamily="65" charset="-120"/>
              </a:rPr>
              <a:t>makeView</a:t>
            </a:r>
            <a:r>
              <a:rPr lang="en-US" altLang="zh-TW" sz="2400" kern="0" dirty="0">
                <a:solidFill>
                  <a:schemeClr val="tx2"/>
                </a:solidFill>
                <a:latin typeface="+mn-lt"/>
                <a:ea typeface="標楷體" pitchFamily="65" charset="-120"/>
              </a:rPr>
              <a:t>()</a:t>
            </a:r>
            <a:r>
              <a:rPr lang="zh-TW" altLang="en-US" sz="2400" kern="0" dirty="0">
                <a:solidFill>
                  <a:schemeClr val="tx2"/>
                </a:solidFill>
                <a:latin typeface="+mn-lt"/>
                <a:ea typeface="標楷體" pitchFamily="65" charset="-120"/>
              </a:rPr>
              <a:t>方法的程式碼如下：</a:t>
            </a:r>
          </a:p>
          <a:p>
            <a:pPr marL="1619250" indent="-1619250" eaLnBrk="1" hangingPunct="1">
              <a:spcBef>
                <a:spcPct val="20000"/>
              </a:spcBef>
              <a:buClr>
                <a:schemeClr val="accent1"/>
              </a:buClr>
              <a:buSzPct val="65000"/>
              <a:defRPr/>
            </a:pPr>
            <a:endParaRPr lang="zh-TW" altLang="en-US" sz="2000" kern="0" dirty="0">
              <a:solidFill>
                <a:schemeClr val="tx2"/>
              </a:solidFill>
              <a:latin typeface="+mn-lt"/>
              <a:ea typeface="標楷體" pitchFamily="65" charset="-120"/>
            </a:endParaRPr>
          </a:p>
          <a:p>
            <a:pPr marL="1619250" indent="-1619250" eaLnBrk="1" hangingPunct="1">
              <a:spcBef>
                <a:spcPct val="20000"/>
              </a:spcBef>
              <a:buClr>
                <a:schemeClr val="accent1"/>
              </a:buClr>
              <a:buSzPct val="65000"/>
              <a:defRPr/>
            </a:pPr>
            <a:r>
              <a:rPr lang="en-US" altLang="zh-TW" sz="2000" kern="0" dirty="0">
                <a:solidFill>
                  <a:schemeClr val="tx2"/>
                </a:solidFill>
                <a:latin typeface="+mn-lt"/>
                <a:ea typeface="標楷體" pitchFamily="65" charset="-120"/>
              </a:rPr>
              <a:t>public View </a:t>
            </a:r>
            <a:r>
              <a:rPr lang="en-US" altLang="zh-TW" sz="2000" kern="0" dirty="0" err="1">
                <a:solidFill>
                  <a:schemeClr val="tx2"/>
                </a:solidFill>
                <a:latin typeface="+mn-lt"/>
                <a:ea typeface="標楷體" pitchFamily="65" charset="-120"/>
              </a:rPr>
              <a:t>makeView</a:t>
            </a:r>
            <a:r>
              <a:rPr lang="en-US" altLang="zh-TW" sz="2000" kern="0" dirty="0">
                <a:solidFill>
                  <a:schemeClr val="tx2"/>
                </a:solidFill>
                <a:latin typeface="+mn-lt"/>
                <a:ea typeface="標楷體" pitchFamily="65" charset="-120"/>
              </a:rPr>
              <a:t>() {</a:t>
            </a:r>
          </a:p>
          <a:p>
            <a:pPr marL="1619250" indent="-1619250" eaLnBrk="1" hangingPunct="1">
              <a:spcBef>
                <a:spcPct val="20000"/>
              </a:spcBef>
              <a:buClr>
                <a:schemeClr val="accent1"/>
              </a:buClr>
              <a:buSzPct val="65000"/>
              <a:defRPr/>
            </a:pPr>
            <a:r>
              <a:rPr lang="en-US" altLang="zh-TW" sz="2000" kern="0" dirty="0">
                <a:solidFill>
                  <a:schemeClr val="tx2"/>
                </a:solidFill>
                <a:latin typeface="+mn-lt"/>
                <a:ea typeface="標楷體" pitchFamily="65" charset="-120"/>
              </a:rPr>
              <a:t>        </a:t>
            </a:r>
            <a:r>
              <a:rPr lang="en-US" altLang="zh-TW" sz="2000" kern="0" dirty="0" err="1">
                <a:solidFill>
                  <a:schemeClr val="tx2"/>
                </a:solidFill>
                <a:latin typeface="+mn-lt"/>
                <a:ea typeface="標楷體" pitchFamily="65" charset="-120"/>
              </a:rPr>
              <a:t>ImageView</a:t>
            </a:r>
            <a:r>
              <a:rPr lang="en-US" altLang="zh-TW" sz="2000" kern="0" dirty="0">
                <a:solidFill>
                  <a:schemeClr val="tx2"/>
                </a:solidFill>
                <a:latin typeface="+mn-lt"/>
                <a:ea typeface="標楷體" pitchFamily="65" charset="-120"/>
              </a:rPr>
              <a:t> v = new </a:t>
            </a:r>
            <a:r>
              <a:rPr lang="en-US" altLang="zh-TW" sz="2000" kern="0" dirty="0" err="1">
                <a:solidFill>
                  <a:schemeClr val="tx2"/>
                </a:solidFill>
                <a:latin typeface="+mn-lt"/>
                <a:ea typeface="標楷體" pitchFamily="65" charset="-120"/>
              </a:rPr>
              <a:t>ImageView</a:t>
            </a:r>
            <a:r>
              <a:rPr lang="en-US" altLang="zh-TW" sz="2000" kern="0" dirty="0">
                <a:solidFill>
                  <a:schemeClr val="tx2"/>
                </a:solidFill>
                <a:latin typeface="+mn-lt"/>
                <a:ea typeface="標楷體" pitchFamily="65" charset="-120"/>
              </a:rPr>
              <a:t>(this);</a:t>
            </a:r>
          </a:p>
          <a:p>
            <a:pPr marL="1619250" indent="-1619250" eaLnBrk="1" hangingPunct="1">
              <a:spcBef>
                <a:spcPct val="20000"/>
              </a:spcBef>
              <a:buClr>
                <a:schemeClr val="accent1"/>
              </a:buClr>
              <a:buSzPct val="65000"/>
              <a:defRPr/>
            </a:pPr>
            <a:r>
              <a:rPr lang="en-US" altLang="zh-TW" sz="2000" kern="0" dirty="0">
                <a:solidFill>
                  <a:schemeClr val="tx2"/>
                </a:solidFill>
                <a:latin typeface="+mn-lt"/>
                <a:ea typeface="標楷體" pitchFamily="65" charset="-120"/>
              </a:rPr>
              <a:t>        </a:t>
            </a:r>
            <a:r>
              <a:rPr lang="en-US" altLang="zh-TW" sz="2000" kern="0" dirty="0" err="1">
                <a:solidFill>
                  <a:schemeClr val="tx2"/>
                </a:solidFill>
                <a:latin typeface="+mn-lt"/>
                <a:ea typeface="標楷體" pitchFamily="65" charset="-120"/>
              </a:rPr>
              <a:t>v.setBackgroundColor</a:t>
            </a:r>
            <a:r>
              <a:rPr lang="en-US" altLang="zh-TW" sz="2000" kern="0" dirty="0">
                <a:solidFill>
                  <a:schemeClr val="tx2"/>
                </a:solidFill>
                <a:latin typeface="+mn-lt"/>
                <a:ea typeface="標楷體" pitchFamily="65" charset="-120"/>
              </a:rPr>
              <a:t>(0xFF000000);</a:t>
            </a:r>
          </a:p>
          <a:p>
            <a:pPr marL="1619250" indent="-1619250" eaLnBrk="1" hangingPunct="1">
              <a:spcBef>
                <a:spcPct val="20000"/>
              </a:spcBef>
              <a:buClr>
                <a:schemeClr val="accent1"/>
              </a:buClr>
              <a:buSzPct val="65000"/>
              <a:defRPr/>
            </a:pPr>
            <a:r>
              <a:rPr lang="en-US" altLang="zh-TW" sz="2000" kern="0" dirty="0">
                <a:solidFill>
                  <a:schemeClr val="tx2"/>
                </a:solidFill>
                <a:latin typeface="+mn-lt"/>
                <a:ea typeface="標楷體" pitchFamily="65" charset="-120"/>
              </a:rPr>
              <a:t>        </a:t>
            </a:r>
            <a:r>
              <a:rPr lang="en-US" altLang="zh-TW" sz="2000" kern="0" dirty="0" err="1">
                <a:solidFill>
                  <a:schemeClr val="tx2"/>
                </a:solidFill>
                <a:latin typeface="+mn-lt"/>
                <a:ea typeface="標楷體" pitchFamily="65" charset="-120"/>
              </a:rPr>
              <a:t>v.setScaleType</a:t>
            </a:r>
            <a:r>
              <a:rPr lang="en-US" altLang="zh-TW" sz="2000" kern="0" dirty="0">
                <a:solidFill>
                  <a:schemeClr val="tx2"/>
                </a:solidFill>
                <a:latin typeface="+mn-lt"/>
                <a:ea typeface="標楷體" pitchFamily="65" charset="-120"/>
              </a:rPr>
              <a:t>(</a:t>
            </a:r>
            <a:r>
              <a:rPr lang="en-US" altLang="zh-TW" sz="2000" kern="0" dirty="0" err="1">
                <a:solidFill>
                  <a:schemeClr val="tx2"/>
                </a:solidFill>
                <a:latin typeface="+mn-lt"/>
                <a:ea typeface="標楷體" pitchFamily="65" charset="-120"/>
              </a:rPr>
              <a:t>ImageView.ScaleType.FIT_CENTER</a:t>
            </a:r>
            <a:r>
              <a:rPr lang="en-US" altLang="zh-TW" sz="2000" kern="0" dirty="0">
                <a:solidFill>
                  <a:schemeClr val="tx2"/>
                </a:solidFill>
                <a:latin typeface="+mn-lt"/>
                <a:ea typeface="標楷體" pitchFamily="65" charset="-120"/>
              </a:rPr>
              <a:t>);</a:t>
            </a:r>
          </a:p>
          <a:p>
            <a:pPr marL="1619250" indent="-1619250" eaLnBrk="1" hangingPunct="1">
              <a:spcBef>
                <a:spcPct val="20000"/>
              </a:spcBef>
              <a:buClr>
                <a:schemeClr val="accent1"/>
              </a:buClr>
              <a:buSzPct val="65000"/>
              <a:defRPr/>
            </a:pPr>
            <a:r>
              <a:rPr lang="en-US" altLang="zh-TW" sz="2000" kern="0" dirty="0">
                <a:solidFill>
                  <a:schemeClr val="tx2"/>
                </a:solidFill>
                <a:latin typeface="+mn-lt"/>
                <a:ea typeface="標楷體" pitchFamily="65" charset="-120"/>
              </a:rPr>
              <a:t>        </a:t>
            </a:r>
            <a:r>
              <a:rPr lang="en-US" altLang="zh-TW" sz="2000" kern="0" dirty="0" err="1">
                <a:solidFill>
                  <a:schemeClr val="tx2"/>
                </a:solidFill>
                <a:latin typeface="+mn-lt"/>
                <a:ea typeface="標楷體" pitchFamily="65" charset="-120"/>
              </a:rPr>
              <a:t>v.setLayoutParams</a:t>
            </a:r>
            <a:r>
              <a:rPr lang="en-US" altLang="zh-TW" sz="2000" kern="0" dirty="0">
                <a:solidFill>
                  <a:schemeClr val="tx2"/>
                </a:solidFill>
                <a:latin typeface="+mn-lt"/>
                <a:ea typeface="標楷體" pitchFamily="65" charset="-120"/>
              </a:rPr>
              <a:t>(new </a:t>
            </a:r>
            <a:r>
              <a:rPr lang="en-US" altLang="zh-TW" sz="2000" kern="0" dirty="0" err="1">
                <a:solidFill>
                  <a:schemeClr val="tx2"/>
                </a:solidFill>
                <a:latin typeface="+mn-lt"/>
                <a:ea typeface="標楷體" pitchFamily="65" charset="-120"/>
              </a:rPr>
              <a:t>ImageSwitcher.LayoutParams</a:t>
            </a:r>
            <a:r>
              <a:rPr lang="en-US" altLang="zh-TW" sz="2000" kern="0" dirty="0">
                <a:solidFill>
                  <a:schemeClr val="tx2"/>
                </a:solidFill>
                <a:latin typeface="+mn-lt"/>
                <a:ea typeface="標楷體" pitchFamily="65" charset="-120"/>
              </a:rPr>
              <a:t>(</a:t>
            </a:r>
            <a:r>
              <a:rPr lang="en-US" altLang="zh-TW" sz="2000" kern="0" dirty="0" err="1">
                <a:solidFill>
                  <a:schemeClr val="tx2"/>
                </a:solidFill>
                <a:latin typeface="+mn-lt"/>
                <a:ea typeface="標楷體" pitchFamily="65" charset="-120"/>
              </a:rPr>
              <a:t>LayoutParams.FILL_PARENT</a:t>
            </a:r>
            <a:r>
              <a:rPr lang="en-US" altLang="zh-TW" sz="2000" kern="0" dirty="0">
                <a:solidFill>
                  <a:schemeClr val="tx2"/>
                </a:solidFill>
                <a:latin typeface="+mn-lt"/>
                <a:ea typeface="標楷體" pitchFamily="65" charset="-120"/>
              </a:rPr>
              <a:t>, </a:t>
            </a:r>
            <a:r>
              <a:rPr lang="en-US" altLang="zh-TW" sz="2000" kern="0" dirty="0" err="1">
                <a:solidFill>
                  <a:schemeClr val="tx2"/>
                </a:solidFill>
                <a:latin typeface="+mn-lt"/>
                <a:ea typeface="標楷體" pitchFamily="65" charset="-120"/>
              </a:rPr>
              <a:t>LayoutParams.FILL_PARENT</a:t>
            </a:r>
            <a:r>
              <a:rPr lang="en-US" altLang="zh-TW" sz="2000" kern="0" dirty="0">
                <a:solidFill>
                  <a:schemeClr val="tx2"/>
                </a:solidFill>
                <a:latin typeface="+mn-lt"/>
                <a:ea typeface="標楷體" pitchFamily="65" charset="-120"/>
              </a:rPr>
              <a:t>));</a:t>
            </a:r>
          </a:p>
          <a:p>
            <a:pPr marL="1619250" indent="-1619250" eaLnBrk="1" hangingPunct="1">
              <a:spcBef>
                <a:spcPct val="20000"/>
              </a:spcBef>
              <a:buClr>
                <a:schemeClr val="accent1"/>
              </a:buClr>
              <a:buSzPct val="65000"/>
              <a:defRPr/>
            </a:pPr>
            <a:r>
              <a:rPr lang="en-US" altLang="zh-TW" sz="2000" kern="0" dirty="0">
                <a:solidFill>
                  <a:schemeClr val="tx2"/>
                </a:solidFill>
                <a:latin typeface="+mn-lt"/>
                <a:ea typeface="標楷體" pitchFamily="65" charset="-120"/>
              </a:rPr>
              <a:t>        return v;</a:t>
            </a:r>
          </a:p>
          <a:p>
            <a:pPr marL="1619250" indent="-1619250" eaLnBrk="1" hangingPunct="1">
              <a:spcBef>
                <a:spcPct val="20000"/>
              </a:spcBef>
              <a:buClr>
                <a:schemeClr val="accent1"/>
              </a:buClr>
              <a:buSzPct val="65000"/>
              <a:defRPr/>
            </a:pPr>
            <a:r>
              <a:rPr lang="en-US" altLang="zh-TW" sz="2000" kern="0" dirty="0">
                <a:solidFill>
                  <a:schemeClr val="tx2"/>
                </a:solidFill>
                <a:latin typeface="+mn-lt"/>
                <a:ea typeface="標楷體" pitchFamily="65" charset="-120"/>
              </a:rPr>
              <a:t>    }</a:t>
            </a:r>
          </a:p>
          <a:p>
            <a:pPr marL="1619250" indent="-1619250" eaLnBrk="1" hangingPunct="1">
              <a:spcBef>
                <a:spcPct val="20000"/>
              </a:spcBef>
              <a:buClr>
                <a:schemeClr val="accent1"/>
              </a:buClr>
              <a:buSzPct val="65000"/>
              <a:buFont typeface="Wingdings" pitchFamily="2" charset="2"/>
              <a:buNone/>
              <a:defRPr/>
            </a:pPr>
            <a:endParaRPr lang="en-US" altLang="zh-TW" sz="2000" kern="0" dirty="0">
              <a:solidFill>
                <a:schemeClr val="tx2"/>
              </a:solidFill>
              <a:latin typeface="+mn-lt"/>
              <a:ea typeface="標楷體" pitchFamily="65" charset="-120"/>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72A9772-55BA-4A0F-85D3-E3504C114445}" type="slidenum">
              <a:rPr kumimoji="0" lang="en-US" altLang="zh-TW" sz="1200">
                <a:latin typeface="Garamond" panose="02020404030301010803" pitchFamily="18" charset="0"/>
              </a:rPr>
              <a:pPr>
                <a:spcBef>
                  <a:spcPct val="0"/>
                </a:spcBef>
                <a:buClrTx/>
                <a:buSzTx/>
                <a:buFontTx/>
                <a:buNone/>
              </a:pPr>
              <a:t>24</a:t>
            </a:fld>
            <a:endParaRPr kumimoji="0" lang="en-US" altLang="zh-TW" sz="1200" dirty="0">
              <a:latin typeface="Garamond" panose="02020404030301010803" pitchFamily="18" charset="0"/>
            </a:endParaRPr>
          </a:p>
        </p:txBody>
      </p:sp>
      <p:sp>
        <p:nvSpPr>
          <p:cNvPr id="27651" name="Rectangle 4"/>
          <p:cNvSpPr>
            <a:spLocks noGrp="1" noChangeArrowheads="1"/>
          </p:cNvSpPr>
          <p:nvPr>
            <p:ph type="title"/>
          </p:nvPr>
        </p:nvSpPr>
        <p:spPr>
          <a:xfrm>
            <a:off x="381000" y="304800"/>
            <a:ext cx="8534400" cy="838200"/>
          </a:xfrm>
        </p:spPr>
        <p:txBody>
          <a:bodyPr/>
          <a:lstStyle/>
          <a:p>
            <a:pPr eaLnBrk="1" hangingPunct="1"/>
            <a:r>
              <a:rPr lang="en-US" altLang="zh-TW" sz="4000" dirty="0" err="1" smtClean="0">
                <a:solidFill>
                  <a:srgbClr val="006633"/>
                </a:solidFill>
                <a:ea typeface="標楷體" panose="03000509000000000000" pitchFamily="65" charset="-120"/>
              </a:rPr>
              <a:t>ImageSwitcher</a:t>
            </a:r>
            <a:r>
              <a:rPr lang="zh-TW" altLang="en-US" sz="4000" dirty="0" smtClean="0">
                <a:solidFill>
                  <a:srgbClr val="006633"/>
                </a:solidFill>
                <a:ea typeface="標楷體" panose="03000509000000000000" pitchFamily="65" charset="-120"/>
              </a:rPr>
              <a:t>組件的用法</a:t>
            </a:r>
            <a:endParaRPr lang="en-US" altLang="zh-TW" sz="3600" dirty="0" smtClean="0">
              <a:ea typeface="標楷體" panose="03000509000000000000" pitchFamily="65" charset="-120"/>
            </a:endParaRPr>
          </a:p>
        </p:txBody>
      </p:sp>
      <p:sp>
        <p:nvSpPr>
          <p:cNvPr id="27652" name="Rectangle 5"/>
          <p:cNvSpPr txBox="1">
            <a:spLocks noChangeArrowheads="1"/>
          </p:cNvSpPr>
          <p:nvPr/>
        </p:nvSpPr>
        <p:spPr bwMode="auto">
          <a:xfrm>
            <a:off x="533400" y="11430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619250" indent="-161925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Tx/>
              <a:buNone/>
            </a:pPr>
            <a:r>
              <a:rPr lang="en-US" altLang="zh-TW" sz="2400" dirty="0">
                <a:solidFill>
                  <a:schemeClr val="tx2"/>
                </a:solidFill>
                <a:ea typeface="標楷體" panose="03000509000000000000" pitchFamily="65" charset="-120"/>
              </a:rPr>
              <a:t>Step 3.</a:t>
            </a:r>
            <a:r>
              <a:rPr lang="zh-TW" altLang="en-US" sz="2400" dirty="0">
                <a:solidFill>
                  <a:schemeClr val="tx2"/>
                </a:solidFill>
                <a:ea typeface="標楷體" panose="03000509000000000000" pitchFamily="65" charset="-120"/>
              </a:rPr>
              <a:t> </a:t>
            </a:r>
            <a:r>
              <a:rPr lang="en-US" altLang="zh-TW" sz="2400" dirty="0">
                <a:solidFill>
                  <a:schemeClr val="tx2"/>
                </a:solidFill>
                <a:ea typeface="標楷體" panose="03000509000000000000" pitchFamily="65" charset="-120"/>
              </a:rPr>
              <a:t>	</a:t>
            </a:r>
            <a:r>
              <a:rPr lang="zh-TW" altLang="en-US" sz="2400" dirty="0">
                <a:solidFill>
                  <a:schemeClr val="tx2"/>
                </a:solidFill>
                <a:ea typeface="標楷體" panose="03000509000000000000" pitchFamily="65" charset="-120"/>
              </a:rPr>
              <a:t>在程式碼中呼叫</a:t>
            </a:r>
            <a:r>
              <a:rPr lang="en-US" altLang="zh-TW" sz="2400" dirty="0" err="1">
                <a:solidFill>
                  <a:schemeClr val="tx2"/>
                </a:solidFill>
                <a:ea typeface="標楷體" panose="03000509000000000000" pitchFamily="65" charset="-120"/>
              </a:rPr>
              <a:t>findViewById</a:t>
            </a:r>
            <a:r>
              <a:rPr lang="en-US" altLang="zh-TW" sz="2400" dirty="0">
                <a:solidFill>
                  <a:schemeClr val="tx2"/>
                </a:solidFill>
                <a:ea typeface="標楷體" panose="03000509000000000000" pitchFamily="65" charset="-120"/>
              </a:rPr>
              <a:t>()</a:t>
            </a:r>
            <a:r>
              <a:rPr lang="zh-TW" altLang="en-US" sz="2400" dirty="0">
                <a:solidFill>
                  <a:schemeClr val="tx2"/>
                </a:solidFill>
                <a:ea typeface="標楷體" panose="03000509000000000000" pitchFamily="65" charset="-120"/>
              </a:rPr>
              <a:t>方法取得步驟</a:t>
            </a:r>
            <a:r>
              <a:rPr lang="en-US" altLang="zh-TW" sz="2400" dirty="0">
                <a:solidFill>
                  <a:schemeClr val="tx2"/>
                </a:solidFill>
                <a:ea typeface="標楷體" panose="03000509000000000000" pitchFamily="65" charset="-120"/>
              </a:rPr>
              <a:t>1</a:t>
            </a:r>
            <a:r>
              <a:rPr lang="zh-TW" altLang="en-US" sz="2400" dirty="0">
                <a:solidFill>
                  <a:schemeClr val="tx2"/>
                </a:solidFill>
                <a:ea typeface="標楷體" panose="03000509000000000000" pitchFamily="65" charset="-120"/>
              </a:rPr>
              <a:t>的</a:t>
            </a:r>
            <a:r>
              <a:rPr lang="en-US" altLang="zh-TW" sz="2400" dirty="0" err="1">
                <a:solidFill>
                  <a:schemeClr val="tx2"/>
                </a:solidFill>
                <a:ea typeface="標楷體" panose="03000509000000000000" pitchFamily="65" charset="-120"/>
              </a:rPr>
              <a:t>ImageSwitcher</a:t>
            </a:r>
            <a:r>
              <a:rPr lang="zh-TW" altLang="en-US" sz="2400" dirty="0">
                <a:solidFill>
                  <a:schemeClr val="tx2"/>
                </a:solidFill>
                <a:ea typeface="標楷體" panose="03000509000000000000" pitchFamily="65" charset="-120"/>
              </a:rPr>
              <a:t>元件，然後呼叫</a:t>
            </a:r>
            <a:r>
              <a:rPr lang="en-US" altLang="zh-TW" sz="2400" dirty="0" err="1">
                <a:solidFill>
                  <a:schemeClr val="tx2"/>
                </a:solidFill>
                <a:ea typeface="標楷體" panose="03000509000000000000" pitchFamily="65" charset="-120"/>
              </a:rPr>
              <a:t>ImageSwitcher</a:t>
            </a:r>
            <a:r>
              <a:rPr lang="zh-TW" altLang="en-US" sz="2400" dirty="0">
                <a:solidFill>
                  <a:schemeClr val="tx2"/>
                </a:solidFill>
                <a:ea typeface="標楷體" panose="03000509000000000000" pitchFamily="65" charset="-120"/>
              </a:rPr>
              <a:t>物件的</a:t>
            </a:r>
            <a:r>
              <a:rPr lang="en-US" altLang="zh-TW" sz="2400" dirty="0" err="1">
                <a:solidFill>
                  <a:schemeClr val="tx2"/>
                </a:solidFill>
                <a:ea typeface="標楷體" panose="03000509000000000000" pitchFamily="65" charset="-120"/>
              </a:rPr>
              <a:t>setFactory</a:t>
            </a:r>
            <a:r>
              <a:rPr lang="en-US" altLang="zh-TW" sz="2400" dirty="0">
                <a:solidFill>
                  <a:schemeClr val="tx2"/>
                </a:solidFill>
                <a:ea typeface="標楷體" panose="03000509000000000000" pitchFamily="65" charset="-120"/>
              </a:rPr>
              <a:t>()</a:t>
            </a:r>
            <a:r>
              <a:rPr lang="zh-TW" altLang="en-US" sz="2400" dirty="0">
                <a:solidFill>
                  <a:schemeClr val="tx2"/>
                </a:solidFill>
                <a:ea typeface="標楷體" panose="03000509000000000000" pitchFamily="65" charset="-120"/>
              </a:rPr>
              <a:t>方法，並且把主類別物件傳入（使用</a:t>
            </a:r>
            <a:r>
              <a:rPr lang="en-US" altLang="zh-TW" sz="2400" dirty="0">
                <a:solidFill>
                  <a:schemeClr val="tx2"/>
                </a:solidFill>
                <a:ea typeface="標楷體" panose="03000509000000000000" pitchFamily="65" charset="-120"/>
              </a:rPr>
              <a:t>this</a:t>
            </a:r>
            <a:r>
              <a:rPr lang="zh-TW" altLang="en-US" sz="2400" dirty="0">
                <a:solidFill>
                  <a:schemeClr val="tx2"/>
                </a:solidFill>
                <a:ea typeface="標楷體" panose="03000509000000000000" pitchFamily="65" charset="-120"/>
              </a:rPr>
              <a:t>）。然後呼叫</a:t>
            </a:r>
            <a:r>
              <a:rPr lang="en-US" altLang="zh-TW" sz="2400" dirty="0" err="1">
                <a:solidFill>
                  <a:schemeClr val="tx2"/>
                </a:solidFill>
                <a:ea typeface="標楷體" panose="03000509000000000000" pitchFamily="65" charset="-120"/>
              </a:rPr>
              <a:t>ImageSwitcher</a:t>
            </a:r>
            <a:r>
              <a:rPr lang="zh-TW" altLang="en-US" sz="2400" dirty="0">
                <a:solidFill>
                  <a:schemeClr val="tx2"/>
                </a:solidFill>
                <a:ea typeface="標楷體" panose="03000509000000000000" pitchFamily="65" charset="-120"/>
              </a:rPr>
              <a:t>物件的</a:t>
            </a:r>
            <a:r>
              <a:rPr lang="en-US" altLang="zh-TW" sz="2400" dirty="0" err="1">
                <a:solidFill>
                  <a:schemeClr val="tx2"/>
                </a:solidFill>
                <a:ea typeface="標楷體" panose="03000509000000000000" pitchFamily="65" charset="-120"/>
              </a:rPr>
              <a:t>setInAnimation</a:t>
            </a:r>
            <a:r>
              <a:rPr lang="en-US" altLang="zh-TW" sz="2400" dirty="0">
                <a:solidFill>
                  <a:schemeClr val="tx2"/>
                </a:solidFill>
                <a:ea typeface="標楷體" panose="03000509000000000000" pitchFamily="65" charset="-120"/>
              </a:rPr>
              <a:t>()</a:t>
            </a:r>
            <a:r>
              <a:rPr lang="zh-TW" altLang="en-US" sz="2400" dirty="0">
                <a:solidFill>
                  <a:schemeClr val="tx2"/>
                </a:solidFill>
                <a:ea typeface="標楷體" panose="03000509000000000000" pitchFamily="65" charset="-120"/>
              </a:rPr>
              <a:t>和</a:t>
            </a:r>
            <a:r>
              <a:rPr lang="en-US" altLang="zh-TW" sz="2400" dirty="0" err="1">
                <a:solidFill>
                  <a:schemeClr val="tx2"/>
                </a:solidFill>
                <a:ea typeface="標楷體" panose="03000509000000000000" pitchFamily="65" charset="-120"/>
              </a:rPr>
              <a:t>setOutAnimation</a:t>
            </a:r>
            <a:r>
              <a:rPr lang="en-US" altLang="zh-TW" sz="2400" dirty="0">
                <a:solidFill>
                  <a:schemeClr val="tx2"/>
                </a:solidFill>
                <a:ea typeface="標楷體" panose="03000509000000000000" pitchFamily="65" charset="-120"/>
              </a:rPr>
              <a:t>()</a:t>
            </a:r>
            <a:r>
              <a:rPr lang="zh-TW" altLang="en-US" sz="2400" dirty="0">
                <a:solidFill>
                  <a:schemeClr val="tx2"/>
                </a:solidFill>
                <a:ea typeface="標楷體" panose="03000509000000000000" pitchFamily="65" charset="-120"/>
              </a:rPr>
              <a:t>方法指定影像切換時的動畫效果：</a:t>
            </a:r>
            <a:r>
              <a:rPr lang="en-US" altLang="zh-TW" sz="2400" dirty="0">
                <a:solidFill>
                  <a:schemeClr val="tx2"/>
                </a:solidFill>
                <a:ea typeface="標楷體" panose="03000509000000000000" pitchFamily="65" charset="-120"/>
              </a:rPr>
              <a:t/>
            </a:r>
            <a:br>
              <a:rPr lang="en-US" altLang="zh-TW" sz="2400" dirty="0">
                <a:solidFill>
                  <a:schemeClr val="tx2"/>
                </a:solidFill>
                <a:ea typeface="標楷體" panose="03000509000000000000" pitchFamily="65" charset="-120"/>
              </a:rPr>
            </a:br>
            <a:r>
              <a:rPr lang="en-US" altLang="zh-TW" sz="2400" dirty="0">
                <a:solidFill>
                  <a:schemeClr val="tx2"/>
                </a:solidFill>
                <a:ea typeface="標楷體" panose="03000509000000000000" pitchFamily="65" charset="-120"/>
              </a:rPr>
              <a:t/>
            </a:r>
            <a:br>
              <a:rPr lang="en-US" altLang="zh-TW" sz="2400" dirty="0">
                <a:solidFill>
                  <a:schemeClr val="tx2"/>
                </a:solidFill>
                <a:ea typeface="標楷體" panose="03000509000000000000" pitchFamily="65" charset="-120"/>
              </a:rPr>
            </a:br>
            <a:r>
              <a:rPr lang="en-US" altLang="zh-TW" sz="1800" dirty="0" err="1">
                <a:solidFill>
                  <a:schemeClr val="tx2"/>
                </a:solidFill>
                <a:ea typeface="標楷體" panose="03000509000000000000" pitchFamily="65" charset="-120"/>
              </a:rPr>
              <a:t>ImageSwitcher</a:t>
            </a:r>
            <a:r>
              <a:rPr lang="en-US" altLang="zh-TW" sz="1800" dirty="0">
                <a:solidFill>
                  <a:schemeClr val="tx2"/>
                </a:solidFill>
                <a:ea typeface="標楷體" panose="03000509000000000000" pitchFamily="65" charset="-120"/>
              </a:rPr>
              <a:t> </a:t>
            </a:r>
            <a:r>
              <a:rPr lang="en-US" altLang="zh-TW" sz="1800" dirty="0" err="1">
                <a:solidFill>
                  <a:schemeClr val="tx2"/>
                </a:solidFill>
                <a:ea typeface="標楷體" panose="03000509000000000000" pitchFamily="65" charset="-120"/>
              </a:rPr>
              <a:t>imgSwi</a:t>
            </a:r>
            <a:r>
              <a:rPr lang="en-US" altLang="zh-TW" sz="1800" dirty="0">
                <a:solidFill>
                  <a:schemeClr val="tx2"/>
                </a:solidFill>
                <a:ea typeface="標楷體" panose="03000509000000000000" pitchFamily="65" charset="-120"/>
              </a:rPr>
              <a:t> = (</a:t>
            </a:r>
            <a:r>
              <a:rPr lang="en-US" altLang="zh-TW" sz="1800" dirty="0" err="1">
                <a:solidFill>
                  <a:schemeClr val="tx2"/>
                </a:solidFill>
                <a:ea typeface="標楷體" panose="03000509000000000000" pitchFamily="65" charset="-120"/>
              </a:rPr>
              <a:t>ImageSwitcher</a:t>
            </a:r>
            <a:r>
              <a:rPr lang="en-US" altLang="zh-TW" sz="1800" dirty="0">
                <a:solidFill>
                  <a:schemeClr val="tx2"/>
                </a:solidFill>
                <a:ea typeface="標楷體" panose="03000509000000000000" pitchFamily="65" charset="-120"/>
              </a:rPr>
              <a:t>) </a:t>
            </a:r>
            <a:br>
              <a:rPr lang="en-US" altLang="zh-TW" sz="1800" dirty="0">
                <a:solidFill>
                  <a:schemeClr val="tx2"/>
                </a:solidFill>
                <a:ea typeface="標楷體" panose="03000509000000000000" pitchFamily="65" charset="-120"/>
              </a:rPr>
            </a:br>
            <a:r>
              <a:rPr lang="en-US" altLang="zh-TW" sz="1800" dirty="0">
                <a:solidFill>
                  <a:schemeClr val="tx2"/>
                </a:solidFill>
                <a:ea typeface="標楷體" panose="03000509000000000000" pitchFamily="65" charset="-120"/>
              </a:rPr>
              <a:t>                        </a:t>
            </a:r>
            <a:r>
              <a:rPr lang="en-US" altLang="zh-TW" sz="1800" dirty="0" err="1">
                <a:solidFill>
                  <a:schemeClr val="tx2"/>
                </a:solidFill>
                <a:ea typeface="標楷體" panose="03000509000000000000" pitchFamily="65" charset="-120"/>
              </a:rPr>
              <a:t>findViewById</a:t>
            </a:r>
            <a:r>
              <a:rPr lang="en-US" altLang="zh-TW" sz="1800" dirty="0">
                <a:solidFill>
                  <a:schemeClr val="tx2"/>
                </a:solidFill>
                <a:ea typeface="標楷體" panose="03000509000000000000" pitchFamily="65" charset="-120"/>
              </a:rPr>
              <a:t>(</a:t>
            </a:r>
            <a:r>
              <a:rPr lang="en-US" altLang="zh-TW" sz="1800" dirty="0" err="1">
                <a:solidFill>
                  <a:schemeClr val="tx2"/>
                </a:solidFill>
                <a:ea typeface="標楷體" panose="03000509000000000000" pitchFamily="65" charset="-120"/>
              </a:rPr>
              <a:t>R.id.imgSwi</a:t>
            </a:r>
            <a:r>
              <a:rPr lang="en-US" altLang="zh-TW" sz="1800" dirty="0">
                <a:solidFill>
                  <a:schemeClr val="tx2"/>
                </a:solidFill>
                <a:ea typeface="標楷體" panose="03000509000000000000" pitchFamily="65" charset="-120"/>
              </a:rPr>
              <a:t>);</a:t>
            </a:r>
            <a:br>
              <a:rPr lang="en-US" altLang="zh-TW" sz="1800" dirty="0">
                <a:solidFill>
                  <a:schemeClr val="tx2"/>
                </a:solidFill>
                <a:ea typeface="標楷體" panose="03000509000000000000" pitchFamily="65" charset="-120"/>
              </a:rPr>
            </a:br>
            <a:r>
              <a:rPr lang="en-US" altLang="zh-TW" sz="1800" dirty="0" err="1">
                <a:solidFill>
                  <a:schemeClr val="tx2"/>
                </a:solidFill>
                <a:ea typeface="標楷體" panose="03000509000000000000" pitchFamily="65" charset="-120"/>
              </a:rPr>
              <a:t>imgSwi.setFactory</a:t>
            </a:r>
            <a:r>
              <a:rPr lang="en-US" altLang="zh-TW" sz="1800" dirty="0">
                <a:solidFill>
                  <a:schemeClr val="tx2"/>
                </a:solidFill>
                <a:ea typeface="標楷體" panose="03000509000000000000" pitchFamily="65" charset="-120"/>
              </a:rPr>
              <a:t>(this);</a:t>
            </a:r>
            <a:br>
              <a:rPr lang="en-US" altLang="zh-TW" sz="1800" dirty="0">
                <a:solidFill>
                  <a:schemeClr val="tx2"/>
                </a:solidFill>
                <a:ea typeface="標楷體" panose="03000509000000000000" pitchFamily="65" charset="-120"/>
              </a:rPr>
            </a:br>
            <a:r>
              <a:rPr lang="en-US" altLang="zh-TW" sz="1800" dirty="0" err="1">
                <a:solidFill>
                  <a:schemeClr val="tx2"/>
                </a:solidFill>
                <a:ea typeface="標楷體" panose="03000509000000000000" pitchFamily="65" charset="-120"/>
              </a:rPr>
              <a:t>imgSwi.setInAnimation</a:t>
            </a:r>
            <a:r>
              <a:rPr lang="en-US" altLang="zh-TW" sz="1800" dirty="0">
                <a:solidFill>
                  <a:schemeClr val="tx2"/>
                </a:solidFill>
                <a:ea typeface="標楷體" panose="03000509000000000000" pitchFamily="65" charset="-120"/>
              </a:rPr>
              <a:t>(</a:t>
            </a:r>
            <a:r>
              <a:rPr lang="en-US" altLang="zh-TW" sz="1800" dirty="0" err="1">
                <a:solidFill>
                  <a:schemeClr val="tx2"/>
                </a:solidFill>
                <a:ea typeface="標楷體" panose="03000509000000000000" pitchFamily="65" charset="-120"/>
              </a:rPr>
              <a:t>AnimationUtils.loadAnimation</a:t>
            </a:r>
            <a:r>
              <a:rPr lang="en-US" altLang="zh-TW" sz="1800" dirty="0">
                <a:solidFill>
                  <a:schemeClr val="tx2"/>
                </a:solidFill>
                <a:ea typeface="標楷體" panose="03000509000000000000" pitchFamily="65" charset="-120"/>
              </a:rPr>
              <a:t>(this,</a:t>
            </a:r>
            <a:br>
              <a:rPr lang="en-US" altLang="zh-TW" sz="1800" dirty="0">
                <a:solidFill>
                  <a:schemeClr val="tx2"/>
                </a:solidFill>
                <a:ea typeface="標楷體" panose="03000509000000000000" pitchFamily="65" charset="-120"/>
              </a:rPr>
            </a:br>
            <a:r>
              <a:rPr lang="en-US" altLang="zh-TW" sz="1800" dirty="0">
                <a:solidFill>
                  <a:schemeClr val="tx2"/>
                </a:solidFill>
                <a:ea typeface="標楷體" panose="03000509000000000000" pitchFamily="65" charset="-120"/>
              </a:rPr>
              <a:t>                </a:t>
            </a:r>
            <a:r>
              <a:rPr lang="en-US" altLang="zh-TW" sz="1800" dirty="0" err="1">
                <a:solidFill>
                  <a:schemeClr val="tx2"/>
                </a:solidFill>
                <a:ea typeface="標楷體" panose="03000509000000000000" pitchFamily="65" charset="-120"/>
              </a:rPr>
              <a:t>android.R.anim.fade_in</a:t>
            </a:r>
            <a:r>
              <a:rPr lang="en-US" altLang="zh-TW" sz="1800" dirty="0">
                <a:solidFill>
                  <a:schemeClr val="tx2"/>
                </a:solidFill>
                <a:ea typeface="標楷體" panose="03000509000000000000" pitchFamily="65" charset="-120"/>
              </a:rPr>
              <a:t>));</a:t>
            </a:r>
            <a:br>
              <a:rPr lang="en-US" altLang="zh-TW" sz="1800" dirty="0">
                <a:solidFill>
                  <a:schemeClr val="tx2"/>
                </a:solidFill>
                <a:ea typeface="標楷體" panose="03000509000000000000" pitchFamily="65" charset="-120"/>
              </a:rPr>
            </a:br>
            <a:r>
              <a:rPr lang="en-US" altLang="zh-TW" sz="1800" dirty="0" err="1">
                <a:solidFill>
                  <a:schemeClr val="tx2"/>
                </a:solidFill>
                <a:ea typeface="標楷體" panose="03000509000000000000" pitchFamily="65" charset="-120"/>
              </a:rPr>
              <a:t>imgSwi.setOutAnimation</a:t>
            </a:r>
            <a:r>
              <a:rPr lang="en-US" altLang="zh-TW" sz="1800" dirty="0">
                <a:solidFill>
                  <a:schemeClr val="tx2"/>
                </a:solidFill>
                <a:ea typeface="標楷體" panose="03000509000000000000" pitchFamily="65" charset="-120"/>
              </a:rPr>
              <a:t>(</a:t>
            </a:r>
            <a:r>
              <a:rPr lang="en-US" altLang="zh-TW" sz="1800" dirty="0" err="1">
                <a:solidFill>
                  <a:schemeClr val="tx2"/>
                </a:solidFill>
                <a:ea typeface="標楷體" panose="03000509000000000000" pitchFamily="65" charset="-120"/>
              </a:rPr>
              <a:t>AnimationUtils.loadAnimation</a:t>
            </a:r>
            <a:r>
              <a:rPr lang="en-US" altLang="zh-TW" sz="1800" dirty="0">
                <a:solidFill>
                  <a:schemeClr val="tx2"/>
                </a:solidFill>
                <a:ea typeface="標楷體" panose="03000509000000000000" pitchFamily="65" charset="-120"/>
              </a:rPr>
              <a:t>(this,</a:t>
            </a:r>
            <a:br>
              <a:rPr lang="en-US" altLang="zh-TW" sz="1800" dirty="0">
                <a:solidFill>
                  <a:schemeClr val="tx2"/>
                </a:solidFill>
                <a:ea typeface="標楷體" panose="03000509000000000000" pitchFamily="65" charset="-120"/>
              </a:rPr>
            </a:br>
            <a:r>
              <a:rPr lang="en-US" altLang="zh-TW" sz="1800" dirty="0">
                <a:solidFill>
                  <a:schemeClr val="tx2"/>
                </a:solidFill>
                <a:ea typeface="標楷體" panose="03000509000000000000" pitchFamily="65" charset="-120"/>
              </a:rPr>
              <a:t>                </a:t>
            </a:r>
            <a:r>
              <a:rPr lang="en-US" altLang="zh-TW" sz="1800" dirty="0" err="1">
                <a:solidFill>
                  <a:schemeClr val="tx2"/>
                </a:solidFill>
                <a:ea typeface="標楷體" panose="03000509000000000000" pitchFamily="65" charset="-120"/>
              </a:rPr>
              <a:t>android.R.anim.fade_out</a:t>
            </a:r>
            <a:r>
              <a:rPr lang="en-US" altLang="zh-TW" sz="1800" dirty="0">
                <a:solidFill>
                  <a:schemeClr val="tx2"/>
                </a:solidFill>
                <a:ea typeface="標楷體" panose="03000509000000000000" pitchFamily="65" charset="-120"/>
              </a:rPr>
              <a:t>));</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20855D83-E967-46B6-9364-7A1E764F4CC0}" type="slidenum">
              <a:rPr kumimoji="0" lang="en-US" altLang="zh-TW" sz="1200">
                <a:latin typeface="Garamond" panose="02020404030301010803" pitchFamily="18" charset="0"/>
              </a:rPr>
              <a:pPr>
                <a:spcBef>
                  <a:spcPct val="0"/>
                </a:spcBef>
                <a:buClrTx/>
                <a:buSzTx/>
                <a:buFontTx/>
                <a:buNone/>
              </a:pPr>
              <a:t>25</a:t>
            </a:fld>
            <a:endParaRPr kumimoji="0" lang="en-US" altLang="zh-TW" sz="1200" dirty="0">
              <a:latin typeface="Garamond" panose="02020404030301010803" pitchFamily="18" charset="0"/>
            </a:endParaRPr>
          </a:p>
        </p:txBody>
      </p:sp>
      <p:sp>
        <p:nvSpPr>
          <p:cNvPr id="28675"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完成「影像畫廊」程式</a:t>
            </a:r>
            <a:endParaRPr lang="en-US" altLang="zh-TW" sz="3600" dirty="0" smtClean="0">
              <a:ea typeface="標楷體" panose="03000509000000000000" pitchFamily="65" charset="-120"/>
            </a:endParaRPr>
          </a:p>
        </p:txBody>
      </p:sp>
      <p:sp>
        <p:nvSpPr>
          <p:cNvPr id="28676" name="Rectangle 5"/>
          <p:cNvSpPr txBox="1">
            <a:spLocks noChangeArrowheads="1"/>
          </p:cNvSpPr>
          <p:nvPr/>
        </p:nvSpPr>
        <p:spPr bwMode="auto">
          <a:xfrm>
            <a:off x="533400" y="1143000"/>
            <a:ext cx="8001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Tx/>
              <a:buNone/>
            </a:pPr>
            <a:r>
              <a:rPr lang="en-US" altLang="zh-TW" sz="2000" dirty="0" err="1">
                <a:solidFill>
                  <a:schemeClr val="tx2"/>
                </a:solidFill>
                <a:ea typeface="標楷體" panose="03000509000000000000" pitchFamily="65" charset="-120"/>
              </a:rPr>
              <a:t>ImageSwitcher</a:t>
            </a:r>
            <a:r>
              <a:rPr lang="zh-TW" altLang="en-US" sz="2000" dirty="0">
                <a:solidFill>
                  <a:schemeClr val="tx2"/>
                </a:solidFill>
                <a:ea typeface="標楷體" panose="03000509000000000000" pitchFamily="65" charset="-120"/>
              </a:rPr>
              <a:t>元件和</a:t>
            </a:r>
            <a:r>
              <a:rPr lang="en-US" altLang="zh-TW" sz="2000" dirty="0">
                <a:solidFill>
                  <a:schemeClr val="tx2"/>
                </a:solidFill>
                <a:ea typeface="標楷體" panose="03000509000000000000" pitchFamily="65" charset="-120"/>
              </a:rPr>
              <a:t>Gallery</a:t>
            </a:r>
            <a:r>
              <a:rPr lang="zh-TW" altLang="en-US" sz="2000" dirty="0">
                <a:solidFill>
                  <a:schemeClr val="tx2"/>
                </a:solidFill>
                <a:ea typeface="標楷體" panose="03000509000000000000" pitchFamily="65" charset="-120"/>
              </a:rPr>
              <a:t>元件都需要額外的方法和物件才能運作，而且這些方法和物件是提供給</a:t>
            </a:r>
            <a:r>
              <a:rPr lang="en-US" altLang="zh-TW" sz="2000" dirty="0">
                <a:solidFill>
                  <a:schemeClr val="tx2"/>
                </a:solidFill>
                <a:ea typeface="標楷體" panose="03000509000000000000" pitchFamily="65" charset="-120"/>
              </a:rPr>
              <a:t>Android</a:t>
            </a:r>
            <a:r>
              <a:rPr lang="zh-TW" altLang="en-US" sz="2000" dirty="0">
                <a:solidFill>
                  <a:schemeClr val="tx2"/>
                </a:solidFill>
                <a:ea typeface="標楷體" panose="03000509000000000000" pitchFamily="65" charset="-120"/>
              </a:rPr>
              <a:t>系統呼叫使用，而不是由我們的程式碼直接呼叫。</a:t>
            </a:r>
            <a:endParaRPr lang="en-US" altLang="zh-TW" sz="2000" dirty="0">
              <a:solidFill>
                <a:schemeClr val="tx2"/>
              </a:solidFill>
              <a:ea typeface="標楷體" panose="03000509000000000000" pitchFamily="65" charset="-120"/>
            </a:endParaRPr>
          </a:p>
          <a:p>
            <a:pPr eaLnBrk="1" hangingPunct="1">
              <a:buFont typeface="Wingdings" panose="05000000000000000000" pitchFamily="2" charset="2"/>
              <a:buNone/>
            </a:pPr>
            <a:endParaRPr lang="en-US" altLang="zh-TW" sz="2000" dirty="0">
              <a:solidFill>
                <a:schemeClr val="tx2"/>
              </a:solidFill>
              <a:ea typeface="標楷體" panose="03000509000000000000" pitchFamily="65" charset="-120"/>
            </a:endParaRPr>
          </a:p>
          <a:p>
            <a:pPr eaLnBrk="1" hangingPunct="1">
              <a:buClr>
                <a:schemeClr val="tx2"/>
              </a:buClr>
              <a:buSzTx/>
              <a:buFontTx/>
              <a:buAutoNum type="arabicPeriod"/>
            </a:pPr>
            <a:r>
              <a:rPr lang="zh-TW" altLang="en-US" sz="2000" dirty="0">
                <a:solidFill>
                  <a:schemeClr val="tx2"/>
                </a:solidFill>
                <a:ea typeface="標楷體" panose="03000509000000000000" pitchFamily="65" charset="-120"/>
              </a:rPr>
              <a:t>  為了讓影像顯示在螢幕的中央，在介面佈局檔中我們使用二層</a:t>
            </a:r>
            <a:r>
              <a:rPr lang="en-US" altLang="zh-TW" sz="2000" dirty="0" err="1">
                <a:solidFill>
                  <a:schemeClr val="tx2"/>
                </a:solidFill>
                <a:ea typeface="標楷體" panose="03000509000000000000" pitchFamily="65" charset="-120"/>
              </a:rPr>
              <a:t>LinearLayout</a:t>
            </a:r>
            <a:r>
              <a:rPr lang="zh-TW" altLang="en-US" sz="2000" dirty="0">
                <a:solidFill>
                  <a:schemeClr val="tx2"/>
                </a:solidFill>
                <a:ea typeface="標楷體" panose="03000509000000000000" pitchFamily="65" charset="-120"/>
              </a:rPr>
              <a:t>的方式以及</a:t>
            </a:r>
            <a:r>
              <a:rPr lang="en-US" altLang="zh-TW" sz="2000" dirty="0" err="1">
                <a:solidFill>
                  <a:schemeClr val="tx2"/>
                </a:solidFill>
                <a:ea typeface="標楷體" panose="03000509000000000000" pitchFamily="65" charset="-120"/>
              </a:rPr>
              <a:t>android:layout_weight</a:t>
            </a:r>
            <a:r>
              <a:rPr lang="zh-TW" altLang="en-US" sz="2000" dirty="0">
                <a:solidFill>
                  <a:schemeClr val="tx2"/>
                </a:solidFill>
                <a:ea typeface="標楷體" panose="03000509000000000000" pitchFamily="65" charset="-120"/>
              </a:rPr>
              <a:t>屬性，來設定</a:t>
            </a:r>
            <a:r>
              <a:rPr lang="en-US" altLang="zh-TW" sz="2000" dirty="0">
                <a:solidFill>
                  <a:schemeClr val="tx2"/>
                </a:solidFill>
                <a:ea typeface="標楷體" panose="03000509000000000000" pitchFamily="65" charset="-120"/>
              </a:rPr>
              <a:t>Gallery</a:t>
            </a:r>
            <a:r>
              <a:rPr lang="zh-TW" altLang="en-US" sz="2000" dirty="0">
                <a:solidFill>
                  <a:schemeClr val="tx2"/>
                </a:solidFill>
                <a:ea typeface="標楷體" panose="03000509000000000000" pitchFamily="65" charset="-120"/>
              </a:rPr>
              <a:t>和</a:t>
            </a:r>
            <a:r>
              <a:rPr lang="en-US" altLang="zh-TW" sz="2000" dirty="0" err="1">
                <a:solidFill>
                  <a:schemeClr val="tx2"/>
                </a:solidFill>
                <a:ea typeface="標楷體" panose="03000509000000000000" pitchFamily="65" charset="-120"/>
              </a:rPr>
              <a:t>ImageSwitcher</a:t>
            </a:r>
            <a:r>
              <a:rPr lang="zh-TW" altLang="en-US" sz="2000" dirty="0">
                <a:solidFill>
                  <a:schemeClr val="tx2"/>
                </a:solidFill>
                <a:ea typeface="標楷體" panose="03000509000000000000" pitchFamily="65" charset="-120"/>
              </a:rPr>
              <a:t>的位置。</a:t>
            </a:r>
            <a:br>
              <a:rPr lang="zh-TW" altLang="en-US" sz="2000" dirty="0">
                <a:solidFill>
                  <a:schemeClr val="tx2"/>
                </a:solidFill>
                <a:ea typeface="標楷體" panose="03000509000000000000" pitchFamily="65" charset="-120"/>
              </a:rPr>
            </a:br>
            <a:endParaRPr lang="zh-TW" altLang="en-US" sz="2000" dirty="0">
              <a:solidFill>
                <a:schemeClr val="tx2"/>
              </a:solidFill>
              <a:ea typeface="標楷體" panose="03000509000000000000" pitchFamily="65" charset="-120"/>
            </a:endParaRPr>
          </a:p>
          <a:p>
            <a:pPr eaLnBrk="1" hangingPunct="1">
              <a:buClr>
                <a:schemeClr val="tx2"/>
              </a:buClr>
              <a:buSzTx/>
              <a:buFontTx/>
              <a:buAutoNum type="arabicPeriod"/>
            </a:pPr>
            <a:r>
              <a:rPr lang="zh-TW" altLang="en-US" sz="2000" dirty="0">
                <a:solidFill>
                  <a:schemeClr val="tx2"/>
                </a:solidFill>
                <a:ea typeface="標楷體" panose="03000509000000000000" pitchFamily="65" charset="-120"/>
              </a:rPr>
              <a:t>  程式顯示的影像檔是儲存在</a:t>
            </a:r>
            <a:r>
              <a:rPr lang="en-US" altLang="zh-TW" sz="2000" dirty="0" err="1">
                <a:solidFill>
                  <a:schemeClr val="tx2"/>
                </a:solidFill>
                <a:ea typeface="標楷體" panose="03000509000000000000" pitchFamily="65" charset="-120"/>
              </a:rPr>
              <a:t>imgArr</a:t>
            </a:r>
            <a:r>
              <a:rPr lang="zh-TW" altLang="en-US" sz="2000" dirty="0">
                <a:solidFill>
                  <a:schemeClr val="tx2"/>
                </a:solidFill>
                <a:ea typeface="標楷體" panose="03000509000000000000" pitchFamily="65" charset="-120"/>
              </a:rPr>
              <a:t>陣列中，該陣列是</a:t>
            </a:r>
            <a:r>
              <a:rPr lang="en-US" altLang="zh-TW" sz="2000" dirty="0">
                <a:solidFill>
                  <a:schemeClr val="tx2"/>
                </a:solidFill>
                <a:ea typeface="標楷體" panose="03000509000000000000" pitchFamily="65" charset="-120"/>
              </a:rPr>
              <a:t>Integer</a:t>
            </a:r>
            <a:r>
              <a:rPr lang="zh-TW" altLang="en-US" sz="2000" dirty="0">
                <a:solidFill>
                  <a:schemeClr val="tx2"/>
                </a:solidFill>
                <a:ea typeface="標楷體" panose="03000509000000000000" pitchFamily="65" charset="-120"/>
              </a:rPr>
              <a:t>型態，因為它只需記錄影像檔在資源類別</a:t>
            </a:r>
            <a:r>
              <a:rPr lang="en-US" altLang="zh-TW" sz="2000" dirty="0">
                <a:solidFill>
                  <a:schemeClr val="tx2"/>
                </a:solidFill>
                <a:ea typeface="標楷體" panose="03000509000000000000" pitchFamily="65" charset="-120"/>
              </a:rPr>
              <a:t>R</a:t>
            </a:r>
            <a:r>
              <a:rPr lang="zh-TW" altLang="en-US" sz="2000" dirty="0">
                <a:solidFill>
                  <a:schemeClr val="tx2"/>
                </a:solidFill>
                <a:ea typeface="標楷體" panose="03000509000000000000" pitchFamily="65" charset="-120"/>
              </a:rPr>
              <a:t>中的</a:t>
            </a:r>
            <a:r>
              <a:rPr lang="en-US" altLang="zh-TW" sz="2000" dirty="0">
                <a:solidFill>
                  <a:schemeClr val="tx2"/>
                </a:solidFill>
                <a:ea typeface="標楷體" panose="03000509000000000000" pitchFamily="65" charset="-120"/>
              </a:rPr>
              <a:t>id</a:t>
            </a:r>
            <a:r>
              <a:rPr lang="zh-TW" altLang="en-US" sz="2000" dirty="0">
                <a:solidFill>
                  <a:schemeClr val="tx2"/>
                </a:solidFill>
                <a:ea typeface="標楷體" panose="03000509000000000000" pitchFamily="65" charset="-120"/>
              </a:rPr>
              <a:t>編號即可。影像縮圖則是儲存在</a:t>
            </a:r>
            <a:r>
              <a:rPr lang="en-US" altLang="zh-TW" sz="2000" dirty="0" err="1">
                <a:solidFill>
                  <a:schemeClr val="tx2"/>
                </a:solidFill>
                <a:ea typeface="標楷體" panose="03000509000000000000" pitchFamily="65" charset="-120"/>
              </a:rPr>
              <a:t>thumbImgArr</a:t>
            </a:r>
            <a:r>
              <a:rPr lang="zh-TW" altLang="en-US" sz="2000" dirty="0">
                <a:solidFill>
                  <a:schemeClr val="tx2"/>
                </a:solidFill>
                <a:ea typeface="標楷體" panose="03000509000000000000" pitchFamily="65" charset="-120"/>
              </a:rPr>
              <a:t>陣列，該陣列同樣是</a:t>
            </a:r>
            <a:r>
              <a:rPr lang="en-US" altLang="zh-TW" sz="2000" dirty="0">
                <a:solidFill>
                  <a:schemeClr val="tx2"/>
                </a:solidFill>
                <a:ea typeface="標楷體" panose="03000509000000000000" pitchFamily="65" charset="-120"/>
              </a:rPr>
              <a:t>Integer</a:t>
            </a:r>
            <a:r>
              <a:rPr lang="zh-TW" altLang="en-US" sz="2000" dirty="0">
                <a:solidFill>
                  <a:schemeClr val="tx2"/>
                </a:solidFill>
                <a:ea typeface="標楷體" panose="03000509000000000000" pitchFamily="65" charset="-120"/>
              </a:rPr>
              <a:t>型態，因為它也是記錄資源類別</a:t>
            </a:r>
            <a:r>
              <a:rPr lang="en-US" altLang="zh-TW" sz="2000" dirty="0">
                <a:solidFill>
                  <a:schemeClr val="tx2"/>
                </a:solidFill>
                <a:ea typeface="標楷體" panose="03000509000000000000" pitchFamily="65" charset="-120"/>
              </a:rPr>
              <a:t>R</a:t>
            </a:r>
            <a:r>
              <a:rPr lang="zh-TW" altLang="en-US" sz="2000" dirty="0">
                <a:solidFill>
                  <a:schemeClr val="tx2"/>
                </a:solidFill>
                <a:ea typeface="標楷體" panose="03000509000000000000" pitchFamily="65" charset="-120"/>
              </a:rPr>
              <a:t>中的</a:t>
            </a:r>
            <a:r>
              <a:rPr lang="en-US" altLang="zh-TW" sz="2000" dirty="0">
                <a:solidFill>
                  <a:schemeClr val="tx2"/>
                </a:solidFill>
                <a:ea typeface="標楷體" panose="03000509000000000000" pitchFamily="65" charset="-120"/>
              </a:rPr>
              <a:t>id</a:t>
            </a:r>
            <a:r>
              <a:rPr lang="zh-TW" altLang="en-US" sz="2000" dirty="0">
                <a:solidFill>
                  <a:schemeClr val="tx2"/>
                </a:solidFill>
                <a:ea typeface="標楷體" panose="03000509000000000000" pitchFamily="65" charset="-120"/>
              </a:rPr>
              <a:t>編號。</a:t>
            </a:r>
            <a:br>
              <a:rPr lang="zh-TW" altLang="en-US" sz="2000" dirty="0">
                <a:solidFill>
                  <a:schemeClr val="tx2"/>
                </a:solidFill>
                <a:ea typeface="標楷體" panose="03000509000000000000" pitchFamily="65" charset="-120"/>
              </a:rPr>
            </a:br>
            <a:endParaRPr lang="zh-TW" altLang="en-US" sz="2000" dirty="0">
              <a:solidFill>
                <a:schemeClr val="tx2"/>
              </a:solidFill>
              <a:ea typeface="標楷體" panose="03000509000000000000" pitchFamily="65" charset="-120"/>
            </a:endParaRPr>
          </a:p>
          <a:p>
            <a:pPr eaLnBrk="1" hangingPunct="1">
              <a:buClr>
                <a:schemeClr val="tx2"/>
              </a:buClr>
              <a:buSzTx/>
              <a:buFontTx/>
              <a:buAutoNum type="arabicPeriod"/>
            </a:pPr>
            <a:r>
              <a:rPr lang="en-US" altLang="zh-TW" sz="2000" dirty="0">
                <a:solidFill>
                  <a:schemeClr val="tx2"/>
                </a:solidFill>
                <a:ea typeface="標楷體" panose="03000509000000000000" pitchFamily="65" charset="-120"/>
              </a:rPr>
              <a:t>  </a:t>
            </a:r>
            <a:r>
              <a:rPr lang="en-US" altLang="zh-TW" sz="2000" dirty="0" err="1">
                <a:solidFill>
                  <a:schemeClr val="tx2"/>
                </a:solidFill>
                <a:ea typeface="標楷體" panose="03000509000000000000" pitchFamily="65" charset="-120"/>
              </a:rPr>
              <a:t>ImageSwitcher</a:t>
            </a:r>
            <a:r>
              <a:rPr lang="zh-TW" altLang="en-US" sz="2000" dirty="0">
                <a:solidFill>
                  <a:schemeClr val="tx2"/>
                </a:solidFill>
                <a:ea typeface="標楷體" panose="03000509000000000000" pitchFamily="65" charset="-120"/>
              </a:rPr>
              <a:t>元件和</a:t>
            </a:r>
            <a:r>
              <a:rPr lang="en-US" altLang="zh-TW" sz="2000" dirty="0">
                <a:solidFill>
                  <a:schemeClr val="tx2"/>
                </a:solidFill>
                <a:ea typeface="標楷體" panose="03000509000000000000" pitchFamily="65" charset="-120"/>
              </a:rPr>
              <a:t>Gallery</a:t>
            </a:r>
            <a:r>
              <a:rPr lang="zh-TW" altLang="en-US" sz="2000" dirty="0">
                <a:solidFill>
                  <a:schemeClr val="tx2"/>
                </a:solidFill>
                <a:ea typeface="標楷體" panose="03000509000000000000" pitchFamily="65" charset="-120"/>
              </a:rPr>
              <a:t>元件設定的相關程式碼都集中放在我們自己建立的</a:t>
            </a:r>
            <a:r>
              <a:rPr lang="en-US" altLang="zh-TW" sz="2000" dirty="0" err="1">
                <a:solidFill>
                  <a:schemeClr val="tx2"/>
                </a:solidFill>
                <a:ea typeface="標楷體" panose="03000509000000000000" pitchFamily="65" charset="-120"/>
              </a:rPr>
              <a:t>setupViewComponent</a:t>
            </a:r>
            <a:r>
              <a:rPr lang="en-US" altLang="zh-TW" sz="2000" dirty="0">
                <a:solidFill>
                  <a:schemeClr val="tx2"/>
                </a:solidFill>
                <a:ea typeface="標楷體" panose="03000509000000000000" pitchFamily="65" charset="-120"/>
              </a:rPr>
              <a:t>()</a:t>
            </a:r>
            <a:r>
              <a:rPr lang="zh-TW" altLang="en-US" sz="2000" dirty="0">
                <a:solidFill>
                  <a:schemeClr val="tx2"/>
                </a:solidFill>
                <a:ea typeface="標楷體" panose="03000509000000000000" pitchFamily="65" charset="-120"/>
              </a:rPr>
              <a:t>方法中。</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C94C559-5FE2-4E4C-83B7-D3DEB94C0222}" type="slidenum">
              <a:rPr kumimoji="0" lang="en-US" altLang="zh-TW" sz="1200">
                <a:latin typeface="Garamond" panose="02020404030301010803" pitchFamily="18" charset="0"/>
              </a:rPr>
              <a:pPr>
                <a:spcBef>
                  <a:spcPct val="0"/>
                </a:spcBef>
                <a:buClrTx/>
                <a:buSzTx/>
                <a:buFontTx/>
                <a:buNone/>
              </a:pPr>
              <a:t>26</a:t>
            </a:fld>
            <a:endParaRPr kumimoji="0" lang="en-US" altLang="zh-TW" sz="1200" dirty="0">
              <a:latin typeface="Garamond" panose="02020404030301010803" pitchFamily="18" charset="0"/>
            </a:endParaRPr>
          </a:p>
        </p:txBody>
      </p:sp>
      <p:sp>
        <p:nvSpPr>
          <p:cNvPr id="29699"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「影像畫廊」程式的檔案說明</a:t>
            </a:r>
            <a:endParaRPr lang="en-US" altLang="zh-TW" sz="3600" dirty="0" smtClean="0">
              <a:ea typeface="標楷體" panose="03000509000000000000" pitchFamily="65" charset="-120"/>
            </a:endParaRPr>
          </a:p>
        </p:txBody>
      </p:sp>
      <p:sp>
        <p:nvSpPr>
          <p:cNvPr id="7172" name="Rectangle 5"/>
          <p:cNvSpPr>
            <a:spLocks noGrp="1" noChangeArrowheads="1"/>
          </p:cNvSpPr>
          <p:nvPr>
            <p:ph type="body" idx="1"/>
          </p:nvPr>
        </p:nvSpPr>
        <p:spPr>
          <a:xfrm>
            <a:off x="533400" y="1143000"/>
            <a:ext cx="8229600" cy="5257800"/>
          </a:xfrm>
        </p:spPr>
        <p:txBody>
          <a:bodyPr/>
          <a:lstStyle/>
          <a:p>
            <a:pPr marL="0" indent="0" eaLnBrk="1" hangingPunct="1">
              <a:buFont typeface="Wingdings" panose="05000000000000000000" pitchFamily="2" charset="2"/>
              <a:buNone/>
              <a:defRPr/>
            </a:pPr>
            <a:r>
              <a:rPr lang="zh-TW" altLang="en-US" sz="2800" dirty="0" smtClean="0">
                <a:solidFill>
                  <a:schemeClr val="tx2"/>
                </a:solidFill>
                <a:ea typeface="標楷體" pitchFamily="65" charset="-120"/>
              </a:rPr>
              <a:t>開啟程式專案講解以下檔案</a:t>
            </a:r>
            <a:r>
              <a:rPr lang="en-US" altLang="zh-TW" sz="2800" dirty="0" smtClean="0">
                <a:solidFill>
                  <a:schemeClr val="tx2"/>
                </a:solidFill>
                <a:ea typeface="標楷體" pitchFamily="65" charset="-120"/>
              </a:rPr>
              <a:t>:</a:t>
            </a:r>
            <a:endParaRPr lang="en-US" altLang="zh-TW" sz="2800" dirty="0" smtClean="0">
              <a:solidFill>
                <a:schemeClr val="tx2"/>
              </a:solidFill>
              <a:ea typeface="標楷體" pitchFamily="65" charset="-120"/>
            </a:endParaRPr>
          </a:p>
          <a:p>
            <a:pPr marL="0" indent="0" eaLnBrk="1" hangingPunct="1">
              <a:buFont typeface="Wingdings" panose="05000000000000000000" pitchFamily="2" charset="2"/>
              <a:buNone/>
              <a:defRPr/>
            </a:pPr>
            <a:endParaRPr lang="en-US" altLang="zh-TW" sz="2800" dirty="0" smtClean="0">
              <a:solidFill>
                <a:schemeClr val="tx2"/>
              </a:solidFill>
              <a:ea typeface="標楷體" pitchFamily="65" charset="-120"/>
            </a:endParaRPr>
          </a:p>
          <a:p>
            <a:pPr marL="444500" indent="-444500" eaLnBrk="1" hangingPunct="1">
              <a:buFont typeface="Wingdings" panose="05000000000000000000" pitchFamily="2" charset="2"/>
              <a:buNone/>
              <a:defRPr/>
            </a:pPr>
            <a:r>
              <a:rPr lang="en-US" altLang="zh-TW" sz="2800" dirty="0" smtClean="0">
                <a:solidFill>
                  <a:schemeClr val="tx2"/>
                </a:solidFill>
                <a:ea typeface="標楷體" pitchFamily="65" charset="-120"/>
              </a:rPr>
              <a:t>1.	</a:t>
            </a:r>
            <a:r>
              <a:rPr lang="zh-TW" altLang="en-US" sz="2800" dirty="0" smtClean="0">
                <a:solidFill>
                  <a:schemeClr val="tx2"/>
                </a:solidFill>
                <a:ea typeface="標楷體" pitchFamily="65" charset="-120"/>
              </a:rPr>
              <a:t>介面佈局檔</a:t>
            </a:r>
            <a:endParaRPr lang="en-US" altLang="zh-TW" sz="2800" dirty="0" smtClean="0">
              <a:solidFill>
                <a:schemeClr val="tx2"/>
              </a:solidFill>
              <a:ea typeface="標楷體" pitchFamily="65" charset="-120"/>
            </a:endParaRPr>
          </a:p>
          <a:p>
            <a:pPr marL="444500" indent="-444500" eaLnBrk="1" hangingPunct="1">
              <a:buFont typeface="Wingdings" panose="05000000000000000000" pitchFamily="2" charset="2"/>
              <a:buNone/>
              <a:defRPr/>
            </a:pPr>
            <a:r>
              <a:rPr lang="en-US" altLang="zh-TW" sz="2800" dirty="0" smtClean="0">
                <a:solidFill>
                  <a:schemeClr val="tx2"/>
                </a:solidFill>
                <a:ea typeface="標楷體" pitchFamily="65" charset="-120"/>
              </a:rPr>
              <a:t>2.	</a:t>
            </a:r>
            <a:r>
              <a:rPr lang="zh-TW" altLang="en-US" sz="2800" dirty="0" smtClean="0">
                <a:solidFill>
                  <a:schemeClr val="tx2"/>
                </a:solidFill>
                <a:ea typeface="標楷體" pitchFamily="65" charset="-120"/>
              </a:rPr>
              <a:t>程式檔</a:t>
            </a:r>
            <a:endParaRPr lang="en-US" altLang="zh-TW" sz="2800" dirty="0" smtClean="0">
              <a:solidFill>
                <a:schemeClr val="tx2"/>
              </a:solidFill>
              <a:ea typeface="標楷體" pitchFamily="65" charset="-120"/>
            </a:endParaRPr>
          </a:p>
          <a:p>
            <a:pPr marL="627063" indent="-627063" eaLnBrk="1" hangingPunct="1">
              <a:buFont typeface="Wingdings" panose="05000000000000000000" pitchFamily="2" charset="2"/>
              <a:buAutoNum type="arabicPeriod"/>
              <a:defRPr/>
            </a:pPr>
            <a:endParaRPr lang="en-US" altLang="zh-TW" sz="2800" dirty="0" smtClean="0">
              <a:solidFill>
                <a:schemeClr val="tx2"/>
              </a:solidFill>
              <a:ea typeface="標楷體" pitchFamily="65" charset="-120"/>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4C68947-D84C-4877-AC2B-E8A0E46CFB31}" type="slidenum">
              <a:rPr kumimoji="0" lang="en-US" altLang="zh-TW" sz="1200">
                <a:latin typeface="Garamond" panose="02020404030301010803" pitchFamily="18" charset="0"/>
              </a:rPr>
              <a:pPr>
                <a:spcBef>
                  <a:spcPct val="0"/>
                </a:spcBef>
                <a:buClrTx/>
                <a:buSzTx/>
                <a:buFontTx/>
                <a:buNone/>
              </a:pPr>
              <a:t>27</a:t>
            </a:fld>
            <a:endParaRPr kumimoji="0" lang="en-US" altLang="zh-TW" sz="1200" dirty="0">
              <a:latin typeface="Garamond" panose="02020404030301010803" pitchFamily="18" charset="0"/>
            </a:endParaRPr>
          </a:p>
        </p:txBody>
      </p:sp>
      <p:sp>
        <p:nvSpPr>
          <p:cNvPr id="30723" name="Rectangle 17"/>
          <p:cNvSpPr>
            <a:spLocks noGrp="1" noChangeArrowheads="1"/>
          </p:cNvSpPr>
          <p:nvPr>
            <p:ph type="title"/>
          </p:nvPr>
        </p:nvSpPr>
        <p:spPr>
          <a:xfrm>
            <a:off x="1066800" y="2286000"/>
            <a:ext cx="7467600" cy="2514600"/>
          </a:xfrm>
          <a:noFill/>
        </p:spPr>
        <p:txBody>
          <a:bodyPr/>
          <a:lstStyle/>
          <a:p>
            <a:pPr marL="1528763" indent="-1528763" eaLnBrk="1" hangingPunct="1"/>
            <a:r>
              <a:rPr lang="zh-TW" altLang="en-US" sz="3900" dirty="0" smtClean="0">
                <a:solidFill>
                  <a:srgbClr val="0000FF"/>
                </a:solidFill>
                <a:ea typeface="標楷體" panose="03000509000000000000" pitchFamily="65" charset="-120"/>
              </a:rPr>
              <a:t>單元</a:t>
            </a:r>
            <a:r>
              <a:rPr lang="en-US" altLang="zh-TW" sz="3900" dirty="0" smtClean="0">
                <a:solidFill>
                  <a:srgbClr val="0000FF"/>
                </a:solidFill>
                <a:ea typeface="標楷體" panose="03000509000000000000" pitchFamily="65" charset="-120"/>
              </a:rPr>
              <a:t>21 </a:t>
            </a:r>
            <a:r>
              <a:rPr lang="zh-TW" altLang="en-US" sz="3900" dirty="0" smtClean="0">
                <a:solidFill>
                  <a:srgbClr val="0000FF"/>
                </a:solidFill>
                <a:ea typeface="標楷體" panose="03000509000000000000" pitchFamily="65" charset="-120"/>
              </a:rPr>
              <a:t>使用</a:t>
            </a:r>
            <a:r>
              <a:rPr lang="en-US" altLang="zh-TW" sz="3900" dirty="0" smtClean="0">
                <a:solidFill>
                  <a:srgbClr val="0000FF"/>
                </a:solidFill>
                <a:ea typeface="標楷體" panose="03000509000000000000" pitchFamily="65" charset="-120"/>
              </a:rPr>
              <a:t>Tween</a:t>
            </a:r>
            <a:r>
              <a:rPr lang="zh-TW" altLang="en-US" sz="3900" dirty="0" smtClean="0">
                <a:solidFill>
                  <a:srgbClr val="0000FF"/>
                </a:solidFill>
                <a:ea typeface="標楷體" panose="03000509000000000000" pitchFamily="65" charset="-120"/>
              </a:rPr>
              <a:t>動畫效果</a:t>
            </a:r>
            <a:endParaRPr lang="zh-TW" altLang="en-US" sz="3900" dirty="0" smtClean="0">
              <a:solidFill>
                <a:srgbClr val="0000FF"/>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FE6EA82-B3B8-407B-9430-53DDB674D614}" type="slidenum">
              <a:rPr kumimoji="0" lang="en-US" altLang="zh-TW" sz="1200">
                <a:latin typeface="Garamond" panose="02020404030301010803" pitchFamily="18" charset="0"/>
              </a:rPr>
              <a:pPr>
                <a:spcBef>
                  <a:spcPct val="0"/>
                </a:spcBef>
                <a:buClrTx/>
                <a:buSzTx/>
                <a:buFontTx/>
                <a:buNone/>
              </a:pPr>
              <a:t>28</a:t>
            </a:fld>
            <a:endParaRPr kumimoji="0" lang="en-US" altLang="zh-TW" sz="1200" dirty="0">
              <a:latin typeface="Garamond" panose="02020404030301010803" pitchFamily="18" charset="0"/>
            </a:endParaRPr>
          </a:p>
        </p:txBody>
      </p:sp>
      <p:sp>
        <p:nvSpPr>
          <p:cNvPr id="31747" name="Rectangle 4"/>
          <p:cNvSpPr>
            <a:spLocks noGrp="1" noChangeArrowheads="1"/>
          </p:cNvSpPr>
          <p:nvPr>
            <p:ph type="title"/>
          </p:nvPr>
        </p:nvSpPr>
        <p:spPr>
          <a:xfrm>
            <a:off x="381000" y="304800"/>
            <a:ext cx="8763000" cy="838200"/>
          </a:xfrm>
        </p:spPr>
        <p:txBody>
          <a:bodyPr/>
          <a:lstStyle/>
          <a:p>
            <a:pPr eaLnBrk="1" hangingPunct="1"/>
            <a:r>
              <a:rPr lang="en-US" altLang="zh-TW" sz="4000" dirty="0" smtClean="0">
                <a:ea typeface="標楷體" panose="03000509000000000000" pitchFamily="65" charset="-120"/>
              </a:rPr>
              <a:t>Android</a:t>
            </a:r>
            <a:r>
              <a:rPr lang="zh-TW" altLang="en-US" sz="4000" dirty="0" smtClean="0">
                <a:ea typeface="標楷體" panose="03000509000000000000" pitchFamily="65" charset="-120"/>
              </a:rPr>
              <a:t>程式支援二種動畫效果</a:t>
            </a:r>
            <a:endParaRPr lang="en-US" altLang="zh-TW" sz="4000" dirty="0" smtClean="0">
              <a:ea typeface="標楷體" panose="03000509000000000000" pitchFamily="65" charset="-120"/>
            </a:endParaRPr>
          </a:p>
        </p:txBody>
      </p:sp>
      <p:sp>
        <p:nvSpPr>
          <p:cNvPr id="31748" name="Rectangle 5"/>
          <p:cNvSpPr>
            <a:spLocks noGrp="1" noChangeArrowheads="1"/>
          </p:cNvSpPr>
          <p:nvPr>
            <p:ph type="body" idx="1"/>
          </p:nvPr>
        </p:nvSpPr>
        <p:spPr>
          <a:xfrm>
            <a:off x="533400" y="1219200"/>
            <a:ext cx="8077200" cy="5181600"/>
          </a:xfrm>
        </p:spPr>
        <p:txBody>
          <a:bodyPr/>
          <a:lstStyle/>
          <a:p>
            <a:pPr marL="0" indent="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Android</a:t>
            </a:r>
            <a:r>
              <a:rPr lang="zh-TW" altLang="en-US" sz="2800" dirty="0" smtClean="0">
                <a:solidFill>
                  <a:schemeClr val="tx2"/>
                </a:solidFill>
                <a:ea typeface="標楷體" panose="03000509000000000000" pitchFamily="65" charset="-120"/>
              </a:rPr>
              <a:t>程式可以對顯示在螢幕上的物件做出二種類型的動畫效果：</a:t>
            </a:r>
            <a:r>
              <a:rPr lang="en-US" altLang="zh-TW" sz="2800" dirty="0" smtClean="0">
                <a:solidFill>
                  <a:schemeClr val="tx2"/>
                </a:solidFill>
                <a:ea typeface="標楷體" panose="03000509000000000000" pitchFamily="65" charset="-120"/>
              </a:rPr>
              <a:t>Tween </a:t>
            </a:r>
            <a:r>
              <a:rPr lang="en-US" altLang="zh-TW" sz="2800" dirty="0" smtClean="0">
                <a:solidFill>
                  <a:schemeClr val="tx2"/>
                </a:solidFill>
                <a:ea typeface="標楷體" panose="03000509000000000000" pitchFamily="65" charset="-120"/>
              </a:rPr>
              <a:t>animation</a:t>
            </a:r>
            <a:r>
              <a:rPr lang="zh-TW" altLang="en-US" sz="2800" dirty="0" smtClean="0">
                <a:solidFill>
                  <a:schemeClr val="tx2"/>
                </a:solidFill>
                <a:ea typeface="標楷體" panose="03000509000000000000" pitchFamily="65" charset="-120"/>
              </a:rPr>
              <a:t>和</a:t>
            </a:r>
            <a:r>
              <a:rPr lang="en-US" altLang="zh-TW" sz="2800" dirty="0" smtClean="0">
                <a:solidFill>
                  <a:schemeClr val="tx2"/>
                </a:solidFill>
                <a:ea typeface="標楷體" panose="03000509000000000000" pitchFamily="65" charset="-120"/>
              </a:rPr>
              <a:t>Frame </a:t>
            </a:r>
            <a:r>
              <a:rPr lang="en-US" altLang="zh-TW" sz="2800" dirty="0" smtClean="0">
                <a:solidFill>
                  <a:schemeClr val="tx2"/>
                </a:solidFill>
                <a:ea typeface="標楷體" panose="03000509000000000000" pitchFamily="65" charset="-120"/>
              </a:rPr>
              <a:t>animation</a:t>
            </a:r>
            <a:r>
              <a:rPr lang="zh-TW" altLang="en-US" sz="2800" dirty="0" smtClean="0">
                <a:solidFill>
                  <a:schemeClr val="tx2"/>
                </a:solidFill>
                <a:ea typeface="標楷體" panose="03000509000000000000" pitchFamily="65" charset="-120"/>
              </a:rPr>
              <a:t>，這二種動畫都叫做</a:t>
            </a:r>
            <a:r>
              <a:rPr lang="en-US" altLang="zh-TW" sz="2800" dirty="0" smtClean="0">
                <a:solidFill>
                  <a:schemeClr val="tx2"/>
                </a:solidFill>
                <a:ea typeface="標楷體" panose="03000509000000000000" pitchFamily="65" charset="-120"/>
              </a:rPr>
              <a:t>View </a:t>
            </a:r>
            <a:r>
              <a:rPr lang="en-US" altLang="zh-TW" sz="2800" dirty="0" smtClean="0">
                <a:solidFill>
                  <a:schemeClr val="tx2"/>
                </a:solidFill>
                <a:ea typeface="標楷體" panose="03000509000000000000" pitchFamily="65" charset="-120"/>
              </a:rPr>
              <a:t>animation</a:t>
            </a:r>
            <a:r>
              <a:rPr lang="zh-TW" altLang="en-US" sz="28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Tween </a:t>
            </a:r>
            <a:r>
              <a:rPr lang="en-US" altLang="zh-TW" sz="2800" dirty="0" smtClean="0">
                <a:solidFill>
                  <a:schemeClr val="tx2"/>
                </a:solidFill>
                <a:ea typeface="標楷體" panose="03000509000000000000" pitchFamily="65" charset="-120"/>
              </a:rPr>
              <a:t>animation</a:t>
            </a:r>
            <a:r>
              <a:rPr lang="zh-TW" altLang="en-US" sz="2800" dirty="0" smtClean="0">
                <a:solidFill>
                  <a:schemeClr val="tx2"/>
                </a:solidFill>
                <a:ea typeface="標楷體" panose="03000509000000000000" pitchFamily="65" charset="-120"/>
              </a:rPr>
              <a:t>是藉由指定動畫開始和結束時的物件屬性，例如位置、</a:t>
            </a:r>
            <a:r>
              <a:rPr lang="en-US" altLang="zh-TW" sz="2800" dirty="0" smtClean="0">
                <a:solidFill>
                  <a:schemeClr val="tx2"/>
                </a:solidFill>
                <a:ea typeface="標楷體" panose="03000509000000000000" pitchFamily="65" charset="-120"/>
              </a:rPr>
              <a:t>Alpha</a:t>
            </a:r>
            <a:r>
              <a:rPr lang="zh-TW" altLang="en-US" sz="2800" dirty="0" smtClean="0">
                <a:solidFill>
                  <a:schemeClr val="tx2"/>
                </a:solidFill>
                <a:ea typeface="標楷體" panose="03000509000000000000" pitchFamily="65" charset="-120"/>
              </a:rPr>
              <a:t>值（透明度）、大小、角度等，以及動畫播放的時間長度，</a:t>
            </a:r>
            <a:r>
              <a:rPr lang="en-US" altLang="zh-TW" sz="2800" dirty="0" smtClean="0">
                <a:solidFill>
                  <a:schemeClr val="tx2"/>
                </a:solidFill>
                <a:ea typeface="標楷體" panose="03000509000000000000" pitchFamily="65" charset="-120"/>
              </a:rPr>
              <a:t>Android</a:t>
            </a:r>
            <a:r>
              <a:rPr lang="zh-TW" altLang="en-US" sz="2800" dirty="0" smtClean="0">
                <a:solidFill>
                  <a:schemeClr val="tx2"/>
                </a:solidFill>
                <a:ea typeface="標楷體" panose="03000509000000000000" pitchFamily="65" charset="-120"/>
              </a:rPr>
              <a:t>系統就會自動產生動畫播放過程中的所有畫面。</a:t>
            </a:r>
          </a:p>
          <a:p>
            <a:pPr marL="0" indent="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Frame animation</a:t>
            </a:r>
            <a:r>
              <a:rPr lang="zh-TW" altLang="en-US" sz="2800" dirty="0" smtClean="0">
                <a:solidFill>
                  <a:schemeClr val="tx2"/>
                </a:solidFill>
                <a:ea typeface="標楷體" panose="03000509000000000000" pitchFamily="65" charset="-120"/>
              </a:rPr>
              <a:t>則類似卡通動畫的製作過程，我們必須指定每一個影格所播放的影像檔和時間長度，</a:t>
            </a:r>
            <a:r>
              <a:rPr lang="en-US" altLang="zh-TW" sz="2800" dirty="0" smtClean="0">
                <a:solidFill>
                  <a:schemeClr val="tx2"/>
                </a:solidFill>
                <a:ea typeface="標楷體" panose="03000509000000000000" pitchFamily="65" charset="-120"/>
              </a:rPr>
              <a:t>Android</a:t>
            </a:r>
            <a:r>
              <a:rPr lang="zh-TW" altLang="en-US" sz="2800" dirty="0" smtClean="0">
                <a:solidFill>
                  <a:schemeClr val="tx2"/>
                </a:solidFill>
                <a:ea typeface="標楷體" panose="03000509000000000000" pitchFamily="65" charset="-120"/>
              </a:rPr>
              <a:t>系統再依照我們的設定播放動畫。</a:t>
            </a:r>
            <a:endParaRPr lang="zh-TW" altLang="en-US"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2ECEF7FF-0FFC-4212-A3B1-520A30583F2E}" type="slidenum">
              <a:rPr kumimoji="0" lang="en-US" altLang="zh-TW" sz="1200">
                <a:latin typeface="Garamond" panose="02020404030301010803" pitchFamily="18" charset="0"/>
              </a:rPr>
              <a:pPr algn="r" eaLnBrk="1" hangingPunct="1">
                <a:spcBef>
                  <a:spcPct val="0"/>
                </a:spcBef>
                <a:buClrTx/>
                <a:buSzTx/>
                <a:buFontTx/>
                <a:buNone/>
              </a:pPr>
              <a:t>29</a:t>
            </a:fld>
            <a:endParaRPr kumimoji="0" lang="en-US" altLang="zh-TW" sz="1200" dirty="0">
              <a:latin typeface="Garamond" panose="02020404030301010803" pitchFamily="18" charset="0"/>
            </a:endParaRPr>
          </a:p>
        </p:txBody>
      </p:sp>
      <p:sp>
        <p:nvSpPr>
          <p:cNvPr id="32771" name="Rectangle 4"/>
          <p:cNvSpPr>
            <a:spLocks noGrp="1" noChangeArrowheads="1"/>
          </p:cNvSpPr>
          <p:nvPr>
            <p:ph type="title" idx="4294967295"/>
          </p:nvPr>
        </p:nvSpPr>
        <p:spPr>
          <a:xfrm>
            <a:off x="381000" y="304800"/>
            <a:ext cx="8763000" cy="838200"/>
          </a:xfrm>
        </p:spPr>
        <p:txBody>
          <a:bodyPr/>
          <a:lstStyle/>
          <a:p>
            <a:pPr eaLnBrk="1" hangingPunct="1"/>
            <a:r>
              <a:rPr lang="en-US" altLang="zh-TW" sz="4000" dirty="0" smtClean="0">
                <a:ea typeface="標楷體" panose="03000509000000000000" pitchFamily="65" charset="-120"/>
              </a:rPr>
              <a:t>Android</a:t>
            </a:r>
            <a:r>
              <a:rPr lang="zh-TW" altLang="en-US" sz="4000" dirty="0" smtClean="0">
                <a:ea typeface="標楷體" panose="03000509000000000000" pitchFamily="65" charset="-120"/>
              </a:rPr>
              <a:t>程式建立動畫的二種方式</a:t>
            </a:r>
            <a:endParaRPr lang="en-US" altLang="zh-TW" sz="4000" dirty="0" smtClean="0">
              <a:ea typeface="標楷體" panose="03000509000000000000" pitchFamily="65" charset="-120"/>
            </a:endParaRPr>
          </a:p>
        </p:txBody>
      </p:sp>
      <p:sp>
        <p:nvSpPr>
          <p:cNvPr id="32772" name="Rectangle 5"/>
          <p:cNvSpPr>
            <a:spLocks noGrp="1" noChangeArrowheads="1"/>
          </p:cNvSpPr>
          <p:nvPr>
            <p:ph type="body" idx="4294967295"/>
          </p:nvPr>
        </p:nvSpPr>
        <p:spPr>
          <a:xfrm>
            <a:off x="533400" y="1752600"/>
            <a:ext cx="8077200" cy="4648200"/>
          </a:xfrm>
        </p:spPr>
        <p:txBody>
          <a:bodyPr/>
          <a:lstStyle/>
          <a:p>
            <a:pPr marL="444500" indent="-444500" eaLnBrk="1" hangingPunct="1">
              <a:buFont typeface="Wingdings" panose="05000000000000000000" pitchFamily="2" charset="2"/>
              <a:buNone/>
            </a:pPr>
            <a:r>
              <a:rPr lang="en-US" altLang="zh-TW" sz="3200" dirty="0" smtClean="0">
                <a:solidFill>
                  <a:schemeClr val="tx2"/>
                </a:solidFill>
                <a:ea typeface="標楷體" panose="03000509000000000000" pitchFamily="65" charset="-120"/>
              </a:rPr>
              <a:t>1.	</a:t>
            </a:r>
            <a:r>
              <a:rPr lang="zh-TW" altLang="en-US" sz="3200" dirty="0" smtClean="0">
                <a:solidFill>
                  <a:schemeClr val="tx2"/>
                </a:solidFill>
                <a:ea typeface="標楷體" panose="03000509000000000000" pitchFamily="65" charset="-120"/>
              </a:rPr>
              <a:t>在專案的</a:t>
            </a:r>
            <a:r>
              <a:rPr lang="en-US" altLang="zh-TW" sz="3200" dirty="0" smtClean="0">
                <a:solidFill>
                  <a:schemeClr val="tx2"/>
                </a:solidFill>
                <a:ea typeface="標楷體" panose="03000509000000000000" pitchFamily="65" charset="-120"/>
              </a:rPr>
              <a:t>res</a:t>
            </a:r>
            <a:r>
              <a:rPr lang="zh-TW" altLang="en-US" sz="3200" dirty="0" smtClean="0">
                <a:solidFill>
                  <a:schemeClr val="tx2"/>
                </a:solidFill>
                <a:ea typeface="標楷體" panose="03000509000000000000" pitchFamily="65" charset="-120"/>
              </a:rPr>
              <a:t>資料夾下建立動畫資源檔（</a:t>
            </a:r>
            <a:r>
              <a:rPr lang="en-US" altLang="zh-TW" sz="3200" dirty="0" smtClean="0">
                <a:solidFill>
                  <a:schemeClr val="tx2"/>
                </a:solidFill>
                <a:ea typeface="標楷體" panose="03000509000000000000" pitchFamily="65" charset="-120"/>
              </a:rPr>
              <a:t>xml</a:t>
            </a:r>
            <a:r>
              <a:rPr lang="zh-TW" altLang="en-US" sz="3200" dirty="0" smtClean="0">
                <a:solidFill>
                  <a:schemeClr val="tx2"/>
                </a:solidFill>
                <a:ea typeface="標楷體" panose="03000509000000000000" pitchFamily="65" charset="-120"/>
              </a:rPr>
              <a:t>檔案格式），該動畫資源會自動加入專案的資源類別</a:t>
            </a:r>
            <a:r>
              <a:rPr lang="en-US" altLang="zh-TW" sz="3200" dirty="0" smtClean="0">
                <a:solidFill>
                  <a:schemeClr val="tx2"/>
                </a:solidFill>
                <a:ea typeface="標楷體" panose="03000509000000000000" pitchFamily="65" charset="-120"/>
              </a:rPr>
              <a:t>R</a:t>
            </a:r>
            <a:r>
              <a:rPr lang="zh-TW" altLang="en-US" sz="3200" dirty="0" smtClean="0">
                <a:solidFill>
                  <a:schemeClr val="tx2"/>
                </a:solidFill>
                <a:ea typeface="標楷體" panose="03000509000000000000" pitchFamily="65" charset="-120"/>
              </a:rPr>
              <a:t>中，程式再從資源類別中載入動畫物件來使用。</a:t>
            </a:r>
            <a:r>
              <a:rPr lang="en-US" altLang="zh-TW" sz="3200" dirty="0" smtClean="0">
                <a:solidFill>
                  <a:schemeClr val="tx2"/>
                </a:solidFill>
                <a:ea typeface="標楷體" panose="03000509000000000000" pitchFamily="65" charset="-120"/>
              </a:rPr>
              <a:t/>
            </a:r>
            <a:br>
              <a:rPr lang="en-US" altLang="zh-TW" sz="3200" dirty="0" smtClean="0">
                <a:solidFill>
                  <a:schemeClr val="tx2"/>
                </a:solidFill>
                <a:ea typeface="標楷體" panose="03000509000000000000" pitchFamily="65" charset="-120"/>
              </a:rPr>
            </a:br>
            <a:endParaRPr lang="en-US" altLang="zh-TW" sz="3200" dirty="0" smtClean="0">
              <a:solidFill>
                <a:schemeClr val="tx2"/>
              </a:solidFill>
              <a:ea typeface="標楷體" panose="03000509000000000000" pitchFamily="65" charset="-120"/>
            </a:endParaRPr>
          </a:p>
          <a:p>
            <a:pPr marL="444500" indent="-444500" eaLnBrk="1" hangingPunct="1">
              <a:buFont typeface="Wingdings" panose="05000000000000000000" pitchFamily="2" charset="2"/>
              <a:buNone/>
            </a:pPr>
            <a:r>
              <a:rPr lang="en-US" altLang="zh-TW" sz="3200" dirty="0" smtClean="0">
                <a:solidFill>
                  <a:schemeClr val="tx2"/>
                </a:solidFill>
                <a:ea typeface="標楷體" panose="03000509000000000000" pitchFamily="65" charset="-120"/>
              </a:rPr>
              <a:t>2.	</a:t>
            </a:r>
            <a:r>
              <a:rPr lang="zh-TW" altLang="en-US" sz="3200" dirty="0" smtClean="0">
                <a:solidFill>
                  <a:schemeClr val="tx2"/>
                </a:solidFill>
                <a:ea typeface="標楷體" panose="03000509000000000000" pitchFamily="65" charset="-120"/>
              </a:rPr>
              <a:t>直接在程式碼中建立動畫物件並設定相關屬性。</a:t>
            </a:r>
            <a:endParaRPr lang="zh-TW" altLang="en-US" sz="32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AF673766-D202-4FEC-9523-1710DE08F204}" type="slidenum">
              <a:rPr kumimoji="0" lang="en-US" altLang="zh-TW" sz="1200">
                <a:latin typeface="Garamond" panose="02020404030301010803" pitchFamily="18" charset="0"/>
              </a:rPr>
              <a:pPr algn="r" eaLnBrk="1" hangingPunct="1">
                <a:spcBef>
                  <a:spcPct val="0"/>
                </a:spcBef>
                <a:buClrTx/>
                <a:buSzTx/>
                <a:buFontTx/>
                <a:buNone/>
              </a:pPr>
              <a:t>3</a:t>
            </a:fld>
            <a:endParaRPr kumimoji="0" lang="en-US" altLang="zh-TW" sz="1200" dirty="0">
              <a:latin typeface="Garamond" panose="02020404030301010803" pitchFamily="18" charset="0"/>
            </a:endParaRPr>
          </a:p>
        </p:txBody>
      </p:sp>
      <p:sp>
        <p:nvSpPr>
          <p:cNvPr id="6147" name="Rectangle 17"/>
          <p:cNvSpPr>
            <a:spLocks noGrp="1" noChangeArrowheads="1"/>
          </p:cNvSpPr>
          <p:nvPr>
            <p:ph type="title" idx="4294967295"/>
          </p:nvPr>
        </p:nvSpPr>
        <p:spPr>
          <a:xfrm>
            <a:off x="1066800" y="2286000"/>
            <a:ext cx="7467600" cy="2514600"/>
          </a:xfrm>
          <a:noFill/>
        </p:spPr>
        <p:txBody>
          <a:bodyPr/>
          <a:lstStyle/>
          <a:p>
            <a:pPr marL="1528763" indent="-1528763" eaLnBrk="1" hangingPunct="1"/>
            <a:r>
              <a:rPr lang="zh-TW" altLang="en-US" sz="3900" dirty="0" smtClean="0">
                <a:solidFill>
                  <a:srgbClr val="0000FF"/>
                </a:solidFill>
                <a:ea typeface="標楷體" panose="03000509000000000000" pitchFamily="65" charset="-120"/>
              </a:rPr>
              <a:t>單元</a:t>
            </a:r>
            <a:r>
              <a:rPr lang="en-US" altLang="zh-TW" sz="3900" dirty="0" smtClean="0">
                <a:solidFill>
                  <a:srgbClr val="0000FF"/>
                </a:solidFill>
                <a:ea typeface="標楷體" panose="03000509000000000000" pitchFamily="65" charset="-120"/>
              </a:rPr>
              <a:t>19 </a:t>
            </a:r>
            <a:r>
              <a:rPr lang="en-US" altLang="zh-TW" sz="3900" dirty="0" err="1" smtClean="0">
                <a:solidFill>
                  <a:srgbClr val="0000FF"/>
                </a:solidFill>
                <a:ea typeface="標楷體" panose="03000509000000000000" pitchFamily="65" charset="-120"/>
              </a:rPr>
              <a:t>ImageButton</a:t>
            </a:r>
            <a:r>
              <a:rPr lang="zh-TW" altLang="en-US" sz="3900" dirty="0" smtClean="0">
                <a:solidFill>
                  <a:srgbClr val="0000FF"/>
                </a:solidFill>
                <a:ea typeface="標楷體" panose="03000509000000000000" pitchFamily="65" charset="-120"/>
              </a:rPr>
              <a:t>和</a:t>
            </a:r>
            <a:r>
              <a:rPr lang="en-US" altLang="zh-TW" sz="3900" dirty="0" err="1" smtClean="0">
                <a:solidFill>
                  <a:srgbClr val="0000FF"/>
                </a:solidFill>
                <a:ea typeface="標楷體" panose="03000509000000000000" pitchFamily="65" charset="-120"/>
              </a:rPr>
              <a:t>ImageView</a:t>
            </a:r>
            <a:r>
              <a:rPr lang="zh-TW" altLang="en-US" sz="3900" dirty="0" smtClean="0">
                <a:solidFill>
                  <a:srgbClr val="0000FF"/>
                </a:solidFill>
                <a:ea typeface="標楷體" panose="03000509000000000000" pitchFamily="65" charset="-120"/>
              </a:rPr>
              <a:t>介面元件</a:t>
            </a:r>
            <a:endParaRPr lang="zh-TW" altLang="en-US" sz="3900" dirty="0" smtClean="0">
              <a:solidFill>
                <a:srgbClr val="0000FF"/>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4408103-6E0F-4871-A581-0AC10042B328}" type="slidenum">
              <a:rPr kumimoji="0" lang="en-US" altLang="zh-TW" sz="1200">
                <a:latin typeface="Garamond" panose="02020404030301010803" pitchFamily="18" charset="0"/>
              </a:rPr>
              <a:pPr>
                <a:spcBef>
                  <a:spcPct val="0"/>
                </a:spcBef>
                <a:buClrTx/>
                <a:buSzTx/>
                <a:buFontTx/>
                <a:buNone/>
              </a:pPr>
              <a:t>30</a:t>
            </a:fld>
            <a:endParaRPr kumimoji="0" lang="en-US" altLang="zh-TW" sz="1200" dirty="0">
              <a:latin typeface="Garamond" panose="02020404030301010803" pitchFamily="18" charset="0"/>
            </a:endParaRPr>
          </a:p>
        </p:txBody>
      </p:sp>
      <p:sp>
        <p:nvSpPr>
          <p:cNvPr id="33795" name="Rectangle 4"/>
          <p:cNvSpPr>
            <a:spLocks noGrp="1" noChangeArrowheads="1"/>
          </p:cNvSpPr>
          <p:nvPr>
            <p:ph type="title"/>
          </p:nvPr>
        </p:nvSpPr>
        <p:spPr>
          <a:xfrm>
            <a:off x="381000" y="304800"/>
            <a:ext cx="8763000" cy="838200"/>
          </a:xfrm>
        </p:spPr>
        <p:txBody>
          <a:bodyPr/>
          <a:lstStyle/>
          <a:p>
            <a:pPr eaLnBrk="1" hangingPunct="1"/>
            <a:r>
              <a:rPr lang="en-US" altLang="zh-TW" sz="4000" dirty="0" smtClean="0">
                <a:ea typeface="標楷體" panose="03000509000000000000" pitchFamily="65" charset="-120"/>
              </a:rPr>
              <a:t>4</a:t>
            </a:r>
            <a:r>
              <a:rPr lang="zh-TW" altLang="en-US" sz="4000" dirty="0" smtClean="0">
                <a:ea typeface="標楷體" panose="03000509000000000000" pitchFamily="65" charset="-120"/>
              </a:rPr>
              <a:t>種</a:t>
            </a:r>
            <a:r>
              <a:rPr lang="zh-TW" altLang="zh-TW" sz="4000" dirty="0" smtClean="0">
                <a:ea typeface="標楷體" panose="03000509000000000000" pitchFamily="65" charset="-120"/>
              </a:rPr>
              <a:t>T</a:t>
            </a:r>
            <a:r>
              <a:rPr lang="zh-TW" altLang="zh-TW" sz="4000" dirty="0" smtClean="0">
                <a:ea typeface="標楷體" panose="03000509000000000000" pitchFamily="65" charset="-120"/>
              </a:rPr>
              <a:t>wee</a:t>
            </a:r>
            <a:r>
              <a:rPr lang="zh-TW" altLang="zh-TW" sz="4000" dirty="0" smtClean="0">
                <a:ea typeface="標楷體" panose="03000509000000000000" pitchFamily="65" charset="-120"/>
              </a:rPr>
              <a:t>n</a:t>
            </a:r>
            <a:r>
              <a:rPr lang="zh-TW" altLang="en-US" sz="4000" dirty="0" smtClean="0">
                <a:ea typeface="標楷體" panose="03000509000000000000" pitchFamily="65" charset="-120"/>
              </a:rPr>
              <a:t>類型的動畫效果</a:t>
            </a:r>
            <a:endParaRPr lang="en-US" altLang="zh-TW" sz="4000" dirty="0" smtClean="0">
              <a:ea typeface="標楷體" panose="03000509000000000000" pitchFamily="65" charset="-120"/>
            </a:endParaRPr>
          </a:p>
        </p:txBody>
      </p:sp>
      <p:sp>
        <p:nvSpPr>
          <p:cNvPr id="33796" name="Rectangle 5"/>
          <p:cNvSpPr>
            <a:spLocks noGrp="1" noChangeArrowheads="1"/>
          </p:cNvSpPr>
          <p:nvPr>
            <p:ph type="body" idx="1"/>
          </p:nvPr>
        </p:nvSpPr>
        <p:spPr>
          <a:xfrm>
            <a:off x="533400" y="1143000"/>
            <a:ext cx="8229600" cy="5257800"/>
          </a:xfrm>
        </p:spPr>
        <p:txBody>
          <a:bodyPr/>
          <a:lstStyle/>
          <a:p>
            <a:pPr marL="901700" indent="-90170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1.	Alpha</a:t>
            </a:r>
            <a:br>
              <a:rPr lang="en-US" altLang="zh-TW" sz="2800" dirty="0" smtClean="0">
                <a:solidFill>
                  <a:schemeClr val="tx2"/>
                </a:solidFill>
                <a:ea typeface="標楷體" panose="03000509000000000000" pitchFamily="65" charset="-120"/>
              </a:rPr>
            </a:br>
            <a:r>
              <a:rPr lang="zh-TW" altLang="en-US" sz="2800" dirty="0" smtClean="0">
                <a:solidFill>
                  <a:schemeClr val="tx2"/>
                </a:solidFill>
                <a:ea typeface="標楷體" panose="03000509000000000000" pitchFamily="65" charset="-120"/>
              </a:rPr>
              <a:t>這種動畫效果是藉由改變影像的透明度來達成。當影像的</a:t>
            </a:r>
            <a:r>
              <a:rPr lang="en-US" altLang="zh-TW" sz="2800" dirty="0" smtClean="0">
                <a:solidFill>
                  <a:schemeClr val="tx2"/>
                </a:solidFill>
                <a:ea typeface="標楷體" panose="03000509000000000000" pitchFamily="65" charset="-120"/>
              </a:rPr>
              <a:t>alpha</a:t>
            </a:r>
            <a:r>
              <a:rPr lang="zh-TW" altLang="en-US" sz="2800" dirty="0" smtClean="0">
                <a:solidFill>
                  <a:schemeClr val="tx2"/>
                </a:solidFill>
                <a:ea typeface="標楷體" panose="03000509000000000000" pitchFamily="65" charset="-120"/>
              </a:rPr>
              <a:t>值是</a:t>
            </a:r>
            <a:r>
              <a:rPr lang="en-US" altLang="zh-TW" sz="2800" dirty="0" smtClean="0">
                <a:solidFill>
                  <a:schemeClr val="tx2"/>
                </a:solidFill>
                <a:ea typeface="標楷體" panose="03000509000000000000" pitchFamily="65" charset="-120"/>
              </a:rPr>
              <a:t>1</a:t>
            </a:r>
            <a:r>
              <a:rPr lang="zh-TW" altLang="en-US" sz="2800" dirty="0" smtClean="0">
                <a:solidFill>
                  <a:schemeClr val="tx2"/>
                </a:solidFill>
                <a:ea typeface="標楷體" panose="03000509000000000000" pitchFamily="65" charset="-120"/>
              </a:rPr>
              <a:t>時，表示影像完全不透明，此時是最清楚的狀態。當影像的</a:t>
            </a:r>
            <a:r>
              <a:rPr lang="en-US" altLang="zh-TW" sz="2800" dirty="0" smtClean="0">
                <a:solidFill>
                  <a:schemeClr val="tx2"/>
                </a:solidFill>
                <a:ea typeface="標楷體" panose="03000509000000000000" pitchFamily="65" charset="-120"/>
              </a:rPr>
              <a:t>alpha</a:t>
            </a:r>
            <a:r>
              <a:rPr lang="zh-TW" altLang="en-US" sz="2800" dirty="0" smtClean="0">
                <a:solidFill>
                  <a:schemeClr val="tx2"/>
                </a:solidFill>
                <a:ea typeface="標楷體" panose="03000509000000000000" pitchFamily="65" charset="-120"/>
              </a:rPr>
              <a:t>值由</a:t>
            </a:r>
            <a:r>
              <a:rPr lang="en-US" altLang="zh-TW" sz="2800" dirty="0" smtClean="0">
                <a:solidFill>
                  <a:schemeClr val="tx2"/>
                </a:solidFill>
                <a:ea typeface="標楷體" panose="03000509000000000000" pitchFamily="65" charset="-120"/>
              </a:rPr>
              <a:t>1</a:t>
            </a:r>
            <a:r>
              <a:rPr lang="zh-TW" altLang="en-US" sz="2800" dirty="0" smtClean="0">
                <a:solidFill>
                  <a:schemeClr val="tx2"/>
                </a:solidFill>
                <a:ea typeface="標楷體" panose="03000509000000000000" pitchFamily="65" charset="-120"/>
              </a:rPr>
              <a:t>減到</a:t>
            </a:r>
            <a:r>
              <a:rPr lang="en-US" altLang="zh-TW" sz="2800" dirty="0" smtClean="0">
                <a:solidFill>
                  <a:schemeClr val="tx2"/>
                </a:solidFill>
                <a:ea typeface="標楷體" panose="03000509000000000000" pitchFamily="65" charset="-120"/>
              </a:rPr>
              <a:t>0</a:t>
            </a:r>
            <a:r>
              <a:rPr lang="zh-TW" altLang="en-US" sz="2800" dirty="0" smtClean="0">
                <a:solidFill>
                  <a:schemeClr val="tx2"/>
                </a:solidFill>
                <a:ea typeface="標楷體" panose="03000509000000000000" pitchFamily="65" charset="-120"/>
              </a:rPr>
              <a:t>時，影像變的愈來愈透明，也就是愈來愈不清楚直到看不見（</a:t>
            </a:r>
            <a:r>
              <a:rPr lang="en-US" altLang="zh-TW" sz="2800" dirty="0" smtClean="0">
                <a:solidFill>
                  <a:schemeClr val="tx2"/>
                </a:solidFill>
                <a:ea typeface="標楷體" panose="03000509000000000000" pitchFamily="65" charset="-120"/>
              </a:rPr>
              <a:t>alpha</a:t>
            </a:r>
            <a:r>
              <a:rPr lang="zh-TW" altLang="en-US" sz="2800" dirty="0" smtClean="0">
                <a:solidFill>
                  <a:schemeClr val="tx2"/>
                </a:solidFill>
                <a:ea typeface="標楷體" panose="03000509000000000000" pitchFamily="65" charset="-120"/>
              </a:rPr>
              <a:t>值為</a:t>
            </a:r>
            <a:r>
              <a:rPr lang="en-US" altLang="zh-TW" sz="2800" dirty="0" smtClean="0">
                <a:solidFill>
                  <a:schemeClr val="tx2"/>
                </a:solidFill>
                <a:ea typeface="標楷體" panose="03000509000000000000" pitchFamily="65" charset="-120"/>
              </a:rPr>
              <a:t>0</a:t>
            </a:r>
            <a:r>
              <a:rPr lang="zh-TW" altLang="en-US" sz="2800" dirty="0" smtClean="0">
                <a:solidFill>
                  <a:schemeClr val="tx2"/>
                </a:solidFill>
                <a:ea typeface="標楷體" panose="03000509000000000000" pitchFamily="65" charset="-120"/>
              </a:rPr>
              <a:t>）。</a:t>
            </a:r>
            <a:r>
              <a:rPr lang="en-US" altLang="zh-TW" sz="2800" dirty="0" smtClean="0">
                <a:solidFill>
                  <a:schemeClr val="tx2"/>
                </a:solidFill>
                <a:ea typeface="標楷體" panose="03000509000000000000" pitchFamily="65" charset="-120"/>
              </a:rPr>
              <a:t/>
            </a:r>
            <a:br>
              <a:rPr lang="en-US" altLang="zh-TW" sz="2800" dirty="0" smtClean="0">
                <a:solidFill>
                  <a:schemeClr val="tx2"/>
                </a:solidFill>
                <a:ea typeface="標楷體" panose="03000509000000000000" pitchFamily="65" charset="-120"/>
              </a:rPr>
            </a:br>
            <a:endParaRPr lang="en-US" altLang="zh-TW" sz="1000" dirty="0" smtClean="0">
              <a:solidFill>
                <a:schemeClr val="tx2"/>
              </a:solidFill>
              <a:ea typeface="標楷體" panose="03000509000000000000" pitchFamily="65" charset="-120"/>
            </a:endParaRPr>
          </a:p>
          <a:p>
            <a:pPr marL="901700" indent="-90170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2.	Scale</a:t>
            </a:r>
            <a:br>
              <a:rPr lang="en-US" altLang="zh-TW" sz="2800" dirty="0" smtClean="0">
                <a:solidFill>
                  <a:schemeClr val="tx2"/>
                </a:solidFill>
                <a:ea typeface="標楷體" panose="03000509000000000000" pitchFamily="65" charset="-120"/>
              </a:rPr>
            </a:br>
            <a:r>
              <a:rPr lang="zh-TW" altLang="en-US" sz="2800" dirty="0" smtClean="0">
                <a:solidFill>
                  <a:schemeClr val="tx2"/>
                </a:solidFill>
                <a:ea typeface="標楷體" panose="03000509000000000000" pitchFamily="65" charset="-120"/>
              </a:rPr>
              <a:t>這種動畫效果是藉由改變影像的大小來達成。影像的</a:t>
            </a:r>
            <a:r>
              <a:rPr lang="en-US" altLang="zh-TW" sz="2800" dirty="0" smtClean="0">
                <a:solidFill>
                  <a:schemeClr val="tx2"/>
                </a:solidFill>
                <a:ea typeface="標楷體" panose="03000509000000000000" pitchFamily="65" charset="-120"/>
              </a:rPr>
              <a:t>scale</a:t>
            </a:r>
            <a:r>
              <a:rPr lang="zh-TW" altLang="en-US" sz="2800" dirty="0" smtClean="0">
                <a:solidFill>
                  <a:schemeClr val="tx2"/>
                </a:solidFill>
                <a:ea typeface="標楷體" panose="03000509000000000000" pitchFamily="65" charset="-120"/>
              </a:rPr>
              <a:t>值也是用</a:t>
            </a:r>
            <a:r>
              <a:rPr lang="en-US" altLang="zh-TW" sz="2800" dirty="0" smtClean="0">
                <a:solidFill>
                  <a:schemeClr val="tx2"/>
                </a:solidFill>
                <a:ea typeface="標楷體" panose="03000509000000000000" pitchFamily="65" charset="-120"/>
              </a:rPr>
              <a:t>0~1</a:t>
            </a:r>
            <a:r>
              <a:rPr lang="zh-TW" altLang="en-US" sz="2800" dirty="0" smtClean="0">
                <a:solidFill>
                  <a:schemeClr val="tx2"/>
                </a:solidFill>
                <a:ea typeface="標楷體" panose="03000509000000000000" pitchFamily="65" charset="-120"/>
              </a:rPr>
              <a:t>來表示。</a:t>
            </a:r>
            <a:r>
              <a:rPr lang="en-US" altLang="zh-TW" sz="2800" dirty="0" smtClean="0">
                <a:solidFill>
                  <a:schemeClr val="tx2"/>
                </a:solidFill>
                <a:ea typeface="標楷體" panose="03000509000000000000" pitchFamily="65" charset="-120"/>
              </a:rPr>
              <a:t>0</a:t>
            </a:r>
            <a:r>
              <a:rPr lang="zh-TW" altLang="en-US" sz="2800" dirty="0" smtClean="0">
                <a:solidFill>
                  <a:schemeClr val="tx2"/>
                </a:solidFill>
                <a:ea typeface="標楷體" panose="03000509000000000000" pitchFamily="65" charset="-120"/>
              </a:rPr>
              <a:t>表示完全看不到，</a:t>
            </a:r>
            <a:r>
              <a:rPr lang="en-US" altLang="zh-TW" sz="2800" dirty="0" smtClean="0">
                <a:solidFill>
                  <a:schemeClr val="tx2"/>
                </a:solidFill>
                <a:ea typeface="標楷體" panose="03000509000000000000" pitchFamily="65" charset="-120"/>
              </a:rPr>
              <a:t>1</a:t>
            </a:r>
            <a:r>
              <a:rPr lang="zh-TW" altLang="en-US" sz="2800" dirty="0" smtClean="0">
                <a:solidFill>
                  <a:schemeClr val="tx2"/>
                </a:solidFill>
                <a:ea typeface="標楷體" panose="03000509000000000000" pitchFamily="65" charset="-120"/>
              </a:rPr>
              <a:t>表示原來影像的大小。</a:t>
            </a:r>
            <a:r>
              <a:rPr lang="en-US" altLang="zh-TW" sz="2800" dirty="0" smtClean="0">
                <a:solidFill>
                  <a:schemeClr val="tx2"/>
                </a:solidFill>
                <a:ea typeface="標楷體" panose="03000509000000000000" pitchFamily="65" charset="-120"/>
              </a:rPr>
              <a:t>scale</a:t>
            </a:r>
            <a:r>
              <a:rPr lang="zh-TW" altLang="en-US" sz="2800" dirty="0" smtClean="0">
                <a:solidFill>
                  <a:schemeClr val="tx2"/>
                </a:solidFill>
                <a:ea typeface="標楷體" panose="03000509000000000000" pitchFamily="65" charset="-120"/>
              </a:rPr>
              <a:t>值可以在</a:t>
            </a:r>
            <a:r>
              <a:rPr lang="en-US" altLang="zh-TW" sz="2800" dirty="0" smtClean="0">
                <a:solidFill>
                  <a:schemeClr val="tx2"/>
                </a:solidFill>
                <a:ea typeface="標楷體" panose="03000509000000000000" pitchFamily="65" charset="-120"/>
              </a:rPr>
              <a:t>x</a:t>
            </a:r>
            <a:r>
              <a:rPr lang="zh-TW" altLang="en-US" sz="2800" dirty="0" smtClean="0">
                <a:solidFill>
                  <a:schemeClr val="tx2"/>
                </a:solidFill>
                <a:ea typeface="標楷體" panose="03000509000000000000" pitchFamily="65" charset="-120"/>
              </a:rPr>
              <a:t>和</a:t>
            </a:r>
            <a:r>
              <a:rPr lang="en-US" altLang="zh-TW" sz="2800" dirty="0" smtClean="0">
                <a:solidFill>
                  <a:schemeClr val="tx2"/>
                </a:solidFill>
                <a:ea typeface="標楷體" panose="03000509000000000000" pitchFamily="65" charset="-120"/>
              </a:rPr>
              <a:t>y</a:t>
            </a:r>
            <a:r>
              <a:rPr lang="zh-TW" altLang="en-US" sz="2800" dirty="0" smtClean="0">
                <a:solidFill>
                  <a:schemeClr val="tx2"/>
                </a:solidFill>
                <a:ea typeface="標楷體" panose="03000509000000000000" pitchFamily="65" charset="-120"/>
              </a:rPr>
              <a:t>二個方向獨立設定。</a:t>
            </a:r>
            <a:r>
              <a:rPr lang="en-US" altLang="zh-TW" sz="2800" dirty="0" smtClean="0">
                <a:solidFill>
                  <a:schemeClr val="tx2"/>
                </a:solidFill>
                <a:ea typeface="標楷體" panose="03000509000000000000" pitchFamily="65" charset="-120"/>
              </a:rPr>
              <a:t>x</a:t>
            </a:r>
            <a:r>
              <a:rPr lang="zh-TW" altLang="en-US" sz="2800" dirty="0" smtClean="0">
                <a:solidFill>
                  <a:schemeClr val="tx2"/>
                </a:solidFill>
                <a:ea typeface="標楷體" panose="03000509000000000000" pitchFamily="65" charset="-120"/>
              </a:rPr>
              <a:t>方向是影像的寬，</a:t>
            </a:r>
            <a:r>
              <a:rPr lang="en-US" altLang="zh-TW" sz="2800" dirty="0" smtClean="0">
                <a:solidFill>
                  <a:schemeClr val="tx2"/>
                </a:solidFill>
                <a:ea typeface="標楷體" panose="03000509000000000000" pitchFamily="65" charset="-120"/>
              </a:rPr>
              <a:t>y</a:t>
            </a:r>
            <a:r>
              <a:rPr lang="zh-TW" altLang="en-US" sz="2800" dirty="0" smtClean="0">
                <a:solidFill>
                  <a:schemeClr val="tx2"/>
                </a:solidFill>
                <a:ea typeface="標楷體" panose="03000509000000000000" pitchFamily="65" charset="-120"/>
              </a:rPr>
              <a:t>方向是影像的高。</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B836293-0461-414A-9A08-0EE64C7295DD}" type="slidenum">
              <a:rPr kumimoji="0" lang="en-US" altLang="zh-TW" sz="1200">
                <a:latin typeface="Garamond" panose="02020404030301010803" pitchFamily="18" charset="0"/>
              </a:rPr>
              <a:pPr>
                <a:spcBef>
                  <a:spcPct val="0"/>
                </a:spcBef>
                <a:buClrTx/>
                <a:buSzTx/>
                <a:buFontTx/>
                <a:buNone/>
              </a:pPr>
              <a:t>31</a:t>
            </a:fld>
            <a:endParaRPr kumimoji="0" lang="en-US" altLang="zh-TW" sz="1200" dirty="0">
              <a:latin typeface="Garamond" panose="02020404030301010803" pitchFamily="18" charset="0"/>
            </a:endParaRPr>
          </a:p>
        </p:txBody>
      </p:sp>
      <p:sp>
        <p:nvSpPr>
          <p:cNvPr id="34819" name="Rectangle 4"/>
          <p:cNvSpPr>
            <a:spLocks noGrp="1" noChangeArrowheads="1"/>
          </p:cNvSpPr>
          <p:nvPr>
            <p:ph type="title"/>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smtClean="0">
                <a:ea typeface="標楷體" panose="03000509000000000000" pitchFamily="65" charset="-120"/>
              </a:rPr>
              <a:t>Android</a:t>
            </a:r>
            <a:r>
              <a:rPr lang="zh-TW" altLang="en-US" sz="4000" dirty="0" smtClean="0">
                <a:ea typeface="標楷體" panose="03000509000000000000" pitchFamily="65" charset="-120"/>
              </a:rPr>
              <a:t>系統提供</a:t>
            </a:r>
            <a:r>
              <a:rPr lang="en-US" altLang="zh-TW" sz="4000" dirty="0" smtClean="0">
                <a:ea typeface="標楷體" panose="03000509000000000000" pitchFamily="65" charset="-120"/>
              </a:rPr>
              <a:t>4</a:t>
            </a:r>
            <a:r>
              <a:rPr lang="zh-TW" altLang="en-US" sz="4000" dirty="0" smtClean="0">
                <a:ea typeface="標楷體" panose="03000509000000000000" pitchFamily="65" charset="-120"/>
              </a:rPr>
              <a:t>種類型的動畫效果</a:t>
            </a:r>
            <a:endParaRPr lang="en-US" altLang="zh-TW" sz="4000" dirty="0" smtClean="0">
              <a:ea typeface="標楷體" panose="03000509000000000000" pitchFamily="65" charset="-120"/>
            </a:endParaRPr>
          </a:p>
        </p:txBody>
      </p:sp>
      <p:sp>
        <p:nvSpPr>
          <p:cNvPr id="5124" name="Rectangle 5"/>
          <p:cNvSpPr>
            <a:spLocks noGrp="1" noChangeArrowheads="1"/>
          </p:cNvSpPr>
          <p:nvPr>
            <p:ph type="body" idx="1"/>
          </p:nvPr>
        </p:nvSpPr>
        <p:spPr>
          <a:xfrm>
            <a:off x="533400" y="1143000"/>
            <a:ext cx="8229600" cy="5257800"/>
          </a:xfrm>
        </p:spPr>
        <p:txBody>
          <a:bodyPr/>
          <a:lstStyle/>
          <a:p>
            <a:pPr marL="901700" indent="-901700" eaLnBrk="1" hangingPunct="1">
              <a:buFont typeface="Wingdings" panose="05000000000000000000" pitchFamily="2" charset="2"/>
              <a:buNone/>
              <a:defRPr/>
            </a:pPr>
            <a:r>
              <a:rPr lang="en-US" altLang="zh-TW" sz="2800" dirty="0" smtClean="0">
                <a:solidFill>
                  <a:schemeClr val="tx2"/>
                </a:solidFill>
                <a:ea typeface="標楷體" pitchFamily="65" charset="-120"/>
              </a:rPr>
              <a:t>3.	Translate</a:t>
            </a:r>
            <a:br>
              <a:rPr lang="en-US" altLang="zh-TW" sz="2800" dirty="0" smtClean="0">
                <a:solidFill>
                  <a:schemeClr val="tx2"/>
                </a:solidFill>
                <a:ea typeface="標楷體" pitchFamily="65" charset="-120"/>
              </a:rPr>
            </a:br>
            <a:r>
              <a:rPr lang="zh-TW" altLang="en-US" sz="2800" dirty="0" smtClean="0">
                <a:solidFill>
                  <a:schemeClr val="tx2"/>
                </a:solidFill>
                <a:ea typeface="標楷體" pitchFamily="65" charset="-120"/>
              </a:rPr>
              <a:t>這個動畫效果是藉由改變影像的位置來達成。影像的位置是藉由</a:t>
            </a:r>
            <a:r>
              <a:rPr lang="en-US" altLang="zh-TW" sz="2800" dirty="0" smtClean="0">
                <a:solidFill>
                  <a:schemeClr val="tx2"/>
                </a:solidFill>
                <a:ea typeface="標楷體" pitchFamily="65" charset="-120"/>
              </a:rPr>
              <a:t>x</a:t>
            </a:r>
            <a:r>
              <a:rPr lang="zh-TW" altLang="en-US" sz="2800" dirty="0" smtClean="0">
                <a:solidFill>
                  <a:schemeClr val="tx2"/>
                </a:solidFill>
                <a:ea typeface="標楷體" pitchFamily="65" charset="-120"/>
              </a:rPr>
              <a:t>和</a:t>
            </a:r>
            <a:r>
              <a:rPr lang="en-US" altLang="zh-TW" sz="2800" dirty="0" smtClean="0">
                <a:solidFill>
                  <a:schemeClr val="tx2"/>
                </a:solidFill>
                <a:ea typeface="標楷體" pitchFamily="65" charset="-120"/>
              </a:rPr>
              <a:t>y</a:t>
            </a:r>
            <a:r>
              <a:rPr lang="zh-TW" altLang="en-US" sz="2800" dirty="0" smtClean="0">
                <a:solidFill>
                  <a:schemeClr val="tx2"/>
                </a:solidFill>
                <a:ea typeface="標楷體" pitchFamily="65" charset="-120"/>
              </a:rPr>
              <a:t>方向上的位移量來決定。</a:t>
            </a:r>
            <a:r>
              <a:rPr lang="en-US" altLang="zh-TW" sz="2800" dirty="0" smtClean="0">
                <a:solidFill>
                  <a:schemeClr val="tx2"/>
                </a:solidFill>
                <a:ea typeface="標楷體" pitchFamily="65" charset="-120"/>
              </a:rPr>
              <a:t/>
            </a:r>
            <a:br>
              <a:rPr lang="en-US" altLang="zh-TW" sz="2800" dirty="0" smtClean="0">
                <a:solidFill>
                  <a:schemeClr val="tx2"/>
                </a:solidFill>
                <a:ea typeface="標楷體" pitchFamily="65" charset="-120"/>
              </a:rPr>
            </a:br>
            <a:endParaRPr lang="en-US" altLang="zh-TW" sz="2800" dirty="0" smtClean="0">
              <a:solidFill>
                <a:schemeClr val="tx2"/>
              </a:solidFill>
              <a:ea typeface="標楷體" pitchFamily="65" charset="-120"/>
            </a:endParaRPr>
          </a:p>
          <a:p>
            <a:pPr marL="901700" indent="-901700" eaLnBrk="1" hangingPunct="1">
              <a:buFont typeface="Wingdings" panose="05000000000000000000" pitchFamily="2" charset="2"/>
              <a:buNone/>
              <a:defRPr/>
            </a:pPr>
            <a:r>
              <a:rPr lang="en-US" altLang="zh-TW" sz="2800" dirty="0" smtClean="0">
                <a:solidFill>
                  <a:schemeClr val="tx2"/>
                </a:solidFill>
                <a:ea typeface="標楷體" pitchFamily="65" charset="-120"/>
              </a:rPr>
              <a:t>4.	Rotate</a:t>
            </a:r>
            <a:br>
              <a:rPr lang="en-US" altLang="zh-TW" sz="2800" dirty="0" smtClean="0">
                <a:solidFill>
                  <a:schemeClr val="tx2"/>
                </a:solidFill>
                <a:ea typeface="標楷體" pitchFamily="65" charset="-120"/>
              </a:rPr>
            </a:br>
            <a:r>
              <a:rPr lang="zh-TW" altLang="en-US" sz="2800" dirty="0" smtClean="0">
                <a:solidFill>
                  <a:schemeClr val="tx2"/>
                </a:solidFill>
                <a:ea typeface="標楷體" pitchFamily="65" charset="-120"/>
              </a:rPr>
              <a:t>這個動畫效果是藉由改變影像的旋轉角度來達成。</a:t>
            </a:r>
          </a:p>
          <a:p>
            <a:pPr marL="0" indent="0" eaLnBrk="1" hangingPunct="1">
              <a:buFont typeface="Wingdings" panose="05000000000000000000" pitchFamily="2" charset="2"/>
              <a:buNone/>
              <a:defRPr/>
            </a:pPr>
            <a:r>
              <a:rPr lang="en-US" altLang="zh-TW" sz="2800" dirty="0" smtClean="0">
                <a:solidFill>
                  <a:schemeClr val="tx2"/>
                </a:solidFill>
                <a:ea typeface="標楷體" pitchFamily="65" charset="-120"/>
              </a:rPr>
              <a:t/>
            </a:r>
            <a:br>
              <a:rPr lang="en-US" altLang="zh-TW" sz="2800" dirty="0" smtClean="0">
                <a:solidFill>
                  <a:schemeClr val="tx2"/>
                </a:solidFill>
                <a:ea typeface="標楷體" pitchFamily="65" charset="-120"/>
              </a:rPr>
            </a:br>
            <a:endParaRPr lang="zh-TW" altLang="en-US" sz="2800" dirty="0" smtClean="0">
              <a:solidFill>
                <a:schemeClr val="tx2"/>
              </a:solidFill>
              <a:ea typeface="標楷體" pitchFamily="65" charset="-120"/>
            </a:endParaRP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FE39884-115D-4DAE-A684-47EC14121EE1}" type="slidenum">
              <a:rPr kumimoji="0" lang="en-US" altLang="zh-TW" sz="1200">
                <a:latin typeface="Garamond" panose="02020404030301010803" pitchFamily="18" charset="0"/>
              </a:rPr>
              <a:pPr>
                <a:spcBef>
                  <a:spcPct val="0"/>
                </a:spcBef>
                <a:buClrTx/>
                <a:buSzTx/>
                <a:buFontTx/>
                <a:buNone/>
              </a:pPr>
              <a:t>32</a:t>
            </a:fld>
            <a:endParaRPr kumimoji="0" lang="en-US" altLang="zh-TW" sz="1200" dirty="0">
              <a:latin typeface="Garamond" panose="02020404030301010803" pitchFamily="18" charset="0"/>
            </a:endParaRPr>
          </a:p>
        </p:txBody>
      </p:sp>
      <p:sp>
        <p:nvSpPr>
          <p:cNvPr id="35843"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建立動畫資源檔的步驟</a:t>
            </a:r>
            <a:endParaRPr lang="en-US" altLang="zh-TW" sz="4000" dirty="0" smtClean="0">
              <a:ea typeface="標楷體" panose="03000509000000000000" pitchFamily="65" charset="-120"/>
            </a:endParaRPr>
          </a:p>
        </p:txBody>
      </p:sp>
      <p:sp>
        <p:nvSpPr>
          <p:cNvPr id="35844" name="Rectangle 5"/>
          <p:cNvSpPr>
            <a:spLocks noGrp="1" noChangeArrowheads="1"/>
          </p:cNvSpPr>
          <p:nvPr>
            <p:ph type="body" idx="1"/>
          </p:nvPr>
        </p:nvSpPr>
        <p:spPr>
          <a:xfrm>
            <a:off x="533400" y="1143000"/>
            <a:ext cx="8229600" cy="5257800"/>
          </a:xfrm>
        </p:spPr>
        <p:txBody>
          <a:bodyPr/>
          <a:lstStyle/>
          <a:p>
            <a:pPr marL="1162050" indent="-1162050" eaLnBrk="1" hangingPunct="1">
              <a:buFont typeface="Wingdings" panose="05000000000000000000" pitchFamily="2" charset="2"/>
              <a:buNone/>
            </a:pPr>
            <a:r>
              <a:rPr lang="en-US" altLang="zh-TW" sz="2000" dirty="0" smtClean="0">
                <a:solidFill>
                  <a:schemeClr val="tx2"/>
                </a:solidFill>
                <a:ea typeface="標楷體" panose="03000509000000000000" pitchFamily="65" charset="-120"/>
              </a:rPr>
              <a:t>Step 1.	</a:t>
            </a:r>
            <a:r>
              <a:rPr lang="zh-TW" altLang="en-US" sz="2000" dirty="0" smtClean="0">
                <a:solidFill>
                  <a:schemeClr val="tx2"/>
                </a:solidFill>
                <a:ea typeface="標楷體" panose="03000509000000000000" pitchFamily="65" charset="-120"/>
              </a:rPr>
              <a:t>在</a:t>
            </a:r>
            <a:r>
              <a:rPr lang="en-US" altLang="zh-TW" sz="2000" dirty="0" smtClean="0">
                <a:solidFill>
                  <a:schemeClr val="tx2"/>
                </a:solidFill>
                <a:ea typeface="標楷體" panose="03000509000000000000" pitchFamily="65" charset="-120"/>
              </a:rPr>
              <a:t>Eclipse</a:t>
            </a:r>
            <a:r>
              <a:rPr lang="zh-TW" altLang="en-US" sz="2000" dirty="0" smtClean="0">
                <a:solidFill>
                  <a:schemeClr val="tx2"/>
                </a:solidFill>
                <a:ea typeface="標楷體" panose="03000509000000000000" pitchFamily="65" charset="-120"/>
              </a:rPr>
              <a:t>左邊的專案流覽視窗中打開專案下的</a:t>
            </a:r>
            <a:r>
              <a:rPr lang="en-US" altLang="zh-TW" sz="2000" dirty="0" smtClean="0">
                <a:solidFill>
                  <a:schemeClr val="tx2"/>
                </a:solidFill>
                <a:ea typeface="標楷體" panose="03000509000000000000" pitchFamily="65" charset="-120"/>
              </a:rPr>
              <a:t>res</a:t>
            </a:r>
            <a:r>
              <a:rPr lang="zh-TW" altLang="en-US" sz="2000" dirty="0" smtClean="0">
                <a:solidFill>
                  <a:schemeClr val="tx2"/>
                </a:solidFill>
                <a:ea typeface="標楷體" panose="03000509000000000000" pitchFamily="65" charset="-120"/>
              </a:rPr>
              <a:t>資料夾。</a:t>
            </a:r>
            <a:endParaRPr lang="en-US" altLang="zh-TW" sz="2000" dirty="0" smtClean="0">
              <a:solidFill>
                <a:schemeClr val="tx2"/>
              </a:solidFill>
              <a:ea typeface="標楷體" panose="03000509000000000000" pitchFamily="65" charset="-120"/>
            </a:endParaRPr>
          </a:p>
          <a:p>
            <a:pPr marL="1162050" indent="-1162050" eaLnBrk="1" hangingPunct="1">
              <a:buFont typeface="Wingdings" panose="05000000000000000000" pitchFamily="2" charset="2"/>
              <a:buNone/>
            </a:pPr>
            <a:r>
              <a:rPr lang="en-US" altLang="zh-TW" sz="2000" dirty="0" smtClean="0">
                <a:solidFill>
                  <a:schemeClr val="tx2"/>
                </a:solidFill>
                <a:ea typeface="標楷體" panose="03000509000000000000" pitchFamily="65" charset="-120"/>
              </a:rPr>
              <a:t>Step 2. 	</a:t>
            </a:r>
            <a:r>
              <a:rPr lang="zh-TW" altLang="en-US" sz="2000" dirty="0" smtClean="0">
                <a:solidFill>
                  <a:schemeClr val="tx2"/>
                </a:solidFill>
                <a:ea typeface="標楷體" panose="03000509000000000000" pitchFamily="65" charset="-120"/>
              </a:rPr>
              <a:t>在</a:t>
            </a:r>
            <a:r>
              <a:rPr lang="en-US" altLang="zh-TW" sz="2000" dirty="0" smtClean="0">
                <a:solidFill>
                  <a:schemeClr val="tx2"/>
                </a:solidFill>
                <a:ea typeface="標楷體" panose="03000509000000000000" pitchFamily="65" charset="-120"/>
              </a:rPr>
              <a:t>res</a:t>
            </a:r>
            <a:r>
              <a:rPr lang="zh-TW" altLang="en-US" sz="2000" dirty="0" smtClean="0">
                <a:solidFill>
                  <a:schemeClr val="tx2"/>
                </a:solidFill>
                <a:ea typeface="標楷體" panose="03000509000000000000" pitchFamily="65" charset="-120"/>
              </a:rPr>
              <a:t>資料夾上按下滑鼠右鍵，再從彈出的快顯選單中選擇</a:t>
            </a:r>
            <a:r>
              <a:rPr lang="en-US" altLang="zh-TW" sz="2000" dirty="0" smtClean="0">
                <a:solidFill>
                  <a:schemeClr val="tx2"/>
                </a:solidFill>
                <a:ea typeface="標楷體" panose="03000509000000000000" pitchFamily="65" charset="-120"/>
              </a:rPr>
              <a:t>New&gt;Folder</a:t>
            </a:r>
            <a:r>
              <a:rPr lang="zh-TW" altLang="en-US" sz="2000" dirty="0" smtClean="0">
                <a:solidFill>
                  <a:schemeClr val="tx2"/>
                </a:solidFill>
                <a:ea typeface="標楷體" panose="03000509000000000000" pitchFamily="65" charset="-120"/>
              </a:rPr>
              <a:t>。</a:t>
            </a:r>
          </a:p>
        </p:txBody>
      </p:sp>
      <p:pic>
        <p:nvPicPr>
          <p:cNvPr id="35845" name="圖片 4" descr="fig26-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0138" y="2247900"/>
            <a:ext cx="535146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txBox="1">
            <a:spLocks noChangeArrowheads="1"/>
          </p:cNvSpPr>
          <p:nvPr/>
        </p:nvSpPr>
        <p:spPr bwMode="auto">
          <a:xfrm>
            <a:off x="533400" y="2209800"/>
            <a:ext cx="2895600" cy="4114800"/>
          </a:xfrm>
          <a:prstGeom prst="rect">
            <a:avLst/>
          </a:prstGeom>
          <a:noFill/>
          <a:ln w="9525">
            <a:noFill/>
            <a:miter lim="800000"/>
            <a:headEnd/>
            <a:tailEnd/>
          </a:ln>
        </p:spPr>
        <p:txBody>
          <a:bodyPr/>
          <a:lstStyle/>
          <a:p>
            <a:pPr marL="1071563" indent="-1071563" eaLnBrk="1" hangingPunct="1">
              <a:spcBef>
                <a:spcPct val="20000"/>
              </a:spcBef>
              <a:buClr>
                <a:schemeClr val="accent1"/>
              </a:buClr>
              <a:buSzPct val="65000"/>
              <a:defRPr/>
            </a:pPr>
            <a:r>
              <a:rPr lang="en-US" altLang="zh-TW" sz="2000" kern="0" dirty="0">
                <a:solidFill>
                  <a:schemeClr val="tx2"/>
                </a:solidFill>
                <a:latin typeface="+mn-lt"/>
                <a:ea typeface="標楷體" pitchFamily="65" charset="-120"/>
              </a:rPr>
              <a:t>Step 3.	</a:t>
            </a:r>
            <a:r>
              <a:rPr lang="zh-TW" altLang="en-US" sz="2000" kern="0" dirty="0">
                <a:solidFill>
                  <a:schemeClr val="tx2"/>
                </a:solidFill>
                <a:latin typeface="+mn-lt"/>
                <a:ea typeface="標楷體" pitchFamily="65" charset="-120"/>
              </a:rPr>
              <a:t>在對話盒中的</a:t>
            </a:r>
            <a:r>
              <a:rPr lang="en-US" altLang="zh-TW" sz="2000" kern="0" dirty="0">
                <a:solidFill>
                  <a:schemeClr val="tx2"/>
                </a:solidFill>
                <a:latin typeface="+mn-lt"/>
                <a:ea typeface="標楷體" pitchFamily="65" charset="-120"/>
              </a:rPr>
              <a:t>Folder name</a:t>
            </a:r>
            <a:r>
              <a:rPr lang="zh-TW" altLang="en-US" sz="2000" kern="0" dirty="0">
                <a:solidFill>
                  <a:schemeClr val="tx2"/>
                </a:solidFill>
                <a:latin typeface="+mn-lt"/>
                <a:ea typeface="標楷體" pitchFamily="65" charset="-120"/>
              </a:rPr>
              <a:t>欄位輸入</a:t>
            </a:r>
            <a:r>
              <a:rPr lang="en-US" altLang="zh-TW" sz="2000" kern="0" dirty="0" err="1">
                <a:solidFill>
                  <a:schemeClr val="tx2"/>
                </a:solidFill>
                <a:latin typeface="+mn-lt"/>
                <a:ea typeface="標楷體" pitchFamily="65" charset="-120"/>
              </a:rPr>
              <a:t>anim</a:t>
            </a:r>
            <a:r>
              <a:rPr lang="zh-TW" altLang="en-US" sz="2000" kern="0" dirty="0">
                <a:solidFill>
                  <a:schemeClr val="tx2"/>
                </a:solidFill>
                <a:latin typeface="+mn-lt"/>
                <a:ea typeface="標楷體" pitchFamily="65" charset="-120"/>
              </a:rPr>
              <a:t>，注意要使用小寫英文字母，然後按下</a:t>
            </a:r>
            <a:r>
              <a:rPr lang="en-US" altLang="zh-TW" sz="2000" kern="0" dirty="0">
                <a:solidFill>
                  <a:schemeClr val="tx2"/>
                </a:solidFill>
                <a:latin typeface="+mn-lt"/>
                <a:ea typeface="標楷體" pitchFamily="65" charset="-120"/>
              </a:rPr>
              <a:t>Finish</a:t>
            </a:r>
            <a:r>
              <a:rPr lang="zh-TW" altLang="en-US" sz="2000" kern="0" dirty="0">
                <a:solidFill>
                  <a:schemeClr val="tx2"/>
                </a:solidFill>
                <a:latin typeface="+mn-lt"/>
                <a:ea typeface="標楷體" pitchFamily="65" charset="-120"/>
              </a:rPr>
              <a:t>按鈕。</a:t>
            </a:r>
            <a:endParaRPr lang="en-US" altLang="zh-TW" sz="2000" kern="0" dirty="0">
              <a:solidFill>
                <a:schemeClr val="tx2"/>
              </a:solidFill>
              <a:latin typeface="+mn-lt"/>
              <a:ea typeface="標楷體" pitchFamily="65" charset="-120"/>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FD80ED2E-3F90-4999-BC67-5E0E6EDC6C97}" type="slidenum">
              <a:rPr kumimoji="0" lang="en-US" altLang="zh-TW" sz="1200">
                <a:latin typeface="Garamond" panose="02020404030301010803" pitchFamily="18" charset="0"/>
              </a:rPr>
              <a:pPr>
                <a:spcBef>
                  <a:spcPct val="0"/>
                </a:spcBef>
                <a:buClrTx/>
                <a:buSzTx/>
                <a:buFontTx/>
                <a:buNone/>
              </a:pPr>
              <a:t>33</a:t>
            </a:fld>
            <a:endParaRPr kumimoji="0" lang="en-US" altLang="zh-TW" sz="1200" dirty="0">
              <a:latin typeface="Garamond" panose="02020404030301010803" pitchFamily="18" charset="0"/>
            </a:endParaRPr>
          </a:p>
        </p:txBody>
      </p:sp>
      <p:sp>
        <p:nvSpPr>
          <p:cNvPr id="36867"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建立動畫資源檔的步驟</a:t>
            </a:r>
            <a:endParaRPr lang="en-US" altLang="zh-TW" sz="4000" dirty="0" smtClean="0">
              <a:ea typeface="標楷體" panose="03000509000000000000" pitchFamily="65" charset="-120"/>
            </a:endParaRPr>
          </a:p>
        </p:txBody>
      </p:sp>
      <p:sp>
        <p:nvSpPr>
          <p:cNvPr id="36868" name="Rectangle 5"/>
          <p:cNvSpPr>
            <a:spLocks noGrp="1" noChangeArrowheads="1"/>
          </p:cNvSpPr>
          <p:nvPr>
            <p:ph type="body" idx="1"/>
          </p:nvPr>
        </p:nvSpPr>
        <p:spPr>
          <a:xfrm>
            <a:off x="533400" y="1143000"/>
            <a:ext cx="8229600" cy="5257800"/>
          </a:xfrm>
        </p:spPr>
        <p:txBody>
          <a:bodyPr/>
          <a:lstStyle/>
          <a:p>
            <a:pPr marL="1162050" indent="-1162050" eaLnBrk="1" hangingPunct="1">
              <a:buFont typeface="Wingdings" panose="05000000000000000000" pitchFamily="2" charset="2"/>
              <a:buNone/>
            </a:pPr>
            <a:r>
              <a:rPr lang="en-US" altLang="zh-TW" sz="2000" dirty="0" smtClean="0">
                <a:solidFill>
                  <a:schemeClr val="tx2"/>
                </a:solidFill>
                <a:ea typeface="標楷體" panose="03000509000000000000" pitchFamily="65" charset="-120"/>
              </a:rPr>
              <a:t>Step 4.	</a:t>
            </a:r>
            <a:r>
              <a:rPr lang="zh-TW" altLang="en-US" sz="2000" dirty="0" smtClean="0">
                <a:solidFill>
                  <a:schemeClr val="tx2"/>
                </a:solidFill>
                <a:ea typeface="標楷體" panose="03000509000000000000" pitchFamily="65" charset="-120"/>
              </a:rPr>
              <a:t>在</a:t>
            </a:r>
            <a:r>
              <a:rPr lang="en-US" altLang="zh-TW" sz="2000" dirty="0" smtClean="0">
                <a:solidFill>
                  <a:schemeClr val="tx2"/>
                </a:solidFill>
                <a:ea typeface="標楷體" panose="03000509000000000000" pitchFamily="65" charset="-120"/>
              </a:rPr>
              <a:t>Eclipse</a:t>
            </a:r>
            <a:r>
              <a:rPr lang="zh-TW" altLang="en-US" sz="2000" dirty="0" smtClean="0">
                <a:solidFill>
                  <a:schemeClr val="tx2"/>
                </a:solidFill>
                <a:ea typeface="標楷體" panose="03000509000000000000" pitchFamily="65" charset="-120"/>
              </a:rPr>
              <a:t>左邊的專案流覽視窗中會出現新增的</a:t>
            </a:r>
            <a:r>
              <a:rPr lang="en-US" altLang="zh-TW" sz="2000" dirty="0" err="1" smtClean="0">
                <a:solidFill>
                  <a:schemeClr val="tx2"/>
                </a:solidFill>
                <a:ea typeface="標楷體" panose="03000509000000000000" pitchFamily="65" charset="-120"/>
              </a:rPr>
              <a:t>anim</a:t>
            </a:r>
            <a:r>
              <a:rPr lang="zh-TW" altLang="en-US" sz="2000" dirty="0" smtClean="0">
                <a:solidFill>
                  <a:schemeClr val="tx2"/>
                </a:solidFill>
                <a:ea typeface="標楷體" panose="03000509000000000000" pitchFamily="65" charset="-120"/>
              </a:rPr>
              <a:t>資料夾，在該資料夾上按下滑鼠右鍵，再從彈出的快顯選單中選擇選擇</a:t>
            </a:r>
            <a:r>
              <a:rPr lang="en-US" altLang="zh-TW" sz="2000" dirty="0" smtClean="0">
                <a:solidFill>
                  <a:schemeClr val="tx2"/>
                </a:solidFill>
                <a:ea typeface="標楷體" panose="03000509000000000000" pitchFamily="65" charset="-120"/>
              </a:rPr>
              <a:t>New&gt;File</a:t>
            </a:r>
            <a:r>
              <a:rPr lang="zh-TW" altLang="en-US" sz="2000" dirty="0" smtClean="0">
                <a:solidFill>
                  <a:schemeClr val="tx2"/>
                </a:solidFill>
                <a:ea typeface="標楷體" panose="03000509000000000000" pitchFamily="65" charset="-120"/>
              </a:rPr>
              <a:t>。</a:t>
            </a:r>
            <a:endParaRPr lang="en-US" altLang="zh-TW" sz="2000" dirty="0" smtClean="0">
              <a:solidFill>
                <a:schemeClr val="tx2"/>
              </a:solidFill>
              <a:ea typeface="標楷體" panose="03000509000000000000" pitchFamily="65" charset="-120"/>
            </a:endParaRPr>
          </a:p>
        </p:txBody>
      </p:sp>
      <p:pic>
        <p:nvPicPr>
          <p:cNvPr id="36869" name="圖片 6" descr="fig26-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5130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6651EDA-240C-4F90-8E77-8F01E4F85723}" type="slidenum">
              <a:rPr kumimoji="0" lang="en-US" altLang="zh-TW" sz="1200">
                <a:latin typeface="Garamond" panose="02020404030301010803" pitchFamily="18" charset="0"/>
              </a:rPr>
              <a:pPr>
                <a:spcBef>
                  <a:spcPct val="0"/>
                </a:spcBef>
                <a:buClrTx/>
                <a:buSzTx/>
                <a:buFontTx/>
                <a:buNone/>
              </a:pPr>
              <a:t>34</a:t>
            </a:fld>
            <a:endParaRPr kumimoji="0" lang="en-US" altLang="zh-TW" sz="1200" dirty="0">
              <a:latin typeface="Garamond" panose="02020404030301010803" pitchFamily="18" charset="0"/>
            </a:endParaRPr>
          </a:p>
        </p:txBody>
      </p:sp>
      <p:sp>
        <p:nvSpPr>
          <p:cNvPr id="37891"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建立動畫資源檔的步驟</a:t>
            </a:r>
            <a:endParaRPr lang="en-US" altLang="zh-TW" sz="4000" dirty="0" smtClean="0">
              <a:ea typeface="標楷體" panose="03000509000000000000" pitchFamily="65" charset="-120"/>
            </a:endParaRPr>
          </a:p>
        </p:txBody>
      </p:sp>
      <p:sp>
        <p:nvSpPr>
          <p:cNvPr id="37892" name="Rectangle 5"/>
          <p:cNvSpPr>
            <a:spLocks noGrp="1" noChangeArrowheads="1"/>
          </p:cNvSpPr>
          <p:nvPr>
            <p:ph type="body" idx="1"/>
          </p:nvPr>
        </p:nvSpPr>
        <p:spPr>
          <a:xfrm>
            <a:off x="533400" y="1143000"/>
            <a:ext cx="8229600" cy="5257800"/>
          </a:xfrm>
        </p:spPr>
        <p:txBody>
          <a:bodyPr/>
          <a:lstStyle/>
          <a:p>
            <a:pPr marL="1254125" indent="-1254125"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Step 5.	</a:t>
            </a:r>
            <a:r>
              <a:rPr lang="zh-TW" altLang="en-US" sz="2400" dirty="0" smtClean="0">
                <a:solidFill>
                  <a:schemeClr val="tx2"/>
                </a:solidFill>
                <a:ea typeface="標楷體" panose="03000509000000000000" pitchFamily="65" charset="-120"/>
              </a:rPr>
              <a:t>在對話盒中的</a:t>
            </a:r>
            <a:r>
              <a:rPr lang="en-US" altLang="zh-TW" sz="2400" dirty="0" smtClean="0">
                <a:solidFill>
                  <a:schemeClr val="tx2"/>
                </a:solidFill>
                <a:ea typeface="標楷體" panose="03000509000000000000" pitchFamily="65" charset="-120"/>
              </a:rPr>
              <a:t>File name</a:t>
            </a:r>
            <a:r>
              <a:rPr lang="zh-TW" altLang="en-US" sz="2400" dirty="0" smtClean="0">
                <a:solidFill>
                  <a:schemeClr val="tx2"/>
                </a:solidFill>
                <a:ea typeface="標楷體" panose="03000509000000000000" pitchFamily="65" charset="-120"/>
              </a:rPr>
              <a:t>欄位輸入動畫資源檔的名稱，然後按下</a:t>
            </a:r>
            <a:r>
              <a:rPr lang="en-US" altLang="zh-TW" sz="2400" dirty="0" smtClean="0">
                <a:solidFill>
                  <a:schemeClr val="tx2"/>
                </a:solidFill>
                <a:ea typeface="標楷體" panose="03000509000000000000" pitchFamily="65" charset="-120"/>
              </a:rPr>
              <a:t>Finish</a:t>
            </a:r>
            <a:r>
              <a:rPr lang="zh-TW" altLang="en-US" sz="2400" dirty="0" smtClean="0">
                <a:solidFill>
                  <a:schemeClr val="tx2"/>
                </a:solidFill>
                <a:ea typeface="標楷體" panose="03000509000000000000" pitchFamily="65" charset="-120"/>
              </a:rPr>
              <a:t>按鈕。注意檔案名只能用小寫的英文字母、數位、或是底線字元，不可以使用大寫英文字母，例如</a:t>
            </a:r>
            <a:r>
              <a:rPr lang="en-US" altLang="zh-TW" sz="2400" dirty="0" smtClean="0">
                <a:solidFill>
                  <a:schemeClr val="tx2"/>
                </a:solidFill>
                <a:ea typeface="標楷體" panose="03000509000000000000" pitchFamily="65" charset="-120"/>
              </a:rPr>
              <a:t>anim_scale_out.xml</a:t>
            </a:r>
            <a:r>
              <a:rPr lang="zh-TW" altLang="en-US" sz="2400" dirty="0" smtClean="0">
                <a:solidFill>
                  <a:schemeClr val="tx2"/>
                </a:solidFill>
                <a:ea typeface="標楷體" panose="03000509000000000000" pitchFamily="65" charset="-120"/>
              </a:rPr>
              <a:t>。這裡的每一個檔案都是一個動畫效果，每一個動畫效果都可以是單獨的</a:t>
            </a:r>
            <a:r>
              <a:rPr lang="en-US" altLang="zh-TW" sz="2400" dirty="0" smtClean="0">
                <a:solidFill>
                  <a:schemeClr val="tx2"/>
                </a:solidFill>
                <a:ea typeface="標楷體" panose="03000509000000000000" pitchFamily="65" charset="-120"/>
              </a:rPr>
              <a:t>Alpha</a:t>
            </a:r>
            <a:r>
              <a:rPr lang="zh-TW" altLang="en-US" sz="2400" dirty="0" smtClean="0">
                <a:solidFill>
                  <a:schemeClr val="tx2"/>
                </a:solidFill>
                <a:ea typeface="標楷體" panose="03000509000000000000" pitchFamily="65" charset="-120"/>
              </a:rPr>
              <a:t>、</a:t>
            </a:r>
            <a:r>
              <a:rPr lang="en-US" altLang="zh-TW" sz="2400" dirty="0" smtClean="0">
                <a:solidFill>
                  <a:schemeClr val="tx2"/>
                </a:solidFill>
                <a:ea typeface="標楷體" panose="03000509000000000000" pitchFamily="65" charset="-120"/>
              </a:rPr>
              <a:t>Scale</a:t>
            </a:r>
            <a:r>
              <a:rPr lang="zh-TW" altLang="en-US" sz="2400" dirty="0" smtClean="0">
                <a:solidFill>
                  <a:schemeClr val="tx2"/>
                </a:solidFill>
                <a:ea typeface="標楷體" panose="03000509000000000000" pitchFamily="65" charset="-120"/>
              </a:rPr>
              <a:t>、</a:t>
            </a:r>
            <a:r>
              <a:rPr lang="en-US" altLang="zh-TW" sz="2400" dirty="0" smtClean="0">
                <a:solidFill>
                  <a:schemeClr val="tx2"/>
                </a:solidFill>
                <a:ea typeface="標楷體" panose="03000509000000000000" pitchFamily="65" charset="-120"/>
              </a:rPr>
              <a:t>Translate</a:t>
            </a:r>
            <a:r>
              <a:rPr lang="zh-TW" altLang="en-US" sz="2400" dirty="0" smtClean="0">
                <a:solidFill>
                  <a:schemeClr val="tx2"/>
                </a:solidFill>
                <a:ea typeface="標楷體" panose="03000509000000000000" pitchFamily="65" charset="-120"/>
              </a:rPr>
              <a:t>、或是</a:t>
            </a:r>
            <a:r>
              <a:rPr lang="en-US" altLang="zh-TW" sz="2400" dirty="0" smtClean="0">
                <a:solidFill>
                  <a:schemeClr val="tx2"/>
                </a:solidFill>
                <a:ea typeface="標楷體" panose="03000509000000000000" pitchFamily="65" charset="-120"/>
              </a:rPr>
              <a:t>Rotate</a:t>
            </a:r>
            <a:r>
              <a:rPr lang="zh-TW" altLang="en-US" sz="2400" dirty="0" smtClean="0">
                <a:solidFill>
                  <a:schemeClr val="tx2"/>
                </a:solidFill>
                <a:ea typeface="標楷體" panose="03000509000000000000" pitchFamily="65" charset="-120"/>
              </a:rPr>
              <a:t>類型。也可以是將一種以上的動畫類型結合起來，例如</a:t>
            </a:r>
            <a:r>
              <a:rPr lang="en-US" altLang="zh-TW" sz="2400" dirty="0" smtClean="0">
                <a:solidFill>
                  <a:schemeClr val="tx2"/>
                </a:solidFill>
                <a:ea typeface="標楷體" panose="03000509000000000000" pitchFamily="65" charset="-120"/>
              </a:rPr>
              <a:t>Scale</a:t>
            </a:r>
            <a:r>
              <a:rPr lang="zh-TW" altLang="en-US" sz="2400" dirty="0" smtClean="0">
                <a:solidFill>
                  <a:schemeClr val="tx2"/>
                </a:solidFill>
                <a:ea typeface="標楷體" panose="03000509000000000000" pitchFamily="65" charset="-120"/>
              </a:rPr>
              <a:t>加上</a:t>
            </a:r>
            <a:r>
              <a:rPr lang="en-US" altLang="zh-TW" sz="2400" dirty="0" smtClean="0">
                <a:solidFill>
                  <a:schemeClr val="tx2"/>
                </a:solidFill>
                <a:ea typeface="標楷體" panose="03000509000000000000" pitchFamily="65" charset="-120"/>
              </a:rPr>
              <a:t>Rotate</a:t>
            </a:r>
            <a:r>
              <a:rPr lang="zh-TW" altLang="en-US" sz="2400" dirty="0" smtClean="0">
                <a:solidFill>
                  <a:schemeClr val="tx2"/>
                </a:solidFill>
                <a:ea typeface="標楷體" panose="03000509000000000000" pitchFamily="65" charset="-120"/>
              </a:rPr>
              <a:t>。</a:t>
            </a:r>
            <a:endParaRPr lang="en-US" altLang="zh-TW"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45A77DA-E1D9-4638-9BAB-1EC7DC4AACEC}" type="slidenum">
              <a:rPr kumimoji="0" lang="en-US" altLang="zh-TW" sz="1200">
                <a:latin typeface="Garamond" panose="02020404030301010803" pitchFamily="18" charset="0"/>
              </a:rPr>
              <a:pPr>
                <a:spcBef>
                  <a:spcPct val="0"/>
                </a:spcBef>
                <a:buClrTx/>
                <a:buSzTx/>
                <a:buFontTx/>
                <a:buNone/>
              </a:pPr>
              <a:t>35</a:t>
            </a:fld>
            <a:endParaRPr kumimoji="0" lang="en-US" altLang="zh-TW" sz="1200" dirty="0">
              <a:latin typeface="Garamond" panose="02020404030301010803" pitchFamily="18" charset="0"/>
            </a:endParaRPr>
          </a:p>
        </p:txBody>
      </p:sp>
      <p:sp>
        <p:nvSpPr>
          <p:cNvPr id="38915"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建立動畫資源檔的步驟</a:t>
            </a:r>
            <a:endParaRPr lang="en-US" altLang="zh-TW" sz="4000" dirty="0" smtClean="0">
              <a:ea typeface="標楷體" panose="03000509000000000000" pitchFamily="65" charset="-120"/>
            </a:endParaRPr>
          </a:p>
        </p:txBody>
      </p:sp>
      <p:sp>
        <p:nvSpPr>
          <p:cNvPr id="38916" name="Rectangle 5"/>
          <p:cNvSpPr>
            <a:spLocks noGrp="1" noChangeArrowheads="1"/>
          </p:cNvSpPr>
          <p:nvPr>
            <p:ph type="body" idx="1"/>
          </p:nvPr>
        </p:nvSpPr>
        <p:spPr>
          <a:xfrm>
            <a:off x="533400" y="990600"/>
            <a:ext cx="8229600" cy="5410200"/>
          </a:xfrm>
        </p:spPr>
        <p:txBody>
          <a:bodyPr/>
          <a:lstStyle/>
          <a:p>
            <a:pPr marL="1254125" indent="-1254125"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Step 6.	</a:t>
            </a:r>
            <a:r>
              <a:rPr lang="zh-TW" altLang="en-US" sz="2400" dirty="0" smtClean="0">
                <a:solidFill>
                  <a:schemeClr val="tx2"/>
                </a:solidFill>
                <a:ea typeface="標楷體" panose="03000509000000000000" pitchFamily="65" charset="-120"/>
              </a:rPr>
              <a:t>用滑鼠左鍵快按二下上述的動畫資源檔將它開啟，然後開始建立動畫元件並設定相關屬性。例如我們將下列的程式碼寫入上一個步驟建立的</a:t>
            </a:r>
            <a:r>
              <a:rPr lang="en-US" altLang="zh-TW" sz="2400" dirty="0" smtClean="0">
                <a:solidFill>
                  <a:schemeClr val="tx2"/>
                </a:solidFill>
                <a:ea typeface="標楷體" panose="03000509000000000000" pitchFamily="65" charset="-120"/>
              </a:rPr>
              <a:t>anim_scale_out.xml</a:t>
            </a:r>
            <a:r>
              <a:rPr lang="zh-TW" altLang="en-US" sz="2400" dirty="0" smtClean="0">
                <a:solidFill>
                  <a:schemeClr val="tx2"/>
                </a:solidFill>
                <a:ea typeface="標楷體" panose="03000509000000000000" pitchFamily="65" charset="-120"/>
              </a:rPr>
              <a:t>動畫資源檔：</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&lt;?xml version=“1.0” encoding=“utf-8”?&gt;</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&lt;set </a:t>
            </a:r>
            <a:r>
              <a:rPr lang="en-US" altLang="zh-TW" sz="1600" dirty="0" err="1" smtClean="0">
                <a:solidFill>
                  <a:schemeClr val="tx2"/>
                </a:solidFill>
                <a:ea typeface="標楷體" panose="03000509000000000000" pitchFamily="65" charset="-120"/>
              </a:rPr>
              <a:t>xmlns:android</a:t>
            </a:r>
            <a:r>
              <a:rPr lang="en-US" altLang="zh-TW" sz="1600" dirty="0" smtClean="0">
                <a:solidFill>
                  <a:schemeClr val="tx2"/>
                </a:solidFill>
                <a:ea typeface="標楷體" panose="03000509000000000000" pitchFamily="65" charset="-120"/>
              </a:rPr>
              <a:t>=“http://schemas.android.com/</a:t>
            </a:r>
            <a:r>
              <a:rPr lang="en-US" altLang="zh-TW" sz="1600" dirty="0" err="1" smtClean="0">
                <a:solidFill>
                  <a:schemeClr val="tx2"/>
                </a:solidFill>
                <a:ea typeface="標楷體" panose="03000509000000000000" pitchFamily="65" charset="-120"/>
              </a:rPr>
              <a:t>apk</a:t>
            </a:r>
            <a:r>
              <a:rPr lang="en-US" altLang="zh-TW" sz="1600" dirty="0" smtClean="0">
                <a:solidFill>
                  <a:schemeClr val="tx2"/>
                </a:solidFill>
                <a:ea typeface="標楷體" panose="03000509000000000000" pitchFamily="65" charset="-120"/>
              </a:rPr>
              <a:t>/res/android”&gt;</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&lt;scale </a:t>
            </a:r>
            <a:r>
              <a:rPr lang="en-US" altLang="zh-TW" sz="1600" dirty="0" err="1" smtClean="0">
                <a:solidFill>
                  <a:schemeClr val="tx2"/>
                </a:solidFill>
                <a:ea typeface="標楷體" panose="03000509000000000000" pitchFamily="65" charset="-120"/>
              </a:rPr>
              <a:t>android:interpolator</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android:anim</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linear_interpolator</a:t>
            </a:r>
            <a:r>
              <a:rPr lang="en-US" altLang="zh-TW" sz="1600" dirty="0" smtClean="0">
                <a:solidFill>
                  <a:schemeClr val="tx2"/>
                </a:solidFill>
                <a:ea typeface="標楷體" panose="03000509000000000000" pitchFamily="65" charset="-120"/>
              </a:rPr>
              <a:t>“</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android:fromXScale</a:t>
            </a:r>
            <a:r>
              <a:rPr lang="en-US" altLang="zh-TW" sz="1600" dirty="0" smtClean="0">
                <a:solidFill>
                  <a:schemeClr val="tx2"/>
                </a:solidFill>
                <a:ea typeface="標楷體" panose="03000509000000000000" pitchFamily="65" charset="-120"/>
              </a:rPr>
              <a:t>=”0.0“</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android:toXScale</a:t>
            </a:r>
            <a:r>
              <a:rPr lang="en-US" altLang="zh-TW" sz="1600" dirty="0" smtClean="0">
                <a:solidFill>
                  <a:schemeClr val="tx2"/>
                </a:solidFill>
                <a:ea typeface="標楷體" panose="03000509000000000000" pitchFamily="65" charset="-120"/>
              </a:rPr>
              <a:t>=”1.0“</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android:fromYScale</a:t>
            </a:r>
            <a:r>
              <a:rPr lang="en-US" altLang="zh-TW" sz="1600" dirty="0" smtClean="0">
                <a:solidFill>
                  <a:schemeClr val="tx2"/>
                </a:solidFill>
                <a:ea typeface="標楷體" panose="03000509000000000000" pitchFamily="65" charset="-120"/>
              </a:rPr>
              <a:t>=”0.0“</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android:toYScale</a:t>
            </a:r>
            <a:r>
              <a:rPr lang="en-US" altLang="zh-TW" sz="1600" dirty="0" smtClean="0">
                <a:solidFill>
                  <a:schemeClr val="tx2"/>
                </a:solidFill>
                <a:ea typeface="標楷體" panose="03000509000000000000" pitchFamily="65" charset="-120"/>
              </a:rPr>
              <a:t>=”1.0“</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android:pivotX</a:t>
            </a:r>
            <a:r>
              <a:rPr lang="en-US" altLang="zh-TW" sz="1600" dirty="0" smtClean="0">
                <a:solidFill>
                  <a:schemeClr val="tx2"/>
                </a:solidFill>
                <a:ea typeface="標楷體" panose="03000509000000000000" pitchFamily="65" charset="-120"/>
              </a:rPr>
              <a:t>=”50%“</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android:pivotY</a:t>
            </a:r>
            <a:r>
              <a:rPr lang="en-US" altLang="zh-TW" sz="1600" dirty="0" smtClean="0">
                <a:solidFill>
                  <a:schemeClr val="tx2"/>
                </a:solidFill>
                <a:ea typeface="標楷體" panose="03000509000000000000" pitchFamily="65" charset="-120"/>
              </a:rPr>
              <a:t>=”50%“</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android:startOffset</a:t>
            </a:r>
            <a:r>
              <a:rPr lang="en-US" altLang="zh-TW" sz="1600" dirty="0" smtClean="0">
                <a:solidFill>
                  <a:schemeClr val="tx2"/>
                </a:solidFill>
                <a:ea typeface="標楷體" panose="03000509000000000000" pitchFamily="65" charset="-120"/>
              </a:rPr>
              <a:t>=”3000“</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=”3000“</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	/&gt;</a:t>
            </a:r>
            <a:br>
              <a:rPr lang="en-US" altLang="zh-TW" sz="16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&lt;/set&gt;</a:t>
            </a:r>
            <a:br>
              <a:rPr lang="en-US" altLang="zh-TW" sz="1600" dirty="0" smtClean="0">
                <a:solidFill>
                  <a:schemeClr val="tx2"/>
                </a:solidFill>
                <a:ea typeface="標楷體" panose="03000509000000000000" pitchFamily="65" charset="-120"/>
              </a:rPr>
            </a:br>
            <a:r>
              <a:rPr lang="zh-TW" altLang="en-US" sz="2400" dirty="0" smtClean="0">
                <a:solidFill>
                  <a:schemeClr val="tx2"/>
                </a:solidFill>
                <a:ea typeface="標楷體" panose="03000509000000000000" pitchFamily="65" charset="-120"/>
              </a:rPr>
              <a:t>以上是建立一個</a:t>
            </a:r>
            <a:r>
              <a:rPr lang="en-US" altLang="zh-TW" sz="2400" dirty="0" smtClean="0">
                <a:solidFill>
                  <a:schemeClr val="tx2"/>
                </a:solidFill>
                <a:ea typeface="標楷體" panose="03000509000000000000" pitchFamily="65" charset="-120"/>
              </a:rPr>
              <a:t>scale</a:t>
            </a:r>
            <a:r>
              <a:rPr lang="zh-TW" altLang="en-US" sz="2400" dirty="0" smtClean="0">
                <a:solidFill>
                  <a:schemeClr val="tx2"/>
                </a:solidFill>
                <a:ea typeface="標楷體" panose="03000509000000000000" pitchFamily="65" charset="-120"/>
              </a:rPr>
              <a:t>類型的動畫效果，如果想建立其它類型的動畫效果，只要把</a:t>
            </a:r>
            <a:r>
              <a:rPr lang="en-US" altLang="zh-TW" sz="2400" dirty="0" smtClean="0">
                <a:solidFill>
                  <a:schemeClr val="tx2"/>
                </a:solidFill>
                <a:ea typeface="標楷體" panose="03000509000000000000" pitchFamily="65" charset="-120"/>
              </a:rPr>
              <a:t>&lt;</a:t>
            </a:r>
            <a:r>
              <a:rPr lang="en-US" altLang="zh-TW" sz="2400" dirty="0" smtClean="0">
                <a:solidFill>
                  <a:schemeClr val="tx2"/>
                </a:solidFill>
                <a:ea typeface="標楷體" panose="03000509000000000000" pitchFamily="65" charset="-120"/>
              </a:rPr>
              <a:t>scale</a:t>
            </a:r>
            <a:r>
              <a:rPr lang="en-US" altLang="zh-TW" sz="2400" dirty="0" smtClean="0">
                <a:solidFill>
                  <a:schemeClr val="tx2"/>
                </a:solidFill>
                <a:ea typeface="標楷體" panose="03000509000000000000" pitchFamily="65" charset="-120"/>
              </a:rPr>
              <a:t>…/&gt;</a:t>
            </a:r>
            <a:r>
              <a:rPr lang="zh-TW" altLang="en-US" sz="2400" dirty="0" smtClean="0">
                <a:solidFill>
                  <a:schemeClr val="tx2"/>
                </a:solidFill>
                <a:ea typeface="標楷體" panose="03000509000000000000" pitchFamily="65" charset="-120"/>
              </a:rPr>
              <a:t>標籤換成其它動畫類型的標籤即可，例如</a:t>
            </a:r>
            <a:r>
              <a:rPr lang="en-US" altLang="zh-TW" sz="2400" dirty="0" smtClean="0">
                <a:solidFill>
                  <a:schemeClr val="tx2"/>
                </a:solidFill>
                <a:ea typeface="標楷體" panose="03000509000000000000" pitchFamily="65" charset="-120"/>
              </a:rPr>
              <a:t>&lt;</a:t>
            </a:r>
            <a:r>
              <a:rPr lang="en-US" altLang="zh-TW" sz="2400" dirty="0" smtClean="0">
                <a:solidFill>
                  <a:schemeClr val="tx2"/>
                </a:solidFill>
                <a:ea typeface="標楷體" panose="03000509000000000000" pitchFamily="65" charset="-120"/>
              </a:rPr>
              <a:t>translate…/&gt;</a:t>
            </a:r>
            <a:r>
              <a:rPr lang="zh-TW" altLang="en-US" sz="2400" dirty="0" smtClean="0">
                <a:solidFill>
                  <a:schemeClr val="tx2"/>
                </a:solidFill>
                <a:ea typeface="標楷體" panose="03000509000000000000" pitchFamily="65" charset="-120"/>
              </a:rPr>
              <a:t>。</a:t>
            </a:r>
            <a:endParaRPr lang="en-US" altLang="zh-TW"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4B6FEEB-EB86-4532-9080-004EDB44BC20}" type="slidenum">
              <a:rPr kumimoji="0" lang="en-US" altLang="zh-TW" sz="1200">
                <a:latin typeface="Garamond" panose="02020404030301010803" pitchFamily="18" charset="0"/>
              </a:rPr>
              <a:pPr>
                <a:spcBef>
                  <a:spcPct val="0"/>
                </a:spcBef>
                <a:buClrTx/>
                <a:buSzTx/>
                <a:buFontTx/>
                <a:buNone/>
              </a:pPr>
              <a:t>36</a:t>
            </a:fld>
            <a:endParaRPr kumimoji="0" lang="en-US" altLang="zh-TW" sz="1200" dirty="0">
              <a:latin typeface="Garamond" panose="02020404030301010803" pitchFamily="18" charset="0"/>
            </a:endParaRPr>
          </a:p>
        </p:txBody>
      </p:sp>
      <p:sp>
        <p:nvSpPr>
          <p:cNvPr id="39939"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建立動畫資源檔的步驟</a:t>
            </a:r>
            <a:endParaRPr lang="en-US" altLang="zh-TW" sz="4000" dirty="0" smtClean="0">
              <a:ea typeface="標楷體" panose="03000509000000000000" pitchFamily="65" charset="-120"/>
            </a:endParaRPr>
          </a:p>
        </p:txBody>
      </p:sp>
      <p:sp>
        <p:nvSpPr>
          <p:cNvPr id="39940" name="Rectangle 5"/>
          <p:cNvSpPr>
            <a:spLocks noGrp="1" noChangeArrowheads="1"/>
          </p:cNvSpPr>
          <p:nvPr>
            <p:ph type="body" idx="1"/>
          </p:nvPr>
        </p:nvSpPr>
        <p:spPr>
          <a:xfrm>
            <a:off x="533400" y="990600"/>
            <a:ext cx="8229600" cy="5410200"/>
          </a:xfrm>
        </p:spPr>
        <p:txBody>
          <a:bodyPr/>
          <a:lstStyle/>
          <a:p>
            <a:pPr marL="1254125" indent="-1254125"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Step 7.	</a:t>
            </a:r>
            <a:r>
              <a:rPr lang="zh-TW" altLang="en-US" sz="2400" dirty="0" smtClean="0">
                <a:solidFill>
                  <a:schemeClr val="tx2"/>
                </a:solidFill>
                <a:ea typeface="標楷體" panose="03000509000000000000" pitchFamily="65" charset="-120"/>
              </a:rPr>
              <a:t>完成以上動畫資源檔後，就能夠在程式碼中直接載入使用，例如我們將上一個單元建立的「影像畫廊」程式中的</a:t>
            </a:r>
            <a:r>
              <a:rPr lang="en-US" altLang="zh-TW" sz="2400" dirty="0" err="1" smtClean="0">
                <a:solidFill>
                  <a:schemeClr val="tx2"/>
                </a:solidFill>
                <a:ea typeface="標楷體" panose="03000509000000000000" pitchFamily="65" charset="-120"/>
              </a:rPr>
              <a:t>imgSwi</a:t>
            </a:r>
            <a:r>
              <a:rPr lang="zh-TW" altLang="en-US" sz="2400" dirty="0" smtClean="0">
                <a:solidFill>
                  <a:schemeClr val="tx2"/>
                </a:solidFill>
                <a:ea typeface="標楷體" panose="03000509000000000000" pitchFamily="65" charset="-120"/>
              </a:rPr>
              <a:t>物件，改成使用我們自行建立的</a:t>
            </a:r>
            <a:r>
              <a:rPr lang="en-US" altLang="zh-TW" sz="2400" dirty="0" err="1" smtClean="0">
                <a:solidFill>
                  <a:schemeClr val="tx2"/>
                </a:solidFill>
                <a:ea typeface="標楷體" panose="03000509000000000000" pitchFamily="65" charset="-120"/>
              </a:rPr>
              <a:t>anim_scale_out</a:t>
            </a:r>
            <a:r>
              <a:rPr lang="zh-TW" altLang="en-US" sz="2400" dirty="0" smtClean="0">
                <a:solidFill>
                  <a:schemeClr val="tx2"/>
                </a:solidFill>
                <a:ea typeface="標楷體" panose="03000509000000000000" pitchFamily="65" charset="-120"/>
              </a:rPr>
              <a:t>動畫效果，程式碼只需要修改以下粗體字的部分即可</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800" dirty="0" err="1" smtClean="0">
                <a:solidFill>
                  <a:schemeClr val="tx2"/>
                </a:solidFill>
                <a:ea typeface="標楷體" panose="03000509000000000000" pitchFamily="65" charset="-120"/>
              </a:rPr>
              <a:t>imgSwi.setOutAnimation</a:t>
            </a:r>
            <a:r>
              <a:rPr lang="en-US" altLang="zh-TW" sz="1800" dirty="0" smtClean="0">
                <a:solidFill>
                  <a:schemeClr val="tx2"/>
                </a:solidFill>
                <a:ea typeface="標楷體" panose="03000509000000000000" pitchFamily="65" charset="-120"/>
              </a:rPr>
              <a:t>(</a:t>
            </a:r>
            <a:r>
              <a:rPr lang="en-US" altLang="zh-TW" sz="1800" dirty="0" err="1" smtClean="0">
                <a:solidFill>
                  <a:schemeClr val="tx2"/>
                </a:solidFill>
                <a:ea typeface="標楷體" panose="03000509000000000000" pitchFamily="65" charset="-120"/>
              </a:rPr>
              <a:t>AnimationUtils.loadAnimation</a:t>
            </a:r>
            <a:r>
              <a:rPr lang="en-US" altLang="zh-TW" sz="1800" dirty="0" smtClean="0">
                <a:solidFill>
                  <a:schemeClr val="tx2"/>
                </a:solidFill>
                <a:ea typeface="標楷體" panose="03000509000000000000" pitchFamily="65" charset="-120"/>
              </a:rPr>
              <a:t>(</a:t>
            </a:r>
            <a:r>
              <a:rPr lang="en-US" altLang="zh-TW" sz="1800" dirty="0" err="1" smtClean="0">
                <a:solidFill>
                  <a:schemeClr val="tx2"/>
                </a:solidFill>
                <a:ea typeface="標楷體" panose="03000509000000000000" pitchFamily="65" charset="-120"/>
              </a:rPr>
              <a:t>thisCont</a:t>
            </a:r>
            <a:r>
              <a:rPr lang="en-US" altLang="zh-TW" sz="1800" dirty="0" smtClean="0">
                <a:solidFill>
                  <a:schemeClr val="tx2"/>
                </a:solidFill>
                <a:ea typeface="標楷體" panose="03000509000000000000" pitchFamily="65" charset="-120"/>
              </a:rPr>
              <a:t>,</a:t>
            </a:r>
            <a:br>
              <a:rPr lang="en-US" altLang="zh-TW" sz="1800" dirty="0" smtClean="0">
                <a:solidFill>
                  <a:schemeClr val="tx2"/>
                </a:solidFill>
                <a:ea typeface="標楷體" panose="03000509000000000000" pitchFamily="65" charset="-120"/>
              </a:rPr>
            </a:br>
            <a:r>
              <a:rPr lang="en-US" altLang="zh-TW" sz="1800" dirty="0" smtClean="0">
                <a:solidFill>
                  <a:schemeClr val="tx2"/>
                </a:solidFill>
                <a:ea typeface="標楷體" panose="03000509000000000000" pitchFamily="65" charset="-120"/>
              </a:rPr>
              <a:t>                                              </a:t>
            </a:r>
            <a:r>
              <a:rPr lang="en-US" altLang="zh-TW" sz="1800" b="1" dirty="0" err="1" smtClean="0">
                <a:solidFill>
                  <a:srgbClr val="0000FF"/>
                </a:solidFill>
                <a:ea typeface="標楷體" panose="03000509000000000000" pitchFamily="65" charset="-120"/>
              </a:rPr>
              <a:t>R.anim.anim_scale_out</a:t>
            </a:r>
            <a:r>
              <a:rPr lang="en-US" altLang="zh-TW" sz="1800" dirty="0" smtClean="0">
                <a:solidFill>
                  <a:schemeClr val="tx2"/>
                </a:solidFill>
                <a:ea typeface="標楷體" panose="03000509000000000000" pitchFamily="65" charset="-120"/>
              </a:rPr>
              <a:t>));</a:t>
            </a: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76A5E43-C7F7-4C99-9DC1-FD25B9EAC09C}" type="slidenum">
              <a:rPr kumimoji="0" lang="en-US" altLang="zh-TW" sz="1200">
                <a:latin typeface="Garamond" panose="02020404030301010803" pitchFamily="18" charset="0"/>
              </a:rPr>
              <a:pPr>
                <a:spcBef>
                  <a:spcPct val="0"/>
                </a:spcBef>
                <a:buClrTx/>
                <a:buSzTx/>
                <a:buFontTx/>
                <a:buNone/>
              </a:pPr>
              <a:t>37</a:t>
            </a:fld>
            <a:endParaRPr kumimoji="0" lang="en-US" altLang="zh-TW" sz="1200" dirty="0">
              <a:latin typeface="Garamond" panose="02020404030301010803" pitchFamily="18" charset="0"/>
            </a:endParaRPr>
          </a:p>
        </p:txBody>
      </p:sp>
      <p:sp>
        <p:nvSpPr>
          <p:cNvPr id="40963"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建立</a:t>
            </a:r>
            <a:r>
              <a:rPr lang="en-US" altLang="zh-TW" sz="4000" dirty="0" smtClean="0">
                <a:ea typeface="標楷體" panose="03000509000000000000" pitchFamily="65" charset="-120"/>
              </a:rPr>
              <a:t>4</a:t>
            </a:r>
            <a:r>
              <a:rPr lang="zh-TW" altLang="en-US" sz="4000" dirty="0" smtClean="0">
                <a:ea typeface="標楷體" panose="03000509000000000000" pitchFamily="65" charset="-120"/>
              </a:rPr>
              <a:t>種</a:t>
            </a:r>
            <a:r>
              <a:rPr lang="en-US" altLang="zh-TW" dirty="0" smtClean="0"/>
              <a:t>Tween</a:t>
            </a:r>
            <a:r>
              <a:rPr lang="zh-TW" altLang="en-US" sz="4000" dirty="0" smtClean="0">
                <a:ea typeface="標楷體" panose="03000509000000000000" pitchFamily="65" charset="-120"/>
              </a:rPr>
              <a:t>動畫類型的相關屬性</a:t>
            </a:r>
            <a:endParaRPr lang="en-US" altLang="zh-TW" sz="4000" dirty="0" smtClean="0">
              <a:ea typeface="標楷體" panose="03000509000000000000" pitchFamily="65" charset="-120"/>
            </a:endParaRPr>
          </a:p>
        </p:txBody>
      </p:sp>
      <p:graphicFrame>
        <p:nvGraphicFramePr>
          <p:cNvPr id="6" name="表格 5"/>
          <p:cNvGraphicFramePr>
            <a:graphicFrameLocks noGrp="1"/>
          </p:cNvGraphicFramePr>
          <p:nvPr/>
        </p:nvGraphicFramePr>
        <p:xfrm>
          <a:off x="609600" y="1066800"/>
          <a:ext cx="8153399" cy="5547360"/>
        </p:xfrm>
        <a:graphic>
          <a:graphicData uri="http://schemas.openxmlformats.org/drawingml/2006/table">
            <a:tbl>
              <a:tblPr/>
              <a:tblGrid>
                <a:gridCol w="838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2590799">
                  <a:extLst>
                    <a:ext uri="{9D8B030D-6E8A-4147-A177-3AD203B41FA5}">
                      <a16:colId xmlns:a16="http://schemas.microsoft.com/office/drawing/2014/main" val="20003"/>
                    </a:ext>
                  </a:extLst>
                </a:gridCol>
              </a:tblGrid>
              <a:tr h="213336">
                <a:tc>
                  <a:txBody>
                    <a:bodyPr/>
                    <a:lstStyle/>
                    <a:p>
                      <a:pPr>
                        <a:spcAft>
                          <a:spcPts val="0"/>
                        </a:spcAft>
                      </a:pPr>
                      <a:r>
                        <a:rPr lang="zh-TW" sz="1400" kern="100" dirty="0">
                          <a:latin typeface="Times New Roman"/>
                          <a:ea typeface="標楷體"/>
                        </a:rPr>
                        <a:t>動畫類型</a:t>
                      </a:r>
                      <a:endParaRPr lang="zh-TW" sz="1400" kern="100" dirty="0">
                        <a:latin typeface="Times New Roman"/>
                        <a:ea typeface="新細明體"/>
                      </a:endParaRPr>
                    </a:p>
                  </a:txBody>
                  <a:tcPr marL="27296" marR="27296" marT="0" marB="0">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屬性名稱</a:t>
                      </a:r>
                      <a:endParaRPr lang="zh-TW" sz="1400" kern="100" dirty="0">
                        <a:latin typeface="Times New Roman"/>
                        <a:ea typeface="新細明體"/>
                      </a:endParaRPr>
                    </a:p>
                  </a:txBody>
                  <a:tcPr marL="27296" marR="27296" marT="0" marB="0">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屬性值</a:t>
                      </a:r>
                      <a:endParaRPr lang="zh-TW" sz="1400" kern="100" dirty="0">
                        <a:latin typeface="Times New Roman"/>
                        <a:ea typeface="新細明體"/>
                      </a:endParaRPr>
                    </a:p>
                  </a:txBody>
                  <a:tcPr marL="27296" marR="27296" marT="0" marB="0">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說明</a:t>
                      </a:r>
                      <a:endParaRPr lang="zh-TW" sz="1400" kern="100" dirty="0">
                        <a:latin typeface="Times New Roman"/>
                        <a:ea typeface="新細明體"/>
                      </a:endParaRPr>
                    </a:p>
                  </a:txBody>
                  <a:tcPr marL="27296" marR="27296" marT="0" marB="0">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0"/>
                  </a:ext>
                </a:extLst>
              </a:tr>
              <a:tr h="1066678">
                <a:tc rowSpan="5">
                  <a:txBody>
                    <a:bodyPr/>
                    <a:lstStyle/>
                    <a:p>
                      <a:pPr algn="ctr">
                        <a:spcAft>
                          <a:spcPts val="0"/>
                        </a:spcAft>
                      </a:pPr>
                      <a:r>
                        <a:rPr lang="en-US" sz="1400" kern="100" dirty="0">
                          <a:latin typeface="Times New Roman"/>
                          <a:ea typeface="標楷體"/>
                        </a:rPr>
                        <a:t>Alpha</a:t>
                      </a:r>
                      <a:endParaRPr lang="zh-TW" sz="1400" kern="100" dirty="0">
                        <a:latin typeface="Times New Roman"/>
                        <a:ea typeface="新細明體"/>
                      </a:endParaRPr>
                    </a:p>
                  </a:txBody>
                  <a:tcPr marL="27296" marR="27296" marT="0"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err="1">
                          <a:latin typeface="Times New Roman"/>
                          <a:ea typeface="標楷體"/>
                        </a:rPr>
                        <a:t>android:interpolator</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a:latin typeface="Times New Roman"/>
                          <a:ea typeface="標楷體"/>
                        </a:rPr>
                        <a:t>"@</a:t>
                      </a:r>
                      <a:r>
                        <a:rPr lang="en-US" sz="1400" kern="100" dirty="0" err="1">
                          <a:latin typeface="Times New Roman"/>
                          <a:ea typeface="標楷體"/>
                        </a:rPr>
                        <a:t>android:anim</a:t>
                      </a:r>
                      <a:r>
                        <a:rPr lang="en-US" sz="1400" kern="100" dirty="0">
                          <a:latin typeface="Times New Roman"/>
                          <a:ea typeface="標楷體"/>
                        </a:rPr>
                        <a:t>/</a:t>
                      </a:r>
                      <a:r>
                        <a:rPr lang="en-US" sz="1400" kern="100" dirty="0" err="1">
                          <a:latin typeface="Times New Roman"/>
                          <a:ea typeface="標楷體"/>
                        </a:rPr>
                        <a:t>linear_interpolator</a:t>
                      </a:r>
                      <a:r>
                        <a:rPr lang="en-US" sz="1400" kern="100" dirty="0">
                          <a:latin typeface="Times New Roman"/>
                          <a:ea typeface="標楷體"/>
                        </a:rPr>
                        <a:t>"</a:t>
                      </a:r>
                      <a:br>
                        <a:rPr lang="en-US" sz="1400" kern="100" dirty="0">
                          <a:latin typeface="Times New Roman"/>
                          <a:ea typeface="標楷體"/>
                        </a:rPr>
                      </a:br>
                      <a:r>
                        <a:rPr lang="en-US" sz="1400" kern="100" dirty="0">
                          <a:latin typeface="Times New Roman"/>
                          <a:ea typeface="標楷體"/>
                        </a:rPr>
                        <a:t>"@</a:t>
                      </a:r>
                      <a:r>
                        <a:rPr lang="en-US" sz="1400" kern="100" dirty="0" err="1">
                          <a:latin typeface="Times New Roman"/>
                          <a:ea typeface="標楷體"/>
                        </a:rPr>
                        <a:t>android:anim</a:t>
                      </a:r>
                      <a:r>
                        <a:rPr lang="en-US" sz="1400" kern="100" dirty="0">
                          <a:latin typeface="Times New Roman"/>
                          <a:ea typeface="標楷體"/>
                        </a:rPr>
                        <a:t>/</a:t>
                      </a:r>
                      <a:r>
                        <a:rPr lang="en-US" sz="1400" kern="100" dirty="0" err="1">
                          <a:latin typeface="Times New Roman"/>
                          <a:ea typeface="標楷體"/>
                        </a:rPr>
                        <a:t>accelerate_interpolator</a:t>
                      </a:r>
                      <a:r>
                        <a:rPr lang="en-US" sz="1400" kern="100" dirty="0">
                          <a:latin typeface="Times New Roman"/>
                          <a:ea typeface="標楷體"/>
                        </a:rPr>
                        <a:t>"</a:t>
                      </a:r>
                      <a:br>
                        <a:rPr lang="en-US" sz="1400" kern="100" dirty="0">
                          <a:latin typeface="Times New Roman"/>
                          <a:ea typeface="標楷體"/>
                        </a:rPr>
                      </a:br>
                      <a:r>
                        <a:rPr lang="en-US" sz="1400" kern="100" dirty="0">
                          <a:latin typeface="Times New Roman"/>
                          <a:ea typeface="標楷體"/>
                        </a:rPr>
                        <a:t>"@</a:t>
                      </a:r>
                      <a:r>
                        <a:rPr lang="en-US" sz="1400" kern="100" dirty="0" err="1">
                          <a:latin typeface="Times New Roman"/>
                          <a:ea typeface="標楷體"/>
                        </a:rPr>
                        <a:t>android:anim</a:t>
                      </a:r>
                      <a:r>
                        <a:rPr lang="en-US" sz="1400" kern="100" dirty="0">
                          <a:latin typeface="Times New Roman"/>
                          <a:ea typeface="標楷體"/>
                        </a:rPr>
                        <a:t>/</a:t>
                      </a:r>
                      <a:r>
                        <a:rPr lang="en-US" sz="1400" kern="100" dirty="0" err="1">
                          <a:latin typeface="Times New Roman"/>
                          <a:ea typeface="標楷體"/>
                        </a:rPr>
                        <a:t>decelerate_interpolator</a:t>
                      </a:r>
                      <a:r>
                        <a:rPr lang="en-US" sz="1400" kern="100" dirty="0">
                          <a:latin typeface="Times New Roman"/>
                          <a:ea typeface="標楷體"/>
                        </a:rPr>
                        <a:t>"</a:t>
                      </a:r>
                      <a:br>
                        <a:rPr lang="en-US" sz="1400" kern="100" dirty="0">
                          <a:latin typeface="Times New Roman"/>
                          <a:ea typeface="標楷體"/>
                        </a:rPr>
                      </a:br>
                      <a:r>
                        <a:rPr lang="en-US" sz="1400" kern="100" dirty="0">
                          <a:latin typeface="Times New Roman"/>
                          <a:ea typeface="標楷體"/>
                        </a:rPr>
                        <a:t>"@</a:t>
                      </a:r>
                      <a:r>
                        <a:rPr lang="en-US" sz="1400" kern="100" dirty="0" err="1">
                          <a:latin typeface="Times New Roman"/>
                          <a:ea typeface="標楷體"/>
                        </a:rPr>
                        <a:t>android:anim</a:t>
                      </a:r>
                      <a:r>
                        <a:rPr lang="en-US" sz="1400" kern="100" dirty="0">
                          <a:latin typeface="Times New Roman"/>
                          <a:ea typeface="標楷體"/>
                        </a:rPr>
                        <a:t>/</a:t>
                      </a:r>
                      <a:r>
                        <a:rPr lang="en-US" sz="1400" kern="100" dirty="0" err="1">
                          <a:latin typeface="Times New Roman"/>
                          <a:ea typeface="標楷體"/>
                        </a:rPr>
                        <a:t>accelerate_decelerate_interpolator</a:t>
                      </a:r>
                      <a:r>
                        <a:rPr lang="en-US" sz="1400" kern="100" dirty="0">
                          <a:latin typeface="Times New Roman"/>
                          <a:ea typeface="標楷體"/>
                        </a:rPr>
                        <a:t>"</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設定動畫過程中變化的快慢</a:t>
                      </a:r>
                      <a:r>
                        <a:rPr lang="en-US" sz="1400" kern="100" dirty="0">
                          <a:latin typeface="Times New Roman"/>
                          <a:ea typeface="標楷體"/>
                        </a:rPr>
                        <a:t/>
                      </a:r>
                      <a:br>
                        <a:rPr lang="en-US" sz="1400" kern="100" dirty="0">
                          <a:latin typeface="Times New Roman"/>
                          <a:ea typeface="標楷體"/>
                        </a:rPr>
                      </a:br>
                      <a:r>
                        <a:rPr lang="zh-TW" sz="1400" kern="100" dirty="0">
                          <a:latin typeface="Times New Roman"/>
                          <a:ea typeface="標楷體"/>
                        </a:rPr>
                        <a:t>第一個值是一樣快</a:t>
                      </a:r>
                      <a:r>
                        <a:rPr lang="en-US" sz="1400" kern="100" dirty="0">
                          <a:latin typeface="Times New Roman"/>
                          <a:ea typeface="標楷體"/>
                        </a:rPr>
                        <a:t/>
                      </a:r>
                      <a:br>
                        <a:rPr lang="en-US" sz="1400" kern="100" dirty="0">
                          <a:latin typeface="Times New Roman"/>
                          <a:ea typeface="標楷體"/>
                        </a:rPr>
                      </a:br>
                      <a:r>
                        <a:rPr lang="zh-TW" sz="1400" kern="100" dirty="0">
                          <a:latin typeface="Times New Roman"/>
                          <a:ea typeface="標楷體"/>
                        </a:rPr>
                        <a:t>第二個值是愈來愈快</a:t>
                      </a:r>
                      <a:r>
                        <a:rPr lang="en-US" sz="1400" kern="100" dirty="0">
                          <a:latin typeface="Times New Roman"/>
                          <a:ea typeface="標楷體"/>
                        </a:rPr>
                        <a:t/>
                      </a:r>
                      <a:br>
                        <a:rPr lang="en-US" sz="1400" kern="100" dirty="0">
                          <a:latin typeface="Times New Roman"/>
                          <a:ea typeface="標楷體"/>
                        </a:rPr>
                      </a:br>
                      <a:r>
                        <a:rPr lang="zh-TW" sz="1400" kern="100" dirty="0">
                          <a:latin typeface="Times New Roman"/>
                          <a:ea typeface="標楷體"/>
                        </a:rPr>
                        <a:t>第三個值是愈來愈慢</a:t>
                      </a:r>
                      <a:r>
                        <a:rPr lang="en-US" sz="1400" kern="100" dirty="0">
                          <a:latin typeface="Times New Roman"/>
                          <a:ea typeface="標楷體"/>
                        </a:rPr>
                        <a:t/>
                      </a:r>
                      <a:br>
                        <a:rPr lang="en-US" sz="1400" kern="100" dirty="0">
                          <a:latin typeface="Times New Roman"/>
                          <a:ea typeface="標楷體"/>
                        </a:rPr>
                      </a:br>
                      <a:r>
                        <a:rPr lang="zh-TW" sz="1400" kern="100" dirty="0">
                          <a:latin typeface="Times New Roman"/>
                          <a:ea typeface="標楷體"/>
                        </a:rPr>
                        <a:t>第四個值是中間快前後慢</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1"/>
                  </a:ext>
                </a:extLst>
              </a:tr>
              <a:tr h="2133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android:fromAlpha</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a:latin typeface="Times New Roman"/>
                          <a:ea typeface="標楷體"/>
                        </a:rPr>
                        <a:t>0 ~ 1</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動畫開始時的影像</a:t>
                      </a:r>
                      <a:r>
                        <a:rPr lang="en-US" sz="1400" kern="100" dirty="0">
                          <a:latin typeface="Times New Roman"/>
                          <a:ea typeface="標楷體"/>
                        </a:rPr>
                        <a:t>alpha</a:t>
                      </a:r>
                      <a:r>
                        <a:rPr lang="zh-TW" sz="1400" kern="100" dirty="0">
                          <a:latin typeface="Times New Roman"/>
                          <a:ea typeface="標楷體"/>
                        </a:rPr>
                        <a:t>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2"/>
                  </a:ext>
                </a:extLst>
              </a:tr>
              <a:tr h="2133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android:toAlpha</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a:latin typeface="Times New Roman"/>
                          <a:ea typeface="標楷體"/>
                        </a:rPr>
                        <a:t>0 ~ 1</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動畫結束時的影像</a:t>
                      </a:r>
                      <a:r>
                        <a:rPr lang="en-US" sz="1400" kern="100" dirty="0">
                          <a:latin typeface="Times New Roman"/>
                          <a:ea typeface="標楷體"/>
                        </a:rPr>
                        <a:t>alpha</a:t>
                      </a:r>
                      <a:r>
                        <a:rPr lang="zh-TW" sz="1400" kern="100" dirty="0">
                          <a:latin typeface="Times New Roman"/>
                          <a:ea typeface="標楷體"/>
                        </a:rPr>
                        <a:t>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3"/>
                  </a:ext>
                </a:extLst>
              </a:tr>
              <a:tr h="426671">
                <a:tc vMerge="1">
                  <a:txBody>
                    <a:bodyPr/>
                    <a:lstStyle/>
                    <a:p>
                      <a:endParaRPr lang="zh-TW" altLang="en-US"/>
                    </a:p>
                  </a:txBody>
                  <a:tcPr/>
                </a:tc>
                <a:tc>
                  <a:txBody>
                    <a:bodyPr/>
                    <a:lstStyle/>
                    <a:p>
                      <a:pPr>
                        <a:spcAft>
                          <a:spcPts val="0"/>
                        </a:spcAft>
                      </a:pPr>
                      <a:r>
                        <a:rPr lang="en-US" sz="1400" kern="100" dirty="0" err="1">
                          <a:latin typeface="Times New Roman"/>
                          <a:ea typeface="標楷體"/>
                        </a:rPr>
                        <a:t>android:startOffset</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整數值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啟動動畫後要等多久才真正開始執行動畫，以毫秒為單位</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4"/>
                  </a:ext>
                </a:extLst>
              </a:tr>
              <a:tr h="2133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android:duration</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整數值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動畫持續時間，以毫秒為單位</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5"/>
                  </a:ext>
                </a:extLst>
              </a:tr>
              <a:tr h="213336">
                <a:tc rowSpan="9">
                  <a:txBody>
                    <a:bodyPr/>
                    <a:lstStyle/>
                    <a:p>
                      <a:pPr algn="ctr">
                        <a:spcAft>
                          <a:spcPts val="0"/>
                        </a:spcAft>
                      </a:pPr>
                      <a:r>
                        <a:rPr lang="en-US" sz="1400" kern="100" dirty="0">
                          <a:latin typeface="Times New Roman"/>
                          <a:ea typeface="標楷體"/>
                        </a:rPr>
                        <a:t>Scale</a:t>
                      </a:r>
                      <a:endParaRPr lang="zh-TW" sz="1400" kern="100" dirty="0">
                        <a:latin typeface="Times New Roman"/>
                        <a:ea typeface="新細明體"/>
                      </a:endParaRPr>
                    </a:p>
                  </a:txBody>
                  <a:tcPr marL="27296" marR="27296" marT="0"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err="1">
                          <a:latin typeface="Times New Roman"/>
                          <a:ea typeface="標楷體"/>
                        </a:rPr>
                        <a:t>android:interpolator</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6"/>
                  </a:ext>
                </a:extLst>
              </a:tr>
              <a:tr h="426671">
                <a:tc vMerge="1">
                  <a:txBody>
                    <a:bodyPr/>
                    <a:lstStyle/>
                    <a:p>
                      <a:endParaRPr lang="zh-TW" altLang="en-US"/>
                    </a:p>
                  </a:txBody>
                  <a:tcPr/>
                </a:tc>
                <a:tc>
                  <a:txBody>
                    <a:bodyPr/>
                    <a:lstStyle/>
                    <a:p>
                      <a:pPr>
                        <a:spcAft>
                          <a:spcPts val="0"/>
                        </a:spcAft>
                      </a:pPr>
                      <a:r>
                        <a:rPr lang="fr-FR" sz="1400" kern="100" dirty="0">
                          <a:latin typeface="Times New Roman"/>
                          <a:ea typeface="標楷體"/>
                        </a:rPr>
                        <a:t>android:fromXScal</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a:latin typeface="Times New Roman"/>
                          <a:ea typeface="標楷體"/>
                        </a:rPr>
                        <a:t>0 ~</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動畫開始時影像的</a:t>
                      </a:r>
                      <a:r>
                        <a:rPr lang="en-US" sz="1400" kern="100" dirty="0">
                          <a:latin typeface="Times New Roman"/>
                          <a:ea typeface="標楷體"/>
                        </a:rPr>
                        <a:t>x</a:t>
                      </a:r>
                      <a:r>
                        <a:rPr lang="zh-TW" sz="1400" kern="100" dirty="0">
                          <a:latin typeface="Times New Roman"/>
                          <a:ea typeface="標楷體"/>
                        </a:rPr>
                        <a:t>方向大小比例，</a:t>
                      </a:r>
                      <a:r>
                        <a:rPr lang="en-US" sz="1400" kern="100" dirty="0">
                          <a:latin typeface="Times New Roman"/>
                          <a:ea typeface="標楷體"/>
                        </a:rPr>
                        <a:t>1</a:t>
                      </a:r>
                      <a:r>
                        <a:rPr lang="zh-TW" sz="1400" kern="100" dirty="0">
                          <a:latin typeface="Times New Roman"/>
                          <a:ea typeface="標楷體"/>
                        </a:rPr>
                        <a:t>以上的值表示放大</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7"/>
                  </a:ext>
                </a:extLst>
              </a:tr>
              <a:tr h="426671">
                <a:tc vMerge="1">
                  <a:txBody>
                    <a:bodyPr/>
                    <a:lstStyle/>
                    <a:p>
                      <a:endParaRPr lang="zh-TW" altLang="en-US"/>
                    </a:p>
                  </a:txBody>
                  <a:tcPr/>
                </a:tc>
                <a:tc>
                  <a:txBody>
                    <a:bodyPr/>
                    <a:lstStyle/>
                    <a:p>
                      <a:pPr>
                        <a:spcAft>
                          <a:spcPts val="0"/>
                        </a:spcAft>
                      </a:pPr>
                      <a:r>
                        <a:rPr lang="fr-FR" sz="1400" kern="100" dirty="0">
                          <a:latin typeface="Times New Roman"/>
                          <a:ea typeface="標楷體"/>
                        </a:rPr>
                        <a:t>android:toXScale</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a:latin typeface="Times New Roman"/>
                          <a:ea typeface="標楷體"/>
                        </a:rPr>
                        <a:t>0 ~</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動畫結束時影像的</a:t>
                      </a:r>
                      <a:r>
                        <a:rPr lang="en-US" sz="1400" kern="100" dirty="0">
                          <a:latin typeface="Times New Roman"/>
                          <a:ea typeface="標楷體"/>
                        </a:rPr>
                        <a:t>x</a:t>
                      </a:r>
                      <a:r>
                        <a:rPr lang="zh-TW" sz="1400" kern="100" dirty="0">
                          <a:latin typeface="Times New Roman"/>
                          <a:ea typeface="標楷體"/>
                        </a:rPr>
                        <a:t>方向大小比例，</a:t>
                      </a:r>
                      <a:r>
                        <a:rPr lang="en-US" sz="1400" kern="100" dirty="0">
                          <a:latin typeface="Times New Roman"/>
                          <a:ea typeface="標楷體"/>
                        </a:rPr>
                        <a:t>1</a:t>
                      </a:r>
                      <a:r>
                        <a:rPr lang="zh-TW" sz="1400" kern="100" dirty="0">
                          <a:latin typeface="Times New Roman"/>
                          <a:ea typeface="標楷體"/>
                        </a:rPr>
                        <a:t>以上的值表示放大</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8"/>
                  </a:ext>
                </a:extLst>
              </a:tr>
              <a:tr h="426671">
                <a:tc vMerge="1">
                  <a:txBody>
                    <a:bodyPr/>
                    <a:lstStyle/>
                    <a:p>
                      <a:endParaRPr lang="zh-TW" altLang="en-US"/>
                    </a:p>
                  </a:txBody>
                  <a:tcPr/>
                </a:tc>
                <a:tc>
                  <a:txBody>
                    <a:bodyPr/>
                    <a:lstStyle/>
                    <a:p>
                      <a:pPr>
                        <a:spcAft>
                          <a:spcPts val="0"/>
                        </a:spcAft>
                      </a:pPr>
                      <a:r>
                        <a:rPr lang="fr-FR" sz="1400" kern="100" dirty="0">
                          <a:latin typeface="Times New Roman"/>
                          <a:ea typeface="標楷體"/>
                        </a:rPr>
                        <a:t>android:fromYScale</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a:latin typeface="Times New Roman"/>
                          <a:ea typeface="標楷體"/>
                        </a:rPr>
                        <a:t>0 ~</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動畫開始時影像的</a:t>
                      </a:r>
                      <a:r>
                        <a:rPr lang="en-US" sz="1400" kern="100" dirty="0">
                          <a:latin typeface="Times New Roman"/>
                          <a:ea typeface="標楷體"/>
                        </a:rPr>
                        <a:t>y</a:t>
                      </a:r>
                      <a:r>
                        <a:rPr lang="zh-TW" sz="1400" kern="100" dirty="0">
                          <a:latin typeface="Times New Roman"/>
                          <a:ea typeface="標楷體"/>
                        </a:rPr>
                        <a:t>方向大小比例，</a:t>
                      </a:r>
                      <a:r>
                        <a:rPr lang="en-US" sz="1400" kern="100" dirty="0">
                          <a:latin typeface="Times New Roman"/>
                          <a:ea typeface="標楷體"/>
                        </a:rPr>
                        <a:t>1</a:t>
                      </a:r>
                      <a:r>
                        <a:rPr lang="zh-TW" sz="1400" kern="100" dirty="0">
                          <a:latin typeface="Times New Roman"/>
                          <a:ea typeface="標楷體"/>
                        </a:rPr>
                        <a:t>以上的值表示放大</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9"/>
                  </a:ext>
                </a:extLst>
              </a:tr>
              <a:tr h="426671">
                <a:tc vMerge="1">
                  <a:txBody>
                    <a:bodyPr/>
                    <a:lstStyle/>
                    <a:p>
                      <a:endParaRPr lang="zh-TW" altLang="en-US"/>
                    </a:p>
                  </a:txBody>
                  <a:tcPr/>
                </a:tc>
                <a:tc>
                  <a:txBody>
                    <a:bodyPr/>
                    <a:lstStyle/>
                    <a:p>
                      <a:pPr>
                        <a:spcAft>
                          <a:spcPts val="0"/>
                        </a:spcAft>
                      </a:pPr>
                      <a:r>
                        <a:rPr lang="en-US" sz="1400" kern="100" dirty="0" err="1">
                          <a:latin typeface="Times New Roman"/>
                          <a:ea typeface="標楷體"/>
                        </a:rPr>
                        <a:t>android:toYScale</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a:latin typeface="Times New Roman"/>
                          <a:ea typeface="標楷體"/>
                        </a:rPr>
                        <a:t>0 ~</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動畫結束時影像的</a:t>
                      </a:r>
                      <a:r>
                        <a:rPr lang="en-US" sz="1400" kern="100" dirty="0">
                          <a:latin typeface="Times New Roman"/>
                          <a:ea typeface="標楷體"/>
                        </a:rPr>
                        <a:t>y</a:t>
                      </a:r>
                      <a:r>
                        <a:rPr lang="zh-TW" sz="1400" kern="100" dirty="0">
                          <a:latin typeface="Times New Roman"/>
                          <a:ea typeface="標楷體"/>
                        </a:rPr>
                        <a:t>方向大小比例，</a:t>
                      </a:r>
                      <a:r>
                        <a:rPr lang="en-US" sz="1400" kern="100" dirty="0">
                          <a:latin typeface="Times New Roman"/>
                          <a:ea typeface="標楷體"/>
                        </a:rPr>
                        <a:t>1</a:t>
                      </a:r>
                      <a:r>
                        <a:rPr lang="zh-TW" sz="1400" kern="100" dirty="0">
                          <a:latin typeface="Times New Roman"/>
                          <a:ea typeface="標楷體"/>
                        </a:rPr>
                        <a:t>以上的值表示放大</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0"/>
                  </a:ext>
                </a:extLst>
              </a:tr>
              <a:tr h="426671">
                <a:tc vMerge="1">
                  <a:txBody>
                    <a:bodyPr/>
                    <a:lstStyle/>
                    <a:p>
                      <a:endParaRPr lang="zh-TW" altLang="en-US"/>
                    </a:p>
                  </a:txBody>
                  <a:tcPr/>
                </a:tc>
                <a:tc>
                  <a:txBody>
                    <a:bodyPr/>
                    <a:lstStyle/>
                    <a:p>
                      <a:pPr>
                        <a:spcAft>
                          <a:spcPts val="0"/>
                        </a:spcAft>
                      </a:pPr>
                      <a:r>
                        <a:rPr lang="en-US" sz="1400" kern="100" dirty="0" err="1">
                          <a:latin typeface="Times New Roman"/>
                          <a:ea typeface="標楷體"/>
                        </a:rPr>
                        <a:t>android:pivotX</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a:latin typeface="Times New Roman"/>
                          <a:ea typeface="標楷體"/>
                        </a:rPr>
                        <a:t>0 ~ 1</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動畫開始時影像的</a:t>
                      </a:r>
                      <a:r>
                        <a:rPr lang="en-US" sz="1400" kern="100" dirty="0">
                          <a:latin typeface="Times New Roman"/>
                          <a:ea typeface="標楷體"/>
                        </a:rPr>
                        <a:t>x</a:t>
                      </a:r>
                      <a:r>
                        <a:rPr lang="zh-TW" sz="1400" kern="100" dirty="0">
                          <a:latin typeface="Times New Roman"/>
                          <a:ea typeface="標楷體"/>
                        </a:rPr>
                        <a:t>座標，</a:t>
                      </a:r>
                      <a:r>
                        <a:rPr lang="en-US" sz="1400" kern="100" dirty="0">
                          <a:latin typeface="Times New Roman"/>
                          <a:ea typeface="標楷體"/>
                        </a:rPr>
                        <a:t>0</a:t>
                      </a:r>
                      <a:r>
                        <a:rPr lang="zh-TW" sz="1400" kern="100" dirty="0">
                          <a:latin typeface="Times New Roman"/>
                          <a:ea typeface="標楷體"/>
                        </a:rPr>
                        <a:t>表示最左邊，</a:t>
                      </a:r>
                      <a:r>
                        <a:rPr lang="en-US" sz="1400" kern="100" dirty="0">
                          <a:latin typeface="Times New Roman"/>
                          <a:ea typeface="標楷體"/>
                        </a:rPr>
                        <a:t>1</a:t>
                      </a:r>
                      <a:r>
                        <a:rPr lang="zh-TW" sz="1400" kern="100" dirty="0">
                          <a:latin typeface="Times New Roman"/>
                          <a:ea typeface="標楷體"/>
                        </a:rPr>
                        <a:t>表示最右邊</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1"/>
                  </a:ext>
                </a:extLst>
              </a:tr>
              <a:tr h="426671">
                <a:tc vMerge="1">
                  <a:txBody>
                    <a:bodyPr/>
                    <a:lstStyle/>
                    <a:p>
                      <a:endParaRPr lang="zh-TW" altLang="en-US"/>
                    </a:p>
                  </a:txBody>
                  <a:tcPr/>
                </a:tc>
                <a:tc>
                  <a:txBody>
                    <a:bodyPr/>
                    <a:lstStyle/>
                    <a:p>
                      <a:pPr>
                        <a:spcAft>
                          <a:spcPts val="0"/>
                        </a:spcAft>
                      </a:pPr>
                      <a:r>
                        <a:rPr lang="en-US" sz="1400" kern="100" dirty="0" err="1">
                          <a:latin typeface="Times New Roman"/>
                          <a:ea typeface="標楷體"/>
                        </a:rPr>
                        <a:t>android:pivotY</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a:latin typeface="Times New Roman"/>
                          <a:ea typeface="標楷體"/>
                        </a:rPr>
                        <a:t>0 ~ 1</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動畫開始時影像的</a:t>
                      </a:r>
                      <a:r>
                        <a:rPr lang="en-US" sz="1400" kern="100" dirty="0">
                          <a:latin typeface="Times New Roman"/>
                          <a:ea typeface="標楷體"/>
                        </a:rPr>
                        <a:t>y</a:t>
                      </a:r>
                      <a:r>
                        <a:rPr lang="zh-TW" sz="1400" kern="100" dirty="0">
                          <a:latin typeface="Times New Roman"/>
                          <a:ea typeface="標楷體"/>
                        </a:rPr>
                        <a:t>座標，</a:t>
                      </a:r>
                      <a:r>
                        <a:rPr lang="en-US" sz="1400" kern="100" dirty="0">
                          <a:latin typeface="Times New Roman"/>
                          <a:ea typeface="標楷體"/>
                        </a:rPr>
                        <a:t>0</a:t>
                      </a:r>
                      <a:r>
                        <a:rPr lang="zh-TW" sz="1400" kern="100" dirty="0">
                          <a:latin typeface="Times New Roman"/>
                          <a:ea typeface="標楷體"/>
                        </a:rPr>
                        <a:t>表示上緣，</a:t>
                      </a:r>
                      <a:r>
                        <a:rPr lang="en-US" sz="1400" kern="100" dirty="0">
                          <a:latin typeface="Times New Roman"/>
                          <a:ea typeface="標楷體"/>
                        </a:rPr>
                        <a:t>1</a:t>
                      </a:r>
                      <a:r>
                        <a:rPr lang="zh-TW" sz="1400" kern="100" dirty="0">
                          <a:latin typeface="Times New Roman"/>
                          <a:ea typeface="標楷體"/>
                        </a:rPr>
                        <a:t>表示下緣</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2"/>
                  </a:ext>
                </a:extLst>
              </a:tr>
              <a:tr h="2133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android:startOffset</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3"/>
                  </a:ext>
                </a:extLst>
              </a:tr>
              <a:tr h="2133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android:duration</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86497B5-A442-4F01-BC94-1820529085D6}" type="slidenum">
              <a:rPr kumimoji="0" lang="en-US" altLang="zh-TW" sz="1200">
                <a:latin typeface="Garamond" panose="02020404030301010803" pitchFamily="18" charset="0"/>
              </a:rPr>
              <a:pPr>
                <a:spcBef>
                  <a:spcPct val="0"/>
                </a:spcBef>
                <a:buClrTx/>
                <a:buSzTx/>
                <a:buFontTx/>
                <a:buNone/>
              </a:pPr>
              <a:t>38</a:t>
            </a:fld>
            <a:endParaRPr kumimoji="0" lang="en-US" altLang="zh-TW" sz="1200" dirty="0">
              <a:latin typeface="Garamond" panose="02020404030301010803" pitchFamily="18" charset="0"/>
            </a:endParaRPr>
          </a:p>
        </p:txBody>
      </p:sp>
      <p:sp>
        <p:nvSpPr>
          <p:cNvPr id="41987"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建立</a:t>
            </a:r>
            <a:r>
              <a:rPr lang="en-US" altLang="zh-TW" sz="4000" dirty="0" smtClean="0">
                <a:ea typeface="標楷體" panose="03000509000000000000" pitchFamily="65" charset="-120"/>
              </a:rPr>
              <a:t>4</a:t>
            </a:r>
            <a:r>
              <a:rPr lang="zh-TW" altLang="en-US" sz="4000" dirty="0" smtClean="0">
                <a:ea typeface="標楷體" panose="03000509000000000000" pitchFamily="65" charset="-120"/>
              </a:rPr>
              <a:t>種</a:t>
            </a:r>
            <a:r>
              <a:rPr lang="en-US" altLang="zh-TW" dirty="0" smtClean="0"/>
              <a:t>Tween</a:t>
            </a:r>
            <a:r>
              <a:rPr lang="zh-TW" altLang="en-US" sz="4000" dirty="0" smtClean="0">
                <a:ea typeface="標楷體" panose="03000509000000000000" pitchFamily="65" charset="-120"/>
              </a:rPr>
              <a:t>動畫類型的相關屬性</a:t>
            </a:r>
            <a:endParaRPr lang="en-US" altLang="zh-TW" sz="4000" dirty="0" smtClean="0">
              <a:ea typeface="標楷體" panose="03000509000000000000" pitchFamily="65" charset="-120"/>
            </a:endParaRPr>
          </a:p>
        </p:txBody>
      </p:sp>
      <p:graphicFrame>
        <p:nvGraphicFramePr>
          <p:cNvPr id="6" name="表格 5"/>
          <p:cNvGraphicFramePr>
            <a:graphicFrameLocks noGrp="1"/>
          </p:cNvGraphicFramePr>
          <p:nvPr/>
        </p:nvGraphicFramePr>
        <p:xfrm>
          <a:off x="609600" y="1235075"/>
          <a:ext cx="8153399" cy="3200400"/>
        </p:xfrm>
        <a:graphic>
          <a:graphicData uri="http://schemas.openxmlformats.org/drawingml/2006/table">
            <a:tbl>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3200399">
                  <a:extLst>
                    <a:ext uri="{9D8B030D-6E8A-4147-A177-3AD203B41FA5}">
                      <a16:colId xmlns:a16="http://schemas.microsoft.com/office/drawing/2014/main" val="20003"/>
                    </a:ext>
                  </a:extLst>
                </a:gridCol>
              </a:tblGrid>
              <a:tr h="75142">
                <a:tc>
                  <a:txBody>
                    <a:bodyPr/>
                    <a:lstStyle/>
                    <a:p>
                      <a:pPr>
                        <a:spcAft>
                          <a:spcPts val="0"/>
                        </a:spcAft>
                      </a:pPr>
                      <a:r>
                        <a:rPr lang="zh-TW" sz="1400" kern="100" dirty="0">
                          <a:latin typeface="Times New Roman"/>
                          <a:ea typeface="標楷體"/>
                        </a:rPr>
                        <a:t>動畫類型</a:t>
                      </a:r>
                      <a:endParaRPr lang="zh-TW" sz="1400" kern="100" dirty="0">
                        <a:latin typeface="Times New Roman"/>
                        <a:ea typeface="新細明體"/>
                      </a:endParaRPr>
                    </a:p>
                  </a:txBody>
                  <a:tcPr marL="27296" marR="27296" marT="0" marB="0">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屬性名稱</a:t>
                      </a:r>
                      <a:endParaRPr lang="zh-TW" sz="1400" kern="100" dirty="0">
                        <a:latin typeface="Times New Roman"/>
                        <a:ea typeface="新細明體"/>
                      </a:endParaRPr>
                    </a:p>
                  </a:txBody>
                  <a:tcPr marL="27296" marR="27296" marT="0" marB="0">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屬性值</a:t>
                      </a:r>
                      <a:endParaRPr lang="zh-TW" sz="1400" kern="100" dirty="0">
                        <a:latin typeface="Times New Roman"/>
                        <a:ea typeface="新細明體"/>
                      </a:endParaRPr>
                    </a:p>
                  </a:txBody>
                  <a:tcPr marL="27296" marR="27296" marT="0" marB="0">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說明</a:t>
                      </a:r>
                      <a:endParaRPr lang="zh-TW" sz="1400" kern="100" dirty="0">
                        <a:latin typeface="Times New Roman"/>
                        <a:ea typeface="新細明體"/>
                      </a:endParaRPr>
                    </a:p>
                  </a:txBody>
                  <a:tcPr marL="27296" marR="27296" marT="0" marB="0">
                    <a:lnL>
                      <a:noFill/>
                    </a:lnL>
                    <a:lnR>
                      <a:noFill/>
                    </a:lnR>
                    <a:lnT w="1905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0"/>
                  </a:ext>
                </a:extLst>
              </a:tr>
              <a:tr h="75142">
                <a:tc rowSpan="7">
                  <a:txBody>
                    <a:bodyPr/>
                    <a:lstStyle/>
                    <a:p>
                      <a:pPr algn="ctr">
                        <a:spcAft>
                          <a:spcPts val="0"/>
                        </a:spcAft>
                      </a:pPr>
                      <a:r>
                        <a:rPr lang="en-US" sz="1400" kern="100" dirty="0">
                          <a:latin typeface="Times New Roman"/>
                          <a:ea typeface="標楷體"/>
                        </a:rPr>
                        <a:t>Translate</a:t>
                      </a:r>
                      <a:endParaRPr lang="zh-TW" sz="1400" kern="100" dirty="0">
                        <a:latin typeface="Times New Roman"/>
                        <a:ea typeface="新細明體"/>
                      </a:endParaRPr>
                    </a:p>
                  </a:txBody>
                  <a:tcPr marL="27296" marR="27296" marT="0" marB="0" anchor="ctr">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en-US" sz="1400" kern="100" dirty="0" err="1">
                          <a:latin typeface="Times New Roman"/>
                          <a:ea typeface="標楷體"/>
                        </a:rPr>
                        <a:t>android:interpolator</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1"/>
                  </a:ext>
                </a:extLst>
              </a:tr>
              <a:tr h="1495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android:fromXDelta</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整數值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動畫開始時影像的</a:t>
                      </a:r>
                      <a:r>
                        <a:rPr lang="en-US" sz="1400" kern="100" dirty="0">
                          <a:latin typeface="Times New Roman"/>
                          <a:ea typeface="標楷體"/>
                        </a:rPr>
                        <a:t>x</a:t>
                      </a:r>
                      <a:r>
                        <a:rPr lang="zh-TW" sz="1400" kern="100" dirty="0">
                          <a:latin typeface="Times New Roman"/>
                          <a:ea typeface="標楷體"/>
                        </a:rPr>
                        <a:t>座標的位移量</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2"/>
                  </a:ext>
                </a:extLst>
              </a:tr>
              <a:tr h="1495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android:toXDelta</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整數值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動畫結束時影像的</a:t>
                      </a:r>
                      <a:r>
                        <a:rPr lang="en-US" sz="1400" kern="100" dirty="0">
                          <a:latin typeface="Times New Roman"/>
                          <a:ea typeface="標楷體"/>
                        </a:rPr>
                        <a:t>x</a:t>
                      </a:r>
                      <a:r>
                        <a:rPr lang="zh-TW" sz="1400" kern="100" dirty="0">
                          <a:latin typeface="Times New Roman"/>
                          <a:ea typeface="標楷體"/>
                        </a:rPr>
                        <a:t>座標的位移量</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3"/>
                  </a:ext>
                </a:extLst>
              </a:tr>
              <a:tr h="1495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android:fromYDelta</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整數值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動畫開始時影像的</a:t>
                      </a:r>
                      <a:r>
                        <a:rPr lang="en-US" sz="1400" kern="100" dirty="0">
                          <a:latin typeface="Times New Roman"/>
                          <a:ea typeface="標楷體"/>
                        </a:rPr>
                        <a:t>y</a:t>
                      </a:r>
                      <a:r>
                        <a:rPr lang="zh-TW" sz="1400" kern="100" dirty="0">
                          <a:latin typeface="Times New Roman"/>
                          <a:ea typeface="標楷體"/>
                        </a:rPr>
                        <a:t>座標的位移量</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4"/>
                  </a:ext>
                </a:extLst>
              </a:tr>
              <a:tr h="1495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android:toYDelta</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整數值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動畫結束時影像的</a:t>
                      </a:r>
                      <a:r>
                        <a:rPr lang="en-US" sz="1400" kern="100" dirty="0">
                          <a:latin typeface="Times New Roman"/>
                          <a:ea typeface="標楷體"/>
                        </a:rPr>
                        <a:t>y</a:t>
                      </a:r>
                      <a:r>
                        <a:rPr lang="zh-TW" sz="1400" kern="100" dirty="0">
                          <a:latin typeface="Times New Roman"/>
                          <a:ea typeface="標楷體"/>
                        </a:rPr>
                        <a:t>座標的位移量</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5"/>
                  </a:ext>
                </a:extLst>
              </a:tr>
              <a:tr h="75142">
                <a:tc vMerge="1">
                  <a:txBody>
                    <a:bodyPr/>
                    <a:lstStyle/>
                    <a:p>
                      <a:endParaRPr lang="zh-TW" altLang="en-US"/>
                    </a:p>
                  </a:txBody>
                  <a:tcPr/>
                </a:tc>
                <a:tc>
                  <a:txBody>
                    <a:bodyPr/>
                    <a:lstStyle/>
                    <a:p>
                      <a:pPr>
                        <a:spcAft>
                          <a:spcPts val="0"/>
                        </a:spcAft>
                      </a:pPr>
                      <a:r>
                        <a:rPr lang="en-US" sz="1400" kern="100" dirty="0" err="1">
                          <a:latin typeface="Times New Roman"/>
                          <a:ea typeface="標楷體"/>
                        </a:rPr>
                        <a:t>android:startOffset</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6"/>
                  </a:ext>
                </a:extLst>
              </a:tr>
              <a:tr h="75142">
                <a:tc vMerge="1">
                  <a:txBody>
                    <a:bodyPr/>
                    <a:lstStyle/>
                    <a:p>
                      <a:endParaRPr lang="zh-TW" altLang="en-US"/>
                    </a:p>
                  </a:txBody>
                  <a:tcPr/>
                </a:tc>
                <a:tc>
                  <a:txBody>
                    <a:bodyPr/>
                    <a:lstStyle/>
                    <a:p>
                      <a:pPr>
                        <a:spcAft>
                          <a:spcPts val="0"/>
                        </a:spcAft>
                      </a:pPr>
                      <a:r>
                        <a:rPr lang="en-US" sz="1400" kern="100" dirty="0" err="1">
                          <a:latin typeface="Times New Roman"/>
                          <a:ea typeface="標楷體"/>
                        </a:rPr>
                        <a:t>android:duration</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7"/>
                  </a:ext>
                </a:extLst>
              </a:tr>
              <a:tr h="75142">
                <a:tc rowSpan="7">
                  <a:txBody>
                    <a:bodyPr/>
                    <a:lstStyle/>
                    <a:p>
                      <a:pPr algn="ctr">
                        <a:spcAft>
                          <a:spcPts val="0"/>
                        </a:spcAft>
                      </a:pPr>
                      <a:r>
                        <a:rPr lang="en-US" sz="1400" kern="100" dirty="0">
                          <a:latin typeface="Times New Roman"/>
                          <a:ea typeface="標楷體"/>
                        </a:rPr>
                        <a:t>Rotate</a:t>
                      </a:r>
                      <a:endParaRPr lang="zh-TW" sz="1400" kern="100" dirty="0">
                        <a:latin typeface="Times New Roman"/>
                        <a:ea typeface="新細明體"/>
                      </a:endParaRPr>
                    </a:p>
                  </a:txBody>
                  <a:tcPr marL="27296" marR="27296" marT="0" marB="0" anchor="ctr">
                    <a:lnL>
                      <a:noFill/>
                    </a:lnL>
                    <a:lnR>
                      <a:noFill/>
                    </a:lnR>
                    <a:lnT w="1270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spcAft>
                          <a:spcPts val="0"/>
                        </a:spcAft>
                      </a:pPr>
                      <a:r>
                        <a:rPr lang="en-US" sz="1400" kern="100" dirty="0" err="1">
                          <a:latin typeface="Times New Roman"/>
                          <a:ea typeface="標楷體"/>
                        </a:rPr>
                        <a:t>android:interpolator</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8"/>
                  </a:ext>
                </a:extLst>
              </a:tr>
              <a:tr h="1495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android:fromDegrees</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整數值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動畫開始時影像的角度</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09"/>
                  </a:ext>
                </a:extLst>
              </a:tr>
              <a:tr h="149536">
                <a:tc vMerge="1">
                  <a:txBody>
                    <a:bodyPr/>
                    <a:lstStyle/>
                    <a:p>
                      <a:endParaRPr lang="zh-TW" altLang="en-US"/>
                    </a:p>
                  </a:txBody>
                  <a:tcPr/>
                </a:tc>
                <a:tc>
                  <a:txBody>
                    <a:bodyPr/>
                    <a:lstStyle/>
                    <a:p>
                      <a:pPr>
                        <a:spcAft>
                          <a:spcPts val="0"/>
                        </a:spcAft>
                      </a:pPr>
                      <a:r>
                        <a:rPr lang="en-US" sz="1400" kern="100" dirty="0" err="1">
                          <a:latin typeface="Times New Roman"/>
                          <a:ea typeface="標楷體"/>
                        </a:rPr>
                        <a:t>android:toDegrees</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整數值</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動畫結束時影像的角度</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0"/>
                  </a:ext>
                </a:extLst>
              </a:tr>
              <a:tr h="75142">
                <a:tc vMerge="1">
                  <a:txBody>
                    <a:bodyPr/>
                    <a:lstStyle/>
                    <a:p>
                      <a:endParaRPr lang="zh-TW" altLang="en-US"/>
                    </a:p>
                  </a:txBody>
                  <a:tcPr/>
                </a:tc>
                <a:tc>
                  <a:txBody>
                    <a:bodyPr/>
                    <a:lstStyle/>
                    <a:p>
                      <a:pPr>
                        <a:spcAft>
                          <a:spcPts val="0"/>
                        </a:spcAft>
                      </a:pPr>
                      <a:r>
                        <a:rPr lang="en-US" sz="1400" kern="100" dirty="0" err="1">
                          <a:latin typeface="Times New Roman"/>
                          <a:ea typeface="標楷體"/>
                        </a:rPr>
                        <a:t>android:pivotX</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1"/>
                  </a:ext>
                </a:extLst>
              </a:tr>
              <a:tr h="75142">
                <a:tc vMerge="1">
                  <a:txBody>
                    <a:bodyPr/>
                    <a:lstStyle/>
                    <a:p>
                      <a:endParaRPr lang="zh-TW" altLang="en-US"/>
                    </a:p>
                  </a:txBody>
                  <a:tcPr/>
                </a:tc>
                <a:tc>
                  <a:txBody>
                    <a:bodyPr/>
                    <a:lstStyle/>
                    <a:p>
                      <a:pPr>
                        <a:spcAft>
                          <a:spcPts val="0"/>
                        </a:spcAft>
                      </a:pPr>
                      <a:r>
                        <a:rPr lang="en-US" sz="1400" kern="100" dirty="0" err="1">
                          <a:latin typeface="Times New Roman"/>
                          <a:ea typeface="標楷體"/>
                        </a:rPr>
                        <a:t>android:pivotY</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2"/>
                  </a:ext>
                </a:extLst>
              </a:tr>
              <a:tr h="75142">
                <a:tc vMerge="1">
                  <a:txBody>
                    <a:bodyPr/>
                    <a:lstStyle/>
                    <a:p>
                      <a:endParaRPr lang="zh-TW" altLang="en-US"/>
                    </a:p>
                  </a:txBody>
                  <a:tcPr/>
                </a:tc>
                <a:tc>
                  <a:txBody>
                    <a:bodyPr/>
                    <a:lstStyle/>
                    <a:p>
                      <a:pPr>
                        <a:spcAft>
                          <a:spcPts val="0"/>
                        </a:spcAft>
                      </a:pPr>
                      <a:r>
                        <a:rPr lang="en-US" sz="1400" kern="100" dirty="0" err="1">
                          <a:latin typeface="Times New Roman"/>
                          <a:ea typeface="標楷體"/>
                        </a:rPr>
                        <a:t>android:startOffset</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3"/>
                  </a:ext>
                </a:extLst>
              </a:tr>
              <a:tr h="75142">
                <a:tc vMerge="1">
                  <a:txBody>
                    <a:bodyPr/>
                    <a:lstStyle/>
                    <a:p>
                      <a:endParaRPr lang="zh-TW" altLang="en-US"/>
                    </a:p>
                  </a:txBody>
                  <a:tcPr/>
                </a:tc>
                <a:tc>
                  <a:txBody>
                    <a:bodyPr/>
                    <a:lstStyle/>
                    <a:p>
                      <a:pPr>
                        <a:spcAft>
                          <a:spcPts val="0"/>
                        </a:spcAft>
                      </a:pPr>
                      <a:r>
                        <a:rPr lang="en-US" sz="1400" kern="100" dirty="0" err="1">
                          <a:latin typeface="Times New Roman"/>
                          <a:ea typeface="標楷體"/>
                        </a:rPr>
                        <a:t>android:duration</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tc>
                  <a:txBody>
                    <a:bodyPr/>
                    <a:lstStyle/>
                    <a:p>
                      <a:pPr>
                        <a:spcAft>
                          <a:spcPts val="0"/>
                        </a:spcAft>
                      </a:pPr>
                      <a:r>
                        <a:rPr lang="zh-TW" sz="1400" kern="100" dirty="0">
                          <a:latin typeface="Times New Roman"/>
                          <a:ea typeface="標楷體"/>
                        </a:rPr>
                        <a:t>同前面說明</a:t>
                      </a:r>
                      <a:endParaRPr lang="zh-TW" sz="1400" kern="100" dirty="0">
                        <a:latin typeface="Times New Roman"/>
                        <a:ea typeface="新細明體"/>
                      </a:endParaRPr>
                    </a:p>
                  </a:txBody>
                  <a:tcPr marL="27296" marR="27296" marT="0" marB="0">
                    <a:lnL>
                      <a:noFill/>
                    </a:lnL>
                    <a:lnR>
                      <a:noFill/>
                    </a:lnR>
                    <a:lnT w="1270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890EFF42-4803-45F5-86C7-85A2FAF8E842}" type="slidenum">
              <a:rPr kumimoji="0" lang="en-US" altLang="zh-TW" sz="1200">
                <a:latin typeface="Garamond" panose="02020404030301010803" pitchFamily="18" charset="0"/>
              </a:rPr>
              <a:pPr>
                <a:spcBef>
                  <a:spcPct val="0"/>
                </a:spcBef>
                <a:buClrTx/>
                <a:buSzTx/>
                <a:buFontTx/>
                <a:buNone/>
              </a:pPr>
              <a:t>39</a:t>
            </a:fld>
            <a:endParaRPr kumimoji="0" lang="en-US" altLang="zh-TW" sz="1200" dirty="0">
              <a:latin typeface="Garamond" panose="02020404030301010803" pitchFamily="18" charset="0"/>
            </a:endParaRPr>
          </a:p>
        </p:txBody>
      </p:sp>
      <p:sp>
        <p:nvSpPr>
          <p:cNvPr id="43011"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動畫資源檔範例</a:t>
            </a:r>
            <a:endParaRPr lang="en-US" altLang="zh-TW" sz="4000" dirty="0" smtClean="0">
              <a:ea typeface="標楷體" panose="03000509000000000000" pitchFamily="65" charset="-120"/>
            </a:endParaRPr>
          </a:p>
        </p:txBody>
      </p:sp>
      <p:sp>
        <p:nvSpPr>
          <p:cNvPr id="43012" name="Rectangle 5"/>
          <p:cNvSpPr>
            <a:spLocks noGrp="1" noChangeArrowheads="1"/>
          </p:cNvSpPr>
          <p:nvPr>
            <p:ph type="body" idx="1"/>
          </p:nvPr>
        </p:nvSpPr>
        <p:spPr>
          <a:xfrm>
            <a:off x="533400" y="990600"/>
            <a:ext cx="8229600" cy="5410200"/>
          </a:xfrm>
        </p:spPr>
        <p:txBody>
          <a:bodyPr/>
          <a:lstStyle/>
          <a:p>
            <a:pPr marL="0" indent="0"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anim_alpha_in.xml</a:t>
            </a:r>
            <a:r>
              <a:rPr lang="zh-TW" altLang="en-US" sz="2400" dirty="0" smtClean="0">
                <a:solidFill>
                  <a:schemeClr val="tx2"/>
                </a:solidFill>
                <a:ea typeface="標楷體" panose="03000509000000000000" pitchFamily="65" charset="-120"/>
              </a:rPr>
              <a:t> 從完全透明</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看不見</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到完全不透明</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正常顯示</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，總共費時</a:t>
            </a:r>
            <a:r>
              <a:rPr lang="en-US" altLang="zh-TW" sz="2400" dirty="0" smtClean="0">
                <a:solidFill>
                  <a:schemeClr val="tx2"/>
                </a:solidFill>
                <a:ea typeface="標楷體" panose="03000509000000000000" pitchFamily="65" charset="-120"/>
              </a:rPr>
              <a:t>3</a:t>
            </a:r>
            <a:r>
              <a:rPr lang="zh-TW" altLang="en-US" sz="2400" dirty="0" smtClean="0">
                <a:solidFill>
                  <a:schemeClr val="tx2"/>
                </a:solidFill>
                <a:ea typeface="標楷體" panose="03000509000000000000" pitchFamily="65" charset="-120"/>
              </a:rPr>
              <a:t>秒</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&lt;?xml version="1.0" encoding="utf-8"?&gt;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&lt;set </a:t>
            </a:r>
            <a:r>
              <a:rPr lang="en-US" altLang="zh-TW" sz="1600" dirty="0" err="1" smtClean="0">
                <a:solidFill>
                  <a:schemeClr val="tx2"/>
                </a:solidFill>
                <a:ea typeface="標楷體" panose="03000509000000000000" pitchFamily="65" charset="-120"/>
              </a:rPr>
              <a:t>xmlns:android</a:t>
            </a:r>
            <a:r>
              <a:rPr lang="en-US" altLang="zh-TW" sz="1600" dirty="0" smtClean="0">
                <a:solidFill>
                  <a:schemeClr val="tx2"/>
                </a:solidFill>
                <a:ea typeface="標楷體" panose="03000509000000000000" pitchFamily="65" charset="-120"/>
              </a:rPr>
              <a:t>="http://schemas.android.com/</a:t>
            </a:r>
            <a:r>
              <a:rPr lang="en-US" altLang="zh-TW" sz="1600" dirty="0" err="1" smtClean="0">
                <a:solidFill>
                  <a:schemeClr val="tx2"/>
                </a:solidFill>
                <a:ea typeface="標楷體" panose="03000509000000000000" pitchFamily="65" charset="-120"/>
              </a:rPr>
              <a:t>apk</a:t>
            </a:r>
            <a:r>
              <a:rPr lang="en-US" altLang="zh-TW" sz="1600" dirty="0" smtClean="0">
                <a:solidFill>
                  <a:schemeClr val="tx2"/>
                </a:solidFill>
                <a:ea typeface="標楷體" panose="03000509000000000000" pitchFamily="65" charset="-120"/>
              </a:rPr>
              <a:t>/res/android"&gt;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&lt;alpha </a:t>
            </a:r>
            <a:r>
              <a:rPr lang="en-US" altLang="zh-TW" sz="1600" dirty="0" err="1" smtClean="0">
                <a:solidFill>
                  <a:schemeClr val="tx2"/>
                </a:solidFill>
                <a:ea typeface="標楷體" panose="03000509000000000000" pitchFamily="65" charset="-120"/>
              </a:rPr>
              <a:t>android:interpolator</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android:anim</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linear_interpolator</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android:fromAlpha</a:t>
            </a:r>
            <a:r>
              <a:rPr lang="en-US" altLang="zh-TW" sz="1600" dirty="0" smtClean="0">
                <a:solidFill>
                  <a:schemeClr val="tx2"/>
                </a:solidFill>
                <a:ea typeface="標楷體" panose="03000509000000000000" pitchFamily="65" charset="-120"/>
              </a:rPr>
              <a:t>="0.0"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android:toAlpha</a:t>
            </a:r>
            <a:r>
              <a:rPr lang="en-US" altLang="zh-TW" sz="1600" dirty="0" smtClean="0">
                <a:solidFill>
                  <a:schemeClr val="tx2"/>
                </a:solidFill>
                <a:ea typeface="標楷體" panose="03000509000000000000" pitchFamily="65" charset="-120"/>
              </a:rPr>
              <a:t>="1.0"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&lt;/set&gt;</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4E29D6B5-B0DD-4DAD-96B3-027C10E28E0E}" type="slidenum">
              <a:rPr kumimoji="0" lang="en-US" altLang="zh-TW" sz="1200">
                <a:latin typeface="Garamond" panose="02020404030301010803" pitchFamily="18" charset="0"/>
              </a:rPr>
              <a:pPr algn="r" eaLnBrk="1" hangingPunct="1">
                <a:spcBef>
                  <a:spcPct val="0"/>
                </a:spcBef>
                <a:buClrTx/>
                <a:buSzTx/>
                <a:buFontTx/>
                <a:buNone/>
              </a:pPr>
              <a:t>4</a:t>
            </a:fld>
            <a:endParaRPr kumimoji="0" lang="en-US" altLang="zh-TW" sz="1200" dirty="0">
              <a:latin typeface="Garamond" panose="02020404030301010803" pitchFamily="18" charset="0"/>
            </a:endParaRPr>
          </a:p>
        </p:txBody>
      </p:sp>
      <p:sp>
        <p:nvSpPr>
          <p:cNvPr id="7171" name="Rectangle 4"/>
          <p:cNvSpPr>
            <a:spLocks noGrp="1" noChangeArrowheads="1"/>
          </p:cNvSpPr>
          <p:nvPr>
            <p:ph type="title" idx="4294967295"/>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err="1" smtClean="0">
                <a:ea typeface="標楷體" panose="03000509000000000000" pitchFamily="65" charset="-120"/>
              </a:rPr>
              <a:t>ImageButton</a:t>
            </a:r>
            <a:r>
              <a:rPr lang="zh-TW" altLang="en-US" sz="4000" dirty="0" smtClean="0">
                <a:ea typeface="標楷體" panose="03000509000000000000" pitchFamily="65" charset="-120"/>
              </a:rPr>
              <a:t>介面元件</a:t>
            </a:r>
            <a:endParaRPr lang="en-US" altLang="zh-TW" sz="4000" dirty="0" smtClean="0">
              <a:ea typeface="標楷體" panose="03000509000000000000" pitchFamily="65" charset="-120"/>
            </a:endParaRPr>
          </a:p>
        </p:txBody>
      </p:sp>
      <p:sp>
        <p:nvSpPr>
          <p:cNvPr id="7172" name="Rectangle 5"/>
          <p:cNvSpPr>
            <a:spLocks noGrp="1" noChangeArrowheads="1"/>
          </p:cNvSpPr>
          <p:nvPr>
            <p:ph type="body" idx="4294967295"/>
          </p:nvPr>
        </p:nvSpPr>
        <p:spPr>
          <a:xfrm>
            <a:off x="533400" y="1143000"/>
            <a:ext cx="8229600" cy="5257800"/>
          </a:xfrm>
        </p:spPr>
        <p:txBody>
          <a:bodyPr/>
          <a:lstStyle/>
          <a:p>
            <a:pPr marL="0" indent="0" eaLnBrk="1" hangingPunct="1">
              <a:buFont typeface="Wingdings" panose="05000000000000000000" pitchFamily="2" charset="2"/>
              <a:buNone/>
            </a:pPr>
            <a:r>
              <a:rPr lang="en-US" altLang="zh-TW" sz="2400" dirty="0" err="1" smtClean="0">
                <a:solidFill>
                  <a:schemeClr val="tx2"/>
                </a:solidFill>
                <a:ea typeface="標楷體" panose="03000509000000000000" pitchFamily="65" charset="-120"/>
              </a:rPr>
              <a:t>ImageButton</a:t>
            </a:r>
            <a:r>
              <a:rPr lang="zh-TW" altLang="en-US" sz="2400" dirty="0" smtClean="0">
                <a:solidFill>
                  <a:schemeClr val="tx2"/>
                </a:solidFill>
                <a:ea typeface="標楷體" panose="03000509000000000000" pitchFamily="65" charset="-120"/>
              </a:rPr>
              <a:t>介面元件和前面介紹過的</a:t>
            </a:r>
            <a:r>
              <a:rPr lang="en-US" altLang="zh-TW" sz="2400" dirty="0" smtClean="0">
                <a:solidFill>
                  <a:schemeClr val="tx2"/>
                </a:solidFill>
                <a:ea typeface="標楷體" panose="03000509000000000000" pitchFamily="65" charset="-120"/>
              </a:rPr>
              <a:t>Button</a:t>
            </a:r>
            <a:r>
              <a:rPr lang="zh-TW" altLang="en-US" sz="2400" dirty="0" smtClean="0">
                <a:solidFill>
                  <a:schemeClr val="tx2"/>
                </a:solidFill>
                <a:ea typeface="標楷體" panose="03000509000000000000" pitchFamily="65" charset="-120"/>
              </a:rPr>
              <a:t>組件功能完全相同，唯一的差別是</a:t>
            </a:r>
            <a:r>
              <a:rPr lang="en-US" altLang="zh-TW" sz="2400" dirty="0" smtClean="0">
                <a:solidFill>
                  <a:schemeClr val="tx2"/>
                </a:solidFill>
                <a:ea typeface="標楷體" panose="03000509000000000000" pitchFamily="65" charset="-120"/>
              </a:rPr>
              <a:t>Button</a:t>
            </a:r>
            <a:r>
              <a:rPr lang="zh-TW" altLang="en-US" sz="2400" dirty="0" smtClean="0">
                <a:solidFill>
                  <a:schemeClr val="tx2"/>
                </a:solidFill>
                <a:ea typeface="標楷體" panose="03000509000000000000" pitchFamily="65" charset="-120"/>
              </a:rPr>
              <a:t>元件上顯示的是文字，</a:t>
            </a:r>
            <a:r>
              <a:rPr lang="en-US" altLang="zh-TW" sz="2400" dirty="0" err="1" smtClean="0">
                <a:solidFill>
                  <a:schemeClr val="tx2"/>
                </a:solidFill>
                <a:ea typeface="標楷體" panose="03000509000000000000" pitchFamily="65" charset="-120"/>
              </a:rPr>
              <a:t>ImageButton</a:t>
            </a:r>
            <a:r>
              <a:rPr lang="zh-TW" altLang="en-US" sz="2400" dirty="0" smtClean="0">
                <a:solidFill>
                  <a:schemeClr val="tx2"/>
                </a:solidFill>
                <a:ea typeface="標楷體" panose="03000509000000000000" pitchFamily="65" charset="-120"/>
              </a:rPr>
              <a:t>元件上顯示的是影像，因此</a:t>
            </a:r>
            <a:r>
              <a:rPr lang="en-US" altLang="zh-TW" sz="2400" dirty="0" err="1" smtClean="0">
                <a:solidFill>
                  <a:schemeClr val="tx2"/>
                </a:solidFill>
                <a:ea typeface="標楷體" panose="03000509000000000000" pitchFamily="65" charset="-120"/>
              </a:rPr>
              <a:t>ImageButton</a:t>
            </a:r>
            <a:r>
              <a:rPr lang="zh-TW" altLang="en-US" sz="2400" dirty="0" smtClean="0">
                <a:solidFill>
                  <a:schemeClr val="tx2"/>
                </a:solidFill>
                <a:ea typeface="標楷體" panose="03000509000000000000" pitchFamily="65" charset="-120"/>
              </a:rPr>
              <a:t>讓我們可以用比較生動有趣的方式來表示按鈕。</a:t>
            </a:r>
            <a:r>
              <a:rPr lang="en-US" altLang="zh-TW" sz="2400" dirty="0" err="1" smtClean="0">
                <a:solidFill>
                  <a:schemeClr val="tx2"/>
                </a:solidFill>
                <a:ea typeface="標楷體" panose="03000509000000000000" pitchFamily="65" charset="-120"/>
              </a:rPr>
              <a:t>ImageButton</a:t>
            </a:r>
            <a:r>
              <a:rPr lang="zh-TW" altLang="en-US" sz="2400" dirty="0" smtClean="0">
                <a:solidFill>
                  <a:schemeClr val="tx2"/>
                </a:solidFill>
                <a:ea typeface="標楷體" panose="03000509000000000000" pitchFamily="65" charset="-120"/>
              </a:rPr>
              <a:t>元件上的影像必須置於專案的</a:t>
            </a:r>
            <a:r>
              <a:rPr lang="en-US" altLang="zh-TW" sz="2400" dirty="0" smtClean="0">
                <a:solidFill>
                  <a:schemeClr val="tx2"/>
                </a:solidFill>
                <a:ea typeface="標楷體" panose="03000509000000000000" pitchFamily="65" charset="-120"/>
              </a:rPr>
              <a:t>res/</a:t>
            </a:r>
            <a:r>
              <a:rPr lang="en-US" altLang="zh-TW" sz="2400" dirty="0" err="1" smtClean="0">
                <a:solidFill>
                  <a:schemeClr val="tx2"/>
                </a:solidFill>
                <a:ea typeface="標楷體" panose="03000509000000000000" pitchFamily="65" charset="-120"/>
              </a:rPr>
              <a:t>drawable</a:t>
            </a:r>
            <a:r>
              <a:rPr lang="zh-TW" altLang="en-US" sz="2400" dirty="0" smtClean="0">
                <a:solidFill>
                  <a:schemeClr val="tx2"/>
                </a:solidFill>
                <a:ea typeface="標楷體" panose="03000509000000000000" pitchFamily="65" charset="-120"/>
              </a:rPr>
              <a:t>資料夾裡面，影像檔的格式可以是</a:t>
            </a:r>
            <a:r>
              <a:rPr lang="en-US" altLang="zh-TW" sz="2400" dirty="0" err="1" smtClean="0">
                <a:solidFill>
                  <a:schemeClr val="tx2"/>
                </a:solidFill>
                <a:ea typeface="標楷體" panose="03000509000000000000" pitchFamily="65" charset="-120"/>
              </a:rPr>
              <a:t>png</a:t>
            </a:r>
            <a:r>
              <a:rPr lang="zh-TW" altLang="en-US" sz="2400" dirty="0" smtClean="0">
                <a:solidFill>
                  <a:schemeClr val="tx2"/>
                </a:solidFill>
                <a:ea typeface="標楷體" panose="03000509000000000000" pitchFamily="65" charset="-120"/>
              </a:rPr>
              <a:t>、</a:t>
            </a:r>
            <a:r>
              <a:rPr lang="en-US" altLang="zh-TW" sz="2400" dirty="0" smtClean="0">
                <a:solidFill>
                  <a:schemeClr val="tx2"/>
                </a:solidFill>
                <a:ea typeface="標楷體" panose="03000509000000000000" pitchFamily="65" charset="-120"/>
              </a:rPr>
              <a:t>jpg</a:t>
            </a:r>
            <a:r>
              <a:rPr lang="zh-TW" altLang="en-US" sz="2400" dirty="0" smtClean="0">
                <a:solidFill>
                  <a:schemeClr val="tx2"/>
                </a:solidFill>
                <a:ea typeface="標楷體" panose="03000509000000000000" pitchFamily="65" charset="-120"/>
              </a:rPr>
              <a:t>、</a:t>
            </a:r>
            <a:r>
              <a:rPr lang="zh-TW" altLang="zh-TW" sz="2400" dirty="0" smtClean="0">
                <a:solidFill>
                  <a:schemeClr val="tx2"/>
                </a:solidFill>
                <a:ea typeface="標楷體" panose="03000509000000000000" pitchFamily="65" charset="-120"/>
              </a:rPr>
              <a:t>、gif或是bmp，Android 4.0以上的版本還支持新的圖檔格式webp</a:t>
            </a:r>
            <a:r>
              <a:rPr lang="zh-TW" altLang="en-US" sz="2400" dirty="0" smtClean="0">
                <a:solidFill>
                  <a:schemeClr val="tx2"/>
                </a:solidFill>
                <a:ea typeface="標楷體" panose="03000509000000000000" pitchFamily="65" charset="-120"/>
              </a:rPr>
              <a:t>。</a:t>
            </a:r>
            <a:endParaRPr lang="en-US" altLang="zh-TW"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endParaRPr lang="en-US" altLang="zh-TW"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a:t>
            </a:r>
            <a:r>
              <a:rPr lang="en-US" altLang="zh-TW" sz="1600" dirty="0" err="1" smtClean="0">
                <a:solidFill>
                  <a:schemeClr val="tx2"/>
                </a:solidFill>
                <a:ea typeface="標楷體" panose="03000509000000000000" pitchFamily="65" charset="-120"/>
              </a:rPr>
              <a:t>ImageButton</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android:id</a:t>
            </a:r>
            <a:r>
              <a:rPr lang="en-US" altLang="zh-TW" sz="1600" dirty="0" smtClean="0">
                <a:solidFill>
                  <a:schemeClr val="tx2"/>
                </a:solidFill>
                <a:ea typeface="標楷體" panose="03000509000000000000" pitchFamily="65" charset="-120"/>
              </a:rPr>
              <a:t>="@+id/</a:t>
            </a:r>
            <a:r>
              <a:rPr lang="en-US" altLang="zh-TW" sz="1600" dirty="0" err="1" smtClean="0">
                <a:solidFill>
                  <a:schemeClr val="tx2"/>
                </a:solidFill>
                <a:ea typeface="標楷體" panose="03000509000000000000" pitchFamily="65" charset="-120"/>
              </a:rPr>
              <a:t>imgBtn</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android:layout_width</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wrap_content</a:t>
            </a:r>
            <a:r>
              <a:rPr lang="en-US" altLang="zh-TW" sz="1600" dirty="0" smtClean="0">
                <a:solidFill>
                  <a:schemeClr val="tx2"/>
                </a:solidFill>
                <a:ea typeface="標楷體" panose="03000509000000000000" pitchFamily="65" charset="-120"/>
              </a:rPr>
              <a:t>" </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android:layout_height</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wrap_content</a:t>
            </a:r>
            <a:r>
              <a:rPr lang="en-US" altLang="zh-TW" sz="1600" dirty="0" smtClean="0">
                <a:solidFill>
                  <a:schemeClr val="tx2"/>
                </a:solidFill>
                <a:ea typeface="標楷體" panose="03000509000000000000" pitchFamily="65" charset="-120"/>
              </a:rPr>
              <a:t>" </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android:src</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drawable</a:t>
            </a:r>
            <a:r>
              <a:rPr lang="en-US" altLang="zh-TW" sz="1600" dirty="0" smtClean="0">
                <a:solidFill>
                  <a:schemeClr val="tx2"/>
                </a:solidFill>
                <a:ea typeface="標楷體" panose="03000509000000000000" pitchFamily="65" charset="-120"/>
              </a:rPr>
              <a:t>/</a:t>
            </a:r>
            <a:r>
              <a:rPr lang="zh-TW" altLang="en-US" sz="1600" dirty="0" smtClean="0">
                <a:solidFill>
                  <a:schemeClr val="tx2"/>
                </a:solidFill>
                <a:ea typeface="標楷體" panose="03000509000000000000" pitchFamily="65" charset="-120"/>
              </a:rPr>
              <a:t>影像檔名</a:t>
            </a:r>
            <a:r>
              <a:rPr lang="en-US" altLang="zh-TW" sz="1600" dirty="0" smtClean="0">
                <a:solidFill>
                  <a:schemeClr val="tx2"/>
                </a:solidFill>
                <a:ea typeface="標楷體" panose="03000509000000000000" pitchFamily="65" charset="-120"/>
              </a:rPr>
              <a:t>"</a:t>
            </a:r>
            <a:endParaRPr lang="en-US" altLang="zh-TW" sz="16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/&gt;</a:t>
            </a:r>
          </a:p>
          <a:p>
            <a:pPr marL="0" indent="0" eaLnBrk="1" hangingPunct="1">
              <a:buFont typeface="Wingdings" panose="05000000000000000000" pitchFamily="2" charset="2"/>
              <a:buNone/>
            </a:pPr>
            <a:endParaRPr lang="zh-TW" altLang="en-US"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39227FB2-935A-454F-BF95-2BCA8B21DAD7}" type="slidenum">
              <a:rPr kumimoji="0" lang="en-US" altLang="zh-TW" sz="1200">
                <a:latin typeface="Garamond" panose="02020404030301010803" pitchFamily="18" charset="0"/>
              </a:rPr>
              <a:pPr>
                <a:spcBef>
                  <a:spcPct val="0"/>
                </a:spcBef>
                <a:buClrTx/>
                <a:buSzTx/>
                <a:buFontTx/>
                <a:buNone/>
              </a:pPr>
              <a:t>40</a:t>
            </a:fld>
            <a:endParaRPr kumimoji="0" lang="en-US" altLang="zh-TW" sz="1200" dirty="0">
              <a:latin typeface="Garamond" panose="02020404030301010803" pitchFamily="18" charset="0"/>
            </a:endParaRPr>
          </a:p>
        </p:txBody>
      </p:sp>
      <p:sp>
        <p:nvSpPr>
          <p:cNvPr id="44035"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動畫資源檔範例</a:t>
            </a:r>
            <a:endParaRPr lang="en-US" altLang="zh-TW" sz="4000" dirty="0" smtClean="0">
              <a:ea typeface="標楷體" panose="03000509000000000000" pitchFamily="65" charset="-120"/>
            </a:endParaRPr>
          </a:p>
        </p:txBody>
      </p:sp>
      <p:sp>
        <p:nvSpPr>
          <p:cNvPr id="44036" name="Rectangle 5"/>
          <p:cNvSpPr>
            <a:spLocks noGrp="1" noChangeArrowheads="1"/>
          </p:cNvSpPr>
          <p:nvPr>
            <p:ph type="body" idx="1"/>
          </p:nvPr>
        </p:nvSpPr>
        <p:spPr>
          <a:xfrm>
            <a:off x="533400" y="990600"/>
            <a:ext cx="8229600" cy="5410200"/>
          </a:xfrm>
        </p:spPr>
        <p:txBody>
          <a:bodyPr/>
          <a:lstStyle/>
          <a:p>
            <a:pPr marL="0" indent="0"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anim_alpha_out.xml</a:t>
            </a:r>
            <a:r>
              <a:rPr lang="zh-TW" altLang="en-US" sz="2400" dirty="0" smtClean="0">
                <a:solidFill>
                  <a:schemeClr val="tx2"/>
                </a:solidFill>
                <a:ea typeface="標楷體" panose="03000509000000000000" pitchFamily="65" charset="-120"/>
              </a:rPr>
              <a:t> 從完全不透明</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正常顯示</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到完全透明</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看不見</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 ，總共費時</a:t>
            </a:r>
            <a:r>
              <a:rPr lang="en-US" altLang="zh-TW" sz="2400" dirty="0" smtClean="0">
                <a:solidFill>
                  <a:schemeClr val="tx2"/>
                </a:solidFill>
                <a:ea typeface="標楷體" panose="03000509000000000000" pitchFamily="65" charset="-120"/>
              </a:rPr>
              <a:t>3</a:t>
            </a:r>
            <a:r>
              <a:rPr lang="zh-TW" altLang="en-US" sz="2400" dirty="0" smtClean="0">
                <a:solidFill>
                  <a:schemeClr val="tx2"/>
                </a:solidFill>
                <a:ea typeface="標楷體" panose="03000509000000000000" pitchFamily="65" charset="-120"/>
              </a:rPr>
              <a:t>秒</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&lt;?xml version="1.0" encoding="utf-8"?&gt;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&lt;set </a:t>
            </a:r>
            <a:r>
              <a:rPr lang="en-US" altLang="zh-TW" sz="1600" dirty="0" err="1" smtClean="0">
                <a:solidFill>
                  <a:schemeClr val="tx2"/>
                </a:solidFill>
                <a:ea typeface="標楷體" panose="03000509000000000000" pitchFamily="65" charset="-120"/>
              </a:rPr>
              <a:t>xmlns:android</a:t>
            </a:r>
            <a:r>
              <a:rPr lang="en-US" altLang="zh-TW" sz="1600" dirty="0" smtClean="0">
                <a:solidFill>
                  <a:schemeClr val="tx2"/>
                </a:solidFill>
                <a:ea typeface="標楷體" panose="03000509000000000000" pitchFamily="65" charset="-120"/>
              </a:rPr>
              <a:t>="http://schemas.android.com/</a:t>
            </a:r>
            <a:r>
              <a:rPr lang="en-US" altLang="zh-TW" sz="1600" dirty="0" err="1" smtClean="0">
                <a:solidFill>
                  <a:schemeClr val="tx2"/>
                </a:solidFill>
                <a:ea typeface="標楷體" panose="03000509000000000000" pitchFamily="65" charset="-120"/>
              </a:rPr>
              <a:t>apk</a:t>
            </a:r>
            <a:r>
              <a:rPr lang="en-US" altLang="zh-TW" sz="1600" dirty="0" smtClean="0">
                <a:solidFill>
                  <a:schemeClr val="tx2"/>
                </a:solidFill>
                <a:ea typeface="標楷體" panose="03000509000000000000" pitchFamily="65" charset="-120"/>
              </a:rPr>
              <a:t>/res/android"&gt;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&lt;alpha </a:t>
            </a:r>
            <a:r>
              <a:rPr lang="en-US" altLang="zh-TW" sz="1600" dirty="0" err="1" smtClean="0">
                <a:solidFill>
                  <a:schemeClr val="tx2"/>
                </a:solidFill>
                <a:ea typeface="標楷體" panose="03000509000000000000" pitchFamily="65" charset="-120"/>
              </a:rPr>
              <a:t>android:interpolator</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android:anim</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linear_interpolator</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android:fromAlpha</a:t>
            </a:r>
            <a:r>
              <a:rPr lang="en-US" altLang="zh-TW" sz="1600" dirty="0" smtClean="0">
                <a:solidFill>
                  <a:schemeClr val="tx2"/>
                </a:solidFill>
                <a:ea typeface="標楷體" panose="03000509000000000000" pitchFamily="65" charset="-120"/>
              </a:rPr>
              <a:t>="1.0"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android:toAlpha</a:t>
            </a:r>
            <a:r>
              <a:rPr lang="en-US" altLang="zh-TW" sz="1600" dirty="0" smtClean="0">
                <a:solidFill>
                  <a:schemeClr val="tx2"/>
                </a:solidFill>
                <a:ea typeface="標楷體" panose="03000509000000000000" pitchFamily="65" charset="-120"/>
              </a:rPr>
              <a:t>="0.0"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&lt;/set&gt;</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78CC12E6-3F54-44E9-9352-07C910C54C37}" type="slidenum">
              <a:rPr kumimoji="0" lang="en-US" altLang="zh-TW" sz="1200">
                <a:latin typeface="Garamond" panose="02020404030301010803" pitchFamily="18" charset="0"/>
              </a:rPr>
              <a:pPr>
                <a:spcBef>
                  <a:spcPct val="0"/>
                </a:spcBef>
                <a:buClrTx/>
                <a:buSzTx/>
                <a:buFontTx/>
                <a:buNone/>
              </a:pPr>
              <a:t>41</a:t>
            </a:fld>
            <a:endParaRPr kumimoji="0" lang="en-US" altLang="zh-TW" sz="1200" dirty="0">
              <a:latin typeface="Garamond" panose="02020404030301010803" pitchFamily="18" charset="0"/>
            </a:endParaRPr>
          </a:p>
        </p:txBody>
      </p:sp>
      <p:sp>
        <p:nvSpPr>
          <p:cNvPr id="45059" name="Rectangle 4"/>
          <p:cNvSpPr>
            <a:spLocks noGrp="1" noChangeArrowheads="1"/>
          </p:cNvSpPr>
          <p:nvPr>
            <p:ph type="title"/>
          </p:nvPr>
        </p:nvSpPr>
        <p:spPr>
          <a:xfrm>
            <a:off x="381000" y="228600"/>
            <a:ext cx="8763000" cy="762000"/>
          </a:xfrm>
        </p:spPr>
        <p:txBody>
          <a:bodyPr/>
          <a:lstStyle/>
          <a:p>
            <a:pPr eaLnBrk="1" hangingPunct="1"/>
            <a:r>
              <a:rPr lang="zh-TW" altLang="en-US" sz="3200" dirty="0" smtClean="0">
                <a:ea typeface="標楷體" panose="03000509000000000000" pitchFamily="65" charset="-120"/>
              </a:rPr>
              <a:t>動畫資源檔範例</a:t>
            </a:r>
            <a:endParaRPr lang="en-US" altLang="zh-TW" sz="3200" dirty="0" smtClean="0">
              <a:ea typeface="標楷體" panose="03000509000000000000" pitchFamily="65" charset="-120"/>
            </a:endParaRPr>
          </a:p>
        </p:txBody>
      </p:sp>
      <p:sp>
        <p:nvSpPr>
          <p:cNvPr id="45060" name="Rectangle 5"/>
          <p:cNvSpPr>
            <a:spLocks noGrp="1" noChangeArrowheads="1"/>
          </p:cNvSpPr>
          <p:nvPr>
            <p:ph type="body" idx="1"/>
          </p:nvPr>
        </p:nvSpPr>
        <p:spPr>
          <a:xfrm>
            <a:off x="533400" y="609600"/>
            <a:ext cx="8458200" cy="5791200"/>
          </a:xfrm>
        </p:spPr>
        <p:txBody>
          <a:bodyPr/>
          <a:lstStyle/>
          <a:p>
            <a:pPr marL="0" indent="0" eaLnBrk="1" hangingPunct="1">
              <a:buFont typeface="Wingdings" panose="05000000000000000000" pitchFamily="2" charset="2"/>
              <a:buNone/>
            </a:pPr>
            <a:r>
              <a:rPr lang="en-US" altLang="zh-TW" sz="2000" dirty="0" smtClean="0">
                <a:solidFill>
                  <a:schemeClr val="tx2"/>
                </a:solidFill>
                <a:ea typeface="標楷體" panose="03000509000000000000" pitchFamily="65" charset="-120"/>
              </a:rPr>
              <a:t>anim_scale_rotate_in.xml</a:t>
            </a:r>
            <a:r>
              <a:rPr lang="zh-TW" altLang="en-US" sz="2000" dirty="0" smtClean="0">
                <a:solidFill>
                  <a:schemeClr val="tx2"/>
                </a:solidFill>
                <a:ea typeface="標楷體" panose="03000509000000000000" pitchFamily="65" charset="-120"/>
              </a:rPr>
              <a:t> 從看不見放大到正常大小並加上旋轉效果 ，總共費時</a:t>
            </a:r>
            <a:r>
              <a:rPr lang="en-US" altLang="zh-TW" sz="2000" dirty="0" smtClean="0">
                <a:solidFill>
                  <a:schemeClr val="tx2"/>
                </a:solidFill>
                <a:ea typeface="標楷體" panose="03000509000000000000" pitchFamily="65" charset="-120"/>
              </a:rPr>
              <a:t>3</a:t>
            </a:r>
            <a:r>
              <a:rPr lang="zh-TW" altLang="en-US" sz="2000" dirty="0" smtClean="0">
                <a:solidFill>
                  <a:schemeClr val="tx2"/>
                </a:solidFill>
                <a:ea typeface="標楷體" panose="03000509000000000000" pitchFamily="65" charset="-120"/>
              </a:rPr>
              <a:t>秒</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400" dirty="0" smtClean="0">
                <a:solidFill>
                  <a:schemeClr val="tx2"/>
                </a:solidFill>
                <a:ea typeface="標楷體" panose="03000509000000000000" pitchFamily="65" charset="-120"/>
              </a:rPr>
              <a:t>&lt;?xml version="1.0" encoding="utf-8"?&gt;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&lt;set </a:t>
            </a:r>
            <a:r>
              <a:rPr lang="en-US" altLang="zh-TW" sz="1400" dirty="0" err="1" smtClean="0">
                <a:solidFill>
                  <a:schemeClr val="tx2"/>
                </a:solidFill>
                <a:ea typeface="標楷體" panose="03000509000000000000" pitchFamily="65" charset="-120"/>
              </a:rPr>
              <a:t>xmlns:android</a:t>
            </a:r>
            <a:r>
              <a:rPr lang="en-US" altLang="zh-TW" sz="1400" dirty="0" smtClean="0">
                <a:solidFill>
                  <a:schemeClr val="tx2"/>
                </a:solidFill>
                <a:ea typeface="標楷體" panose="03000509000000000000" pitchFamily="65" charset="-120"/>
              </a:rPr>
              <a:t>="http://schemas.android.com/</a:t>
            </a:r>
            <a:r>
              <a:rPr lang="en-US" altLang="zh-TW" sz="1400" dirty="0" err="1" smtClean="0">
                <a:solidFill>
                  <a:schemeClr val="tx2"/>
                </a:solidFill>
                <a:ea typeface="標楷體" panose="03000509000000000000" pitchFamily="65" charset="-120"/>
              </a:rPr>
              <a:t>apk</a:t>
            </a:r>
            <a:r>
              <a:rPr lang="en-US" altLang="zh-TW" sz="1400" dirty="0" smtClean="0">
                <a:solidFill>
                  <a:schemeClr val="tx2"/>
                </a:solidFill>
                <a:ea typeface="標楷體" panose="03000509000000000000" pitchFamily="65" charset="-120"/>
              </a:rPr>
              <a:t>/res/android"&gt;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&lt;scale </a:t>
            </a:r>
            <a:r>
              <a:rPr lang="en-US" altLang="zh-TW" sz="1400" dirty="0" err="1" smtClean="0">
                <a:solidFill>
                  <a:schemeClr val="tx2"/>
                </a:solidFill>
                <a:ea typeface="標楷體" panose="03000509000000000000" pitchFamily="65" charset="-120"/>
              </a:rPr>
              <a:t>android:interpolator</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android:anim</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linear_interpolator</a:t>
            </a:r>
            <a:r>
              <a:rPr lang="en-US" altLang="zh-TW" sz="1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android:fromXScale</a:t>
            </a:r>
            <a:r>
              <a:rPr lang="en-US" altLang="zh-TW" sz="1400" dirty="0" smtClean="0">
                <a:solidFill>
                  <a:schemeClr val="tx2"/>
                </a:solidFill>
                <a:ea typeface="標楷體" panose="03000509000000000000" pitchFamily="65" charset="-120"/>
              </a:rPr>
              <a:t>="0.0"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android:toXScale</a:t>
            </a:r>
            <a:r>
              <a:rPr lang="en-US" altLang="zh-TW" sz="1400" dirty="0" smtClean="0">
                <a:solidFill>
                  <a:schemeClr val="tx2"/>
                </a:solidFill>
                <a:ea typeface="標楷體" panose="03000509000000000000" pitchFamily="65" charset="-120"/>
              </a:rPr>
              <a:t>="1.0"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android:fromYScale</a:t>
            </a:r>
            <a:r>
              <a:rPr lang="en-US" altLang="zh-TW" sz="1400" dirty="0" smtClean="0">
                <a:solidFill>
                  <a:schemeClr val="tx2"/>
                </a:solidFill>
                <a:ea typeface="標楷體" panose="03000509000000000000" pitchFamily="65" charset="-120"/>
              </a:rPr>
              <a:t>="0.0"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android:toYScale</a:t>
            </a:r>
            <a:r>
              <a:rPr lang="en-US" altLang="zh-TW" sz="1400" dirty="0" smtClean="0">
                <a:solidFill>
                  <a:schemeClr val="tx2"/>
                </a:solidFill>
                <a:ea typeface="標楷體" panose="03000509000000000000" pitchFamily="65" charset="-120"/>
              </a:rPr>
              <a:t>="1.0"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android:pivotX</a:t>
            </a:r>
            <a:r>
              <a:rPr lang="en-US" altLang="zh-TW" sz="14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android:pivotY</a:t>
            </a:r>
            <a:r>
              <a:rPr lang="en-US" altLang="zh-TW" sz="14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android:startOffset</a:t>
            </a:r>
            <a:r>
              <a:rPr lang="en-US" altLang="zh-TW" sz="14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android:duration</a:t>
            </a:r>
            <a:r>
              <a:rPr lang="en-US" altLang="zh-TW" sz="14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/&gt;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&lt;rotate	</a:t>
            </a:r>
            <a:r>
              <a:rPr lang="en-US" altLang="zh-TW" sz="1400" dirty="0" err="1" smtClean="0">
                <a:solidFill>
                  <a:schemeClr val="tx2"/>
                </a:solidFill>
                <a:ea typeface="標楷體" panose="03000509000000000000" pitchFamily="65" charset="-120"/>
              </a:rPr>
              <a:t>android:interpolator</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android:anim</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accelerate_decelerate_interpolator</a:t>
            </a:r>
            <a:r>
              <a:rPr lang="en-US" altLang="zh-TW" sz="1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android:fromDegrees</a:t>
            </a:r>
            <a:r>
              <a:rPr lang="en-US" altLang="zh-TW" sz="1400" dirty="0" smtClean="0">
                <a:solidFill>
                  <a:schemeClr val="tx2"/>
                </a:solidFill>
                <a:ea typeface="標楷體" panose="03000509000000000000" pitchFamily="65" charset="-120"/>
              </a:rPr>
              <a:t>="0"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android:toDegrees</a:t>
            </a:r>
            <a:r>
              <a:rPr lang="en-US" altLang="zh-TW" sz="1400" dirty="0" smtClean="0">
                <a:solidFill>
                  <a:schemeClr val="tx2"/>
                </a:solidFill>
                <a:ea typeface="標楷體" panose="03000509000000000000" pitchFamily="65" charset="-120"/>
              </a:rPr>
              <a:t>="360"       </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android:pivotX</a:t>
            </a:r>
            <a:r>
              <a:rPr lang="en-US" altLang="zh-TW" sz="14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android:pivotY</a:t>
            </a:r>
            <a:r>
              <a:rPr lang="en-US" altLang="zh-TW" sz="14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android:startOffset</a:t>
            </a:r>
            <a:r>
              <a:rPr lang="en-US" altLang="zh-TW" sz="14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android:duration</a:t>
            </a:r>
            <a:r>
              <a:rPr lang="en-US" altLang="zh-TW" sz="14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/&gt;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&lt;/set&gt;</a:t>
            </a: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502BC85-D4A7-4980-B506-DEB90785219C}" type="slidenum">
              <a:rPr kumimoji="0" lang="en-US" altLang="zh-TW" sz="1200">
                <a:latin typeface="Garamond" panose="02020404030301010803" pitchFamily="18" charset="0"/>
              </a:rPr>
              <a:pPr>
                <a:spcBef>
                  <a:spcPct val="0"/>
                </a:spcBef>
                <a:buClrTx/>
                <a:buSzTx/>
                <a:buFontTx/>
                <a:buNone/>
              </a:pPr>
              <a:t>42</a:t>
            </a:fld>
            <a:endParaRPr kumimoji="0" lang="en-US" altLang="zh-TW" sz="1200" dirty="0">
              <a:latin typeface="Garamond" panose="02020404030301010803" pitchFamily="18" charset="0"/>
            </a:endParaRPr>
          </a:p>
        </p:txBody>
      </p:sp>
      <p:sp>
        <p:nvSpPr>
          <p:cNvPr id="46083" name="Rectangle 4"/>
          <p:cNvSpPr>
            <a:spLocks noGrp="1" noChangeArrowheads="1"/>
          </p:cNvSpPr>
          <p:nvPr>
            <p:ph type="title"/>
          </p:nvPr>
        </p:nvSpPr>
        <p:spPr>
          <a:xfrm>
            <a:off x="381000" y="228600"/>
            <a:ext cx="8763000" cy="762000"/>
          </a:xfrm>
        </p:spPr>
        <p:txBody>
          <a:bodyPr/>
          <a:lstStyle/>
          <a:p>
            <a:pPr eaLnBrk="1" hangingPunct="1"/>
            <a:r>
              <a:rPr lang="zh-TW" altLang="en-US" sz="3200" dirty="0" smtClean="0">
                <a:ea typeface="標楷體" panose="03000509000000000000" pitchFamily="65" charset="-120"/>
              </a:rPr>
              <a:t>動畫資源檔範例</a:t>
            </a:r>
            <a:endParaRPr lang="en-US" altLang="zh-TW" sz="3200" dirty="0" smtClean="0">
              <a:ea typeface="標楷體" panose="03000509000000000000" pitchFamily="65" charset="-120"/>
            </a:endParaRPr>
          </a:p>
        </p:txBody>
      </p:sp>
      <p:sp>
        <p:nvSpPr>
          <p:cNvPr id="46084" name="Rectangle 5"/>
          <p:cNvSpPr>
            <a:spLocks noGrp="1" noChangeArrowheads="1"/>
          </p:cNvSpPr>
          <p:nvPr>
            <p:ph type="body" idx="1"/>
          </p:nvPr>
        </p:nvSpPr>
        <p:spPr>
          <a:xfrm>
            <a:off x="533400" y="609600"/>
            <a:ext cx="8458200" cy="5791200"/>
          </a:xfrm>
        </p:spPr>
        <p:txBody>
          <a:bodyPr/>
          <a:lstStyle/>
          <a:p>
            <a:pPr marL="0" indent="0" eaLnBrk="1" hangingPunct="1">
              <a:buFont typeface="Wingdings" panose="05000000000000000000" pitchFamily="2" charset="2"/>
              <a:buNone/>
            </a:pPr>
            <a:r>
              <a:rPr lang="en-US" altLang="zh-TW" sz="2000" dirty="0" smtClean="0">
                <a:solidFill>
                  <a:schemeClr val="tx2"/>
                </a:solidFill>
                <a:ea typeface="標楷體" panose="03000509000000000000" pitchFamily="65" charset="-120"/>
              </a:rPr>
              <a:t>anim_scale_rotate_out.xml</a:t>
            </a:r>
            <a:r>
              <a:rPr lang="zh-TW" altLang="en-US" sz="2000" dirty="0" smtClean="0">
                <a:solidFill>
                  <a:schemeClr val="tx2"/>
                </a:solidFill>
                <a:ea typeface="標楷體" panose="03000509000000000000" pitchFamily="65" charset="-120"/>
              </a:rPr>
              <a:t> 從正常大小縮小到看不見並加上旋轉效果 ，總共費時</a:t>
            </a:r>
            <a:r>
              <a:rPr lang="en-US" altLang="zh-TW" sz="2000" dirty="0" smtClean="0">
                <a:solidFill>
                  <a:schemeClr val="tx2"/>
                </a:solidFill>
                <a:ea typeface="標楷體" panose="03000509000000000000" pitchFamily="65" charset="-120"/>
              </a:rPr>
              <a:t>3</a:t>
            </a:r>
            <a:r>
              <a:rPr lang="zh-TW" altLang="en-US" sz="2000" dirty="0" smtClean="0">
                <a:solidFill>
                  <a:schemeClr val="tx2"/>
                </a:solidFill>
                <a:ea typeface="標楷體" panose="03000509000000000000" pitchFamily="65" charset="-120"/>
              </a:rPr>
              <a:t>秒</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400" dirty="0" smtClean="0">
                <a:solidFill>
                  <a:schemeClr val="tx2"/>
                </a:solidFill>
                <a:ea typeface="標楷體" panose="03000509000000000000" pitchFamily="65" charset="-120"/>
              </a:rPr>
              <a:t>&lt;?xml version="1.0" encoding="utf-8"?&gt;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&lt;set </a:t>
            </a:r>
            <a:r>
              <a:rPr lang="en-US" altLang="zh-TW" sz="1400" dirty="0" err="1" smtClean="0">
                <a:solidFill>
                  <a:schemeClr val="tx2"/>
                </a:solidFill>
                <a:ea typeface="標楷體" panose="03000509000000000000" pitchFamily="65" charset="-120"/>
              </a:rPr>
              <a:t>xmlns:android</a:t>
            </a:r>
            <a:r>
              <a:rPr lang="en-US" altLang="zh-TW" sz="1400" dirty="0" smtClean="0">
                <a:solidFill>
                  <a:schemeClr val="tx2"/>
                </a:solidFill>
                <a:ea typeface="標楷體" panose="03000509000000000000" pitchFamily="65" charset="-120"/>
              </a:rPr>
              <a:t>="http://schemas.android.com/</a:t>
            </a:r>
            <a:r>
              <a:rPr lang="en-US" altLang="zh-TW" sz="1400" dirty="0" err="1" smtClean="0">
                <a:solidFill>
                  <a:schemeClr val="tx2"/>
                </a:solidFill>
                <a:ea typeface="標楷體" panose="03000509000000000000" pitchFamily="65" charset="-120"/>
              </a:rPr>
              <a:t>apk</a:t>
            </a:r>
            <a:r>
              <a:rPr lang="en-US" altLang="zh-TW" sz="1400" dirty="0" smtClean="0">
                <a:solidFill>
                  <a:schemeClr val="tx2"/>
                </a:solidFill>
                <a:ea typeface="標楷體" panose="03000509000000000000" pitchFamily="65" charset="-120"/>
              </a:rPr>
              <a:t>/res/android"&gt;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&lt;scale </a:t>
            </a:r>
            <a:r>
              <a:rPr lang="en-US" altLang="zh-TW" sz="1400" dirty="0" err="1" smtClean="0">
                <a:solidFill>
                  <a:schemeClr val="tx2"/>
                </a:solidFill>
                <a:ea typeface="標楷體" panose="03000509000000000000" pitchFamily="65" charset="-120"/>
              </a:rPr>
              <a:t>android:interpolator</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android:anim</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linear_interpolator</a:t>
            </a:r>
            <a:r>
              <a:rPr lang="en-US" altLang="zh-TW" sz="1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android:fromXScale</a:t>
            </a:r>
            <a:r>
              <a:rPr lang="en-US" altLang="zh-TW" sz="1400" dirty="0" smtClean="0">
                <a:solidFill>
                  <a:schemeClr val="tx2"/>
                </a:solidFill>
                <a:ea typeface="標楷體" panose="03000509000000000000" pitchFamily="65" charset="-120"/>
              </a:rPr>
              <a:t>="1.0"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android:toXScale</a:t>
            </a:r>
            <a:r>
              <a:rPr lang="en-US" altLang="zh-TW" sz="1400" dirty="0" smtClean="0">
                <a:solidFill>
                  <a:schemeClr val="tx2"/>
                </a:solidFill>
                <a:ea typeface="標楷體" panose="03000509000000000000" pitchFamily="65" charset="-120"/>
              </a:rPr>
              <a:t>="0.0"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android:fromYScale</a:t>
            </a:r>
            <a:r>
              <a:rPr lang="en-US" altLang="zh-TW" sz="1400" dirty="0" smtClean="0">
                <a:solidFill>
                  <a:schemeClr val="tx2"/>
                </a:solidFill>
                <a:ea typeface="標楷體" panose="03000509000000000000" pitchFamily="65" charset="-120"/>
              </a:rPr>
              <a:t>="1.0"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android:toYScale</a:t>
            </a:r>
            <a:r>
              <a:rPr lang="en-US" altLang="zh-TW" sz="1400" dirty="0" smtClean="0">
                <a:solidFill>
                  <a:schemeClr val="tx2"/>
                </a:solidFill>
                <a:ea typeface="標楷體" panose="03000509000000000000" pitchFamily="65" charset="-120"/>
              </a:rPr>
              <a:t>="0.0"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android:pivotX</a:t>
            </a:r>
            <a:r>
              <a:rPr lang="en-US" altLang="zh-TW" sz="14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android:pivotY</a:t>
            </a:r>
            <a:r>
              <a:rPr lang="en-US" altLang="zh-TW" sz="14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android:duration</a:t>
            </a:r>
            <a:r>
              <a:rPr lang="en-US" altLang="zh-TW" sz="14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/&gt;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&lt;rotate</a:t>
            </a:r>
            <a:r>
              <a:rPr lang="zh-TW" altLang="en-US"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android:interpolator</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android:anim</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accelerate_decelerate_interpolator</a:t>
            </a:r>
            <a:r>
              <a:rPr lang="en-US" altLang="zh-TW" sz="1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android:fromDegrees</a:t>
            </a:r>
            <a:r>
              <a:rPr lang="en-US" altLang="zh-TW" sz="1400" dirty="0" smtClean="0">
                <a:solidFill>
                  <a:schemeClr val="tx2"/>
                </a:solidFill>
                <a:ea typeface="標楷體" panose="03000509000000000000" pitchFamily="65" charset="-120"/>
              </a:rPr>
              <a:t>="0"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android:toDegrees</a:t>
            </a:r>
            <a:r>
              <a:rPr lang="en-US" altLang="zh-TW" sz="1400" dirty="0" smtClean="0">
                <a:solidFill>
                  <a:schemeClr val="tx2"/>
                </a:solidFill>
                <a:ea typeface="標楷體" panose="03000509000000000000" pitchFamily="65" charset="-120"/>
              </a:rPr>
              <a:t>="360"       </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android:pivotX</a:t>
            </a:r>
            <a:r>
              <a:rPr lang="en-US" altLang="zh-TW" sz="14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android:pivotY</a:t>
            </a:r>
            <a:r>
              <a:rPr lang="en-US" altLang="zh-TW" sz="14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android:duration</a:t>
            </a:r>
            <a:r>
              <a:rPr lang="en-US" altLang="zh-TW" sz="14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/&gt;</a:t>
            </a:r>
          </a:p>
          <a:p>
            <a:pPr marL="0" indent="0"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&lt;/set&gt;</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A397490-F06F-452B-BD1E-26CDEFD092B3}" type="slidenum">
              <a:rPr kumimoji="0" lang="en-US" altLang="zh-TW" sz="1200">
                <a:latin typeface="Garamond" panose="02020404030301010803" pitchFamily="18" charset="0"/>
              </a:rPr>
              <a:pPr>
                <a:spcBef>
                  <a:spcPct val="0"/>
                </a:spcBef>
                <a:buClrTx/>
                <a:buSzTx/>
                <a:buFontTx/>
                <a:buNone/>
              </a:pPr>
              <a:t>43</a:t>
            </a:fld>
            <a:endParaRPr kumimoji="0" lang="en-US" altLang="zh-TW" sz="1200" dirty="0">
              <a:latin typeface="Garamond" panose="02020404030301010803" pitchFamily="18" charset="0"/>
            </a:endParaRPr>
          </a:p>
        </p:txBody>
      </p:sp>
      <p:sp>
        <p:nvSpPr>
          <p:cNvPr id="47107"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動畫資源檔範例</a:t>
            </a:r>
            <a:endParaRPr lang="en-US" altLang="zh-TW" sz="4000" dirty="0" smtClean="0">
              <a:ea typeface="標楷體" panose="03000509000000000000" pitchFamily="65" charset="-120"/>
            </a:endParaRPr>
          </a:p>
        </p:txBody>
      </p:sp>
      <p:sp>
        <p:nvSpPr>
          <p:cNvPr id="47108" name="Rectangle 5"/>
          <p:cNvSpPr>
            <a:spLocks noGrp="1" noChangeArrowheads="1"/>
          </p:cNvSpPr>
          <p:nvPr>
            <p:ph type="body" idx="1"/>
          </p:nvPr>
        </p:nvSpPr>
        <p:spPr>
          <a:xfrm>
            <a:off x="533400" y="990600"/>
            <a:ext cx="8229600" cy="5410200"/>
          </a:xfrm>
        </p:spPr>
        <p:txBody>
          <a:bodyPr/>
          <a:lstStyle/>
          <a:p>
            <a:pPr marL="0" indent="0"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anim_trans_in.xml</a:t>
            </a:r>
            <a:r>
              <a:rPr lang="zh-TW" altLang="en-US" sz="2400" dirty="0" smtClean="0">
                <a:solidFill>
                  <a:schemeClr val="tx2"/>
                </a:solidFill>
                <a:ea typeface="標楷體" panose="03000509000000000000" pitchFamily="65" charset="-120"/>
              </a:rPr>
              <a:t> 將影像從螢幕上方移動到正常位置，總共費時</a:t>
            </a:r>
            <a:r>
              <a:rPr lang="en-US" altLang="zh-TW" sz="2400" dirty="0" smtClean="0">
                <a:solidFill>
                  <a:schemeClr val="tx2"/>
                </a:solidFill>
                <a:ea typeface="標楷體" panose="03000509000000000000" pitchFamily="65" charset="-120"/>
              </a:rPr>
              <a:t>3</a:t>
            </a:r>
            <a:r>
              <a:rPr lang="zh-TW" altLang="en-US" sz="2400" dirty="0" smtClean="0">
                <a:solidFill>
                  <a:schemeClr val="tx2"/>
                </a:solidFill>
                <a:ea typeface="標楷體" panose="03000509000000000000" pitchFamily="65" charset="-120"/>
              </a:rPr>
              <a:t>秒</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&lt;?xml version="1.0" encoding="utf-8"?&gt;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&lt;set </a:t>
            </a:r>
            <a:r>
              <a:rPr lang="en-US" altLang="zh-TW" sz="1600" dirty="0" err="1" smtClean="0">
                <a:solidFill>
                  <a:schemeClr val="tx2"/>
                </a:solidFill>
                <a:ea typeface="標楷體" panose="03000509000000000000" pitchFamily="65" charset="-120"/>
              </a:rPr>
              <a:t>xmlns:android</a:t>
            </a:r>
            <a:r>
              <a:rPr lang="en-US" altLang="zh-TW" sz="1600" dirty="0" smtClean="0">
                <a:solidFill>
                  <a:schemeClr val="tx2"/>
                </a:solidFill>
                <a:ea typeface="標楷體" panose="03000509000000000000" pitchFamily="65" charset="-120"/>
              </a:rPr>
              <a:t>="http://schemas.android.com/</a:t>
            </a:r>
            <a:r>
              <a:rPr lang="en-US" altLang="zh-TW" sz="1600" dirty="0" err="1" smtClean="0">
                <a:solidFill>
                  <a:schemeClr val="tx2"/>
                </a:solidFill>
                <a:ea typeface="標楷體" panose="03000509000000000000" pitchFamily="65" charset="-120"/>
              </a:rPr>
              <a:t>apk</a:t>
            </a:r>
            <a:r>
              <a:rPr lang="en-US" altLang="zh-TW" sz="1600" dirty="0" smtClean="0">
                <a:solidFill>
                  <a:schemeClr val="tx2"/>
                </a:solidFill>
                <a:ea typeface="標楷體" panose="03000509000000000000" pitchFamily="65" charset="-120"/>
              </a:rPr>
              <a:t>/res/android"&gt;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&lt;translate </a:t>
            </a:r>
            <a:r>
              <a:rPr lang="en-US" altLang="zh-TW" sz="1600" dirty="0" err="1" smtClean="0">
                <a:solidFill>
                  <a:schemeClr val="tx2"/>
                </a:solidFill>
                <a:ea typeface="標楷體" panose="03000509000000000000" pitchFamily="65" charset="-120"/>
              </a:rPr>
              <a:t>android:interpolator</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android:anim</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linear_interpolator</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android:fromXDelta</a:t>
            </a:r>
            <a:r>
              <a:rPr lang="en-US" altLang="zh-TW" sz="1600" dirty="0" smtClean="0">
                <a:solidFill>
                  <a:schemeClr val="tx2"/>
                </a:solidFill>
                <a:ea typeface="標楷體" panose="03000509000000000000" pitchFamily="65" charset="-120"/>
              </a:rPr>
              <a:t>="0"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android:toXDelta</a:t>
            </a:r>
            <a:r>
              <a:rPr lang="en-US" altLang="zh-TW" sz="1600" dirty="0" smtClean="0">
                <a:solidFill>
                  <a:schemeClr val="tx2"/>
                </a:solidFill>
                <a:ea typeface="標楷體" panose="03000509000000000000" pitchFamily="65" charset="-120"/>
              </a:rPr>
              <a:t>="0"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android:fromYDelta</a:t>
            </a:r>
            <a:r>
              <a:rPr lang="en-US" altLang="zh-TW" sz="1600" dirty="0" smtClean="0">
                <a:solidFill>
                  <a:schemeClr val="tx2"/>
                </a:solidFill>
                <a:ea typeface="標楷體" panose="03000509000000000000" pitchFamily="65" charset="-120"/>
              </a:rPr>
              <a:t>="-300"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android:toYDelta</a:t>
            </a:r>
            <a:r>
              <a:rPr lang="en-US" altLang="zh-TW" sz="1600" dirty="0" smtClean="0">
                <a:solidFill>
                  <a:schemeClr val="tx2"/>
                </a:solidFill>
                <a:ea typeface="標楷體" panose="03000509000000000000" pitchFamily="65" charset="-120"/>
              </a:rPr>
              <a:t>="0"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="3000" </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&lt;/set&gt;</a:t>
            </a: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289E1AD9-B9FF-4274-AF1F-528878C9B48D}" type="slidenum">
              <a:rPr kumimoji="0" lang="en-US" altLang="zh-TW" sz="1200">
                <a:latin typeface="Garamond" panose="02020404030301010803" pitchFamily="18" charset="0"/>
              </a:rPr>
              <a:pPr>
                <a:spcBef>
                  <a:spcPct val="0"/>
                </a:spcBef>
                <a:buClrTx/>
                <a:buSzTx/>
                <a:buFontTx/>
                <a:buNone/>
              </a:pPr>
              <a:t>44</a:t>
            </a:fld>
            <a:endParaRPr kumimoji="0" lang="en-US" altLang="zh-TW" sz="1200" dirty="0">
              <a:latin typeface="Garamond" panose="02020404030301010803" pitchFamily="18" charset="0"/>
            </a:endParaRPr>
          </a:p>
        </p:txBody>
      </p:sp>
      <p:sp>
        <p:nvSpPr>
          <p:cNvPr id="48131"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動畫資源檔範例</a:t>
            </a:r>
            <a:endParaRPr lang="en-US" altLang="zh-TW" sz="4000" dirty="0" smtClean="0">
              <a:ea typeface="標楷體" panose="03000509000000000000" pitchFamily="65" charset="-120"/>
            </a:endParaRPr>
          </a:p>
        </p:txBody>
      </p:sp>
      <p:sp>
        <p:nvSpPr>
          <p:cNvPr id="48132" name="Rectangle 5"/>
          <p:cNvSpPr>
            <a:spLocks noGrp="1" noChangeArrowheads="1"/>
          </p:cNvSpPr>
          <p:nvPr>
            <p:ph type="body" idx="1"/>
          </p:nvPr>
        </p:nvSpPr>
        <p:spPr>
          <a:xfrm>
            <a:off x="533400" y="990600"/>
            <a:ext cx="8229600" cy="5410200"/>
          </a:xfrm>
        </p:spPr>
        <p:txBody>
          <a:bodyPr/>
          <a:lstStyle/>
          <a:p>
            <a:pPr marL="0" indent="0"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anim_trans_out.xml</a:t>
            </a:r>
            <a:r>
              <a:rPr lang="zh-TW" altLang="en-US" sz="2400" dirty="0" smtClean="0">
                <a:solidFill>
                  <a:schemeClr val="tx2"/>
                </a:solidFill>
                <a:ea typeface="標楷體" panose="03000509000000000000" pitchFamily="65" charset="-120"/>
              </a:rPr>
              <a:t> 將影像從正常位置移動到螢幕下方，總共費時</a:t>
            </a:r>
            <a:r>
              <a:rPr lang="en-US" altLang="zh-TW" sz="2400" dirty="0" smtClean="0">
                <a:solidFill>
                  <a:schemeClr val="tx2"/>
                </a:solidFill>
                <a:ea typeface="標楷體" panose="03000509000000000000" pitchFamily="65" charset="-120"/>
              </a:rPr>
              <a:t>3</a:t>
            </a:r>
            <a:r>
              <a:rPr lang="zh-TW" altLang="en-US" sz="2400" dirty="0" smtClean="0">
                <a:solidFill>
                  <a:schemeClr val="tx2"/>
                </a:solidFill>
                <a:ea typeface="標楷體" panose="03000509000000000000" pitchFamily="65" charset="-120"/>
              </a:rPr>
              <a:t>秒</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zh-TW" sz="1600" dirty="0" smtClean="0">
                <a:solidFill>
                  <a:schemeClr val="tx2"/>
                </a:solidFill>
                <a:ea typeface="標楷體" panose="03000509000000000000" pitchFamily="65" charset="-120"/>
              </a:rPr>
              <a:t>&lt;?xml version="1.0" encoding="utf-8"?&gt;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&lt;set </a:t>
            </a:r>
            <a:r>
              <a:rPr lang="en-US" altLang="zh-TW" sz="1600" dirty="0" err="1" smtClean="0">
                <a:solidFill>
                  <a:schemeClr val="tx2"/>
                </a:solidFill>
                <a:ea typeface="標楷體" panose="03000509000000000000" pitchFamily="65" charset="-120"/>
              </a:rPr>
              <a:t>xmlns:android</a:t>
            </a:r>
            <a:r>
              <a:rPr lang="en-US" altLang="zh-TW" sz="1600" dirty="0" smtClean="0">
                <a:solidFill>
                  <a:schemeClr val="tx2"/>
                </a:solidFill>
                <a:ea typeface="標楷體" panose="03000509000000000000" pitchFamily="65" charset="-120"/>
              </a:rPr>
              <a:t>="http://schemas.android.com/</a:t>
            </a:r>
            <a:r>
              <a:rPr lang="en-US" altLang="zh-TW" sz="1600" dirty="0" err="1" smtClean="0">
                <a:solidFill>
                  <a:schemeClr val="tx2"/>
                </a:solidFill>
                <a:ea typeface="標楷體" panose="03000509000000000000" pitchFamily="65" charset="-120"/>
              </a:rPr>
              <a:t>apk</a:t>
            </a:r>
            <a:r>
              <a:rPr lang="en-US" altLang="zh-TW" sz="1600" dirty="0" smtClean="0">
                <a:solidFill>
                  <a:schemeClr val="tx2"/>
                </a:solidFill>
                <a:ea typeface="標楷體" panose="03000509000000000000" pitchFamily="65" charset="-120"/>
              </a:rPr>
              <a:t>/res/android"&gt;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&lt;translate </a:t>
            </a:r>
            <a:r>
              <a:rPr lang="en-US" altLang="zh-TW" sz="1600" dirty="0" err="1" smtClean="0">
                <a:solidFill>
                  <a:schemeClr val="tx2"/>
                </a:solidFill>
                <a:ea typeface="標楷體" panose="03000509000000000000" pitchFamily="65" charset="-120"/>
              </a:rPr>
              <a:t>android:interpolator</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android:anim</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linear_interpolator</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android:fromXDelta</a:t>
            </a:r>
            <a:r>
              <a:rPr lang="en-US" altLang="zh-TW" sz="1600" dirty="0" smtClean="0">
                <a:solidFill>
                  <a:schemeClr val="tx2"/>
                </a:solidFill>
                <a:ea typeface="標楷體" panose="03000509000000000000" pitchFamily="65" charset="-120"/>
              </a:rPr>
              <a:t>="0"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android:toXDelta</a:t>
            </a:r>
            <a:r>
              <a:rPr lang="en-US" altLang="zh-TW" sz="1600" dirty="0" smtClean="0">
                <a:solidFill>
                  <a:schemeClr val="tx2"/>
                </a:solidFill>
                <a:ea typeface="標楷體" panose="03000509000000000000" pitchFamily="65" charset="-120"/>
              </a:rPr>
              <a:t>="0"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android:fromYDelta</a:t>
            </a:r>
            <a:r>
              <a:rPr lang="en-US" altLang="zh-TW" sz="1600" dirty="0" smtClean="0">
                <a:solidFill>
                  <a:schemeClr val="tx2"/>
                </a:solidFill>
                <a:ea typeface="標楷體" panose="03000509000000000000" pitchFamily="65" charset="-120"/>
              </a:rPr>
              <a:t>="0"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android:toYDelta</a:t>
            </a:r>
            <a:r>
              <a:rPr lang="en-US" altLang="zh-TW" sz="1600" dirty="0" smtClean="0">
                <a:solidFill>
                  <a:schemeClr val="tx2"/>
                </a:solidFill>
                <a:ea typeface="標楷體" panose="03000509000000000000" pitchFamily="65" charset="-120"/>
              </a:rPr>
              <a:t>="300"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="3000" </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&lt;/set&gt;</a:t>
            </a: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30131DE-BDD0-4CDA-B5D3-175EB3DC554A}" type="slidenum">
              <a:rPr kumimoji="0" lang="en-US" altLang="zh-TW" sz="1200">
                <a:latin typeface="Garamond" panose="02020404030301010803" pitchFamily="18" charset="0"/>
              </a:rPr>
              <a:pPr>
                <a:spcBef>
                  <a:spcPct val="0"/>
                </a:spcBef>
                <a:buClrTx/>
                <a:buSzTx/>
                <a:buFontTx/>
                <a:buNone/>
              </a:pPr>
              <a:t>45</a:t>
            </a:fld>
            <a:endParaRPr kumimoji="0" lang="en-US" altLang="zh-TW" sz="1200" dirty="0">
              <a:latin typeface="Garamond" panose="02020404030301010803" pitchFamily="18" charset="0"/>
            </a:endParaRPr>
          </a:p>
        </p:txBody>
      </p:sp>
      <p:sp>
        <p:nvSpPr>
          <p:cNvPr id="49155"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使用隨機動畫的「影像畫廊」程式</a:t>
            </a:r>
            <a:endParaRPr lang="en-US" altLang="zh-TW" sz="4000" dirty="0" smtClean="0">
              <a:ea typeface="標楷體" panose="03000509000000000000" pitchFamily="65" charset="-120"/>
            </a:endParaRPr>
          </a:p>
        </p:txBody>
      </p:sp>
      <p:sp>
        <p:nvSpPr>
          <p:cNvPr id="49156" name="Rectangle 5"/>
          <p:cNvSpPr>
            <a:spLocks noGrp="1" noChangeArrowheads="1"/>
          </p:cNvSpPr>
          <p:nvPr>
            <p:ph type="body" idx="1"/>
          </p:nvPr>
        </p:nvSpPr>
        <p:spPr>
          <a:xfrm>
            <a:off x="533400" y="1143000"/>
            <a:ext cx="8001000" cy="4419600"/>
          </a:xfrm>
        </p:spPr>
        <p:txBody>
          <a:bodyPr/>
          <a:lstStyle/>
          <a:p>
            <a:pPr marL="0" indent="0" eaLnBrk="1" hangingPunct="1">
              <a:buFont typeface="Wingdings" panose="05000000000000000000" pitchFamily="2" charset="2"/>
              <a:buNone/>
            </a:pPr>
            <a:r>
              <a:rPr lang="zh-TW" altLang="en-US" sz="3200" dirty="0" smtClean="0">
                <a:solidFill>
                  <a:schemeClr val="tx2"/>
                </a:solidFill>
                <a:ea typeface="標楷體" panose="03000509000000000000" pitchFamily="65" charset="-120"/>
              </a:rPr>
              <a:t>以上我們總共建立了</a:t>
            </a:r>
            <a:r>
              <a:rPr lang="en-US" altLang="zh-TW" sz="3200" dirty="0" smtClean="0">
                <a:solidFill>
                  <a:schemeClr val="tx2"/>
                </a:solidFill>
                <a:ea typeface="標楷體" panose="03000509000000000000" pitchFamily="65" charset="-120"/>
              </a:rPr>
              <a:t>3</a:t>
            </a:r>
            <a:r>
              <a:rPr lang="zh-TW" altLang="en-US" sz="3200" dirty="0" smtClean="0">
                <a:solidFill>
                  <a:schemeClr val="tx2"/>
                </a:solidFill>
                <a:ea typeface="標楷體" panose="03000509000000000000" pitchFamily="65" charset="-120"/>
              </a:rPr>
              <a:t>組動畫資源檔（每一組都有</a:t>
            </a:r>
            <a:r>
              <a:rPr lang="en-US" altLang="zh-TW" sz="3200" dirty="0" smtClean="0">
                <a:solidFill>
                  <a:schemeClr val="tx2"/>
                </a:solidFill>
                <a:ea typeface="標楷體" panose="03000509000000000000" pitchFamily="65" charset="-120"/>
              </a:rPr>
              <a:t>in/out</a:t>
            </a:r>
            <a:r>
              <a:rPr lang="zh-TW" altLang="en-US" sz="3200" dirty="0" smtClean="0">
                <a:solidFill>
                  <a:schemeClr val="tx2"/>
                </a:solidFill>
                <a:ea typeface="標楷體" panose="03000509000000000000" pitchFamily="65" charset="-120"/>
              </a:rPr>
              <a:t>二個檔案），當使用者在「影像畫廊」程式上方的</a:t>
            </a:r>
            <a:r>
              <a:rPr lang="en-US" altLang="zh-TW" sz="3200" dirty="0" smtClean="0">
                <a:solidFill>
                  <a:schemeClr val="tx2"/>
                </a:solidFill>
                <a:ea typeface="標楷體" panose="03000509000000000000" pitchFamily="65" charset="-120"/>
              </a:rPr>
              <a:t>Gallery</a:t>
            </a:r>
            <a:r>
              <a:rPr lang="zh-TW" altLang="en-US" sz="3200" dirty="0" smtClean="0">
                <a:solidFill>
                  <a:schemeClr val="tx2"/>
                </a:solidFill>
                <a:ea typeface="標楷體" panose="03000509000000000000" pitchFamily="65" charset="-120"/>
              </a:rPr>
              <a:t>元件中點選一個影像縮圖時，程式會隨機選擇一組動畫效果來完成切換影像的動作。每一次使用者點選一個影像縮圖後，我們必須重新選擇動畫效果，而這個動畫效果是用亂數來決定。</a:t>
            </a:r>
            <a:endParaRPr lang="en-US" altLang="zh-TW" sz="32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txBox="1">
            <a:spLocks noChangeArrowheads="1"/>
          </p:cNvSpPr>
          <p:nvPr/>
        </p:nvSpPr>
        <p:spPr bwMode="auto">
          <a:xfrm>
            <a:off x="533400" y="1219200"/>
            <a:ext cx="8229600" cy="5181600"/>
          </a:xfrm>
          <a:prstGeom prst="rect">
            <a:avLst/>
          </a:prstGeom>
          <a:noFill/>
          <a:ln w="9525">
            <a:noFill/>
            <a:miter lim="800000"/>
            <a:headEnd/>
            <a:tailEnd/>
          </a:ln>
        </p:spPr>
        <p:txBody>
          <a:bodyPr/>
          <a:lstStyle/>
          <a:p>
            <a:pPr eaLnBrk="1" hangingPunct="1">
              <a:spcBef>
                <a:spcPct val="20000"/>
              </a:spcBef>
              <a:buClr>
                <a:schemeClr val="accent1"/>
              </a:buClr>
              <a:buSzPct val="65000"/>
              <a:buFont typeface="Wingdings" pitchFamily="2" charset="2"/>
              <a:buNone/>
              <a:defRPr/>
            </a:pPr>
            <a:r>
              <a:rPr lang="zh-TW" altLang="en-US" sz="2400" kern="0" dirty="0">
                <a:solidFill>
                  <a:schemeClr val="tx2"/>
                </a:solidFill>
                <a:latin typeface="+mn-lt"/>
                <a:ea typeface="標楷體" pitchFamily="65" charset="-120"/>
              </a:rPr>
              <a:t>講解程式檔。</a:t>
            </a:r>
            <a:r>
              <a:rPr lang="en-US" altLang="zh-TW" sz="2400" kern="0" dirty="0">
                <a:solidFill>
                  <a:schemeClr val="tx2"/>
                </a:solidFill>
                <a:latin typeface="+mn-lt"/>
                <a:ea typeface="標楷體" pitchFamily="65" charset="-120"/>
              </a:rPr>
              <a:t/>
            </a:r>
            <a:br>
              <a:rPr lang="en-US" altLang="zh-TW" sz="2400" kern="0" dirty="0">
                <a:solidFill>
                  <a:schemeClr val="tx2"/>
                </a:solidFill>
                <a:latin typeface="+mn-lt"/>
                <a:ea typeface="標楷體" pitchFamily="65" charset="-120"/>
              </a:rPr>
            </a:br>
            <a:endParaRPr lang="en-US" altLang="zh-TW" sz="1600" kern="0" dirty="0">
              <a:solidFill>
                <a:schemeClr val="tx2"/>
              </a:solidFill>
              <a:latin typeface="+mn-lt"/>
              <a:ea typeface="標楷體" pitchFamily="65" charset="-120"/>
            </a:endParaRPr>
          </a:p>
        </p:txBody>
      </p:sp>
      <p:sp>
        <p:nvSpPr>
          <p:cNvPr id="50179"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85302CD-9108-4DB9-A1DD-6FA13AB7E647}" type="slidenum">
              <a:rPr kumimoji="0" lang="en-US" altLang="zh-TW" sz="1200">
                <a:latin typeface="Garamond" panose="02020404030301010803" pitchFamily="18" charset="0"/>
              </a:rPr>
              <a:pPr>
                <a:spcBef>
                  <a:spcPct val="0"/>
                </a:spcBef>
                <a:buClrTx/>
                <a:buSzTx/>
                <a:buFontTx/>
                <a:buNone/>
              </a:pPr>
              <a:t>46</a:t>
            </a:fld>
            <a:endParaRPr kumimoji="0" lang="en-US" altLang="zh-TW" sz="1200" dirty="0">
              <a:latin typeface="Garamond" panose="02020404030301010803" pitchFamily="18" charset="0"/>
            </a:endParaRPr>
          </a:p>
        </p:txBody>
      </p:sp>
      <p:sp>
        <p:nvSpPr>
          <p:cNvPr id="50180"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使用隨機動畫的「影像畫廊」程式</a:t>
            </a:r>
            <a:endParaRPr lang="en-US" altLang="zh-TW" sz="4000" dirty="0" smtClean="0">
              <a:ea typeface="標楷體" panose="03000509000000000000" pitchFamily="65" charset="-120"/>
            </a:endParaRPr>
          </a:p>
        </p:txBody>
      </p:sp>
      <p:pic>
        <p:nvPicPr>
          <p:cNvPr id="50181" name="Picture 7" descr="fig2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45847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7EAAEAF3-5D23-4177-B580-A13267B83CF1}" type="slidenum">
              <a:rPr kumimoji="0" lang="en-US" altLang="zh-TW" sz="1200">
                <a:latin typeface="Garamond" panose="02020404030301010803" pitchFamily="18" charset="0"/>
              </a:rPr>
              <a:pPr>
                <a:spcBef>
                  <a:spcPct val="0"/>
                </a:spcBef>
                <a:buClrTx/>
                <a:buSzTx/>
                <a:buFontTx/>
                <a:buNone/>
              </a:pPr>
              <a:t>47</a:t>
            </a:fld>
            <a:endParaRPr kumimoji="0" lang="en-US" altLang="zh-TW" sz="1200" dirty="0">
              <a:latin typeface="Garamond" panose="02020404030301010803" pitchFamily="18" charset="0"/>
            </a:endParaRPr>
          </a:p>
        </p:txBody>
      </p:sp>
      <p:sp>
        <p:nvSpPr>
          <p:cNvPr id="51203"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在程式碼中建立動畫效果</a:t>
            </a:r>
            <a:endParaRPr lang="en-US" altLang="zh-TW" sz="4000" dirty="0" smtClean="0">
              <a:ea typeface="標楷體" panose="03000509000000000000" pitchFamily="65" charset="-120"/>
            </a:endParaRPr>
          </a:p>
        </p:txBody>
      </p:sp>
      <p:sp>
        <p:nvSpPr>
          <p:cNvPr id="51204" name="Rectangle 5"/>
          <p:cNvSpPr>
            <a:spLocks noGrp="1" noChangeArrowheads="1"/>
          </p:cNvSpPr>
          <p:nvPr>
            <p:ph type="body" idx="1"/>
          </p:nvPr>
        </p:nvSpPr>
        <p:spPr>
          <a:xfrm>
            <a:off x="533400" y="1143000"/>
            <a:ext cx="8001000" cy="4419600"/>
          </a:xfrm>
        </p:spPr>
        <p:txBody>
          <a:bodyPr/>
          <a:lstStyle/>
          <a:p>
            <a:pPr marL="0" indent="0" eaLnBrk="1" hangingPunct="1">
              <a:buFont typeface="Wingdings" panose="05000000000000000000" pitchFamily="2" charset="2"/>
              <a:buNone/>
            </a:pPr>
            <a:r>
              <a:rPr lang="zh-TW" altLang="en-US" sz="2800" dirty="0" smtClean="0">
                <a:solidFill>
                  <a:schemeClr val="tx2"/>
                </a:solidFill>
                <a:ea typeface="標楷體" panose="03000509000000000000" pitchFamily="65" charset="-120"/>
              </a:rPr>
              <a:t>另一種建立動畫效果的方法是使用程式碼，在程式碼中我們可以建立</a:t>
            </a:r>
            <a:r>
              <a:rPr lang="en-US" altLang="zh-TW" sz="2800" dirty="0" err="1" smtClean="0">
                <a:solidFill>
                  <a:schemeClr val="tx2"/>
                </a:solidFill>
                <a:ea typeface="標楷體" panose="03000509000000000000" pitchFamily="65" charset="-120"/>
              </a:rPr>
              <a:t>AlphaAnimation</a:t>
            </a:r>
            <a:r>
              <a:rPr lang="zh-TW" altLang="en-US" sz="2800" dirty="0" smtClean="0">
                <a:solidFill>
                  <a:schemeClr val="tx2"/>
                </a:solidFill>
                <a:ea typeface="標楷體" panose="03000509000000000000" pitchFamily="65" charset="-120"/>
              </a:rPr>
              <a:t>、</a:t>
            </a:r>
            <a:r>
              <a:rPr lang="en-US" altLang="zh-TW" sz="2800" dirty="0" err="1" smtClean="0">
                <a:solidFill>
                  <a:schemeClr val="tx2"/>
                </a:solidFill>
                <a:ea typeface="標楷體" panose="03000509000000000000" pitchFamily="65" charset="-120"/>
              </a:rPr>
              <a:t>ScaleAnimation</a:t>
            </a:r>
            <a:r>
              <a:rPr lang="zh-TW" altLang="en-US" sz="2800" dirty="0" smtClean="0">
                <a:solidFill>
                  <a:schemeClr val="tx2"/>
                </a:solidFill>
                <a:ea typeface="標楷體" panose="03000509000000000000" pitchFamily="65" charset="-120"/>
              </a:rPr>
              <a:t>、</a:t>
            </a:r>
            <a:r>
              <a:rPr lang="en-US" altLang="zh-TW" sz="2800" dirty="0" err="1" smtClean="0">
                <a:solidFill>
                  <a:schemeClr val="tx2"/>
                </a:solidFill>
                <a:ea typeface="標楷體" panose="03000509000000000000" pitchFamily="65" charset="-120"/>
              </a:rPr>
              <a:t>TranslateAnimation</a:t>
            </a:r>
            <a:r>
              <a:rPr lang="zh-TW" altLang="en-US" sz="2800" dirty="0" smtClean="0">
                <a:solidFill>
                  <a:schemeClr val="tx2"/>
                </a:solidFill>
                <a:ea typeface="標楷體" panose="03000509000000000000" pitchFamily="65" charset="-120"/>
              </a:rPr>
              <a:t>、和</a:t>
            </a:r>
            <a:r>
              <a:rPr lang="en-US" altLang="zh-TW" sz="2800" dirty="0" err="1" smtClean="0">
                <a:solidFill>
                  <a:schemeClr val="tx2"/>
                </a:solidFill>
                <a:ea typeface="標楷體" panose="03000509000000000000" pitchFamily="65" charset="-120"/>
              </a:rPr>
              <a:t>RotateAnimation</a:t>
            </a:r>
            <a:r>
              <a:rPr lang="zh-TW" altLang="en-US" sz="2800" dirty="0" smtClean="0">
                <a:solidFill>
                  <a:schemeClr val="tx2"/>
                </a:solidFill>
                <a:ea typeface="標楷體" panose="03000509000000000000" pitchFamily="65" charset="-120"/>
              </a:rPr>
              <a:t>四種動畫物件，它們分別對應到動畫資源檔中的</a:t>
            </a:r>
            <a:r>
              <a:rPr lang="en-US" altLang="zh-TW" sz="2800" dirty="0" smtClean="0">
                <a:solidFill>
                  <a:schemeClr val="tx2"/>
                </a:solidFill>
                <a:ea typeface="標楷體" panose="03000509000000000000" pitchFamily="65" charset="-120"/>
              </a:rPr>
              <a:t>&lt;</a:t>
            </a:r>
            <a:r>
              <a:rPr lang="en-US" altLang="zh-TW" sz="2800" dirty="0" smtClean="0">
                <a:solidFill>
                  <a:schemeClr val="tx2"/>
                </a:solidFill>
                <a:ea typeface="標楷體" panose="03000509000000000000" pitchFamily="65" charset="-120"/>
              </a:rPr>
              <a:t>alpha…/&gt;</a:t>
            </a:r>
            <a:r>
              <a:rPr lang="zh-TW" altLang="en-US" sz="2800" dirty="0" smtClean="0">
                <a:solidFill>
                  <a:schemeClr val="tx2"/>
                </a:solidFill>
                <a:ea typeface="標楷體" panose="03000509000000000000" pitchFamily="65" charset="-120"/>
              </a:rPr>
              <a:t>、</a:t>
            </a:r>
            <a:r>
              <a:rPr lang="en-US" altLang="zh-TW" sz="2800" dirty="0" smtClean="0">
                <a:solidFill>
                  <a:schemeClr val="tx2"/>
                </a:solidFill>
                <a:ea typeface="標楷體" panose="03000509000000000000" pitchFamily="65" charset="-120"/>
              </a:rPr>
              <a:t>&lt;scale…/&gt;</a:t>
            </a:r>
            <a:r>
              <a:rPr lang="zh-TW" altLang="en-US" sz="2800" dirty="0" smtClean="0">
                <a:solidFill>
                  <a:schemeClr val="tx2"/>
                </a:solidFill>
                <a:ea typeface="標楷體" panose="03000509000000000000" pitchFamily="65" charset="-120"/>
              </a:rPr>
              <a:t>、</a:t>
            </a:r>
            <a:r>
              <a:rPr lang="en-US" altLang="zh-TW" sz="2800" dirty="0" smtClean="0">
                <a:solidFill>
                  <a:schemeClr val="tx2"/>
                </a:solidFill>
                <a:ea typeface="標楷體" panose="03000509000000000000" pitchFamily="65" charset="-120"/>
              </a:rPr>
              <a:t>&lt;translate…/&gt;</a:t>
            </a:r>
            <a:r>
              <a:rPr lang="zh-TW" altLang="en-US" sz="2800" dirty="0" smtClean="0">
                <a:solidFill>
                  <a:schemeClr val="tx2"/>
                </a:solidFill>
                <a:ea typeface="標楷體" panose="03000509000000000000" pitchFamily="65" charset="-120"/>
              </a:rPr>
              <a:t>、和</a:t>
            </a:r>
            <a:r>
              <a:rPr lang="en-US" altLang="zh-TW" sz="2800" dirty="0" smtClean="0">
                <a:solidFill>
                  <a:schemeClr val="tx2"/>
                </a:solidFill>
                <a:ea typeface="標楷體" panose="03000509000000000000" pitchFamily="65" charset="-120"/>
              </a:rPr>
              <a:t>&lt;rotate</a:t>
            </a:r>
            <a:r>
              <a:rPr lang="en-US" altLang="zh-TW" sz="2800" dirty="0" smtClean="0">
                <a:solidFill>
                  <a:schemeClr val="tx2"/>
                </a:solidFill>
                <a:ea typeface="標楷體" panose="03000509000000000000" pitchFamily="65" charset="-120"/>
              </a:rPr>
              <a:t>…/&gt;</a:t>
            </a:r>
            <a:r>
              <a:rPr lang="zh-TW" altLang="en-US" sz="2800" dirty="0" smtClean="0">
                <a:solidFill>
                  <a:schemeClr val="tx2"/>
                </a:solidFill>
                <a:ea typeface="標楷體" panose="03000509000000000000" pitchFamily="65" charset="-120"/>
              </a:rPr>
              <a:t>四種動畫類型標籤，而且這些動畫物件的參數和它所對應的標籤中的屬性也是有清楚的對應關係。</a:t>
            </a:r>
            <a:endParaRPr lang="en-US" altLang="zh-TW"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E8825F73-12E1-4400-B0F7-6238DAF13DE3}" type="slidenum">
              <a:rPr kumimoji="0" lang="en-US" altLang="zh-TW" sz="1200">
                <a:latin typeface="Garamond" panose="02020404030301010803" pitchFamily="18" charset="0"/>
              </a:rPr>
              <a:pPr>
                <a:spcBef>
                  <a:spcPct val="0"/>
                </a:spcBef>
                <a:buClrTx/>
                <a:buSzTx/>
                <a:buFontTx/>
                <a:buNone/>
              </a:pPr>
              <a:t>48</a:t>
            </a:fld>
            <a:endParaRPr kumimoji="0" lang="en-US" altLang="zh-TW" sz="1200" dirty="0">
              <a:latin typeface="Garamond" panose="02020404030301010803" pitchFamily="18" charset="0"/>
            </a:endParaRPr>
          </a:p>
        </p:txBody>
      </p:sp>
      <p:sp>
        <p:nvSpPr>
          <p:cNvPr id="52227"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範例：</a:t>
            </a:r>
            <a:r>
              <a:rPr lang="en-US" altLang="zh-TW" sz="4000" dirty="0" err="1" smtClean="0">
                <a:solidFill>
                  <a:srgbClr val="006633"/>
                </a:solidFill>
                <a:ea typeface="標楷體" panose="03000509000000000000" pitchFamily="65" charset="-120"/>
              </a:rPr>
              <a:t>ScaleAnimation</a:t>
            </a:r>
            <a:endParaRPr lang="en-US" altLang="zh-TW" sz="4000" dirty="0" smtClean="0">
              <a:ea typeface="標楷體" panose="03000509000000000000" pitchFamily="65" charset="-120"/>
            </a:endParaRPr>
          </a:p>
        </p:txBody>
      </p:sp>
      <p:sp>
        <p:nvSpPr>
          <p:cNvPr id="52228" name="Rectangle 5"/>
          <p:cNvSpPr>
            <a:spLocks noGrp="1" noChangeArrowheads="1"/>
          </p:cNvSpPr>
          <p:nvPr>
            <p:ph type="body" idx="1"/>
          </p:nvPr>
        </p:nvSpPr>
        <p:spPr>
          <a:xfrm>
            <a:off x="533400" y="1143000"/>
            <a:ext cx="8001000" cy="5105400"/>
          </a:xfrm>
        </p:spPr>
        <p:txBody>
          <a:bodyPr/>
          <a:lstStyle/>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ScaleAnimation</a:t>
            </a:r>
            <a:r>
              <a:rPr lang="en-US" altLang="zh-TW" sz="1600" dirty="0" smtClean="0">
                <a:solidFill>
                  <a:schemeClr val="tx2"/>
                </a:solidFill>
                <a:ea typeface="標楷體" panose="03000509000000000000" pitchFamily="65" charset="-120"/>
              </a:rPr>
              <a:t>(float </a:t>
            </a:r>
            <a:r>
              <a:rPr lang="en-US" altLang="zh-TW" sz="1600" dirty="0" err="1" smtClean="0">
                <a:solidFill>
                  <a:schemeClr val="tx2"/>
                </a:solidFill>
                <a:ea typeface="標楷體" panose="03000509000000000000" pitchFamily="65" charset="-120"/>
              </a:rPr>
              <a:t>fromX</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float </a:t>
            </a:r>
            <a:r>
              <a:rPr lang="en-US" altLang="zh-TW" sz="1600" dirty="0" err="1" smtClean="0">
                <a:solidFill>
                  <a:schemeClr val="tx2"/>
                </a:solidFill>
                <a:ea typeface="標楷體" panose="03000509000000000000" pitchFamily="65" charset="-120"/>
              </a:rPr>
              <a:t>toX</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float </a:t>
            </a:r>
            <a:r>
              <a:rPr lang="en-US" altLang="zh-TW" sz="1600" dirty="0" err="1" smtClean="0">
                <a:solidFill>
                  <a:schemeClr val="tx2"/>
                </a:solidFill>
                <a:ea typeface="標楷體" panose="03000509000000000000" pitchFamily="65" charset="-120"/>
              </a:rPr>
              <a:t>fromY</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float </a:t>
            </a:r>
            <a:r>
              <a:rPr lang="en-US" altLang="zh-TW" sz="1600" dirty="0" err="1" smtClean="0">
                <a:solidFill>
                  <a:schemeClr val="tx2"/>
                </a:solidFill>
                <a:ea typeface="標楷體" panose="03000509000000000000" pitchFamily="65" charset="-120"/>
              </a:rPr>
              <a:t>toY</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int</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pivotXType</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float </a:t>
            </a:r>
            <a:r>
              <a:rPr lang="en-US" altLang="zh-TW" sz="1600" dirty="0" err="1" smtClean="0">
                <a:solidFill>
                  <a:schemeClr val="tx2"/>
                </a:solidFill>
                <a:ea typeface="標楷體" panose="03000509000000000000" pitchFamily="65" charset="-120"/>
              </a:rPr>
              <a:t>pivotXValue</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int</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pivotYType</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float </a:t>
            </a:r>
            <a:r>
              <a:rPr lang="en-US" altLang="zh-TW" sz="1600" dirty="0" err="1" smtClean="0">
                <a:solidFill>
                  <a:schemeClr val="tx2"/>
                </a:solidFill>
                <a:ea typeface="標楷體" panose="03000509000000000000" pitchFamily="65" charset="-120"/>
              </a:rPr>
              <a:t>pivotYValue</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在動畫對象的建構參數中多了</a:t>
            </a:r>
            <a:r>
              <a:rPr lang="en-US" altLang="zh-TW" sz="2400" dirty="0" err="1" smtClean="0">
                <a:solidFill>
                  <a:schemeClr val="tx2"/>
                </a:solidFill>
                <a:ea typeface="標楷體" panose="03000509000000000000" pitchFamily="65" charset="-120"/>
              </a:rPr>
              <a:t>pivotXType</a:t>
            </a:r>
            <a:r>
              <a:rPr lang="zh-TW" altLang="en-US" sz="2400" dirty="0" smtClean="0">
                <a:solidFill>
                  <a:schemeClr val="tx2"/>
                </a:solidFill>
                <a:ea typeface="標楷體" panose="03000509000000000000" pitchFamily="65" charset="-120"/>
              </a:rPr>
              <a:t>和</a:t>
            </a:r>
            <a:r>
              <a:rPr lang="en-US" altLang="zh-TW" sz="2400" dirty="0" err="1" smtClean="0">
                <a:solidFill>
                  <a:schemeClr val="tx2"/>
                </a:solidFill>
                <a:ea typeface="標楷體" panose="03000509000000000000" pitchFamily="65" charset="-120"/>
              </a:rPr>
              <a:t>pivotYType</a:t>
            </a:r>
            <a:r>
              <a:rPr lang="zh-TW" altLang="en-US" sz="2400" dirty="0" smtClean="0">
                <a:solidFill>
                  <a:schemeClr val="tx2"/>
                </a:solidFill>
                <a:ea typeface="標楷體" panose="03000509000000000000" pitchFamily="65" charset="-120"/>
              </a:rPr>
              <a:t>，它們的作用是指定後面的</a:t>
            </a:r>
            <a:r>
              <a:rPr lang="en-US" altLang="zh-TW" sz="2400" dirty="0" err="1" smtClean="0">
                <a:solidFill>
                  <a:schemeClr val="tx2"/>
                </a:solidFill>
                <a:ea typeface="標楷體" panose="03000509000000000000" pitchFamily="65" charset="-120"/>
              </a:rPr>
              <a:t>pivotXValue</a:t>
            </a:r>
            <a:r>
              <a:rPr lang="zh-TW" altLang="en-US" sz="2400" dirty="0" smtClean="0">
                <a:solidFill>
                  <a:schemeClr val="tx2"/>
                </a:solidFill>
                <a:ea typeface="標楷體" panose="03000509000000000000" pitchFamily="65" charset="-120"/>
              </a:rPr>
              <a:t>和</a:t>
            </a:r>
            <a:r>
              <a:rPr lang="en-US" altLang="zh-TW" sz="2400" dirty="0" err="1" smtClean="0">
                <a:solidFill>
                  <a:schemeClr val="tx2"/>
                </a:solidFill>
                <a:ea typeface="標楷體" panose="03000509000000000000" pitchFamily="65" charset="-120"/>
              </a:rPr>
              <a:t>pivotYValue</a:t>
            </a:r>
            <a:r>
              <a:rPr lang="zh-TW" altLang="en-US" sz="2400" dirty="0" smtClean="0">
                <a:solidFill>
                  <a:schemeClr val="tx2"/>
                </a:solidFill>
                <a:ea typeface="標楷體" panose="03000509000000000000" pitchFamily="65" charset="-120"/>
              </a:rPr>
              <a:t>參數的值的參考基準為何，例如如果設定為</a:t>
            </a:r>
            <a:r>
              <a:rPr lang="en-US" altLang="zh-TW" sz="2400" dirty="0" err="1" smtClean="0">
                <a:solidFill>
                  <a:schemeClr val="tx2"/>
                </a:solidFill>
                <a:ea typeface="標楷體" panose="03000509000000000000" pitchFamily="65" charset="-120"/>
              </a:rPr>
              <a:t>Animation.RELATIVE_TO_SELF</a:t>
            </a:r>
            <a:r>
              <a:rPr lang="zh-TW" altLang="en-US" sz="2400" dirty="0" smtClean="0">
                <a:solidFill>
                  <a:schemeClr val="tx2"/>
                </a:solidFill>
                <a:ea typeface="標楷體" panose="03000509000000000000" pitchFamily="65" charset="-120"/>
              </a:rPr>
              <a:t>表示是以自己為基準，這也是動畫標籤中的屬性的作法。動畫物件的建構參數中沒有</a:t>
            </a:r>
            <a:r>
              <a:rPr lang="en-US" altLang="zh-TW" sz="2400" dirty="0" smtClean="0">
                <a:solidFill>
                  <a:schemeClr val="tx2"/>
                </a:solidFill>
                <a:ea typeface="標楷體" panose="03000509000000000000" pitchFamily="65" charset="-120"/>
              </a:rPr>
              <a:t>interpolator</a:t>
            </a:r>
            <a:r>
              <a:rPr lang="zh-TW" altLang="en-US" sz="2400" dirty="0" smtClean="0">
                <a:solidFill>
                  <a:schemeClr val="tx2"/>
                </a:solidFill>
                <a:ea typeface="標楷體" panose="03000509000000000000" pitchFamily="65" charset="-120"/>
              </a:rPr>
              <a:t>、</a:t>
            </a:r>
            <a:r>
              <a:rPr lang="en-US" altLang="zh-TW" sz="2400" dirty="0" err="1" smtClean="0">
                <a:solidFill>
                  <a:schemeClr val="tx2"/>
                </a:solidFill>
                <a:ea typeface="標楷體" panose="03000509000000000000" pitchFamily="65" charset="-120"/>
              </a:rPr>
              <a:t>startOffset</a:t>
            </a:r>
            <a:r>
              <a:rPr lang="zh-TW" altLang="en-US" sz="2400" dirty="0" smtClean="0">
                <a:solidFill>
                  <a:schemeClr val="tx2"/>
                </a:solidFill>
                <a:ea typeface="標楷體" panose="03000509000000000000" pitchFamily="65" charset="-120"/>
              </a:rPr>
              <a:t>、</a:t>
            </a:r>
            <a:r>
              <a:rPr lang="en-US" altLang="zh-TW" sz="2400" dirty="0" smtClean="0">
                <a:solidFill>
                  <a:schemeClr val="tx2"/>
                </a:solidFill>
                <a:ea typeface="標楷體" panose="03000509000000000000" pitchFamily="65" charset="-120"/>
              </a:rPr>
              <a:t>duration</a:t>
            </a:r>
            <a:r>
              <a:rPr lang="zh-TW" altLang="en-US" sz="2400" dirty="0" smtClean="0">
                <a:solidFill>
                  <a:schemeClr val="tx2"/>
                </a:solidFill>
                <a:ea typeface="標楷體" panose="03000509000000000000" pitchFamily="65" charset="-120"/>
              </a:rPr>
              <a:t>的設定，這些屬性是用動畫物件的方法來設定</a:t>
            </a:r>
            <a:endParaRPr lang="en-US" altLang="zh-TW"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3B3F4A49-2775-4C67-B464-DA3799A43803}" type="slidenum">
              <a:rPr kumimoji="0" lang="en-US" altLang="zh-TW" sz="1200">
                <a:latin typeface="Garamond" panose="02020404030301010803" pitchFamily="18" charset="0"/>
              </a:rPr>
              <a:pPr>
                <a:spcBef>
                  <a:spcPct val="0"/>
                </a:spcBef>
                <a:buClrTx/>
                <a:buSzTx/>
                <a:buFontTx/>
                <a:buNone/>
              </a:pPr>
              <a:t>49</a:t>
            </a:fld>
            <a:endParaRPr kumimoji="0" lang="en-US" altLang="zh-TW" sz="1200" dirty="0">
              <a:latin typeface="Garamond" panose="02020404030301010803" pitchFamily="18" charset="0"/>
            </a:endParaRPr>
          </a:p>
        </p:txBody>
      </p:sp>
      <p:sp>
        <p:nvSpPr>
          <p:cNvPr id="53251"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範例：</a:t>
            </a:r>
            <a:r>
              <a:rPr lang="en-US" altLang="zh-TW" sz="4000" dirty="0" err="1" smtClean="0">
                <a:solidFill>
                  <a:srgbClr val="006633"/>
                </a:solidFill>
                <a:ea typeface="標楷體" panose="03000509000000000000" pitchFamily="65" charset="-120"/>
              </a:rPr>
              <a:t>TranslateAnimation</a:t>
            </a:r>
            <a:endParaRPr lang="en-US" altLang="zh-TW" sz="4000" dirty="0" smtClean="0">
              <a:ea typeface="標楷體" panose="03000509000000000000" pitchFamily="65" charset="-120"/>
            </a:endParaRPr>
          </a:p>
        </p:txBody>
      </p:sp>
      <p:sp>
        <p:nvSpPr>
          <p:cNvPr id="53252" name="Rectangle 5"/>
          <p:cNvSpPr>
            <a:spLocks noGrp="1" noChangeArrowheads="1"/>
          </p:cNvSpPr>
          <p:nvPr>
            <p:ph type="body" idx="1"/>
          </p:nvPr>
        </p:nvSpPr>
        <p:spPr>
          <a:xfrm>
            <a:off x="533400" y="1143000"/>
            <a:ext cx="8001000" cy="5105400"/>
          </a:xfrm>
        </p:spPr>
        <p:txBody>
          <a:bodyPr/>
          <a:lstStyle/>
          <a:p>
            <a:pPr marL="0" indent="0"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下列的程式碼可以建立出和前面</a:t>
            </a:r>
            <a:r>
              <a:rPr lang="en-US" altLang="zh-TW" sz="2400" dirty="0" smtClean="0">
                <a:solidFill>
                  <a:schemeClr val="tx2"/>
                </a:solidFill>
                <a:ea typeface="標楷體" panose="03000509000000000000" pitchFamily="65" charset="-120"/>
              </a:rPr>
              <a:t>anim_trans_out.xml</a:t>
            </a:r>
            <a:r>
              <a:rPr lang="zh-TW" altLang="en-US" sz="2400" dirty="0" smtClean="0">
                <a:solidFill>
                  <a:schemeClr val="tx2"/>
                </a:solidFill>
                <a:ea typeface="標楷體" panose="03000509000000000000" pitchFamily="65" charset="-120"/>
              </a:rPr>
              <a:t>動畫資源檔完全一樣的動畫效果。</a:t>
            </a:r>
            <a:endParaRPr lang="en-US" altLang="zh-TW"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endParaRPr lang="en-US" altLang="zh-TW"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TranslateAnimation</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anim_trans_out</a:t>
            </a:r>
            <a:r>
              <a:rPr lang="en-US" altLang="zh-TW" sz="1600" dirty="0" smtClean="0">
                <a:solidFill>
                  <a:schemeClr val="tx2"/>
                </a:solidFill>
                <a:ea typeface="標楷體" panose="03000509000000000000" pitchFamily="65" charset="-120"/>
              </a:rPr>
              <a:t> = new 		</a:t>
            </a:r>
            <a:r>
              <a:rPr lang="en-US" altLang="zh-TW" sz="1600" dirty="0" err="1" smtClean="0">
                <a:solidFill>
                  <a:schemeClr val="tx2"/>
                </a:solidFill>
                <a:ea typeface="標楷體" panose="03000509000000000000" pitchFamily="65" charset="-120"/>
              </a:rPr>
              <a:t>TranslateAnimation</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Animation.RELATIVE_TO_SELF</a:t>
            </a:r>
            <a:r>
              <a:rPr lang="en-US" altLang="zh-TW" sz="1600" dirty="0" smtClean="0">
                <a:solidFill>
                  <a:schemeClr val="tx2"/>
                </a:solidFill>
                <a:ea typeface="標楷體" panose="03000509000000000000" pitchFamily="65" charset="-120"/>
              </a:rPr>
              <a:t>, 0,</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Animation.RELATIVE_TO_SELF</a:t>
            </a:r>
            <a:r>
              <a:rPr lang="en-US" altLang="zh-TW" sz="1600" dirty="0" smtClean="0">
                <a:solidFill>
                  <a:schemeClr val="tx2"/>
                </a:solidFill>
                <a:ea typeface="標楷體" panose="03000509000000000000" pitchFamily="65" charset="-120"/>
              </a:rPr>
              <a:t>, 0,</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Animation.RELATIVE_TO_SELF</a:t>
            </a:r>
            <a:r>
              <a:rPr lang="en-US" altLang="zh-TW" sz="1600" dirty="0" smtClean="0">
                <a:solidFill>
                  <a:schemeClr val="tx2"/>
                </a:solidFill>
                <a:ea typeface="標楷體" panose="03000509000000000000" pitchFamily="65" charset="-120"/>
              </a:rPr>
              <a:t>, 0,</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Animation.RELATIVE_TO_SELF</a:t>
            </a:r>
            <a:r>
              <a:rPr lang="en-US" altLang="zh-TW" sz="1600" dirty="0" smtClean="0">
                <a:solidFill>
                  <a:schemeClr val="tx2"/>
                </a:solidFill>
                <a:ea typeface="標楷體" panose="03000509000000000000" pitchFamily="65" charset="-120"/>
              </a:rPr>
              <a:t>, 300);</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anim_trans_out.setInterpolator</a:t>
            </a:r>
            <a:r>
              <a:rPr lang="en-US" altLang="zh-TW" sz="1600" dirty="0" smtClean="0">
                <a:solidFill>
                  <a:schemeClr val="tx2"/>
                </a:solidFill>
                <a:ea typeface="標楷體" panose="03000509000000000000" pitchFamily="65" charset="-120"/>
              </a:rPr>
              <a:t>(new </a:t>
            </a:r>
            <a:r>
              <a:rPr lang="en-US" altLang="zh-TW" sz="1600" dirty="0" err="1" smtClean="0">
                <a:solidFill>
                  <a:schemeClr val="tx2"/>
                </a:solidFill>
                <a:ea typeface="標楷體" panose="03000509000000000000" pitchFamily="65" charset="-120"/>
              </a:rPr>
              <a:t>LinearInterpolator</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anim_trans_out.anim_rotate_in.setDuration</a:t>
            </a:r>
            <a:r>
              <a:rPr lang="en-US" altLang="zh-TW" sz="16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imgSwi.setInAnimation</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anim_trans_in</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endParaRPr lang="en-US" altLang="zh-TW" sz="16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435142F4-6821-4BA3-A681-D7D0B5CA5DE6}" type="slidenum">
              <a:rPr kumimoji="0" lang="en-US" altLang="zh-TW" sz="1200">
                <a:latin typeface="Garamond" panose="02020404030301010803" pitchFamily="18" charset="0"/>
              </a:rPr>
              <a:pPr algn="r" eaLnBrk="1" hangingPunct="1">
                <a:spcBef>
                  <a:spcPct val="0"/>
                </a:spcBef>
                <a:buClrTx/>
                <a:buSzTx/>
                <a:buFontTx/>
                <a:buNone/>
              </a:pPr>
              <a:t>5</a:t>
            </a:fld>
            <a:endParaRPr kumimoji="0" lang="en-US" altLang="zh-TW" sz="1200" dirty="0">
              <a:latin typeface="Garamond" panose="02020404030301010803" pitchFamily="18" charset="0"/>
            </a:endParaRPr>
          </a:p>
        </p:txBody>
      </p:sp>
      <p:sp>
        <p:nvSpPr>
          <p:cNvPr id="8195" name="Rectangle 4"/>
          <p:cNvSpPr>
            <a:spLocks noGrp="1" noChangeArrowheads="1"/>
          </p:cNvSpPr>
          <p:nvPr>
            <p:ph type="title" idx="4294967295"/>
          </p:nvPr>
        </p:nvSpPr>
        <p:spPr>
          <a:xfrm>
            <a:off x="381000" y="304800"/>
            <a:ext cx="8763000" cy="838200"/>
          </a:xfrm>
        </p:spPr>
        <p:txBody>
          <a:bodyPr/>
          <a:lstStyle/>
          <a:p>
            <a:pPr eaLnBrk="1" hangingPunct="1"/>
            <a:r>
              <a:rPr lang="en-US" altLang="zh-TW" sz="4000" dirty="0" smtClean="0">
                <a:ea typeface="標楷體" panose="03000509000000000000" pitchFamily="65" charset="-120"/>
              </a:rPr>
              <a:t> </a:t>
            </a:r>
            <a:r>
              <a:rPr lang="en-US" altLang="zh-TW" sz="4000" dirty="0" err="1" smtClean="0">
                <a:ea typeface="標楷體" panose="03000509000000000000" pitchFamily="65" charset="-120"/>
              </a:rPr>
              <a:t>ImageView</a:t>
            </a:r>
            <a:r>
              <a:rPr lang="zh-TW" altLang="en-US" sz="4000" dirty="0" smtClean="0">
                <a:ea typeface="標楷體" panose="03000509000000000000" pitchFamily="65" charset="-120"/>
              </a:rPr>
              <a:t>介面元件</a:t>
            </a:r>
            <a:endParaRPr lang="en-US" altLang="zh-TW" sz="4000" dirty="0" smtClean="0">
              <a:ea typeface="標楷體" panose="03000509000000000000" pitchFamily="65" charset="-120"/>
            </a:endParaRPr>
          </a:p>
        </p:txBody>
      </p:sp>
      <p:sp>
        <p:nvSpPr>
          <p:cNvPr id="5124" name="Rectangle 5"/>
          <p:cNvSpPr>
            <a:spLocks noGrp="1" noChangeArrowheads="1"/>
          </p:cNvSpPr>
          <p:nvPr>
            <p:ph type="body" idx="4294967295"/>
          </p:nvPr>
        </p:nvSpPr>
        <p:spPr>
          <a:xfrm>
            <a:off x="533400" y="1143000"/>
            <a:ext cx="8229600" cy="5257800"/>
          </a:xfrm>
        </p:spPr>
        <p:txBody>
          <a:bodyPr/>
          <a:lstStyle/>
          <a:p>
            <a:pPr marL="0" indent="0" eaLnBrk="1" hangingPunct="1">
              <a:buFont typeface="Wingdings" panose="05000000000000000000" pitchFamily="2" charset="2"/>
              <a:buNone/>
              <a:defRPr/>
            </a:pPr>
            <a:r>
              <a:rPr lang="zh-TW" altLang="en-US" sz="2800" dirty="0" smtClean="0">
                <a:solidFill>
                  <a:schemeClr val="tx2"/>
                </a:solidFill>
                <a:ea typeface="標楷體" pitchFamily="65" charset="-120"/>
              </a:rPr>
              <a:t>如果只要顯示影像供使用者觀看，就必須使用</a:t>
            </a:r>
            <a:r>
              <a:rPr lang="en-US" altLang="zh-TW" sz="2800" dirty="0" err="1" smtClean="0">
                <a:solidFill>
                  <a:schemeClr val="tx2"/>
                </a:solidFill>
                <a:ea typeface="標楷體" pitchFamily="65" charset="-120"/>
              </a:rPr>
              <a:t>ImageView</a:t>
            </a:r>
            <a:r>
              <a:rPr lang="zh-TW" altLang="en-US" sz="2800" dirty="0" smtClean="0">
                <a:solidFill>
                  <a:schemeClr val="tx2"/>
                </a:solidFill>
                <a:ea typeface="標楷體" pitchFamily="65" charset="-120"/>
              </a:rPr>
              <a:t>組件。</a:t>
            </a:r>
            <a:endParaRPr lang="en-US" altLang="zh-TW" sz="2800" dirty="0" smtClean="0">
              <a:solidFill>
                <a:schemeClr val="tx2"/>
              </a:solidFill>
              <a:ea typeface="標楷體" pitchFamily="65" charset="-120"/>
            </a:endParaRPr>
          </a:p>
          <a:p>
            <a:pPr marL="0" indent="0" eaLnBrk="1" hangingPunct="1">
              <a:buFont typeface="Wingdings" panose="05000000000000000000" pitchFamily="2" charset="2"/>
              <a:buNone/>
              <a:defRPr/>
            </a:pPr>
            <a:endParaRPr lang="en-US" altLang="zh-TW" sz="2400" dirty="0" smtClean="0">
              <a:solidFill>
                <a:schemeClr val="tx2"/>
              </a:solidFill>
              <a:ea typeface="標楷體" pitchFamily="65" charset="-120"/>
            </a:endParaRPr>
          </a:p>
          <a:p>
            <a:pPr marL="571500" indent="-571500" eaLnBrk="1" hangingPunct="1">
              <a:buFont typeface="Wingdings" panose="05000000000000000000" pitchFamily="2" charset="2"/>
              <a:buNone/>
              <a:defRPr/>
            </a:pPr>
            <a:r>
              <a:rPr lang="en-US" altLang="zh-TW" sz="1600" dirty="0" smtClean="0">
                <a:solidFill>
                  <a:schemeClr val="tx2"/>
                </a:solidFill>
                <a:ea typeface="標楷體" pitchFamily="65" charset="-120"/>
              </a:rPr>
              <a:t>&lt;</a:t>
            </a:r>
            <a:r>
              <a:rPr lang="en-US" altLang="zh-TW" sz="1600" dirty="0" err="1" smtClean="0">
                <a:solidFill>
                  <a:schemeClr val="tx2"/>
                </a:solidFill>
                <a:ea typeface="標楷體" pitchFamily="65" charset="-120"/>
              </a:rPr>
              <a:t>ImageView</a:t>
            </a:r>
            <a:r>
              <a:rPr lang="en-US" altLang="zh-TW" sz="1600" dirty="0" smtClean="0">
                <a:solidFill>
                  <a:schemeClr val="tx2"/>
                </a:solidFill>
                <a:ea typeface="標楷體" pitchFamily="65" charset="-120"/>
              </a:rPr>
              <a:t> </a:t>
            </a:r>
            <a:r>
              <a:rPr lang="en-US" altLang="zh-TW" sz="1600" dirty="0" err="1" smtClean="0">
                <a:solidFill>
                  <a:schemeClr val="tx2"/>
                </a:solidFill>
                <a:ea typeface="標楷體" pitchFamily="65" charset="-120"/>
              </a:rPr>
              <a:t>android:id</a:t>
            </a:r>
            <a:r>
              <a:rPr lang="en-US" altLang="zh-TW" sz="1600" dirty="0" smtClean="0">
                <a:solidFill>
                  <a:schemeClr val="tx2"/>
                </a:solidFill>
                <a:ea typeface="標楷體" pitchFamily="65" charset="-120"/>
              </a:rPr>
              <a:t>="@+id/</a:t>
            </a:r>
            <a:r>
              <a:rPr lang="en-US" altLang="zh-TW" sz="1600" dirty="0" err="1" smtClean="0">
                <a:solidFill>
                  <a:schemeClr val="tx2"/>
                </a:solidFill>
                <a:ea typeface="標楷體" pitchFamily="65" charset="-120"/>
              </a:rPr>
              <a:t>imgView</a:t>
            </a:r>
            <a:r>
              <a:rPr lang="en-US" altLang="zh-TW" sz="1600" dirty="0" smtClean="0">
                <a:solidFill>
                  <a:schemeClr val="tx2"/>
                </a:solidFill>
                <a:ea typeface="標楷體" pitchFamily="65" charset="-120"/>
              </a:rPr>
              <a:t>"</a:t>
            </a:r>
          </a:p>
          <a:p>
            <a:pPr marL="571500" indent="-571500" eaLnBrk="1" hangingPunct="1">
              <a:buFont typeface="Wingdings" panose="05000000000000000000" pitchFamily="2" charset="2"/>
              <a:buNone/>
              <a:defRPr/>
            </a:pPr>
            <a:r>
              <a:rPr lang="en-US" altLang="zh-TW" sz="1600" dirty="0" smtClean="0">
                <a:solidFill>
                  <a:schemeClr val="tx2"/>
                </a:solidFill>
                <a:ea typeface="標楷體" pitchFamily="65" charset="-120"/>
              </a:rPr>
              <a:t>    </a:t>
            </a:r>
            <a:r>
              <a:rPr lang="en-US" altLang="zh-TW" sz="1600" dirty="0" err="1" smtClean="0">
                <a:solidFill>
                  <a:schemeClr val="tx2"/>
                </a:solidFill>
                <a:ea typeface="標楷體" pitchFamily="65" charset="-120"/>
              </a:rPr>
              <a:t>android:layout_width</a:t>
            </a:r>
            <a:r>
              <a:rPr lang="en-US" altLang="zh-TW" sz="1600" dirty="0" smtClean="0">
                <a:solidFill>
                  <a:schemeClr val="tx2"/>
                </a:solidFill>
                <a:ea typeface="標楷體" pitchFamily="65" charset="-120"/>
              </a:rPr>
              <a:t>="</a:t>
            </a:r>
            <a:r>
              <a:rPr lang="en-US" altLang="zh-TW" sz="1600" dirty="0" err="1" smtClean="0">
                <a:solidFill>
                  <a:schemeClr val="tx2"/>
                </a:solidFill>
                <a:ea typeface="標楷體" pitchFamily="65" charset="-120"/>
              </a:rPr>
              <a:t>wrap_content</a:t>
            </a:r>
            <a:r>
              <a:rPr lang="en-US" altLang="zh-TW" sz="1600" dirty="0" smtClean="0">
                <a:solidFill>
                  <a:schemeClr val="tx2"/>
                </a:solidFill>
                <a:ea typeface="標楷體" pitchFamily="65" charset="-120"/>
              </a:rPr>
              <a:t>" </a:t>
            </a:r>
          </a:p>
          <a:p>
            <a:pPr marL="571500" indent="-571500" eaLnBrk="1" hangingPunct="1">
              <a:buFont typeface="Wingdings" panose="05000000000000000000" pitchFamily="2" charset="2"/>
              <a:buNone/>
              <a:defRPr/>
            </a:pPr>
            <a:r>
              <a:rPr lang="en-US" altLang="zh-TW" sz="1600" dirty="0" smtClean="0">
                <a:solidFill>
                  <a:schemeClr val="tx2"/>
                </a:solidFill>
                <a:ea typeface="標楷體" pitchFamily="65" charset="-120"/>
              </a:rPr>
              <a:t>    </a:t>
            </a:r>
            <a:r>
              <a:rPr lang="en-US" altLang="zh-TW" sz="1600" dirty="0" err="1" smtClean="0">
                <a:solidFill>
                  <a:schemeClr val="tx2"/>
                </a:solidFill>
                <a:ea typeface="標楷體" pitchFamily="65" charset="-120"/>
              </a:rPr>
              <a:t>android:layout_height</a:t>
            </a:r>
            <a:r>
              <a:rPr lang="en-US" altLang="zh-TW" sz="1600" dirty="0" smtClean="0">
                <a:solidFill>
                  <a:schemeClr val="tx2"/>
                </a:solidFill>
                <a:ea typeface="標楷體" pitchFamily="65" charset="-120"/>
              </a:rPr>
              <a:t>="</a:t>
            </a:r>
            <a:r>
              <a:rPr lang="en-US" altLang="zh-TW" sz="1600" dirty="0" err="1" smtClean="0">
                <a:solidFill>
                  <a:schemeClr val="tx2"/>
                </a:solidFill>
                <a:ea typeface="標楷體" pitchFamily="65" charset="-120"/>
              </a:rPr>
              <a:t>wrap_content</a:t>
            </a:r>
            <a:r>
              <a:rPr lang="en-US" altLang="zh-TW" sz="1600" dirty="0" smtClean="0">
                <a:solidFill>
                  <a:schemeClr val="tx2"/>
                </a:solidFill>
                <a:ea typeface="標楷體" pitchFamily="65" charset="-120"/>
              </a:rPr>
              <a:t>" </a:t>
            </a:r>
          </a:p>
          <a:p>
            <a:pPr marL="571500" indent="-571500" eaLnBrk="1" hangingPunct="1">
              <a:buFont typeface="Wingdings" panose="05000000000000000000" pitchFamily="2" charset="2"/>
              <a:buNone/>
              <a:defRPr/>
            </a:pPr>
            <a:r>
              <a:rPr lang="en-US" altLang="zh-TW" sz="1600" dirty="0" smtClean="0">
                <a:solidFill>
                  <a:schemeClr val="tx2"/>
                </a:solidFill>
                <a:ea typeface="標楷體" pitchFamily="65" charset="-120"/>
              </a:rPr>
              <a:t>    </a:t>
            </a:r>
            <a:r>
              <a:rPr lang="en-US" altLang="zh-TW" sz="1600" dirty="0" err="1" smtClean="0">
                <a:solidFill>
                  <a:schemeClr val="tx2"/>
                </a:solidFill>
                <a:ea typeface="標楷體" pitchFamily="65" charset="-120"/>
              </a:rPr>
              <a:t>android:src</a:t>
            </a:r>
            <a:r>
              <a:rPr lang="en-US" altLang="zh-TW" sz="1600" dirty="0" smtClean="0">
                <a:solidFill>
                  <a:schemeClr val="tx2"/>
                </a:solidFill>
                <a:ea typeface="標楷體" pitchFamily="65" charset="-120"/>
              </a:rPr>
              <a:t>="@</a:t>
            </a:r>
            <a:r>
              <a:rPr lang="en-US" altLang="zh-TW" sz="1600" dirty="0" err="1" smtClean="0">
                <a:solidFill>
                  <a:schemeClr val="tx2"/>
                </a:solidFill>
                <a:ea typeface="標楷體" pitchFamily="65" charset="-120"/>
              </a:rPr>
              <a:t>drawable</a:t>
            </a:r>
            <a:r>
              <a:rPr lang="en-US" altLang="zh-TW" sz="1600" dirty="0" smtClean="0">
                <a:solidFill>
                  <a:schemeClr val="tx2"/>
                </a:solidFill>
                <a:ea typeface="標楷體" pitchFamily="65" charset="-120"/>
              </a:rPr>
              <a:t>/</a:t>
            </a:r>
            <a:r>
              <a:rPr lang="zh-TW" altLang="en-US" sz="1600" dirty="0" smtClean="0">
                <a:solidFill>
                  <a:schemeClr val="tx2"/>
                </a:solidFill>
                <a:ea typeface="標楷體" pitchFamily="65" charset="-120"/>
              </a:rPr>
              <a:t>影像檔名</a:t>
            </a:r>
            <a:r>
              <a:rPr lang="en-US" altLang="zh-TW" sz="1600" dirty="0" smtClean="0">
                <a:solidFill>
                  <a:schemeClr val="tx2"/>
                </a:solidFill>
                <a:ea typeface="標楷體" pitchFamily="65" charset="-120"/>
              </a:rPr>
              <a:t>"</a:t>
            </a:r>
            <a:endParaRPr lang="en-US" altLang="zh-TW" sz="1600" dirty="0" smtClean="0">
              <a:solidFill>
                <a:schemeClr val="tx2"/>
              </a:solidFill>
              <a:ea typeface="標楷體" pitchFamily="65" charset="-120"/>
            </a:endParaRPr>
          </a:p>
          <a:p>
            <a:pPr marL="571500" indent="-571500" eaLnBrk="1" hangingPunct="1">
              <a:buFont typeface="Wingdings" panose="05000000000000000000" pitchFamily="2" charset="2"/>
              <a:buNone/>
              <a:defRPr/>
            </a:pPr>
            <a:r>
              <a:rPr lang="en-US" altLang="zh-TW" sz="1600" dirty="0" smtClean="0">
                <a:solidFill>
                  <a:schemeClr val="tx2"/>
                </a:solidFill>
                <a:ea typeface="標楷體" pitchFamily="65" charset="-120"/>
              </a:rPr>
              <a:t>    /&gt;</a:t>
            </a:r>
          </a:p>
          <a:p>
            <a:pPr marL="571500" indent="-571500" eaLnBrk="1" hangingPunct="1">
              <a:buFont typeface="Wingdings" panose="05000000000000000000" pitchFamily="2" charset="2"/>
              <a:buNone/>
              <a:defRPr/>
            </a:pPr>
            <a:endParaRPr lang="en-US" altLang="zh-TW" sz="2400" dirty="0" smtClean="0">
              <a:solidFill>
                <a:schemeClr val="tx2"/>
              </a:solidFill>
              <a:ea typeface="標楷體" pitchFamily="65" charset="-120"/>
            </a:endParaRPr>
          </a:p>
          <a:p>
            <a:pPr marL="0" indent="0" eaLnBrk="1" hangingPunct="1">
              <a:buFont typeface="Wingdings" panose="05000000000000000000" pitchFamily="2" charset="2"/>
              <a:buNone/>
              <a:defRPr/>
            </a:pPr>
            <a:r>
              <a:rPr lang="zh-TW" altLang="en-US" sz="2800" dirty="0" smtClean="0">
                <a:solidFill>
                  <a:schemeClr val="tx2"/>
                </a:solidFill>
                <a:ea typeface="標楷體" pitchFamily="65" charset="-120"/>
              </a:rPr>
              <a:t>如果在程式執行的過程中想要改變</a:t>
            </a:r>
            <a:r>
              <a:rPr lang="en-US" altLang="zh-TW" sz="2800" dirty="0" err="1" smtClean="0">
                <a:solidFill>
                  <a:schemeClr val="tx2"/>
                </a:solidFill>
                <a:ea typeface="標楷體" pitchFamily="65" charset="-120"/>
              </a:rPr>
              <a:t>ImageView</a:t>
            </a:r>
            <a:r>
              <a:rPr lang="zh-TW" altLang="en-US" sz="2800" dirty="0" smtClean="0">
                <a:solidFill>
                  <a:schemeClr val="tx2"/>
                </a:solidFill>
                <a:ea typeface="標楷體" pitchFamily="65" charset="-120"/>
              </a:rPr>
              <a:t>元件上所顯示的影像，可以呼叫它的</a:t>
            </a:r>
            <a:r>
              <a:rPr lang="en-US" altLang="zh-TW" sz="2800" dirty="0" err="1" smtClean="0">
                <a:solidFill>
                  <a:schemeClr val="tx2"/>
                </a:solidFill>
                <a:ea typeface="標楷體" pitchFamily="65" charset="-120"/>
              </a:rPr>
              <a:t>setImageResource</a:t>
            </a:r>
            <a:r>
              <a:rPr lang="en-US" altLang="zh-TW" sz="2800" dirty="0" smtClean="0">
                <a:solidFill>
                  <a:schemeClr val="tx2"/>
                </a:solidFill>
                <a:ea typeface="標楷體" pitchFamily="65" charset="-120"/>
              </a:rPr>
              <a:t>()</a:t>
            </a:r>
            <a:r>
              <a:rPr lang="zh-TW" altLang="en-US" sz="2800" dirty="0" smtClean="0">
                <a:solidFill>
                  <a:schemeClr val="tx2"/>
                </a:solidFill>
                <a:ea typeface="標楷體" pitchFamily="65" charset="-120"/>
              </a:rPr>
              <a:t>方法，該方法可以從專案的資源類別</a:t>
            </a:r>
            <a:r>
              <a:rPr lang="en-US" altLang="zh-TW" sz="2800" dirty="0" smtClean="0">
                <a:solidFill>
                  <a:schemeClr val="tx2"/>
                </a:solidFill>
                <a:ea typeface="標楷體" pitchFamily="65" charset="-120"/>
              </a:rPr>
              <a:t>R</a:t>
            </a:r>
            <a:r>
              <a:rPr lang="zh-TW" altLang="en-US" sz="2800" dirty="0" smtClean="0">
                <a:solidFill>
                  <a:schemeClr val="tx2"/>
                </a:solidFill>
                <a:ea typeface="標楷體" pitchFamily="65" charset="-120"/>
              </a:rPr>
              <a:t>中載入其它影像檔。</a:t>
            </a:r>
            <a:endParaRPr lang="zh-TW" altLang="en-US" sz="2800" dirty="0" smtClean="0">
              <a:solidFill>
                <a:schemeClr val="tx2"/>
              </a:solidFill>
              <a:ea typeface="標楷體" pitchFamily="65" charset="-120"/>
            </a:endParaRP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B21806B-4E10-48FA-92B6-26C8573EE9D0}" type="slidenum">
              <a:rPr kumimoji="0" lang="en-US" altLang="zh-TW" sz="1200">
                <a:latin typeface="Garamond" panose="02020404030301010803" pitchFamily="18" charset="0"/>
              </a:rPr>
              <a:pPr>
                <a:spcBef>
                  <a:spcPct val="0"/>
                </a:spcBef>
                <a:buClrTx/>
                <a:buSzTx/>
                <a:buFontTx/>
                <a:buNone/>
              </a:pPr>
              <a:t>50</a:t>
            </a:fld>
            <a:endParaRPr kumimoji="0" lang="en-US" altLang="zh-TW" sz="1200" dirty="0">
              <a:latin typeface="Garamond" panose="02020404030301010803" pitchFamily="18" charset="0"/>
            </a:endParaRPr>
          </a:p>
        </p:txBody>
      </p:sp>
      <p:sp>
        <p:nvSpPr>
          <p:cNvPr id="54275" name="Rectangle 4"/>
          <p:cNvSpPr>
            <a:spLocks noGrp="1" noChangeArrowheads="1"/>
          </p:cNvSpPr>
          <p:nvPr>
            <p:ph type="title"/>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利用</a:t>
            </a:r>
            <a:r>
              <a:rPr lang="en-US" altLang="zh-TW" sz="4000" dirty="0" err="1" smtClean="0">
                <a:solidFill>
                  <a:srgbClr val="006633"/>
                </a:solidFill>
                <a:ea typeface="標楷體" panose="03000509000000000000" pitchFamily="65" charset="-120"/>
              </a:rPr>
              <a:t>AnimationSet</a:t>
            </a:r>
            <a:r>
              <a:rPr lang="zh-TW" altLang="en-US" sz="4000" dirty="0" smtClean="0">
                <a:solidFill>
                  <a:srgbClr val="006633"/>
                </a:solidFill>
                <a:ea typeface="標楷體" panose="03000509000000000000" pitchFamily="65" charset="-120"/>
              </a:rPr>
              <a:t>產生混合動畫效果</a:t>
            </a:r>
            <a:endParaRPr lang="en-US" altLang="zh-TW" sz="4000" dirty="0" smtClean="0">
              <a:ea typeface="標楷體" panose="03000509000000000000" pitchFamily="65" charset="-120"/>
            </a:endParaRPr>
          </a:p>
        </p:txBody>
      </p:sp>
      <p:sp>
        <p:nvSpPr>
          <p:cNvPr id="54276" name="Rectangle 5"/>
          <p:cNvSpPr>
            <a:spLocks noGrp="1" noChangeArrowheads="1"/>
          </p:cNvSpPr>
          <p:nvPr>
            <p:ph type="body" idx="1"/>
          </p:nvPr>
        </p:nvSpPr>
        <p:spPr>
          <a:xfrm>
            <a:off x="533400" y="1066800"/>
            <a:ext cx="8001000" cy="5105400"/>
          </a:xfrm>
        </p:spPr>
        <p:txBody>
          <a:bodyPr/>
          <a:lstStyle/>
          <a:p>
            <a:pPr marL="0" indent="0" eaLnBrk="1" hangingPunct="1">
              <a:buFont typeface="Wingdings" panose="05000000000000000000" pitchFamily="2" charset="2"/>
              <a:buNone/>
            </a:pPr>
            <a:r>
              <a:rPr lang="zh-TW" altLang="en-US" sz="2000" dirty="0" smtClean="0">
                <a:solidFill>
                  <a:schemeClr val="tx2"/>
                </a:solidFill>
                <a:ea typeface="標楷體" panose="03000509000000000000" pitchFamily="65" charset="-120"/>
              </a:rPr>
              <a:t>利用下列的程式碼建立一個和前面</a:t>
            </a:r>
            <a:r>
              <a:rPr lang="en-US" altLang="zh-TW" sz="2000" dirty="0" smtClean="0">
                <a:solidFill>
                  <a:schemeClr val="tx2"/>
                </a:solidFill>
                <a:ea typeface="標楷體" panose="03000509000000000000" pitchFamily="65" charset="-120"/>
              </a:rPr>
              <a:t>anim_scale_rotate_in.xml</a:t>
            </a:r>
            <a:r>
              <a:rPr lang="zh-TW" altLang="en-US" sz="2000" dirty="0" smtClean="0">
                <a:solidFill>
                  <a:schemeClr val="tx2"/>
                </a:solidFill>
                <a:ea typeface="標楷體" panose="03000509000000000000" pitchFamily="65" charset="-120"/>
              </a:rPr>
              <a:t>動畫資源檔完全一樣的動畫效果。</a:t>
            </a:r>
            <a:endParaRPr lang="en-US" altLang="zh-TW" sz="20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ScaleAnimation</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anim_scale_in</a:t>
            </a:r>
            <a:r>
              <a:rPr lang="en-US" altLang="zh-TW" sz="1600" dirty="0" smtClean="0">
                <a:solidFill>
                  <a:schemeClr val="tx2"/>
                </a:solidFill>
                <a:ea typeface="標楷體" panose="03000509000000000000" pitchFamily="65" charset="-120"/>
              </a:rPr>
              <a:t> = new </a:t>
            </a:r>
            <a:r>
              <a:rPr lang="en-US" altLang="zh-TW" sz="1600" dirty="0" err="1" smtClean="0">
                <a:solidFill>
                  <a:schemeClr val="tx2"/>
                </a:solidFill>
                <a:ea typeface="標楷體" panose="03000509000000000000" pitchFamily="65" charset="-120"/>
              </a:rPr>
              <a:t>ScaleAnimation</a:t>
            </a:r>
            <a:r>
              <a:rPr lang="en-US" altLang="zh-TW" sz="1600" dirty="0" smtClean="0">
                <a:solidFill>
                  <a:schemeClr val="tx2"/>
                </a:solidFill>
                <a:ea typeface="標楷體" panose="03000509000000000000" pitchFamily="65" charset="-120"/>
              </a:rPr>
              <a:t>(0.0f, 1.0f, 0.0f, 1.0f,</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Animation.RELATIVE_TO_SELF</a:t>
            </a:r>
            <a:r>
              <a:rPr lang="en-US" altLang="zh-TW" sz="1600" dirty="0" smtClean="0">
                <a:solidFill>
                  <a:schemeClr val="tx2"/>
                </a:solidFill>
                <a:ea typeface="標楷體" panose="03000509000000000000" pitchFamily="65" charset="-120"/>
              </a:rPr>
              <a:t>, 0.5f, </a:t>
            </a:r>
            <a:r>
              <a:rPr lang="en-US" altLang="zh-TW" sz="1600" dirty="0" err="1" smtClean="0">
                <a:solidFill>
                  <a:schemeClr val="tx2"/>
                </a:solidFill>
                <a:ea typeface="標楷體" panose="03000509000000000000" pitchFamily="65" charset="-120"/>
              </a:rPr>
              <a:t>Animation.RELATIVE_TO_SELF</a:t>
            </a:r>
            <a:r>
              <a:rPr lang="en-US" altLang="zh-TW" sz="1600" dirty="0" smtClean="0">
                <a:solidFill>
                  <a:schemeClr val="tx2"/>
                </a:solidFill>
                <a:ea typeface="標楷體" panose="03000509000000000000" pitchFamily="65" charset="-120"/>
              </a:rPr>
              <a:t>, 0.5f);</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anim_scale_in.setInterpolator</a:t>
            </a:r>
            <a:r>
              <a:rPr lang="en-US" altLang="zh-TW" sz="1600" dirty="0" smtClean="0">
                <a:solidFill>
                  <a:schemeClr val="tx2"/>
                </a:solidFill>
                <a:ea typeface="標楷體" panose="03000509000000000000" pitchFamily="65" charset="-120"/>
              </a:rPr>
              <a:t>(new </a:t>
            </a:r>
            <a:r>
              <a:rPr lang="en-US" altLang="zh-TW" sz="1600" dirty="0" err="1" smtClean="0">
                <a:solidFill>
                  <a:schemeClr val="tx2"/>
                </a:solidFill>
                <a:ea typeface="標楷體" panose="03000509000000000000" pitchFamily="65" charset="-120"/>
              </a:rPr>
              <a:t>LinearInterpolator</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anim_scale_in.setStartOffset</a:t>
            </a:r>
            <a:r>
              <a:rPr lang="en-US" altLang="zh-TW" sz="16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anim_scale_in.setDuration</a:t>
            </a:r>
            <a:r>
              <a:rPr lang="en-US" altLang="zh-TW" sz="16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RotateAnimation</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anim_rotate_in</a:t>
            </a:r>
            <a:r>
              <a:rPr lang="en-US" altLang="zh-TW" sz="1600" dirty="0" smtClean="0">
                <a:solidFill>
                  <a:schemeClr val="tx2"/>
                </a:solidFill>
                <a:ea typeface="標楷體" panose="03000509000000000000" pitchFamily="65" charset="-120"/>
              </a:rPr>
              <a:t> = new </a:t>
            </a:r>
            <a:r>
              <a:rPr lang="en-US" altLang="zh-TW" sz="1600" dirty="0" err="1" smtClean="0">
                <a:solidFill>
                  <a:schemeClr val="tx2"/>
                </a:solidFill>
                <a:ea typeface="標楷體" panose="03000509000000000000" pitchFamily="65" charset="-120"/>
              </a:rPr>
              <a:t>RotateAnimation</a:t>
            </a:r>
            <a:r>
              <a:rPr lang="en-US" altLang="zh-TW" sz="1600" dirty="0" smtClean="0">
                <a:solidFill>
                  <a:schemeClr val="tx2"/>
                </a:solidFill>
                <a:ea typeface="標楷體" panose="03000509000000000000" pitchFamily="65" charset="-120"/>
              </a:rPr>
              <a:t>(0, 360,</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Animation.RELATIVE_TO_SELF</a:t>
            </a:r>
            <a:r>
              <a:rPr lang="en-US" altLang="zh-TW" sz="1600" dirty="0" smtClean="0">
                <a:solidFill>
                  <a:schemeClr val="tx2"/>
                </a:solidFill>
                <a:ea typeface="標楷體" panose="03000509000000000000" pitchFamily="65" charset="-120"/>
              </a:rPr>
              <a:t>, 0.5f, </a:t>
            </a:r>
            <a:r>
              <a:rPr lang="en-US" altLang="zh-TW" sz="1600" dirty="0" err="1" smtClean="0">
                <a:solidFill>
                  <a:schemeClr val="tx2"/>
                </a:solidFill>
                <a:ea typeface="標楷體" panose="03000509000000000000" pitchFamily="65" charset="-120"/>
              </a:rPr>
              <a:t>Animation.RELATIVE_TO_SELF</a:t>
            </a:r>
            <a:r>
              <a:rPr lang="en-US" altLang="zh-TW" sz="1600" dirty="0" smtClean="0">
                <a:solidFill>
                  <a:schemeClr val="tx2"/>
                </a:solidFill>
                <a:ea typeface="標楷體" panose="03000509000000000000" pitchFamily="65" charset="-120"/>
              </a:rPr>
              <a:t>, 0.5f);</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anim_rotate_in.setInterpolator</a:t>
            </a:r>
            <a:r>
              <a:rPr lang="en-US" altLang="zh-TW" sz="1600" dirty="0" smtClean="0">
                <a:solidFill>
                  <a:schemeClr val="tx2"/>
                </a:solidFill>
                <a:ea typeface="標楷體" panose="03000509000000000000" pitchFamily="65" charset="-120"/>
              </a:rPr>
              <a:t>(new </a:t>
            </a:r>
            <a:r>
              <a:rPr lang="en-US" altLang="zh-TW" sz="1600" dirty="0" err="1" smtClean="0">
                <a:solidFill>
                  <a:schemeClr val="tx2"/>
                </a:solidFill>
                <a:ea typeface="標楷體" panose="03000509000000000000" pitchFamily="65" charset="-120"/>
              </a:rPr>
              <a:t>LinearInterpolator</a:t>
            </a:r>
            <a:r>
              <a:rPr lang="en-US" altLang="zh-TW"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anim_rotate_in.setStartOffset</a:t>
            </a:r>
            <a:r>
              <a:rPr lang="en-US" altLang="zh-TW" sz="16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anim_rotate_in.setDuration</a:t>
            </a:r>
            <a:r>
              <a:rPr lang="en-US" altLang="zh-TW" sz="1600" dirty="0" smtClean="0">
                <a:solidFill>
                  <a:schemeClr val="tx2"/>
                </a:solidFill>
                <a:ea typeface="標楷體" panose="03000509000000000000" pitchFamily="65" charset="-120"/>
              </a:rPr>
              <a:t>(3000);</a:t>
            </a:r>
          </a:p>
          <a:p>
            <a:pPr marL="0" indent="0" eaLnBrk="1" hangingPunct="1">
              <a:buFont typeface="Wingdings" panose="05000000000000000000" pitchFamily="2" charset="2"/>
              <a:buNone/>
            </a:pPr>
            <a:r>
              <a:rPr lang="en-US" altLang="zh-TW" sz="1600" b="1" dirty="0" err="1" smtClean="0">
                <a:solidFill>
                  <a:srgbClr val="0000FF"/>
                </a:solidFill>
                <a:ea typeface="標楷體" panose="03000509000000000000" pitchFamily="65" charset="-120"/>
              </a:rPr>
              <a:t>AnimationSet</a:t>
            </a:r>
            <a:r>
              <a:rPr lang="en-US" altLang="zh-TW" sz="1600" b="1" dirty="0" smtClean="0">
                <a:solidFill>
                  <a:srgbClr val="0000FF"/>
                </a:solidFill>
                <a:ea typeface="標楷體" panose="03000509000000000000" pitchFamily="65" charset="-120"/>
              </a:rPr>
              <a:t> </a:t>
            </a:r>
            <a:r>
              <a:rPr lang="en-US" altLang="zh-TW" sz="1600" b="1" dirty="0" err="1" smtClean="0">
                <a:solidFill>
                  <a:srgbClr val="0000FF"/>
                </a:solidFill>
                <a:ea typeface="標楷體" panose="03000509000000000000" pitchFamily="65" charset="-120"/>
              </a:rPr>
              <a:t>anim_set</a:t>
            </a:r>
            <a:r>
              <a:rPr lang="en-US" altLang="zh-TW" sz="1600" b="1" dirty="0" smtClean="0">
                <a:solidFill>
                  <a:srgbClr val="0000FF"/>
                </a:solidFill>
                <a:ea typeface="標楷體" panose="03000509000000000000" pitchFamily="65" charset="-120"/>
              </a:rPr>
              <a:t> = new </a:t>
            </a:r>
            <a:r>
              <a:rPr lang="en-US" altLang="zh-TW" sz="1600" b="1" dirty="0" err="1" smtClean="0">
                <a:solidFill>
                  <a:srgbClr val="0000FF"/>
                </a:solidFill>
                <a:ea typeface="標楷體" panose="03000509000000000000" pitchFamily="65" charset="-120"/>
              </a:rPr>
              <a:t>AnimationSet</a:t>
            </a:r>
            <a:r>
              <a:rPr lang="en-US" altLang="zh-TW" sz="1600" b="1" dirty="0" smtClean="0">
                <a:solidFill>
                  <a:srgbClr val="0000FF"/>
                </a:solidFill>
                <a:ea typeface="標楷體" panose="03000509000000000000" pitchFamily="65" charset="-120"/>
              </a:rPr>
              <a:t>(false);</a:t>
            </a:r>
          </a:p>
          <a:p>
            <a:pPr marL="0" indent="0" eaLnBrk="1" hangingPunct="1">
              <a:buFont typeface="Wingdings" panose="05000000000000000000" pitchFamily="2" charset="2"/>
              <a:buNone/>
            </a:pPr>
            <a:r>
              <a:rPr lang="en-US" altLang="zh-TW" sz="1600" b="1" dirty="0" err="1" smtClean="0">
                <a:solidFill>
                  <a:srgbClr val="0000FF"/>
                </a:solidFill>
                <a:ea typeface="標楷體" panose="03000509000000000000" pitchFamily="65" charset="-120"/>
              </a:rPr>
              <a:t>anim_set.addAnimation</a:t>
            </a:r>
            <a:r>
              <a:rPr lang="en-US" altLang="zh-TW" sz="1600" b="1" dirty="0" smtClean="0">
                <a:solidFill>
                  <a:srgbClr val="0000FF"/>
                </a:solidFill>
                <a:ea typeface="標楷體" panose="03000509000000000000" pitchFamily="65" charset="-120"/>
              </a:rPr>
              <a:t>(</a:t>
            </a:r>
            <a:r>
              <a:rPr lang="en-US" altLang="zh-TW" sz="1600" b="1" dirty="0" err="1" smtClean="0">
                <a:solidFill>
                  <a:srgbClr val="0000FF"/>
                </a:solidFill>
                <a:ea typeface="標楷體" panose="03000509000000000000" pitchFamily="65" charset="-120"/>
              </a:rPr>
              <a:t>anim_scale_in</a:t>
            </a:r>
            <a:r>
              <a:rPr lang="en-US" altLang="zh-TW" sz="1600" b="1" dirty="0" smtClean="0">
                <a:solidFill>
                  <a:srgbClr val="0000FF"/>
                </a:solidFill>
                <a:ea typeface="標楷體" panose="03000509000000000000" pitchFamily="65" charset="-120"/>
              </a:rPr>
              <a:t>);</a:t>
            </a:r>
          </a:p>
          <a:p>
            <a:pPr marL="0" indent="0" eaLnBrk="1" hangingPunct="1">
              <a:buFont typeface="Wingdings" panose="05000000000000000000" pitchFamily="2" charset="2"/>
              <a:buNone/>
            </a:pPr>
            <a:r>
              <a:rPr lang="en-US" altLang="zh-TW" sz="1600" b="1" dirty="0" err="1" smtClean="0">
                <a:solidFill>
                  <a:srgbClr val="0000FF"/>
                </a:solidFill>
                <a:ea typeface="標楷體" panose="03000509000000000000" pitchFamily="65" charset="-120"/>
              </a:rPr>
              <a:t>anim_set.addAnimation</a:t>
            </a:r>
            <a:r>
              <a:rPr lang="en-US" altLang="zh-TW" sz="1600" b="1" dirty="0" smtClean="0">
                <a:solidFill>
                  <a:srgbClr val="0000FF"/>
                </a:solidFill>
                <a:ea typeface="標楷體" panose="03000509000000000000" pitchFamily="65" charset="-120"/>
              </a:rPr>
              <a:t>(</a:t>
            </a:r>
            <a:r>
              <a:rPr lang="en-US" altLang="zh-TW" sz="1600" b="1" dirty="0" err="1" smtClean="0">
                <a:solidFill>
                  <a:srgbClr val="0000FF"/>
                </a:solidFill>
                <a:ea typeface="標楷體" panose="03000509000000000000" pitchFamily="65" charset="-120"/>
              </a:rPr>
              <a:t>anim_rotate_in</a:t>
            </a:r>
            <a:r>
              <a:rPr lang="en-US" altLang="zh-TW" sz="1600" b="1" dirty="0" smtClean="0">
                <a:solidFill>
                  <a:srgbClr val="0000FF"/>
                </a:solidFill>
                <a:ea typeface="標楷體" panose="03000509000000000000" pitchFamily="65" charset="-120"/>
              </a:rPr>
              <a:t>);</a:t>
            </a:r>
          </a:p>
          <a:p>
            <a:pPr marL="0" indent="0" eaLnBrk="1" hangingPunct="1">
              <a:buFont typeface="Wingdings" panose="05000000000000000000" pitchFamily="2" charset="2"/>
              <a:buNone/>
            </a:pPr>
            <a:endParaRPr lang="en-US" altLang="zh-TW" sz="16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zh-TW" sz="1600" dirty="0" err="1" smtClean="0">
                <a:solidFill>
                  <a:schemeClr val="tx2"/>
                </a:solidFill>
                <a:ea typeface="標楷體" panose="03000509000000000000" pitchFamily="65" charset="-120"/>
              </a:rPr>
              <a:t>imgSwi.setInAnimation</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anim_set</a:t>
            </a:r>
            <a:r>
              <a:rPr lang="en-US" altLang="zh-TW" sz="1600" dirty="0" smtClean="0">
                <a:solidFill>
                  <a:schemeClr val="tx2"/>
                </a:solidFill>
                <a:ea typeface="標楷體" panose="03000509000000000000" pitchFamily="65" charset="-120"/>
              </a:rPr>
              <a:t>);</a:t>
            </a:r>
            <a:endParaRPr lang="en-US" altLang="zh-TW"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A025CB9-A7CF-45A6-9AD3-0E32E1FE2401}" type="slidenum">
              <a:rPr kumimoji="0" lang="en-US" altLang="zh-TW" sz="1200">
                <a:latin typeface="Garamond" panose="02020404030301010803" pitchFamily="18" charset="0"/>
              </a:rPr>
              <a:pPr>
                <a:spcBef>
                  <a:spcPct val="0"/>
                </a:spcBef>
                <a:buClrTx/>
                <a:buSzTx/>
                <a:buFontTx/>
                <a:buNone/>
              </a:pPr>
              <a:t>51</a:t>
            </a:fld>
            <a:endParaRPr kumimoji="0" lang="en-US" altLang="zh-TW" sz="1200" dirty="0">
              <a:latin typeface="Garamond" panose="02020404030301010803" pitchFamily="18" charset="0"/>
            </a:endParaRPr>
          </a:p>
        </p:txBody>
      </p:sp>
      <p:sp>
        <p:nvSpPr>
          <p:cNvPr id="55299" name="Rectangle 17"/>
          <p:cNvSpPr>
            <a:spLocks noGrp="1" noChangeArrowheads="1"/>
          </p:cNvSpPr>
          <p:nvPr>
            <p:ph type="title"/>
          </p:nvPr>
        </p:nvSpPr>
        <p:spPr>
          <a:xfrm>
            <a:off x="1066800" y="2286000"/>
            <a:ext cx="7467600" cy="2514600"/>
          </a:xfrm>
          <a:noFill/>
        </p:spPr>
        <p:txBody>
          <a:bodyPr/>
          <a:lstStyle/>
          <a:p>
            <a:pPr marL="1528763" indent="-1528763" eaLnBrk="1" hangingPunct="1"/>
            <a:r>
              <a:rPr lang="zh-TW" altLang="en-US" sz="3900" dirty="0" smtClean="0">
                <a:solidFill>
                  <a:srgbClr val="0000FF"/>
                </a:solidFill>
                <a:ea typeface="標楷體" panose="03000509000000000000" pitchFamily="65" charset="-120"/>
              </a:rPr>
              <a:t>單元</a:t>
            </a:r>
            <a:r>
              <a:rPr lang="en-US" altLang="zh-TW" sz="3900" dirty="0" smtClean="0">
                <a:solidFill>
                  <a:srgbClr val="0000FF"/>
                </a:solidFill>
                <a:ea typeface="標楷體" panose="03000509000000000000" pitchFamily="65" charset="-120"/>
              </a:rPr>
              <a:t>22 </a:t>
            </a:r>
            <a:r>
              <a:rPr lang="en-US" altLang="zh-TW" sz="3900" dirty="0" smtClean="0">
                <a:solidFill>
                  <a:srgbClr val="0000FF"/>
                </a:solidFill>
                <a:ea typeface="標楷體" panose="03000509000000000000" pitchFamily="65" charset="-120"/>
              </a:rPr>
              <a:t>Frame Animation</a:t>
            </a:r>
            <a:r>
              <a:rPr lang="zh-TW" altLang="en-US" sz="3900" dirty="0" smtClean="0">
                <a:solidFill>
                  <a:srgbClr val="0000FF"/>
                </a:solidFill>
                <a:ea typeface="標楷體" panose="03000509000000000000" pitchFamily="65" charset="-120"/>
              </a:rPr>
              <a:t>和</a:t>
            </a:r>
            <a:r>
              <a:rPr lang="en-US" altLang="zh-TW" sz="3900" dirty="0" smtClean="0">
                <a:solidFill>
                  <a:srgbClr val="0000FF"/>
                </a:solidFill>
                <a:ea typeface="標楷體" panose="03000509000000000000" pitchFamily="65" charset="-120"/>
              </a:rPr>
              <a:t>Multi-Thread</a:t>
            </a:r>
            <a:r>
              <a:rPr lang="zh-TW" altLang="en-US" sz="3900" dirty="0" smtClean="0">
                <a:solidFill>
                  <a:srgbClr val="0000FF"/>
                </a:solidFill>
                <a:ea typeface="標楷體" panose="03000509000000000000" pitchFamily="65" charset="-120"/>
              </a:rPr>
              <a:t>遊戲程式</a:t>
            </a:r>
            <a:endParaRPr lang="zh-TW" altLang="en-US" sz="3900" dirty="0" smtClean="0">
              <a:solidFill>
                <a:srgbClr val="0000FF"/>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8DB78F4-5F3C-4CE3-BA7B-8E414058F766}" type="slidenum">
              <a:rPr kumimoji="0" lang="en-US" altLang="zh-TW" sz="1200">
                <a:latin typeface="Garamond" panose="02020404030301010803" pitchFamily="18" charset="0"/>
              </a:rPr>
              <a:pPr>
                <a:spcBef>
                  <a:spcPct val="0"/>
                </a:spcBef>
                <a:buClrTx/>
                <a:buSzTx/>
                <a:buFontTx/>
                <a:buNone/>
              </a:pPr>
              <a:t>52</a:t>
            </a:fld>
            <a:endParaRPr kumimoji="0" lang="en-US" altLang="zh-TW" sz="1200" dirty="0">
              <a:latin typeface="Garamond" panose="02020404030301010803" pitchFamily="18" charset="0"/>
            </a:endParaRPr>
          </a:p>
        </p:txBody>
      </p:sp>
      <p:sp>
        <p:nvSpPr>
          <p:cNvPr id="56323" name="Rectangle 4"/>
          <p:cNvSpPr>
            <a:spLocks noGrp="1" noChangeArrowheads="1"/>
          </p:cNvSpPr>
          <p:nvPr>
            <p:ph type="title"/>
          </p:nvPr>
        </p:nvSpPr>
        <p:spPr>
          <a:xfrm>
            <a:off x="381000" y="304800"/>
            <a:ext cx="8763000" cy="838200"/>
          </a:xfrm>
        </p:spPr>
        <p:txBody>
          <a:bodyPr/>
          <a:lstStyle/>
          <a:p>
            <a:pPr eaLnBrk="1" hangingPunct="1"/>
            <a:r>
              <a:rPr lang="en-US" altLang="zh-TW" sz="3900" dirty="0" smtClean="0">
                <a:ea typeface="標楷體" panose="03000509000000000000" pitchFamily="65" charset="-120"/>
              </a:rPr>
              <a:t>Frame </a:t>
            </a:r>
            <a:r>
              <a:rPr lang="en-US" altLang="zh-TW" sz="3900" dirty="0" smtClean="0">
                <a:ea typeface="標楷體" panose="03000509000000000000" pitchFamily="65" charset="-120"/>
              </a:rPr>
              <a:t>animation</a:t>
            </a:r>
            <a:r>
              <a:rPr lang="zh-TW" altLang="en-US" sz="4000" dirty="0" smtClean="0">
                <a:ea typeface="標楷體" panose="03000509000000000000" pitchFamily="65" charset="-120"/>
              </a:rPr>
              <a:t>動畫效果</a:t>
            </a:r>
            <a:endParaRPr lang="en-US" altLang="zh-TW" sz="4000" dirty="0" smtClean="0">
              <a:ea typeface="標楷體" panose="03000509000000000000" pitchFamily="65" charset="-120"/>
            </a:endParaRPr>
          </a:p>
        </p:txBody>
      </p:sp>
      <p:sp>
        <p:nvSpPr>
          <p:cNvPr id="56324" name="Rectangle 5"/>
          <p:cNvSpPr>
            <a:spLocks noGrp="1" noChangeArrowheads="1"/>
          </p:cNvSpPr>
          <p:nvPr>
            <p:ph type="body" idx="1"/>
          </p:nvPr>
        </p:nvSpPr>
        <p:spPr>
          <a:xfrm>
            <a:off x="533400" y="1219200"/>
            <a:ext cx="8077200" cy="5181600"/>
          </a:xfrm>
        </p:spPr>
        <p:txBody>
          <a:bodyPr/>
          <a:lstStyle/>
          <a:p>
            <a:pPr marL="0" indent="0" eaLnBrk="1" hangingPunct="1">
              <a:buFont typeface="Wingdings" panose="05000000000000000000" pitchFamily="2" charset="2"/>
              <a:buNone/>
            </a:pPr>
            <a:r>
              <a:rPr lang="en-US" altLang="zh-TW" sz="2800" dirty="0" smtClean="0">
                <a:solidFill>
                  <a:schemeClr val="tx2"/>
                </a:solidFill>
                <a:ea typeface="標楷體" panose="03000509000000000000" pitchFamily="65" charset="-120"/>
              </a:rPr>
              <a:t>Frame animation動畫的建立過程就像製作卡通影片一樣，我們必須指定每一個畫面使用的影像檔和停留時間的長短，當開始播放動畫的時候，就會依照我們的設定依序顯示指定的影像。有二種方法可以建立Frame animation</a:t>
            </a:r>
            <a:r>
              <a:rPr lang="zh-TW" altLang="en-US" sz="2800" dirty="0" smtClean="0">
                <a:solidFill>
                  <a:schemeClr val="tx2"/>
                </a:solidFill>
                <a:ea typeface="標楷體" panose="03000509000000000000" pitchFamily="65" charset="-120"/>
              </a:rPr>
              <a:t>。</a:t>
            </a:r>
            <a:endParaRPr lang="zh-TW" altLang="en-US"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CADC9DFC-9F38-42EF-B23D-3B7285F1CBC8}" type="slidenum">
              <a:rPr kumimoji="0" lang="en-US" altLang="zh-TW" sz="1200">
                <a:latin typeface="Garamond" panose="02020404030301010803" pitchFamily="18" charset="0"/>
              </a:rPr>
              <a:pPr algn="r" eaLnBrk="1" hangingPunct="1">
                <a:spcBef>
                  <a:spcPct val="0"/>
                </a:spcBef>
                <a:buClrTx/>
                <a:buSzTx/>
                <a:buFontTx/>
                <a:buNone/>
              </a:pPr>
              <a:t>53</a:t>
            </a:fld>
            <a:endParaRPr kumimoji="0" lang="en-US" altLang="zh-TW" sz="1200" dirty="0">
              <a:latin typeface="Garamond" panose="02020404030301010803" pitchFamily="18" charset="0"/>
            </a:endParaRPr>
          </a:p>
        </p:txBody>
      </p:sp>
      <p:sp>
        <p:nvSpPr>
          <p:cNvPr id="57347" name="Rectangle 4"/>
          <p:cNvSpPr>
            <a:spLocks noGrp="1" noChangeArrowheads="1"/>
          </p:cNvSpPr>
          <p:nvPr>
            <p:ph type="title" idx="4294967295"/>
          </p:nvPr>
        </p:nvSpPr>
        <p:spPr>
          <a:xfrm>
            <a:off x="381000" y="304800"/>
            <a:ext cx="8763000" cy="838200"/>
          </a:xfrm>
        </p:spPr>
        <p:txBody>
          <a:bodyPr/>
          <a:lstStyle/>
          <a:p>
            <a:pPr eaLnBrk="1" hangingPunct="1"/>
            <a:r>
              <a:rPr lang="zh-TW" altLang="zh-TW" sz="3600" dirty="0" smtClean="0">
                <a:ea typeface="標楷體" panose="03000509000000000000" pitchFamily="65" charset="-120"/>
              </a:rPr>
              <a:t>使用xml動畫資源檔建立Frame animation</a:t>
            </a:r>
            <a:endParaRPr lang="en-US" altLang="zh-TW" sz="3600" dirty="0" smtClean="0">
              <a:ea typeface="標楷體" panose="03000509000000000000" pitchFamily="65" charset="-120"/>
            </a:endParaRPr>
          </a:p>
        </p:txBody>
      </p:sp>
      <p:sp>
        <p:nvSpPr>
          <p:cNvPr id="57348" name="Rectangle 5"/>
          <p:cNvSpPr>
            <a:spLocks noGrp="1" noChangeArrowheads="1"/>
          </p:cNvSpPr>
          <p:nvPr>
            <p:ph type="body" idx="4294967295"/>
          </p:nvPr>
        </p:nvSpPr>
        <p:spPr>
          <a:xfrm>
            <a:off x="381000" y="1295400"/>
            <a:ext cx="8534400" cy="5105400"/>
          </a:xfrm>
        </p:spPr>
        <p:txBody>
          <a:bodyPr/>
          <a:lstStyle/>
          <a:p>
            <a:pPr marL="0" indent="0">
              <a:lnSpc>
                <a:spcPct val="80000"/>
              </a:lnSpc>
              <a:buFont typeface="Wingdings" panose="05000000000000000000" pitchFamily="2" charset="2"/>
              <a:buNone/>
            </a:pPr>
            <a:r>
              <a:rPr lang="zh-TW" altLang="en-US" sz="2300" dirty="0" smtClean="0">
                <a:solidFill>
                  <a:schemeClr val="tx2"/>
                </a:solidFill>
                <a:latin typeface="標楷體" panose="03000509000000000000" pitchFamily="65" charset="-120"/>
                <a:ea typeface="標楷體" panose="03000509000000000000" pitchFamily="65" charset="-120"/>
              </a:rPr>
              <a:t>以下是一個完整的</a:t>
            </a:r>
            <a:r>
              <a:rPr lang="en-US" altLang="zh-TW" sz="2300" dirty="0" smtClean="0">
                <a:solidFill>
                  <a:schemeClr val="tx2"/>
                </a:solidFill>
                <a:latin typeface="標楷體" panose="03000509000000000000" pitchFamily="65" charset="-120"/>
                <a:ea typeface="標楷體" panose="03000509000000000000" pitchFamily="65" charset="-120"/>
              </a:rPr>
              <a:t>Frame animation</a:t>
            </a:r>
            <a:r>
              <a:rPr lang="zh-TW" altLang="en-US" sz="2300" dirty="0" smtClean="0">
                <a:solidFill>
                  <a:schemeClr val="tx2"/>
                </a:solidFill>
                <a:latin typeface="標楷體" panose="03000509000000000000" pitchFamily="65" charset="-120"/>
                <a:ea typeface="標楷體" panose="03000509000000000000" pitchFamily="65" charset="-120"/>
              </a:rPr>
              <a:t>動畫資源檔：</a:t>
            </a:r>
          </a:p>
          <a:p>
            <a:pPr marL="0" indent="0">
              <a:lnSpc>
                <a:spcPct val="80000"/>
              </a:lnSpc>
              <a:buFont typeface="Wingdings" panose="05000000000000000000" pitchFamily="2" charset="2"/>
              <a:buNone/>
            </a:pPr>
            <a:r>
              <a:rPr lang="en-US" altLang="zh-TW" sz="1800" dirty="0" smtClean="0">
                <a:solidFill>
                  <a:schemeClr val="tx2"/>
                </a:solidFill>
                <a:latin typeface="標楷體" panose="03000509000000000000" pitchFamily="65" charset="-120"/>
                <a:ea typeface="標楷體" panose="03000509000000000000" pitchFamily="65" charset="-120"/>
              </a:rPr>
              <a:t/>
            </a:r>
            <a:br>
              <a:rPr lang="en-US" altLang="zh-TW" sz="1800" dirty="0" smtClean="0">
                <a:solidFill>
                  <a:schemeClr val="tx2"/>
                </a:solidFill>
                <a:latin typeface="標楷體" panose="03000509000000000000" pitchFamily="65" charset="-120"/>
                <a:ea typeface="標楷體" panose="03000509000000000000" pitchFamily="65" charset="-120"/>
              </a:rPr>
            </a:br>
            <a:r>
              <a:rPr lang="en-US" altLang="zh-TW" sz="1800" dirty="0" smtClean="0">
                <a:solidFill>
                  <a:schemeClr val="tx2"/>
                </a:solidFill>
                <a:latin typeface="標楷體" panose="03000509000000000000" pitchFamily="65" charset="-120"/>
                <a:ea typeface="標楷體" panose="03000509000000000000" pitchFamily="65" charset="-120"/>
              </a:rPr>
              <a:t>&lt;?xml version="1.0" encoding="utf-8"?&gt;</a:t>
            </a:r>
          </a:p>
          <a:p>
            <a:pPr marL="0" indent="0">
              <a:lnSpc>
                <a:spcPct val="80000"/>
              </a:lnSpc>
              <a:buFont typeface="Wingdings" panose="05000000000000000000" pitchFamily="2" charset="2"/>
              <a:buNone/>
            </a:pPr>
            <a:r>
              <a:rPr lang="en-US" altLang="zh-TW" sz="1800" dirty="0" smtClean="0">
                <a:solidFill>
                  <a:schemeClr val="tx2"/>
                </a:solidFill>
                <a:latin typeface="標楷體" panose="03000509000000000000" pitchFamily="65" charset="-120"/>
                <a:ea typeface="標楷體" panose="03000509000000000000" pitchFamily="65" charset="-120"/>
              </a:rPr>
              <a:t>&lt;animation-list </a:t>
            </a:r>
            <a:r>
              <a:rPr lang="en-US" altLang="zh-TW" sz="1800" dirty="0" err="1" smtClean="0">
                <a:solidFill>
                  <a:schemeClr val="tx2"/>
                </a:solidFill>
                <a:latin typeface="標楷體" panose="03000509000000000000" pitchFamily="65" charset="-120"/>
                <a:ea typeface="標楷體" panose="03000509000000000000" pitchFamily="65" charset="-120"/>
              </a:rPr>
              <a:t>xmlns:android</a:t>
            </a:r>
            <a:r>
              <a:rPr lang="en-US" altLang="zh-TW" sz="1800" dirty="0" smtClean="0">
                <a:solidFill>
                  <a:schemeClr val="tx2"/>
                </a:solidFill>
                <a:latin typeface="標楷體" panose="03000509000000000000" pitchFamily="65" charset="-120"/>
                <a:ea typeface="標楷體" panose="03000509000000000000" pitchFamily="65" charset="-120"/>
              </a:rPr>
              <a:t>="http://schemas.android.com/</a:t>
            </a:r>
            <a:r>
              <a:rPr lang="en-US" altLang="zh-TW" sz="1800" dirty="0" err="1" smtClean="0">
                <a:solidFill>
                  <a:schemeClr val="tx2"/>
                </a:solidFill>
                <a:latin typeface="標楷體" panose="03000509000000000000" pitchFamily="65" charset="-120"/>
                <a:ea typeface="標楷體" panose="03000509000000000000" pitchFamily="65" charset="-120"/>
              </a:rPr>
              <a:t>apk</a:t>
            </a:r>
            <a:r>
              <a:rPr lang="en-US" altLang="zh-TW" sz="1800" dirty="0" smtClean="0">
                <a:solidFill>
                  <a:schemeClr val="tx2"/>
                </a:solidFill>
                <a:latin typeface="標楷體" panose="03000509000000000000" pitchFamily="65" charset="-120"/>
                <a:ea typeface="標楷體" panose="03000509000000000000" pitchFamily="65" charset="-120"/>
              </a:rPr>
              <a:t>/res/android"  </a:t>
            </a:r>
          </a:p>
          <a:p>
            <a:pPr marL="0" indent="0">
              <a:lnSpc>
                <a:spcPct val="80000"/>
              </a:lnSpc>
              <a:buFont typeface="Wingdings" panose="05000000000000000000" pitchFamily="2" charset="2"/>
              <a:buNone/>
            </a:pPr>
            <a:r>
              <a:rPr lang="en-US" altLang="zh-TW" sz="1800" dirty="0" smtClean="0">
                <a:solidFill>
                  <a:schemeClr val="tx2"/>
                </a:solidFill>
                <a:latin typeface="標楷體" panose="03000509000000000000" pitchFamily="65" charset="-120"/>
                <a:ea typeface="標楷體" panose="03000509000000000000" pitchFamily="65" charset="-120"/>
              </a:rPr>
              <a:t>     </a:t>
            </a:r>
            <a:r>
              <a:rPr lang="en-US" altLang="zh-TW" sz="1800" dirty="0" err="1" smtClean="0">
                <a:solidFill>
                  <a:schemeClr val="tx2"/>
                </a:solidFill>
                <a:latin typeface="標楷體" panose="03000509000000000000" pitchFamily="65" charset="-120"/>
                <a:ea typeface="標楷體" panose="03000509000000000000" pitchFamily="65" charset="-120"/>
              </a:rPr>
              <a:t>android:oneshot</a:t>
            </a:r>
            <a:r>
              <a:rPr lang="en-US" altLang="zh-TW" sz="1800" dirty="0" smtClean="0">
                <a:solidFill>
                  <a:schemeClr val="tx2"/>
                </a:solidFill>
                <a:latin typeface="標楷體" panose="03000509000000000000" pitchFamily="65" charset="-120"/>
                <a:ea typeface="標楷體" panose="03000509000000000000" pitchFamily="65" charset="-120"/>
              </a:rPr>
              <a:t>="false"&gt;  </a:t>
            </a:r>
          </a:p>
          <a:p>
            <a:pPr marL="0" indent="0">
              <a:lnSpc>
                <a:spcPct val="80000"/>
              </a:lnSpc>
              <a:buFont typeface="Wingdings" panose="05000000000000000000" pitchFamily="2" charset="2"/>
              <a:buNone/>
            </a:pPr>
            <a:r>
              <a:rPr lang="en-US" altLang="zh-TW" sz="1800" dirty="0" smtClean="0">
                <a:solidFill>
                  <a:schemeClr val="tx2"/>
                </a:solidFill>
                <a:latin typeface="標楷體" panose="03000509000000000000" pitchFamily="65" charset="-120"/>
                <a:ea typeface="標楷體" panose="03000509000000000000" pitchFamily="65" charset="-120"/>
              </a:rPr>
              <a:t>     &lt;item </a:t>
            </a:r>
            <a:r>
              <a:rPr lang="en-US" altLang="zh-TW" sz="1800" dirty="0" err="1" smtClean="0">
                <a:solidFill>
                  <a:schemeClr val="tx2"/>
                </a:solidFill>
                <a:latin typeface="標楷體" panose="03000509000000000000" pitchFamily="65" charset="-120"/>
                <a:ea typeface="標楷體" panose="03000509000000000000" pitchFamily="65" charset="-120"/>
              </a:rPr>
              <a:t>android:drawable</a:t>
            </a:r>
            <a:r>
              <a:rPr lang="en-US" altLang="zh-TW" sz="1800" dirty="0" smtClean="0">
                <a:solidFill>
                  <a:schemeClr val="tx2"/>
                </a:solidFill>
                <a:latin typeface="標楷體" panose="03000509000000000000" pitchFamily="65" charset="-120"/>
                <a:ea typeface="標楷體" panose="03000509000000000000" pitchFamily="65" charset="-120"/>
              </a:rPr>
              <a:t>="@</a:t>
            </a:r>
            <a:r>
              <a:rPr lang="en-US" altLang="zh-TW" sz="1800" dirty="0" err="1" smtClean="0">
                <a:solidFill>
                  <a:schemeClr val="tx2"/>
                </a:solidFill>
                <a:latin typeface="標楷體" panose="03000509000000000000" pitchFamily="65" charset="-120"/>
                <a:ea typeface="標楷體" panose="03000509000000000000" pitchFamily="65" charset="-120"/>
              </a:rPr>
              <a:t>drawable</a:t>
            </a:r>
            <a:r>
              <a:rPr lang="en-US" altLang="zh-TW" sz="1800" dirty="0" smtClean="0">
                <a:solidFill>
                  <a:schemeClr val="tx2"/>
                </a:solidFill>
                <a:latin typeface="標楷體" panose="03000509000000000000" pitchFamily="65" charset="-120"/>
                <a:ea typeface="標楷體" panose="03000509000000000000" pitchFamily="65" charset="-120"/>
              </a:rPr>
              <a:t>/image01" </a:t>
            </a:r>
            <a:r>
              <a:rPr lang="en-US" altLang="zh-TW" sz="1800" dirty="0" err="1" smtClean="0">
                <a:solidFill>
                  <a:schemeClr val="tx2"/>
                </a:solidFill>
                <a:latin typeface="標楷體" panose="03000509000000000000" pitchFamily="65" charset="-120"/>
                <a:ea typeface="標楷體" panose="03000509000000000000" pitchFamily="65" charset="-120"/>
              </a:rPr>
              <a:t>android:duration</a:t>
            </a:r>
            <a:r>
              <a:rPr lang="en-US" altLang="zh-TW" sz="1800" dirty="0" smtClean="0">
                <a:solidFill>
                  <a:schemeClr val="tx2"/>
                </a:solidFill>
                <a:latin typeface="標楷體" panose="03000509000000000000" pitchFamily="65" charset="-120"/>
                <a:ea typeface="標楷體" panose="03000509000000000000" pitchFamily="65" charset="-120"/>
              </a:rPr>
              <a:t>="100" /&gt;  </a:t>
            </a:r>
          </a:p>
          <a:p>
            <a:pPr marL="0" indent="0">
              <a:lnSpc>
                <a:spcPct val="80000"/>
              </a:lnSpc>
              <a:buFont typeface="Wingdings" panose="05000000000000000000" pitchFamily="2" charset="2"/>
              <a:buNone/>
            </a:pPr>
            <a:r>
              <a:rPr lang="en-US" altLang="zh-TW" sz="1800" dirty="0" smtClean="0">
                <a:solidFill>
                  <a:schemeClr val="tx2"/>
                </a:solidFill>
                <a:latin typeface="標楷體" panose="03000509000000000000" pitchFamily="65" charset="-120"/>
                <a:ea typeface="標楷體" panose="03000509000000000000" pitchFamily="65" charset="-120"/>
              </a:rPr>
              <a:t>     &lt;item </a:t>
            </a:r>
            <a:r>
              <a:rPr lang="en-US" altLang="zh-TW" sz="1800" dirty="0" err="1" smtClean="0">
                <a:solidFill>
                  <a:schemeClr val="tx2"/>
                </a:solidFill>
                <a:latin typeface="標楷體" panose="03000509000000000000" pitchFamily="65" charset="-120"/>
                <a:ea typeface="標楷體" panose="03000509000000000000" pitchFamily="65" charset="-120"/>
              </a:rPr>
              <a:t>android:drawable</a:t>
            </a:r>
            <a:r>
              <a:rPr lang="en-US" altLang="zh-TW" sz="1800" dirty="0" smtClean="0">
                <a:solidFill>
                  <a:schemeClr val="tx2"/>
                </a:solidFill>
                <a:latin typeface="標楷體" panose="03000509000000000000" pitchFamily="65" charset="-120"/>
                <a:ea typeface="標楷體" panose="03000509000000000000" pitchFamily="65" charset="-120"/>
              </a:rPr>
              <a:t>="@</a:t>
            </a:r>
            <a:r>
              <a:rPr lang="en-US" altLang="zh-TW" sz="1800" dirty="0" err="1" smtClean="0">
                <a:solidFill>
                  <a:schemeClr val="tx2"/>
                </a:solidFill>
                <a:latin typeface="標楷體" panose="03000509000000000000" pitchFamily="65" charset="-120"/>
                <a:ea typeface="標楷體" panose="03000509000000000000" pitchFamily="65" charset="-120"/>
              </a:rPr>
              <a:t>drawable</a:t>
            </a:r>
            <a:r>
              <a:rPr lang="en-US" altLang="zh-TW" sz="1800" dirty="0" smtClean="0">
                <a:solidFill>
                  <a:schemeClr val="tx2"/>
                </a:solidFill>
                <a:latin typeface="標楷體" panose="03000509000000000000" pitchFamily="65" charset="-120"/>
                <a:ea typeface="標楷體" panose="03000509000000000000" pitchFamily="65" charset="-120"/>
              </a:rPr>
              <a:t>/image02" </a:t>
            </a:r>
            <a:r>
              <a:rPr lang="en-US" altLang="zh-TW" sz="1800" dirty="0" err="1" smtClean="0">
                <a:solidFill>
                  <a:schemeClr val="tx2"/>
                </a:solidFill>
                <a:latin typeface="標楷體" panose="03000509000000000000" pitchFamily="65" charset="-120"/>
                <a:ea typeface="標楷體" panose="03000509000000000000" pitchFamily="65" charset="-120"/>
              </a:rPr>
              <a:t>android:duration</a:t>
            </a:r>
            <a:r>
              <a:rPr lang="en-US" altLang="zh-TW" sz="1800" dirty="0" smtClean="0">
                <a:solidFill>
                  <a:schemeClr val="tx2"/>
                </a:solidFill>
                <a:latin typeface="標楷體" panose="03000509000000000000" pitchFamily="65" charset="-120"/>
                <a:ea typeface="標楷體" panose="03000509000000000000" pitchFamily="65" charset="-120"/>
              </a:rPr>
              <a:t>="100" /&gt;  </a:t>
            </a:r>
          </a:p>
          <a:p>
            <a:pPr marL="0" indent="0">
              <a:lnSpc>
                <a:spcPct val="80000"/>
              </a:lnSpc>
              <a:buFont typeface="Wingdings" panose="05000000000000000000" pitchFamily="2" charset="2"/>
              <a:buNone/>
            </a:pPr>
            <a:r>
              <a:rPr lang="en-US" altLang="zh-TW" sz="1800" dirty="0" smtClean="0">
                <a:solidFill>
                  <a:schemeClr val="tx2"/>
                </a:solidFill>
                <a:latin typeface="標楷體" panose="03000509000000000000" pitchFamily="65" charset="-120"/>
                <a:ea typeface="標楷體" panose="03000509000000000000" pitchFamily="65" charset="-120"/>
              </a:rPr>
              <a:t>     &lt;item </a:t>
            </a:r>
            <a:r>
              <a:rPr lang="en-US" altLang="zh-TW" sz="1800" dirty="0" err="1" smtClean="0">
                <a:solidFill>
                  <a:schemeClr val="tx2"/>
                </a:solidFill>
                <a:latin typeface="標楷體" panose="03000509000000000000" pitchFamily="65" charset="-120"/>
                <a:ea typeface="標楷體" panose="03000509000000000000" pitchFamily="65" charset="-120"/>
              </a:rPr>
              <a:t>android:drawable</a:t>
            </a:r>
            <a:r>
              <a:rPr lang="en-US" altLang="zh-TW" sz="1800" dirty="0" smtClean="0">
                <a:solidFill>
                  <a:schemeClr val="tx2"/>
                </a:solidFill>
                <a:latin typeface="標楷體" panose="03000509000000000000" pitchFamily="65" charset="-120"/>
                <a:ea typeface="標楷體" panose="03000509000000000000" pitchFamily="65" charset="-120"/>
              </a:rPr>
              <a:t>="@</a:t>
            </a:r>
            <a:r>
              <a:rPr lang="en-US" altLang="zh-TW" sz="1800" dirty="0" err="1" smtClean="0">
                <a:solidFill>
                  <a:schemeClr val="tx2"/>
                </a:solidFill>
                <a:latin typeface="標楷體" panose="03000509000000000000" pitchFamily="65" charset="-120"/>
                <a:ea typeface="標楷體" panose="03000509000000000000" pitchFamily="65" charset="-120"/>
              </a:rPr>
              <a:t>drawable</a:t>
            </a:r>
            <a:r>
              <a:rPr lang="en-US" altLang="zh-TW" sz="1800" dirty="0" smtClean="0">
                <a:solidFill>
                  <a:schemeClr val="tx2"/>
                </a:solidFill>
                <a:latin typeface="標楷體" panose="03000509000000000000" pitchFamily="65" charset="-120"/>
                <a:ea typeface="標楷體" panose="03000509000000000000" pitchFamily="65" charset="-120"/>
              </a:rPr>
              <a:t>/image03" </a:t>
            </a:r>
            <a:r>
              <a:rPr lang="en-US" altLang="zh-TW" sz="1800" dirty="0" err="1" smtClean="0">
                <a:solidFill>
                  <a:schemeClr val="tx2"/>
                </a:solidFill>
                <a:latin typeface="標楷體" panose="03000509000000000000" pitchFamily="65" charset="-120"/>
                <a:ea typeface="標楷體" panose="03000509000000000000" pitchFamily="65" charset="-120"/>
              </a:rPr>
              <a:t>android:duration</a:t>
            </a:r>
            <a:r>
              <a:rPr lang="en-US" altLang="zh-TW" sz="1800" dirty="0" smtClean="0">
                <a:solidFill>
                  <a:schemeClr val="tx2"/>
                </a:solidFill>
                <a:latin typeface="標楷體" panose="03000509000000000000" pitchFamily="65" charset="-120"/>
                <a:ea typeface="標楷體" panose="03000509000000000000" pitchFamily="65" charset="-120"/>
              </a:rPr>
              <a:t>="100" /&gt;  </a:t>
            </a:r>
          </a:p>
          <a:p>
            <a:pPr marL="0" indent="0">
              <a:lnSpc>
                <a:spcPct val="80000"/>
              </a:lnSpc>
              <a:buFont typeface="Wingdings" panose="05000000000000000000" pitchFamily="2" charset="2"/>
              <a:buNone/>
            </a:pPr>
            <a:r>
              <a:rPr lang="en-US" altLang="zh-TW" sz="1800" dirty="0" smtClean="0">
                <a:solidFill>
                  <a:schemeClr val="tx2"/>
                </a:solidFill>
                <a:latin typeface="標楷體" panose="03000509000000000000" pitchFamily="65" charset="-120"/>
                <a:ea typeface="標楷體" panose="03000509000000000000" pitchFamily="65" charset="-120"/>
              </a:rPr>
              <a:t>&lt;/animation-list&gt;</a:t>
            </a:r>
            <a:br>
              <a:rPr lang="en-US" altLang="zh-TW" sz="1800" dirty="0" smtClean="0">
                <a:solidFill>
                  <a:schemeClr val="tx2"/>
                </a:solidFill>
                <a:latin typeface="標楷體" panose="03000509000000000000" pitchFamily="65" charset="-120"/>
                <a:ea typeface="標楷體" panose="03000509000000000000" pitchFamily="65" charset="-120"/>
              </a:rPr>
            </a:br>
            <a:endParaRPr lang="en-US" altLang="zh-TW" sz="1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en-US" altLang="zh-TW" sz="2300" dirty="0" err="1" smtClean="0">
                <a:solidFill>
                  <a:schemeClr val="tx2"/>
                </a:solidFill>
                <a:latin typeface="標楷體" panose="03000509000000000000" pitchFamily="65" charset="-120"/>
                <a:ea typeface="標楷體" panose="03000509000000000000" pitchFamily="65" charset="-120"/>
              </a:rPr>
              <a:t>android:oneshot</a:t>
            </a:r>
            <a:r>
              <a:rPr lang="zh-TW" altLang="en-US" sz="2300" dirty="0" smtClean="0">
                <a:solidFill>
                  <a:schemeClr val="tx2"/>
                </a:solidFill>
                <a:latin typeface="標楷體" panose="03000509000000000000" pitchFamily="65" charset="-120"/>
                <a:ea typeface="標楷體" panose="03000509000000000000" pitchFamily="65" charset="-120"/>
              </a:rPr>
              <a:t>屬性是用來控制動畫是否要重複播放，</a:t>
            </a:r>
            <a:r>
              <a:rPr lang="en-US" altLang="zh-TW" sz="2300" dirty="0" smtClean="0">
                <a:solidFill>
                  <a:schemeClr val="tx2"/>
                </a:solidFill>
                <a:latin typeface="標楷體" panose="03000509000000000000" pitchFamily="65" charset="-120"/>
                <a:ea typeface="標楷體" panose="03000509000000000000" pitchFamily="65" charset="-120"/>
              </a:rPr>
              <a:t>true</a:t>
            </a:r>
            <a:r>
              <a:rPr lang="zh-TW" altLang="en-US" sz="2300" dirty="0" smtClean="0">
                <a:solidFill>
                  <a:schemeClr val="tx2"/>
                </a:solidFill>
                <a:latin typeface="標楷體" panose="03000509000000000000" pitchFamily="65" charset="-120"/>
                <a:ea typeface="標楷體" panose="03000509000000000000" pitchFamily="65" charset="-120"/>
              </a:rPr>
              <a:t>表示只要從頭到尾播放一次，</a:t>
            </a:r>
            <a:r>
              <a:rPr lang="en-US" altLang="zh-TW" sz="2300" dirty="0" smtClean="0">
                <a:solidFill>
                  <a:schemeClr val="tx2"/>
                </a:solidFill>
                <a:latin typeface="標楷體" panose="03000509000000000000" pitchFamily="65" charset="-120"/>
                <a:ea typeface="標楷體" panose="03000509000000000000" pitchFamily="65" charset="-120"/>
              </a:rPr>
              <a:t>false</a:t>
            </a:r>
            <a:r>
              <a:rPr lang="zh-TW" altLang="en-US" sz="2300" dirty="0" smtClean="0">
                <a:solidFill>
                  <a:schemeClr val="tx2"/>
                </a:solidFill>
                <a:latin typeface="標楷體" panose="03000509000000000000" pitchFamily="65" charset="-120"/>
                <a:ea typeface="標楷體" panose="03000509000000000000" pitchFamily="65" charset="-120"/>
              </a:rPr>
              <a:t>表示播放完畢之後還要再從頭播放。</a:t>
            </a:r>
            <a:r>
              <a:rPr lang="en-US" altLang="zh-TW" sz="2300" dirty="0" smtClean="0">
                <a:solidFill>
                  <a:schemeClr val="tx2"/>
                </a:solidFill>
                <a:latin typeface="標楷體" panose="03000509000000000000" pitchFamily="65" charset="-120"/>
                <a:ea typeface="標楷體" panose="03000509000000000000" pitchFamily="65" charset="-120"/>
              </a:rPr>
              <a:t>&lt;</a:t>
            </a:r>
            <a:r>
              <a:rPr lang="en-US" altLang="zh-TW" sz="2300" dirty="0" smtClean="0">
                <a:solidFill>
                  <a:schemeClr val="tx2"/>
                </a:solidFill>
                <a:latin typeface="標楷體" panose="03000509000000000000" pitchFamily="65" charset="-120"/>
                <a:ea typeface="標楷體" panose="03000509000000000000" pitchFamily="65" charset="-120"/>
              </a:rPr>
              <a:t>item </a:t>
            </a:r>
            <a:r>
              <a:rPr lang="en-US" altLang="zh-TW" sz="2300" dirty="0" smtClean="0">
                <a:solidFill>
                  <a:schemeClr val="tx2"/>
                </a:solidFill>
                <a:latin typeface="標楷體" panose="03000509000000000000" pitchFamily="65" charset="-120"/>
                <a:ea typeface="標楷體" panose="03000509000000000000" pitchFamily="65" charset="-120"/>
              </a:rPr>
              <a:t>…&gt;</a:t>
            </a:r>
            <a:r>
              <a:rPr lang="zh-TW" altLang="en-US" sz="2300" dirty="0" smtClean="0">
                <a:solidFill>
                  <a:schemeClr val="tx2"/>
                </a:solidFill>
                <a:latin typeface="標楷體" panose="03000509000000000000" pitchFamily="65" charset="-120"/>
                <a:ea typeface="標楷體" panose="03000509000000000000" pitchFamily="65" charset="-120"/>
              </a:rPr>
              <a:t>標籤是用來設定每一個影格所使用的影像檔和播放的時間長度。以上面的範例來說，第一個影格是顯示</a:t>
            </a:r>
            <a:r>
              <a:rPr lang="en-US" altLang="zh-TW" sz="2300" dirty="0" smtClean="0">
                <a:solidFill>
                  <a:schemeClr val="tx2"/>
                </a:solidFill>
                <a:latin typeface="標楷體" panose="03000509000000000000" pitchFamily="65" charset="-120"/>
                <a:ea typeface="標楷體" panose="03000509000000000000" pitchFamily="65" charset="-120"/>
              </a:rPr>
              <a:t>res/</a:t>
            </a:r>
            <a:r>
              <a:rPr lang="en-US" altLang="zh-TW" sz="2300" dirty="0" err="1" smtClean="0">
                <a:solidFill>
                  <a:schemeClr val="tx2"/>
                </a:solidFill>
                <a:latin typeface="標楷體" panose="03000509000000000000" pitchFamily="65" charset="-120"/>
                <a:ea typeface="標楷體" panose="03000509000000000000" pitchFamily="65" charset="-120"/>
              </a:rPr>
              <a:t>drawable</a:t>
            </a:r>
            <a:r>
              <a:rPr lang="zh-TW" altLang="en-US" sz="2300" dirty="0" smtClean="0">
                <a:solidFill>
                  <a:schemeClr val="tx2"/>
                </a:solidFill>
                <a:latin typeface="標楷體" panose="03000509000000000000" pitchFamily="65" charset="-120"/>
                <a:ea typeface="標楷體" panose="03000509000000000000" pitchFamily="65" charset="-120"/>
              </a:rPr>
              <a:t>資料夾中的</a:t>
            </a:r>
            <a:r>
              <a:rPr lang="en-US" altLang="zh-TW" sz="2300" dirty="0" smtClean="0">
                <a:solidFill>
                  <a:schemeClr val="tx2"/>
                </a:solidFill>
                <a:latin typeface="標楷體" panose="03000509000000000000" pitchFamily="65" charset="-120"/>
                <a:ea typeface="標楷體" panose="03000509000000000000" pitchFamily="65" charset="-120"/>
              </a:rPr>
              <a:t>image01</a:t>
            </a:r>
            <a:r>
              <a:rPr lang="zh-TW" altLang="en-US" sz="2300" dirty="0" smtClean="0">
                <a:solidFill>
                  <a:schemeClr val="tx2"/>
                </a:solidFill>
                <a:latin typeface="標楷體" panose="03000509000000000000" pitchFamily="65" charset="-120"/>
                <a:ea typeface="標楷體" panose="03000509000000000000" pitchFamily="65" charset="-120"/>
              </a:rPr>
              <a:t>影像檔，播放的時間長度是</a:t>
            </a:r>
            <a:r>
              <a:rPr lang="en-US" altLang="zh-TW" sz="2300" dirty="0" smtClean="0">
                <a:solidFill>
                  <a:schemeClr val="tx2"/>
                </a:solidFill>
                <a:latin typeface="標楷體" panose="03000509000000000000" pitchFamily="65" charset="-120"/>
                <a:ea typeface="標楷體" panose="03000509000000000000" pitchFamily="65" charset="-120"/>
              </a:rPr>
              <a:t>0.1</a:t>
            </a:r>
            <a:r>
              <a:rPr lang="zh-TW" altLang="en-US" sz="2300" dirty="0" smtClean="0">
                <a:solidFill>
                  <a:schemeClr val="tx2"/>
                </a:solidFill>
                <a:latin typeface="標楷體" panose="03000509000000000000" pitchFamily="65" charset="-120"/>
                <a:ea typeface="標楷體" panose="03000509000000000000" pitchFamily="65" charset="-120"/>
              </a:rPr>
              <a:t>秒（</a:t>
            </a:r>
            <a:r>
              <a:rPr lang="en-US" altLang="zh-TW" sz="2300" dirty="0" err="1" smtClean="0">
                <a:solidFill>
                  <a:schemeClr val="tx2"/>
                </a:solidFill>
                <a:latin typeface="標楷體" panose="03000509000000000000" pitchFamily="65" charset="-120"/>
                <a:ea typeface="標楷體" panose="03000509000000000000" pitchFamily="65" charset="-120"/>
              </a:rPr>
              <a:t>android:duration</a:t>
            </a:r>
            <a:r>
              <a:rPr lang="zh-TW" altLang="en-US" sz="2300" dirty="0" smtClean="0">
                <a:solidFill>
                  <a:schemeClr val="tx2"/>
                </a:solidFill>
                <a:latin typeface="標楷體" panose="03000509000000000000" pitchFamily="65" charset="-120"/>
                <a:ea typeface="標楷體" panose="03000509000000000000" pitchFamily="65" charset="-120"/>
              </a:rPr>
              <a:t>屬性的值是以千分之一秒為單位）。</a:t>
            </a:r>
            <a:r>
              <a:rPr lang="en-US" altLang="zh-TW" sz="2300" dirty="0" smtClean="0">
                <a:solidFill>
                  <a:schemeClr val="tx2"/>
                </a:solidFill>
                <a:latin typeface="標楷體" panose="03000509000000000000" pitchFamily="65" charset="-120"/>
                <a:ea typeface="標楷體" panose="03000509000000000000" pitchFamily="65" charset="-120"/>
              </a:rPr>
              <a:t>Frame animation</a:t>
            </a:r>
            <a:r>
              <a:rPr lang="zh-TW" altLang="en-US" sz="2300" dirty="0" smtClean="0">
                <a:solidFill>
                  <a:schemeClr val="tx2"/>
                </a:solidFill>
                <a:latin typeface="標楷體" panose="03000509000000000000" pitchFamily="65" charset="-120"/>
                <a:ea typeface="標楷體" panose="03000509000000000000" pitchFamily="65" charset="-120"/>
              </a:rPr>
              <a:t>動畫資源檔必須放在程式專案的</a:t>
            </a:r>
            <a:r>
              <a:rPr lang="en-US" altLang="zh-TW" sz="2300" dirty="0" smtClean="0">
                <a:solidFill>
                  <a:schemeClr val="tx2"/>
                </a:solidFill>
                <a:latin typeface="標楷體" panose="03000509000000000000" pitchFamily="65" charset="-120"/>
                <a:ea typeface="標楷體" panose="03000509000000000000" pitchFamily="65" charset="-120"/>
              </a:rPr>
              <a:t>res/</a:t>
            </a:r>
            <a:r>
              <a:rPr lang="en-US" altLang="zh-TW" sz="2300" dirty="0" err="1" smtClean="0">
                <a:solidFill>
                  <a:schemeClr val="tx2"/>
                </a:solidFill>
                <a:latin typeface="標楷體" panose="03000509000000000000" pitchFamily="65" charset="-120"/>
                <a:ea typeface="標楷體" panose="03000509000000000000" pitchFamily="65" charset="-120"/>
              </a:rPr>
              <a:t>drawable</a:t>
            </a:r>
            <a:r>
              <a:rPr lang="zh-TW" altLang="en-US" sz="2300" dirty="0" smtClean="0">
                <a:solidFill>
                  <a:schemeClr val="tx2"/>
                </a:solidFill>
                <a:latin typeface="標楷體" panose="03000509000000000000" pitchFamily="65" charset="-120"/>
                <a:ea typeface="標楷體" panose="03000509000000000000" pitchFamily="65" charset="-120"/>
              </a:rPr>
              <a:t>資料夾中。 </a:t>
            </a:r>
            <a:endParaRPr lang="zh-TW" altLang="en-US" sz="2300" dirty="0" smtClean="0">
              <a:solidFill>
                <a:schemeClr val="tx2"/>
              </a:solidFill>
              <a:latin typeface="標楷體" panose="03000509000000000000" pitchFamily="65" charset="-120"/>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D822817-2FC7-408E-875D-6997473B97D8}" type="slidenum">
              <a:rPr kumimoji="0" lang="en-US" altLang="zh-TW" sz="1200">
                <a:latin typeface="Garamond" panose="02020404030301010803" pitchFamily="18" charset="0"/>
              </a:rPr>
              <a:pPr>
                <a:spcBef>
                  <a:spcPct val="0"/>
                </a:spcBef>
                <a:buClrTx/>
                <a:buSzTx/>
                <a:buFontTx/>
                <a:buNone/>
              </a:pPr>
              <a:t>54</a:t>
            </a:fld>
            <a:endParaRPr kumimoji="0" lang="en-US" altLang="zh-TW" sz="1200" dirty="0">
              <a:latin typeface="Garamond" panose="02020404030301010803" pitchFamily="18" charset="0"/>
            </a:endParaRPr>
          </a:p>
        </p:txBody>
      </p:sp>
      <p:sp>
        <p:nvSpPr>
          <p:cNvPr id="58371" name="Rectangle 4"/>
          <p:cNvSpPr>
            <a:spLocks noGrp="1" noChangeArrowheads="1"/>
          </p:cNvSpPr>
          <p:nvPr>
            <p:ph type="title"/>
          </p:nvPr>
        </p:nvSpPr>
        <p:spPr>
          <a:xfrm>
            <a:off x="381000" y="304800"/>
            <a:ext cx="8763000" cy="838200"/>
          </a:xfrm>
        </p:spPr>
        <p:txBody>
          <a:bodyPr/>
          <a:lstStyle/>
          <a:p>
            <a:pPr eaLnBrk="1" hangingPunct="1"/>
            <a:r>
              <a:rPr lang="zh-TW" altLang="en-US" sz="3600" dirty="0" smtClean="0">
                <a:ea typeface="標楷體" panose="03000509000000000000" pitchFamily="65" charset="-120"/>
              </a:rPr>
              <a:t>在程式中載入</a:t>
            </a:r>
            <a:r>
              <a:rPr lang="zh-TW" altLang="zh-TW" sz="3600" dirty="0" smtClean="0">
                <a:ea typeface="標楷體" panose="03000509000000000000" pitchFamily="65" charset="-120"/>
              </a:rPr>
              <a:t>Frame animation動畫資源檔</a:t>
            </a:r>
            <a:endParaRPr lang="zh-TW" altLang="en-US" sz="3600" dirty="0" smtClean="0">
              <a:ea typeface="標楷體" panose="03000509000000000000" pitchFamily="65" charset="-120"/>
            </a:endParaRPr>
          </a:p>
        </p:txBody>
      </p:sp>
      <p:sp>
        <p:nvSpPr>
          <p:cNvPr id="58372" name="Rectangle 5"/>
          <p:cNvSpPr>
            <a:spLocks noGrp="1" noChangeArrowheads="1"/>
          </p:cNvSpPr>
          <p:nvPr>
            <p:ph type="body" idx="1"/>
          </p:nvPr>
        </p:nvSpPr>
        <p:spPr>
          <a:xfrm>
            <a:off x="533400" y="1143000"/>
            <a:ext cx="8229600" cy="5257800"/>
          </a:xfrm>
        </p:spPr>
        <p:txBody>
          <a:bodyPr/>
          <a:lstStyle/>
          <a:p>
            <a:pPr marL="0" indent="0">
              <a:buFont typeface="Wingdings" panose="05000000000000000000" pitchFamily="2" charset="2"/>
              <a:buNone/>
            </a:pPr>
            <a:r>
              <a:rPr lang="zh-TW" altLang="en-US" sz="2800" dirty="0" smtClean="0">
                <a:solidFill>
                  <a:schemeClr val="tx2"/>
                </a:solidFill>
                <a:ea typeface="標楷體" panose="03000509000000000000" pitchFamily="65" charset="-120"/>
              </a:rPr>
              <a:t>程式碼範例：</a:t>
            </a:r>
          </a:p>
          <a:p>
            <a:pPr marL="0" indent="0">
              <a:buFont typeface="Wingdings" panose="05000000000000000000" pitchFamily="2" charset="2"/>
              <a:buNone/>
            </a:pPr>
            <a:endParaRPr lang="en-US" altLang="zh-TW" sz="3200" dirty="0" smtClean="0">
              <a:solidFill>
                <a:schemeClr val="tx2"/>
              </a:solidFill>
              <a:ea typeface="標楷體" panose="03000509000000000000" pitchFamily="65" charset="-120"/>
            </a:endParaRPr>
          </a:p>
          <a:p>
            <a:pPr marL="0" indent="0">
              <a:buFont typeface="Wingdings" panose="05000000000000000000" pitchFamily="2" charset="2"/>
              <a:buNone/>
            </a:pPr>
            <a:r>
              <a:rPr lang="en-US" altLang="zh-TW" sz="1800" dirty="0" smtClean="0">
                <a:solidFill>
                  <a:schemeClr val="tx2"/>
                </a:solidFill>
              </a:rPr>
              <a:t>Resources res = </a:t>
            </a:r>
            <a:r>
              <a:rPr lang="en-US" altLang="zh-TW" sz="1800" dirty="0" err="1" smtClean="0">
                <a:solidFill>
                  <a:schemeClr val="tx2"/>
                </a:solidFill>
              </a:rPr>
              <a:t>getResources</a:t>
            </a:r>
            <a:r>
              <a:rPr lang="en-US" altLang="zh-TW" sz="1800" dirty="0" smtClean="0">
                <a:solidFill>
                  <a:schemeClr val="tx2"/>
                </a:solidFill>
              </a:rPr>
              <a:t>();</a:t>
            </a:r>
          </a:p>
          <a:p>
            <a:pPr marL="0" indent="0">
              <a:buFont typeface="Wingdings" panose="05000000000000000000" pitchFamily="2" charset="2"/>
              <a:buNone/>
            </a:pPr>
            <a:r>
              <a:rPr lang="en-US" altLang="zh-TW" sz="1800" dirty="0" err="1" smtClean="0">
                <a:solidFill>
                  <a:schemeClr val="tx2"/>
                </a:solidFill>
              </a:rPr>
              <a:t>AnimationDrawable</a:t>
            </a:r>
            <a:r>
              <a:rPr lang="en-US" altLang="zh-TW" sz="1800" dirty="0" smtClean="0">
                <a:solidFill>
                  <a:schemeClr val="tx2"/>
                </a:solidFill>
              </a:rPr>
              <a:t> </a:t>
            </a:r>
            <a:r>
              <a:rPr lang="en-US" altLang="zh-TW" sz="1800" dirty="0" err="1" smtClean="0">
                <a:solidFill>
                  <a:schemeClr val="tx2"/>
                </a:solidFill>
              </a:rPr>
              <a:t>animDraw</a:t>
            </a:r>
            <a:r>
              <a:rPr lang="en-US" altLang="zh-TW" sz="1800" dirty="0" smtClean="0">
                <a:solidFill>
                  <a:schemeClr val="tx2"/>
                </a:solidFill>
              </a:rPr>
              <a:t> = (</a:t>
            </a:r>
            <a:r>
              <a:rPr lang="en-US" altLang="zh-TW" sz="1800" dirty="0" err="1" smtClean="0">
                <a:solidFill>
                  <a:schemeClr val="tx2"/>
                </a:solidFill>
              </a:rPr>
              <a:t>AnimationDrawable</a:t>
            </a:r>
            <a:r>
              <a:rPr lang="en-US" altLang="zh-TW" sz="1800" dirty="0" smtClean="0">
                <a:solidFill>
                  <a:schemeClr val="tx2"/>
                </a:solidFill>
              </a:rPr>
              <a:t>)</a:t>
            </a:r>
            <a:r>
              <a:rPr lang="en-US" altLang="zh-TW" sz="1800" dirty="0" err="1" smtClean="0">
                <a:solidFill>
                  <a:schemeClr val="tx2"/>
                </a:solidFill>
              </a:rPr>
              <a:t>res.getDrawable</a:t>
            </a:r>
            <a:r>
              <a:rPr lang="en-US" altLang="zh-TW" sz="1800" dirty="0" smtClean="0">
                <a:solidFill>
                  <a:schemeClr val="tx2"/>
                </a:solidFill>
              </a:rPr>
              <a:t>(</a:t>
            </a:r>
            <a:r>
              <a:rPr lang="en-US" altLang="zh-TW" sz="1800" dirty="0" err="1" smtClean="0">
                <a:solidFill>
                  <a:schemeClr val="tx2"/>
                </a:solidFill>
              </a:rPr>
              <a:t>R.drawable.anim_drawable</a:t>
            </a:r>
            <a:r>
              <a:rPr lang="en-US" altLang="zh-TW" sz="1800" dirty="0" smtClean="0">
                <a:solidFill>
                  <a:schemeClr val="tx2"/>
                </a:solidFill>
              </a:rPr>
              <a:t>);</a:t>
            </a:r>
          </a:p>
          <a:p>
            <a:pPr marL="0" indent="0">
              <a:buFont typeface="Wingdings" panose="05000000000000000000" pitchFamily="2" charset="2"/>
              <a:buNone/>
            </a:pPr>
            <a:endParaRPr lang="zh-TW" altLang="en-US" dirty="0" smtClean="0">
              <a:solidFill>
                <a:schemeClr val="tx2"/>
              </a:solidFill>
              <a:latin typeface="標楷體" panose="03000509000000000000" pitchFamily="65" charset="-120"/>
              <a:ea typeface="標楷體" panose="03000509000000000000" pitchFamily="65" charset="-120"/>
            </a:endParaRPr>
          </a:p>
          <a:p>
            <a:pPr marL="0" indent="0">
              <a:buFont typeface="Wingdings" panose="05000000000000000000" pitchFamily="2" charset="2"/>
              <a:buNone/>
            </a:pPr>
            <a:r>
              <a:rPr lang="zh-TW" altLang="en-US" sz="2800" dirty="0" smtClean="0">
                <a:solidFill>
                  <a:schemeClr val="tx2"/>
                </a:solidFill>
                <a:latin typeface="標楷體" panose="03000509000000000000" pitchFamily="65" charset="-120"/>
                <a:ea typeface="標楷體" panose="03000509000000000000" pitchFamily="65" charset="-120"/>
              </a:rPr>
              <a:t>首先呼叫</a:t>
            </a:r>
            <a:r>
              <a:rPr lang="en-US" altLang="zh-TW" sz="2800" dirty="0" err="1" smtClean="0">
                <a:solidFill>
                  <a:schemeClr val="tx2"/>
                </a:solidFill>
                <a:latin typeface="標楷體" panose="03000509000000000000" pitchFamily="65" charset="-120"/>
                <a:ea typeface="標楷體" panose="03000509000000000000" pitchFamily="65" charset="-120"/>
              </a:rPr>
              <a:t>getResources</a:t>
            </a:r>
            <a:r>
              <a:rPr lang="en-US" altLang="zh-TW" sz="2800" dirty="0" smtClean="0">
                <a:solidFill>
                  <a:schemeClr val="tx2"/>
                </a:solidFill>
                <a:latin typeface="標楷體" panose="03000509000000000000" pitchFamily="65" charset="-120"/>
                <a:ea typeface="標楷體" panose="03000509000000000000" pitchFamily="65" charset="-120"/>
              </a:rPr>
              <a:t>()</a:t>
            </a:r>
            <a:r>
              <a:rPr lang="zh-TW" altLang="en-US" sz="2800" dirty="0" smtClean="0">
                <a:solidFill>
                  <a:schemeClr val="tx2"/>
                </a:solidFill>
                <a:latin typeface="標楷體" panose="03000509000000000000" pitchFamily="65" charset="-120"/>
                <a:ea typeface="標楷體" panose="03000509000000000000" pitchFamily="65" charset="-120"/>
              </a:rPr>
              <a:t>方法取得資源物件，再利用資源物件的</a:t>
            </a:r>
            <a:r>
              <a:rPr lang="en-US" altLang="zh-TW" sz="2800" dirty="0" err="1" smtClean="0">
                <a:solidFill>
                  <a:schemeClr val="tx2"/>
                </a:solidFill>
                <a:latin typeface="標楷體" panose="03000509000000000000" pitchFamily="65" charset="-120"/>
                <a:ea typeface="標楷體" panose="03000509000000000000" pitchFamily="65" charset="-120"/>
              </a:rPr>
              <a:t>getDrawable</a:t>
            </a:r>
            <a:r>
              <a:rPr lang="en-US" altLang="zh-TW" sz="2800" dirty="0" smtClean="0">
                <a:solidFill>
                  <a:schemeClr val="tx2"/>
                </a:solidFill>
                <a:latin typeface="標楷體" panose="03000509000000000000" pitchFamily="65" charset="-120"/>
                <a:ea typeface="標楷體" panose="03000509000000000000" pitchFamily="65" charset="-120"/>
              </a:rPr>
              <a:t>()</a:t>
            </a:r>
            <a:r>
              <a:rPr lang="zh-TW" altLang="en-US" sz="2800" dirty="0" smtClean="0">
                <a:solidFill>
                  <a:schemeClr val="tx2"/>
                </a:solidFill>
                <a:latin typeface="標楷體" panose="03000509000000000000" pitchFamily="65" charset="-120"/>
                <a:ea typeface="標楷體" panose="03000509000000000000" pitchFamily="65" charset="-120"/>
              </a:rPr>
              <a:t>方法取得</a:t>
            </a:r>
            <a:r>
              <a:rPr lang="en-US" altLang="zh-TW" sz="2800" dirty="0" smtClean="0">
                <a:solidFill>
                  <a:schemeClr val="tx2"/>
                </a:solidFill>
                <a:latin typeface="標楷體" panose="03000509000000000000" pitchFamily="65" charset="-120"/>
                <a:ea typeface="標楷體" panose="03000509000000000000" pitchFamily="65" charset="-120"/>
              </a:rPr>
              <a:t>Frame </a:t>
            </a:r>
            <a:r>
              <a:rPr lang="en-US" altLang="zh-TW" sz="2800" dirty="0" smtClean="0">
                <a:solidFill>
                  <a:schemeClr val="tx2"/>
                </a:solidFill>
                <a:latin typeface="標楷體" panose="03000509000000000000" pitchFamily="65" charset="-120"/>
                <a:ea typeface="標楷體" panose="03000509000000000000" pitchFamily="65" charset="-120"/>
              </a:rPr>
              <a:t>animation</a:t>
            </a:r>
            <a:r>
              <a:rPr lang="zh-TW" altLang="en-US" sz="2800" dirty="0" smtClean="0">
                <a:solidFill>
                  <a:schemeClr val="tx2"/>
                </a:solidFill>
                <a:latin typeface="標楷體" panose="03000509000000000000" pitchFamily="65" charset="-120"/>
                <a:ea typeface="標楷體" panose="03000509000000000000" pitchFamily="65" charset="-120"/>
              </a:rPr>
              <a:t>動畫資源檔（假設檔名為</a:t>
            </a:r>
            <a:r>
              <a:rPr lang="en-US" altLang="zh-TW" sz="2800" dirty="0" smtClean="0">
                <a:solidFill>
                  <a:schemeClr val="tx2"/>
                </a:solidFill>
                <a:latin typeface="標楷體" panose="03000509000000000000" pitchFamily="65" charset="-120"/>
                <a:ea typeface="標楷體" panose="03000509000000000000" pitchFamily="65" charset="-120"/>
              </a:rPr>
              <a:t>anim_drawable.xml</a:t>
            </a:r>
            <a:r>
              <a:rPr lang="zh-TW" altLang="en-US" sz="2800" dirty="0" smtClean="0">
                <a:solidFill>
                  <a:schemeClr val="tx2"/>
                </a:solidFill>
                <a:latin typeface="標楷體" panose="03000509000000000000" pitchFamily="65" charset="-120"/>
                <a:ea typeface="標楷體" panose="03000509000000000000" pitchFamily="65" charset="-120"/>
              </a:rPr>
              <a:t>）。</a:t>
            </a:r>
            <a:r>
              <a:rPr lang="zh-TW" altLang="en-US" dirty="0" smtClean="0">
                <a:solidFill>
                  <a:schemeClr val="tx2"/>
                </a:solidFill>
              </a:rPr>
              <a:t> </a:t>
            </a: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85B8FC95-E561-4ABF-B54A-2115E56BB5B2}" type="slidenum">
              <a:rPr kumimoji="0" lang="en-US" altLang="zh-TW" sz="1200">
                <a:latin typeface="Garamond" panose="02020404030301010803" pitchFamily="18" charset="0"/>
              </a:rPr>
              <a:pPr>
                <a:spcBef>
                  <a:spcPct val="0"/>
                </a:spcBef>
                <a:buClrTx/>
                <a:buSzTx/>
                <a:buFontTx/>
                <a:buNone/>
              </a:pPr>
              <a:t>55</a:t>
            </a:fld>
            <a:endParaRPr kumimoji="0" lang="en-US" altLang="zh-TW" sz="1200" dirty="0">
              <a:latin typeface="Garamond" panose="02020404030301010803" pitchFamily="18" charset="0"/>
            </a:endParaRPr>
          </a:p>
        </p:txBody>
      </p:sp>
      <p:sp>
        <p:nvSpPr>
          <p:cNvPr id="59395"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利用程式碼建立</a:t>
            </a:r>
            <a:r>
              <a:rPr lang="en-US" altLang="zh-TW" sz="4000" dirty="0" smtClean="0">
                <a:ea typeface="標楷體" panose="03000509000000000000" pitchFamily="65" charset="-120"/>
              </a:rPr>
              <a:t>Frame </a:t>
            </a:r>
            <a:r>
              <a:rPr lang="en-US" altLang="zh-TW" sz="4000" dirty="0" smtClean="0">
                <a:ea typeface="標楷體" panose="03000509000000000000" pitchFamily="65" charset="-120"/>
              </a:rPr>
              <a:t>animation</a:t>
            </a:r>
          </a:p>
        </p:txBody>
      </p:sp>
      <p:sp>
        <p:nvSpPr>
          <p:cNvPr id="59396" name="Rectangle 5"/>
          <p:cNvSpPr>
            <a:spLocks noGrp="1" noChangeArrowheads="1"/>
          </p:cNvSpPr>
          <p:nvPr>
            <p:ph type="body" idx="1"/>
          </p:nvPr>
        </p:nvSpPr>
        <p:spPr>
          <a:xfrm>
            <a:off x="533400" y="1143000"/>
            <a:ext cx="8229600" cy="5257800"/>
          </a:xfrm>
        </p:spPr>
        <p:txBody>
          <a:bodyPr/>
          <a:lstStyle/>
          <a:p>
            <a:pPr marL="0" indent="0" eaLnBrk="1" hangingPunct="1">
              <a:lnSpc>
                <a:spcPct val="80000"/>
              </a:lnSpc>
              <a:buFont typeface="Wingdings" panose="05000000000000000000" pitchFamily="2" charset="2"/>
              <a:buNone/>
            </a:pPr>
            <a:r>
              <a:rPr lang="zh-TW" altLang="en-US" sz="2400" dirty="0" smtClean="0">
                <a:solidFill>
                  <a:schemeClr val="tx2"/>
                </a:solidFill>
                <a:ea typeface="標楷體" panose="03000509000000000000" pitchFamily="65" charset="-120"/>
              </a:rPr>
              <a:t>以下程式可以產生和前面的動畫資源檔完全一樣的</a:t>
            </a:r>
            <a:r>
              <a:rPr lang="en-US" altLang="zh-TW" sz="2400" dirty="0" smtClean="0">
                <a:solidFill>
                  <a:schemeClr val="tx2"/>
                </a:solidFill>
                <a:ea typeface="標楷體" panose="03000509000000000000" pitchFamily="65" charset="-120"/>
              </a:rPr>
              <a:t>Frame </a:t>
            </a:r>
            <a:r>
              <a:rPr lang="en-US" altLang="zh-TW" sz="2400" dirty="0" smtClean="0">
                <a:solidFill>
                  <a:schemeClr val="tx2"/>
                </a:solidFill>
                <a:ea typeface="標楷體" panose="03000509000000000000" pitchFamily="65" charset="-120"/>
              </a:rPr>
              <a:t>animation</a:t>
            </a:r>
            <a:r>
              <a:rPr lang="zh-TW" altLang="en-US" sz="2400" dirty="0" smtClean="0">
                <a:solidFill>
                  <a:schemeClr val="tx2"/>
                </a:solidFill>
                <a:ea typeface="標楷體" panose="03000509000000000000" pitchFamily="65" charset="-120"/>
              </a:rPr>
              <a:t>：</a:t>
            </a:r>
          </a:p>
          <a:p>
            <a:pPr marL="0" indent="0" eaLnBrk="1" hangingPunct="1">
              <a:lnSpc>
                <a:spcPct val="80000"/>
              </a:lnSpc>
              <a:buFont typeface="Wingdings" panose="05000000000000000000" pitchFamily="2" charset="2"/>
              <a:buNone/>
            </a:pPr>
            <a:endParaRPr lang="zh-TW" altLang="en-US" sz="2400" dirty="0" smtClean="0">
              <a:solidFill>
                <a:schemeClr val="tx2"/>
              </a:solidFill>
              <a:ea typeface="標楷體" panose="03000509000000000000" pitchFamily="65" charset="-120"/>
            </a:endParaRPr>
          </a:p>
          <a:p>
            <a:pPr marL="0" indent="0" eaLnBrk="1" hangingPunct="1">
              <a:lnSpc>
                <a:spcPct val="80000"/>
              </a:lnSpc>
              <a:buFont typeface="Wingdings" panose="05000000000000000000" pitchFamily="2" charset="2"/>
              <a:buNone/>
            </a:pPr>
            <a:r>
              <a:rPr lang="en-US" altLang="zh-TW" sz="2100" dirty="0" err="1" smtClean="0">
                <a:solidFill>
                  <a:schemeClr val="tx2"/>
                </a:solidFill>
                <a:ea typeface="標楷體" panose="03000509000000000000" pitchFamily="65" charset="-120"/>
              </a:rPr>
              <a:t>AnimationDrawable</a:t>
            </a:r>
            <a:r>
              <a:rPr lang="en-US" altLang="zh-TW" sz="2100" dirty="0" smtClean="0">
                <a:solidFill>
                  <a:schemeClr val="tx2"/>
                </a:solidFill>
                <a:ea typeface="標楷體" panose="03000509000000000000" pitchFamily="65" charset="-120"/>
              </a:rPr>
              <a:t> </a:t>
            </a:r>
            <a:r>
              <a:rPr lang="en-US" altLang="zh-TW" sz="2100" dirty="0" err="1" smtClean="0">
                <a:solidFill>
                  <a:schemeClr val="tx2"/>
                </a:solidFill>
                <a:ea typeface="標楷體" panose="03000509000000000000" pitchFamily="65" charset="-120"/>
              </a:rPr>
              <a:t>animDraw</a:t>
            </a:r>
            <a:r>
              <a:rPr lang="en-US" altLang="zh-TW" sz="2100" dirty="0" smtClean="0">
                <a:solidFill>
                  <a:schemeClr val="tx2"/>
                </a:solidFill>
                <a:ea typeface="標楷體" panose="03000509000000000000" pitchFamily="65" charset="-120"/>
              </a:rPr>
              <a:t> = new </a:t>
            </a:r>
            <a:r>
              <a:rPr lang="en-US" altLang="zh-TW" sz="2100" dirty="0" err="1" smtClean="0">
                <a:solidFill>
                  <a:schemeClr val="tx2"/>
                </a:solidFill>
                <a:ea typeface="標楷體" panose="03000509000000000000" pitchFamily="65" charset="-120"/>
              </a:rPr>
              <a:t>AnimationDrawable</a:t>
            </a:r>
            <a:r>
              <a:rPr lang="en-US" altLang="zh-TW" sz="2100" dirty="0" smtClean="0">
                <a:solidFill>
                  <a:schemeClr val="tx2"/>
                </a:solidFill>
                <a:ea typeface="標楷體" panose="03000509000000000000" pitchFamily="65" charset="-120"/>
              </a:rPr>
              <a:t>();</a:t>
            </a:r>
          </a:p>
          <a:p>
            <a:pPr marL="0" indent="0" eaLnBrk="1" hangingPunct="1">
              <a:lnSpc>
                <a:spcPct val="80000"/>
              </a:lnSpc>
              <a:buFont typeface="Wingdings" panose="05000000000000000000" pitchFamily="2" charset="2"/>
              <a:buNone/>
            </a:pPr>
            <a:r>
              <a:rPr lang="en-US" altLang="zh-TW" sz="2100" dirty="0" err="1" smtClean="0">
                <a:solidFill>
                  <a:schemeClr val="tx2"/>
                </a:solidFill>
                <a:ea typeface="標楷體" panose="03000509000000000000" pitchFamily="65" charset="-120"/>
              </a:rPr>
              <a:t>animDraw.setOneShot</a:t>
            </a:r>
            <a:r>
              <a:rPr lang="en-US" altLang="zh-TW" sz="2100" dirty="0" smtClean="0">
                <a:solidFill>
                  <a:schemeClr val="tx2"/>
                </a:solidFill>
                <a:ea typeface="標楷體" panose="03000509000000000000" pitchFamily="65" charset="-120"/>
              </a:rPr>
              <a:t>(false);</a:t>
            </a:r>
          </a:p>
          <a:p>
            <a:pPr marL="0" indent="0" eaLnBrk="1" hangingPunct="1">
              <a:lnSpc>
                <a:spcPct val="80000"/>
              </a:lnSpc>
              <a:buFont typeface="Wingdings" panose="05000000000000000000" pitchFamily="2" charset="2"/>
              <a:buNone/>
            </a:pPr>
            <a:endParaRPr lang="en-US" altLang="zh-TW" sz="2100" dirty="0" smtClean="0">
              <a:solidFill>
                <a:schemeClr val="tx2"/>
              </a:solidFill>
              <a:ea typeface="標楷體" panose="03000509000000000000" pitchFamily="65" charset="-120"/>
            </a:endParaRPr>
          </a:p>
          <a:p>
            <a:pPr marL="0" indent="0" eaLnBrk="1" hangingPunct="1">
              <a:lnSpc>
                <a:spcPct val="80000"/>
              </a:lnSpc>
              <a:buFont typeface="Wingdings" panose="05000000000000000000" pitchFamily="2" charset="2"/>
              <a:buNone/>
            </a:pPr>
            <a:r>
              <a:rPr lang="en-US" altLang="zh-TW" sz="2100" dirty="0" smtClean="0">
                <a:solidFill>
                  <a:schemeClr val="tx2"/>
                </a:solidFill>
                <a:ea typeface="標楷體" panose="03000509000000000000" pitchFamily="65" charset="-120"/>
              </a:rPr>
              <a:t>Resources res = </a:t>
            </a:r>
            <a:r>
              <a:rPr lang="en-US" altLang="zh-TW" sz="2100" dirty="0" err="1" smtClean="0">
                <a:solidFill>
                  <a:schemeClr val="tx2"/>
                </a:solidFill>
                <a:ea typeface="標楷體" panose="03000509000000000000" pitchFamily="65" charset="-120"/>
              </a:rPr>
              <a:t>getResources</a:t>
            </a:r>
            <a:r>
              <a:rPr lang="en-US" altLang="zh-TW" sz="2100" dirty="0" smtClean="0">
                <a:solidFill>
                  <a:schemeClr val="tx2"/>
                </a:solidFill>
                <a:ea typeface="標楷體" panose="03000509000000000000" pitchFamily="65" charset="-120"/>
              </a:rPr>
              <a:t>();</a:t>
            </a:r>
          </a:p>
          <a:p>
            <a:pPr marL="0" indent="0" eaLnBrk="1" hangingPunct="1">
              <a:lnSpc>
                <a:spcPct val="80000"/>
              </a:lnSpc>
              <a:buFont typeface="Wingdings" panose="05000000000000000000" pitchFamily="2" charset="2"/>
              <a:buNone/>
            </a:pPr>
            <a:r>
              <a:rPr lang="en-US" altLang="zh-TW" sz="2100" dirty="0" err="1" smtClean="0">
                <a:solidFill>
                  <a:schemeClr val="tx2"/>
                </a:solidFill>
                <a:ea typeface="標楷體" panose="03000509000000000000" pitchFamily="65" charset="-120"/>
              </a:rPr>
              <a:t>animDraw.addFrame</a:t>
            </a:r>
            <a:r>
              <a:rPr lang="en-US" altLang="zh-TW" sz="2100" dirty="0" smtClean="0">
                <a:solidFill>
                  <a:schemeClr val="tx2"/>
                </a:solidFill>
                <a:ea typeface="標楷體" panose="03000509000000000000" pitchFamily="65" charset="-120"/>
              </a:rPr>
              <a:t>(</a:t>
            </a:r>
            <a:r>
              <a:rPr lang="en-US" altLang="zh-TW" sz="2100" dirty="0" err="1" smtClean="0">
                <a:solidFill>
                  <a:schemeClr val="tx2"/>
                </a:solidFill>
                <a:ea typeface="標楷體" panose="03000509000000000000" pitchFamily="65" charset="-120"/>
              </a:rPr>
              <a:t>res.getDrawable</a:t>
            </a:r>
            <a:r>
              <a:rPr lang="en-US" altLang="zh-TW" sz="2100" dirty="0" smtClean="0">
                <a:solidFill>
                  <a:schemeClr val="tx2"/>
                </a:solidFill>
                <a:ea typeface="標楷體" panose="03000509000000000000" pitchFamily="65" charset="-120"/>
              </a:rPr>
              <a:t>(R.drawable.image01), 100);		// 100</a:t>
            </a:r>
            <a:r>
              <a:rPr lang="zh-TW" altLang="en-US" sz="2100" dirty="0" smtClean="0">
                <a:solidFill>
                  <a:schemeClr val="tx2"/>
                </a:solidFill>
                <a:ea typeface="標楷體" panose="03000509000000000000" pitchFamily="65" charset="-120"/>
              </a:rPr>
              <a:t>是</a:t>
            </a:r>
            <a:r>
              <a:rPr lang="en-US" altLang="zh-TW" sz="2100" dirty="0" smtClean="0">
                <a:solidFill>
                  <a:schemeClr val="tx2"/>
                </a:solidFill>
                <a:ea typeface="標楷體" panose="03000509000000000000" pitchFamily="65" charset="-120"/>
              </a:rPr>
              <a:t>duration</a:t>
            </a:r>
          </a:p>
          <a:p>
            <a:pPr marL="0" indent="0" eaLnBrk="1" hangingPunct="1">
              <a:lnSpc>
                <a:spcPct val="80000"/>
              </a:lnSpc>
              <a:buFont typeface="Wingdings" panose="05000000000000000000" pitchFamily="2" charset="2"/>
              <a:buNone/>
            </a:pPr>
            <a:r>
              <a:rPr lang="en-US" altLang="zh-TW" sz="2100" dirty="0" err="1" smtClean="0">
                <a:solidFill>
                  <a:schemeClr val="tx2"/>
                </a:solidFill>
                <a:ea typeface="標楷體" panose="03000509000000000000" pitchFamily="65" charset="-120"/>
              </a:rPr>
              <a:t>animDraw.addFrame</a:t>
            </a:r>
            <a:r>
              <a:rPr lang="en-US" altLang="zh-TW" sz="2100" dirty="0" smtClean="0">
                <a:solidFill>
                  <a:schemeClr val="tx2"/>
                </a:solidFill>
                <a:ea typeface="標楷體" panose="03000509000000000000" pitchFamily="65" charset="-120"/>
              </a:rPr>
              <a:t>(</a:t>
            </a:r>
            <a:r>
              <a:rPr lang="en-US" altLang="zh-TW" sz="2100" dirty="0" err="1" smtClean="0">
                <a:solidFill>
                  <a:schemeClr val="tx2"/>
                </a:solidFill>
                <a:ea typeface="標楷體" panose="03000509000000000000" pitchFamily="65" charset="-120"/>
              </a:rPr>
              <a:t>res.getDrawable</a:t>
            </a:r>
            <a:r>
              <a:rPr lang="en-US" altLang="zh-TW" sz="2100" dirty="0" smtClean="0">
                <a:solidFill>
                  <a:schemeClr val="tx2"/>
                </a:solidFill>
                <a:ea typeface="標楷體" panose="03000509000000000000" pitchFamily="65" charset="-120"/>
              </a:rPr>
              <a:t>(R.drawable.image02), 100);</a:t>
            </a:r>
          </a:p>
          <a:p>
            <a:pPr marL="0" indent="0" eaLnBrk="1" hangingPunct="1">
              <a:lnSpc>
                <a:spcPct val="80000"/>
              </a:lnSpc>
              <a:buFont typeface="Wingdings" panose="05000000000000000000" pitchFamily="2" charset="2"/>
              <a:buNone/>
            </a:pPr>
            <a:r>
              <a:rPr lang="en-US" altLang="zh-TW" sz="2100" dirty="0" err="1" smtClean="0">
                <a:solidFill>
                  <a:schemeClr val="tx2"/>
                </a:solidFill>
                <a:ea typeface="標楷體" panose="03000509000000000000" pitchFamily="65" charset="-120"/>
              </a:rPr>
              <a:t>animDraw.addFrame</a:t>
            </a:r>
            <a:r>
              <a:rPr lang="en-US" altLang="zh-TW" sz="2100" dirty="0" smtClean="0">
                <a:solidFill>
                  <a:schemeClr val="tx2"/>
                </a:solidFill>
                <a:ea typeface="標楷體" panose="03000509000000000000" pitchFamily="65" charset="-120"/>
              </a:rPr>
              <a:t>(</a:t>
            </a:r>
            <a:r>
              <a:rPr lang="en-US" altLang="zh-TW" sz="2100" dirty="0" err="1" smtClean="0">
                <a:solidFill>
                  <a:schemeClr val="tx2"/>
                </a:solidFill>
                <a:ea typeface="標楷體" panose="03000509000000000000" pitchFamily="65" charset="-120"/>
              </a:rPr>
              <a:t>res.getDrawable</a:t>
            </a:r>
            <a:r>
              <a:rPr lang="en-US" altLang="zh-TW" sz="2100" dirty="0" smtClean="0">
                <a:solidFill>
                  <a:schemeClr val="tx2"/>
                </a:solidFill>
                <a:ea typeface="標楷體" panose="03000509000000000000" pitchFamily="65" charset="-120"/>
              </a:rPr>
              <a:t>(R.drawable.image03), 100);</a:t>
            </a:r>
          </a:p>
          <a:p>
            <a:pPr marL="0" indent="0" eaLnBrk="1" hangingPunct="1">
              <a:lnSpc>
                <a:spcPct val="80000"/>
              </a:lnSpc>
              <a:buFont typeface="Wingdings" panose="05000000000000000000" pitchFamily="2" charset="2"/>
              <a:buNone/>
            </a:pPr>
            <a:endParaRPr lang="en-US" altLang="zh-TW" sz="2100" dirty="0" smtClean="0">
              <a:solidFill>
                <a:schemeClr val="tx2"/>
              </a:solidFill>
              <a:ea typeface="標楷體" panose="03000509000000000000" pitchFamily="65" charset="-120"/>
            </a:endParaRPr>
          </a:p>
          <a:p>
            <a:pPr marL="0" indent="0" eaLnBrk="1" hangingPunct="1">
              <a:lnSpc>
                <a:spcPct val="80000"/>
              </a:lnSpc>
              <a:buFont typeface="Wingdings" panose="05000000000000000000" pitchFamily="2" charset="2"/>
              <a:buNone/>
            </a:pPr>
            <a:r>
              <a:rPr lang="zh-TW" altLang="en-US" sz="2400" dirty="0" smtClean="0">
                <a:solidFill>
                  <a:schemeClr val="tx2"/>
                </a:solidFill>
                <a:ea typeface="標楷體" panose="03000509000000000000" pitchFamily="65" charset="-120"/>
              </a:rPr>
              <a:t>要注意的是</a:t>
            </a:r>
            <a:r>
              <a:rPr lang="en-US" altLang="zh-TW" sz="2400" dirty="0" smtClean="0">
                <a:solidFill>
                  <a:schemeClr val="tx2"/>
                </a:solidFill>
                <a:ea typeface="標楷體" panose="03000509000000000000" pitchFamily="65" charset="-120"/>
              </a:rPr>
              <a:t>Frame animation</a:t>
            </a:r>
            <a:r>
              <a:rPr lang="zh-TW" altLang="en-US" sz="2400" dirty="0" smtClean="0">
                <a:solidFill>
                  <a:schemeClr val="tx2"/>
                </a:solidFill>
                <a:ea typeface="標楷體" panose="03000509000000000000" pitchFamily="65" charset="-120"/>
              </a:rPr>
              <a:t>是用</a:t>
            </a:r>
            <a:r>
              <a:rPr lang="en-US" altLang="zh-TW" sz="2400" dirty="0" err="1" smtClean="0">
                <a:solidFill>
                  <a:schemeClr val="tx2"/>
                </a:solidFill>
                <a:ea typeface="標楷體" panose="03000509000000000000" pitchFamily="65" charset="-120"/>
              </a:rPr>
              <a:t>AnimationDrawable</a:t>
            </a:r>
            <a:r>
              <a:rPr lang="zh-TW" altLang="en-US" sz="2400" dirty="0" smtClean="0">
                <a:solidFill>
                  <a:schemeClr val="tx2"/>
                </a:solidFill>
                <a:ea typeface="標楷體" panose="03000509000000000000" pitchFamily="65" charset="-120"/>
              </a:rPr>
              <a:t>型態的物件來表示。最後把建立好的</a:t>
            </a:r>
            <a:r>
              <a:rPr lang="en-US" altLang="zh-TW" sz="2400" dirty="0" smtClean="0">
                <a:solidFill>
                  <a:schemeClr val="tx2"/>
                </a:solidFill>
                <a:ea typeface="標楷體" panose="03000509000000000000" pitchFamily="65" charset="-120"/>
              </a:rPr>
              <a:t>Frame animation</a:t>
            </a:r>
            <a:r>
              <a:rPr lang="zh-TW" altLang="en-US" sz="2400" dirty="0" smtClean="0">
                <a:solidFill>
                  <a:schemeClr val="tx2"/>
                </a:solidFill>
                <a:ea typeface="標楷體" panose="03000509000000000000" pitchFamily="65" charset="-120"/>
              </a:rPr>
              <a:t>設定給程式介面的</a:t>
            </a:r>
            <a:r>
              <a:rPr lang="en-US" altLang="zh-TW" sz="2400" dirty="0" err="1" smtClean="0">
                <a:solidFill>
                  <a:schemeClr val="tx2"/>
                </a:solidFill>
                <a:ea typeface="標楷體" panose="03000509000000000000" pitchFamily="65" charset="-120"/>
              </a:rPr>
              <a:t>ImageView</a:t>
            </a:r>
            <a:r>
              <a:rPr lang="zh-TW" altLang="en-US" sz="2400" dirty="0" smtClean="0">
                <a:solidFill>
                  <a:schemeClr val="tx2"/>
                </a:solidFill>
                <a:ea typeface="標楷體" panose="03000509000000000000" pitchFamily="65" charset="-120"/>
              </a:rPr>
              <a:t>元件就可以開始播放動畫。</a:t>
            </a:r>
            <a:endParaRPr lang="zh-TW" altLang="en-US"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33E6D7A2-8E3D-47E0-8179-5A4660FD2C8E}" type="slidenum">
              <a:rPr kumimoji="0" lang="en-US" altLang="zh-TW" sz="1200">
                <a:latin typeface="Garamond" panose="02020404030301010803" pitchFamily="18" charset="0"/>
              </a:rPr>
              <a:pPr>
                <a:spcBef>
                  <a:spcPct val="0"/>
                </a:spcBef>
                <a:buClrTx/>
                <a:buSzTx/>
                <a:buFontTx/>
                <a:buNone/>
              </a:pPr>
              <a:t>56</a:t>
            </a:fld>
            <a:endParaRPr kumimoji="0" lang="en-US" altLang="zh-TW" sz="1200" dirty="0">
              <a:latin typeface="Garamond" panose="02020404030301010803" pitchFamily="18" charset="0"/>
            </a:endParaRPr>
          </a:p>
        </p:txBody>
      </p:sp>
      <p:sp>
        <p:nvSpPr>
          <p:cNvPr id="60419"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在程式中使用</a:t>
            </a:r>
            <a:r>
              <a:rPr lang="en-US" altLang="zh-TW" sz="4000" dirty="0" smtClean="0">
                <a:ea typeface="標楷體" panose="03000509000000000000" pitchFamily="65" charset="-120"/>
              </a:rPr>
              <a:t>Frame </a:t>
            </a:r>
            <a:r>
              <a:rPr lang="en-US" altLang="zh-TW" sz="4000" dirty="0" smtClean="0">
                <a:ea typeface="標楷體" panose="03000509000000000000" pitchFamily="65" charset="-120"/>
              </a:rPr>
              <a:t>animation</a:t>
            </a:r>
            <a:r>
              <a:rPr lang="zh-TW" altLang="zh-TW" sz="4000" dirty="0" smtClean="0">
                <a:ea typeface="標楷體" panose="03000509000000000000" pitchFamily="65" charset="-120"/>
              </a:rPr>
              <a:t>的流程</a:t>
            </a:r>
            <a:endParaRPr lang="en-US" altLang="zh-TW" sz="4000" dirty="0" smtClean="0">
              <a:ea typeface="標楷體" panose="03000509000000000000" pitchFamily="65" charset="-120"/>
            </a:endParaRPr>
          </a:p>
        </p:txBody>
      </p:sp>
      <p:sp>
        <p:nvSpPr>
          <p:cNvPr id="60420" name="Rectangle 5"/>
          <p:cNvSpPr>
            <a:spLocks noGrp="1" noChangeArrowheads="1"/>
          </p:cNvSpPr>
          <p:nvPr>
            <p:ph type="body" idx="1"/>
          </p:nvPr>
        </p:nvSpPr>
        <p:spPr>
          <a:xfrm>
            <a:off x="533400" y="1143000"/>
            <a:ext cx="8229600" cy="5257800"/>
          </a:xfrm>
        </p:spPr>
        <p:txBody>
          <a:bodyPr/>
          <a:lstStyle/>
          <a:p>
            <a:pPr marL="1162050" indent="-1162050" eaLnBrk="1" hangingPunct="1">
              <a:buFont typeface="Wingdings" panose="05000000000000000000" pitchFamily="2" charset="2"/>
              <a:buNone/>
            </a:pPr>
            <a:r>
              <a:rPr lang="zh-TW" altLang="zh-TW" sz="2000" dirty="0" smtClean="0">
                <a:solidFill>
                  <a:schemeClr val="tx2"/>
                </a:solidFill>
                <a:ea typeface="標楷體" panose="03000509000000000000" pitchFamily="65" charset="-120"/>
              </a:rPr>
              <a:t>步驟一：	在介面佈局檔中建立一個ImageView元件。</a:t>
            </a:r>
          </a:p>
          <a:p>
            <a:pPr marL="1162050" indent="-1162050" eaLnBrk="1" hangingPunct="1">
              <a:buFont typeface="Wingdings" panose="05000000000000000000" pitchFamily="2" charset="2"/>
              <a:buNone/>
            </a:pPr>
            <a:r>
              <a:rPr lang="zh-TW" altLang="zh-TW" sz="2000" dirty="0" smtClean="0">
                <a:solidFill>
                  <a:schemeClr val="tx2"/>
                </a:solidFill>
                <a:ea typeface="標楷體" panose="03000509000000000000" pitchFamily="65" charset="-120"/>
              </a:rPr>
              <a:t>步驟二：	在程式碼中取得介面佈局檔中的ImageView元件。</a:t>
            </a:r>
          </a:p>
          <a:p>
            <a:pPr marL="1162050" indent="-1162050" eaLnBrk="1" hangingPunct="1">
              <a:buFont typeface="Wingdings" panose="05000000000000000000" pitchFamily="2" charset="2"/>
              <a:buNone/>
            </a:pPr>
            <a:r>
              <a:rPr lang="zh-TW" altLang="zh-TW" sz="2000" dirty="0" smtClean="0">
                <a:solidFill>
                  <a:schemeClr val="tx2"/>
                </a:solidFill>
                <a:ea typeface="標楷體" panose="03000509000000000000" pitchFamily="65" charset="-120"/>
              </a:rPr>
              <a:t>步驟三：	從程式專案資源中取得Frame animation，或是利用程式碼建立Frame animation。</a:t>
            </a:r>
          </a:p>
          <a:p>
            <a:pPr marL="1162050" indent="-1162050" eaLnBrk="1" hangingPunct="1">
              <a:buFont typeface="Wingdings" panose="05000000000000000000" pitchFamily="2" charset="2"/>
              <a:buNone/>
            </a:pPr>
            <a:r>
              <a:rPr lang="zh-TW" altLang="zh-TW" sz="2000" dirty="0" smtClean="0">
                <a:solidFill>
                  <a:schemeClr val="tx2"/>
                </a:solidFill>
                <a:ea typeface="標楷體" panose="03000509000000000000" pitchFamily="65" charset="-120"/>
              </a:rPr>
              <a:t>步驟四：	執行ImageView物件的setImageDrawable()方法或是setBackgroundDrawable()方法把Frame animation設定給ImageView元件。</a:t>
            </a:r>
          </a:p>
          <a:p>
            <a:pPr marL="1162050" indent="-1162050" eaLnBrk="1" hangingPunct="1">
              <a:buFont typeface="Wingdings" panose="05000000000000000000" pitchFamily="2" charset="2"/>
              <a:buNone/>
            </a:pPr>
            <a:r>
              <a:rPr lang="zh-TW" altLang="zh-TW" sz="2000" dirty="0" smtClean="0">
                <a:solidFill>
                  <a:schemeClr val="tx2"/>
                </a:solidFill>
                <a:ea typeface="標楷體" panose="03000509000000000000" pitchFamily="65" charset="-120"/>
              </a:rPr>
              <a:t>步驟五：	開始播放動畫。</a:t>
            </a:r>
          </a:p>
          <a:p>
            <a:pPr marL="1162050" indent="-1162050" eaLnBrk="1" hangingPunct="1">
              <a:buFont typeface="Wingdings" panose="05000000000000000000" pitchFamily="2" charset="2"/>
              <a:buNone/>
            </a:pPr>
            <a:endParaRPr lang="zh-TW" altLang="en-US" sz="2000" dirty="0" smtClean="0">
              <a:solidFill>
                <a:schemeClr val="tx2"/>
              </a:solidFill>
              <a:ea typeface="標楷體" panose="03000509000000000000" pitchFamily="65" charset="-120"/>
            </a:endParaRPr>
          </a:p>
          <a:p>
            <a:pPr marL="1162050" indent="-1162050">
              <a:buFont typeface="Wingdings" panose="05000000000000000000" pitchFamily="2" charset="2"/>
              <a:buNone/>
            </a:pPr>
            <a:r>
              <a:rPr lang="en-US" altLang="zh-TW" sz="1800" dirty="0" err="1" smtClean="0">
                <a:solidFill>
                  <a:schemeClr val="tx2"/>
                </a:solidFill>
              </a:rPr>
              <a:t>ImageView</a:t>
            </a:r>
            <a:r>
              <a:rPr lang="en-US" altLang="zh-TW" sz="1800" dirty="0" smtClean="0">
                <a:solidFill>
                  <a:schemeClr val="tx2"/>
                </a:solidFill>
              </a:rPr>
              <a:t> </a:t>
            </a:r>
            <a:r>
              <a:rPr lang="en-US" altLang="zh-TW" sz="1800" dirty="0" err="1" smtClean="0">
                <a:solidFill>
                  <a:schemeClr val="tx2"/>
                </a:solidFill>
              </a:rPr>
              <a:t>animImgView</a:t>
            </a:r>
            <a:r>
              <a:rPr lang="en-US" altLang="zh-TW" sz="1800" dirty="0" smtClean="0">
                <a:solidFill>
                  <a:schemeClr val="tx2"/>
                </a:solidFill>
              </a:rPr>
              <a:t> = (</a:t>
            </a:r>
            <a:r>
              <a:rPr lang="en-US" altLang="zh-TW" sz="1800" dirty="0" err="1" smtClean="0">
                <a:solidFill>
                  <a:schemeClr val="tx2"/>
                </a:solidFill>
              </a:rPr>
              <a:t>ImageView</a:t>
            </a:r>
            <a:r>
              <a:rPr lang="en-US" altLang="zh-TW" sz="1800" dirty="0" smtClean="0">
                <a:solidFill>
                  <a:schemeClr val="tx2"/>
                </a:solidFill>
              </a:rPr>
              <a:t>)</a:t>
            </a:r>
            <a:r>
              <a:rPr lang="en-US" altLang="zh-TW" sz="1800" dirty="0" err="1" smtClean="0">
                <a:solidFill>
                  <a:schemeClr val="tx2"/>
                </a:solidFill>
              </a:rPr>
              <a:t>findViewById</a:t>
            </a:r>
            <a:r>
              <a:rPr lang="en-US" altLang="zh-TW" sz="1800" dirty="0" smtClean="0">
                <a:solidFill>
                  <a:schemeClr val="tx2"/>
                </a:solidFill>
              </a:rPr>
              <a:t>(</a:t>
            </a:r>
            <a:r>
              <a:rPr lang="en-US" altLang="zh-TW" sz="1800" dirty="0" err="1" smtClean="0">
                <a:solidFill>
                  <a:schemeClr val="tx2"/>
                </a:solidFill>
              </a:rPr>
              <a:t>R.id.</a:t>
            </a:r>
            <a:r>
              <a:rPr lang="en-US" altLang="zh-TW" sz="1800" b="1" dirty="0" err="1" smtClean="0">
                <a:solidFill>
                  <a:schemeClr val="tx2"/>
                </a:solidFill>
              </a:rPr>
              <a:t>imgView</a:t>
            </a:r>
            <a:r>
              <a:rPr lang="en-US" altLang="zh-TW" sz="1800" dirty="0" smtClean="0">
                <a:solidFill>
                  <a:schemeClr val="tx2"/>
                </a:solidFill>
              </a:rPr>
              <a:t>);</a:t>
            </a:r>
          </a:p>
          <a:p>
            <a:pPr marL="1162050" indent="-1162050">
              <a:buFont typeface="Wingdings" panose="05000000000000000000" pitchFamily="2" charset="2"/>
              <a:buNone/>
            </a:pPr>
            <a:r>
              <a:rPr lang="en-US" altLang="zh-TW" sz="1800" dirty="0" smtClean="0">
                <a:solidFill>
                  <a:schemeClr val="tx2"/>
                </a:solidFill>
              </a:rPr>
              <a:t>Resources res = </a:t>
            </a:r>
            <a:r>
              <a:rPr lang="en-US" altLang="zh-TW" sz="1800" dirty="0" err="1" smtClean="0">
                <a:solidFill>
                  <a:schemeClr val="tx2"/>
                </a:solidFill>
              </a:rPr>
              <a:t>getResources</a:t>
            </a:r>
            <a:r>
              <a:rPr lang="en-US" altLang="zh-TW" sz="1800" dirty="0" smtClean="0">
                <a:solidFill>
                  <a:schemeClr val="tx2"/>
                </a:solidFill>
              </a:rPr>
              <a:t>();</a:t>
            </a:r>
          </a:p>
          <a:p>
            <a:pPr marL="1162050" indent="-1162050">
              <a:buFont typeface="Wingdings" panose="05000000000000000000" pitchFamily="2" charset="2"/>
              <a:buNone/>
            </a:pPr>
            <a:r>
              <a:rPr lang="en-US" altLang="zh-TW" sz="1800" dirty="0" err="1" smtClean="0">
                <a:solidFill>
                  <a:schemeClr val="tx2"/>
                </a:solidFill>
              </a:rPr>
              <a:t>AnimationDrawable</a:t>
            </a:r>
            <a:r>
              <a:rPr lang="en-US" altLang="zh-TW" sz="1800" dirty="0" smtClean="0">
                <a:solidFill>
                  <a:schemeClr val="tx2"/>
                </a:solidFill>
              </a:rPr>
              <a:t> </a:t>
            </a:r>
            <a:r>
              <a:rPr lang="en-US" altLang="zh-TW" sz="1800" dirty="0" err="1" smtClean="0">
                <a:solidFill>
                  <a:schemeClr val="tx2"/>
                </a:solidFill>
              </a:rPr>
              <a:t>animDraw</a:t>
            </a:r>
            <a:r>
              <a:rPr lang="en-US" altLang="zh-TW" sz="1800" dirty="0" smtClean="0">
                <a:solidFill>
                  <a:schemeClr val="tx2"/>
                </a:solidFill>
              </a:rPr>
              <a:t> = (</a:t>
            </a:r>
            <a:r>
              <a:rPr lang="en-US" altLang="zh-TW" sz="1800" dirty="0" err="1" smtClean="0">
                <a:solidFill>
                  <a:schemeClr val="tx2"/>
                </a:solidFill>
              </a:rPr>
              <a:t>AnimationDrawable</a:t>
            </a:r>
            <a:r>
              <a:rPr lang="en-US" altLang="zh-TW" sz="1800" dirty="0" smtClean="0">
                <a:solidFill>
                  <a:schemeClr val="tx2"/>
                </a:solidFill>
              </a:rPr>
              <a:t>)</a:t>
            </a:r>
            <a:r>
              <a:rPr lang="en-US" altLang="zh-TW" sz="1800" dirty="0" err="1" smtClean="0">
                <a:solidFill>
                  <a:schemeClr val="tx2"/>
                </a:solidFill>
              </a:rPr>
              <a:t>res.getDrawable</a:t>
            </a:r>
            <a:r>
              <a:rPr lang="en-US" altLang="zh-TW" sz="1800" dirty="0" smtClean="0">
                <a:solidFill>
                  <a:schemeClr val="tx2"/>
                </a:solidFill>
              </a:rPr>
              <a:t>(</a:t>
            </a:r>
            <a:r>
              <a:rPr lang="en-US" altLang="zh-TW" sz="1800" dirty="0" err="1" smtClean="0">
                <a:solidFill>
                  <a:schemeClr val="tx2"/>
                </a:solidFill>
              </a:rPr>
              <a:t>R.drawable.anim_drawable</a:t>
            </a:r>
            <a:r>
              <a:rPr lang="en-US" altLang="zh-TW" sz="1800" dirty="0" smtClean="0">
                <a:solidFill>
                  <a:schemeClr val="tx2"/>
                </a:solidFill>
              </a:rPr>
              <a:t>);</a:t>
            </a:r>
          </a:p>
          <a:p>
            <a:pPr marL="1162050" indent="-1162050">
              <a:buFont typeface="Wingdings" panose="05000000000000000000" pitchFamily="2" charset="2"/>
              <a:buNone/>
            </a:pPr>
            <a:r>
              <a:rPr lang="en-US" altLang="zh-TW" sz="1800" dirty="0" err="1" smtClean="0">
                <a:solidFill>
                  <a:schemeClr val="tx2"/>
                </a:solidFill>
              </a:rPr>
              <a:t>animImgView</a:t>
            </a:r>
            <a:r>
              <a:rPr lang="en-US" altLang="zh-TW" sz="1800" dirty="0" smtClean="0">
                <a:solidFill>
                  <a:schemeClr val="tx2"/>
                </a:solidFill>
              </a:rPr>
              <a:t>. </a:t>
            </a:r>
            <a:r>
              <a:rPr lang="en-US" altLang="zh-TW" sz="1800" dirty="0" err="1" smtClean="0">
                <a:solidFill>
                  <a:schemeClr val="tx2"/>
                </a:solidFill>
              </a:rPr>
              <a:t>setImageDrawable</a:t>
            </a:r>
            <a:r>
              <a:rPr lang="en-US" altLang="zh-TW" sz="1800" dirty="0" smtClean="0">
                <a:solidFill>
                  <a:schemeClr val="tx2"/>
                </a:solidFill>
              </a:rPr>
              <a:t>(</a:t>
            </a:r>
            <a:r>
              <a:rPr lang="en-US" altLang="zh-TW" sz="1800" dirty="0" err="1" smtClean="0">
                <a:solidFill>
                  <a:schemeClr val="tx2"/>
                </a:solidFill>
              </a:rPr>
              <a:t>animDraw</a:t>
            </a:r>
            <a:r>
              <a:rPr lang="en-US" altLang="zh-TW" sz="1800" dirty="0" smtClean="0">
                <a:solidFill>
                  <a:schemeClr val="tx2"/>
                </a:solidFill>
              </a:rPr>
              <a:t>);</a:t>
            </a:r>
          </a:p>
          <a:p>
            <a:pPr marL="1162050" indent="-1162050">
              <a:buFont typeface="Wingdings" panose="05000000000000000000" pitchFamily="2" charset="2"/>
              <a:buNone/>
            </a:pPr>
            <a:r>
              <a:rPr lang="en-US" altLang="zh-TW" sz="1800" dirty="0" err="1" smtClean="0">
                <a:solidFill>
                  <a:schemeClr val="tx2"/>
                </a:solidFill>
              </a:rPr>
              <a:t>animDraw.start</a:t>
            </a:r>
            <a:r>
              <a:rPr lang="en-US" altLang="zh-TW" sz="1800" dirty="0" smtClean="0">
                <a:solidFill>
                  <a:schemeClr val="tx2"/>
                </a:solidFill>
              </a:rPr>
              <a:t>();</a:t>
            </a:r>
            <a:endParaRPr lang="zh-TW" altLang="en-US" sz="1800" dirty="0" smtClean="0">
              <a:solidFill>
                <a:schemeClr val="tx2"/>
              </a:solidFill>
            </a:endParaRP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BC841E5-3915-42D7-8204-0AFED241136E}" type="slidenum">
              <a:rPr kumimoji="0" lang="en-US" altLang="zh-TW" sz="1200">
                <a:latin typeface="Garamond" panose="02020404030301010803" pitchFamily="18" charset="0"/>
              </a:rPr>
              <a:pPr>
                <a:spcBef>
                  <a:spcPct val="0"/>
                </a:spcBef>
                <a:buClrTx/>
                <a:buSzTx/>
                <a:buFontTx/>
                <a:buNone/>
              </a:pPr>
              <a:t>57</a:t>
            </a:fld>
            <a:endParaRPr kumimoji="0" lang="en-US" altLang="zh-TW" sz="1200" dirty="0">
              <a:latin typeface="Garamond" panose="02020404030301010803" pitchFamily="18" charset="0"/>
            </a:endParaRPr>
          </a:p>
        </p:txBody>
      </p:sp>
      <p:sp>
        <p:nvSpPr>
          <p:cNvPr id="61443" name="Rectangle 4"/>
          <p:cNvSpPr>
            <a:spLocks noGrp="1" noChangeArrowheads="1"/>
          </p:cNvSpPr>
          <p:nvPr>
            <p:ph type="title"/>
          </p:nvPr>
        </p:nvSpPr>
        <p:spPr>
          <a:xfrm>
            <a:off x="381000" y="304800"/>
            <a:ext cx="8763000" cy="838200"/>
          </a:xfrm>
        </p:spPr>
        <p:txBody>
          <a:bodyPr/>
          <a:lstStyle/>
          <a:p>
            <a:pPr eaLnBrk="1" hangingPunct="1"/>
            <a:r>
              <a:rPr lang="zh-TW" altLang="zh-TW" sz="4000" dirty="0" smtClean="0">
                <a:ea typeface="標楷體" panose="03000509000000000000" pitchFamily="65" charset="-120"/>
              </a:rPr>
              <a:t>Multi-Thread擲骰子動畫遊戲程式</a:t>
            </a:r>
            <a:endParaRPr lang="en-US" altLang="zh-TW" sz="4000" dirty="0" smtClean="0">
              <a:ea typeface="標楷體" panose="03000509000000000000" pitchFamily="65" charset="-120"/>
            </a:endParaRPr>
          </a:p>
        </p:txBody>
      </p:sp>
      <p:sp>
        <p:nvSpPr>
          <p:cNvPr id="61444" name="Rectangle 5"/>
          <p:cNvSpPr>
            <a:spLocks noGrp="1" noChangeArrowheads="1"/>
          </p:cNvSpPr>
          <p:nvPr>
            <p:ph type="body" idx="1"/>
          </p:nvPr>
        </p:nvSpPr>
        <p:spPr>
          <a:xfrm>
            <a:off x="533400" y="1143000"/>
            <a:ext cx="3657600" cy="5257800"/>
          </a:xfrm>
        </p:spPr>
        <p:txBody>
          <a:bodyPr/>
          <a:lstStyle/>
          <a:p>
            <a:pPr marL="0" indent="0" eaLnBrk="1" hangingPunct="1">
              <a:buFont typeface="Wingdings" panose="05000000000000000000" pitchFamily="2" charset="2"/>
              <a:buNone/>
            </a:pPr>
            <a:r>
              <a:rPr lang="zh-TW" altLang="en-US" sz="2000" dirty="0" smtClean="0">
                <a:solidFill>
                  <a:schemeClr val="tx2"/>
                </a:solidFill>
                <a:ea typeface="標楷體" panose="03000509000000000000" pitchFamily="65" charset="-120"/>
              </a:rPr>
              <a:t>當使用者按下「擲骰子」按鈕後，上方的骰子圖片會開始播放點數不斷跳動的動畫，</a:t>
            </a:r>
            <a:r>
              <a:rPr lang="en-US" altLang="zh-TW" sz="2000" dirty="0" smtClean="0">
                <a:solidFill>
                  <a:schemeClr val="tx2"/>
                </a:solidFill>
                <a:ea typeface="標楷體" panose="03000509000000000000" pitchFamily="65" charset="-120"/>
              </a:rPr>
              <a:t>5</a:t>
            </a:r>
            <a:r>
              <a:rPr lang="zh-TW" altLang="en-US" sz="2000" dirty="0" smtClean="0">
                <a:solidFill>
                  <a:schemeClr val="tx2"/>
                </a:solidFill>
                <a:ea typeface="標楷體" panose="03000509000000000000" pitchFamily="65" charset="-120"/>
              </a:rPr>
              <a:t>秒之後動畫自動停止並以亂數的方式得到最後的點數。</a:t>
            </a:r>
          </a:p>
          <a:p>
            <a:pPr marL="0" indent="0" eaLnBrk="1" hangingPunct="1">
              <a:buFont typeface="Wingdings" panose="05000000000000000000" pitchFamily="2" charset="2"/>
              <a:buNone/>
            </a:pPr>
            <a:r>
              <a:rPr lang="zh-TW" altLang="en-US" sz="2000" dirty="0" smtClean="0">
                <a:solidFill>
                  <a:srgbClr val="0000FF"/>
                </a:solidFill>
                <a:ea typeface="標楷體" panose="03000509000000000000" pitchFamily="65" charset="-120"/>
              </a:rPr>
              <a:t>如何在播放擲骰子動畫的同時執行計時的動作？</a:t>
            </a:r>
            <a:r>
              <a:rPr lang="zh-TW" altLang="en-US" sz="2000" dirty="0" smtClean="0">
                <a:solidFill>
                  <a:schemeClr val="tx2"/>
                </a:solidFill>
                <a:ea typeface="標楷體" panose="03000509000000000000" pitchFamily="65" charset="-120"/>
              </a:rPr>
              <a:t>最直接的作法是在啟動動畫之後立刻進入一個迴圈不斷地檢查系統時間，等</a:t>
            </a:r>
            <a:r>
              <a:rPr lang="en-US" altLang="zh-TW" sz="2000" dirty="0" smtClean="0">
                <a:solidFill>
                  <a:schemeClr val="tx2"/>
                </a:solidFill>
                <a:ea typeface="標楷體" panose="03000509000000000000" pitchFamily="65" charset="-120"/>
              </a:rPr>
              <a:t>5</a:t>
            </a:r>
            <a:r>
              <a:rPr lang="zh-TW" altLang="en-US" sz="2000" dirty="0" smtClean="0">
                <a:solidFill>
                  <a:schemeClr val="tx2"/>
                </a:solidFill>
                <a:ea typeface="標楷體" panose="03000509000000000000" pitchFamily="65" charset="-120"/>
              </a:rPr>
              <a:t>秒之後再停止動畫並隨機決定骰子最後的點數。如果以這種方式實作將會發現在迴圈執行期間不會出現擲骰子動畫，等迴圈結束後才會出現最後的點數。</a:t>
            </a:r>
            <a:endParaRPr lang="en-US" altLang="zh-TW" sz="2000" dirty="0" smtClean="0">
              <a:solidFill>
                <a:schemeClr val="tx2"/>
              </a:solidFill>
              <a:ea typeface="標楷體" panose="03000509000000000000" pitchFamily="65" charset="-120"/>
            </a:endParaRPr>
          </a:p>
        </p:txBody>
      </p:sp>
      <p:pic>
        <p:nvPicPr>
          <p:cNvPr id="61445" name="Picture 7" descr="fig2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371600"/>
            <a:ext cx="2679700"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DDD924ED-6ACD-4E9E-8EAC-770E40B6B19B}" type="slidenum">
              <a:rPr kumimoji="0" lang="en-US" altLang="zh-TW" sz="1200">
                <a:latin typeface="Garamond" panose="02020404030301010803" pitchFamily="18" charset="0"/>
              </a:rPr>
              <a:pPr algn="r" eaLnBrk="1" hangingPunct="1">
                <a:spcBef>
                  <a:spcPct val="0"/>
                </a:spcBef>
                <a:buClrTx/>
                <a:buSzTx/>
                <a:buFontTx/>
                <a:buNone/>
              </a:pPr>
              <a:t>58</a:t>
            </a:fld>
            <a:endParaRPr kumimoji="0" lang="en-US" altLang="zh-TW" sz="1200" dirty="0">
              <a:latin typeface="Garamond" panose="02020404030301010803" pitchFamily="18" charset="0"/>
            </a:endParaRPr>
          </a:p>
        </p:txBody>
      </p:sp>
      <p:sp>
        <p:nvSpPr>
          <p:cNvPr id="62467" name="Rectangle 4"/>
          <p:cNvSpPr>
            <a:spLocks noGrp="1" noChangeArrowheads="1"/>
          </p:cNvSpPr>
          <p:nvPr>
            <p:ph type="title" idx="4294967295"/>
          </p:nvPr>
        </p:nvSpPr>
        <p:spPr>
          <a:xfrm>
            <a:off x="381000" y="304800"/>
            <a:ext cx="8763000" cy="838200"/>
          </a:xfrm>
        </p:spPr>
        <p:txBody>
          <a:bodyPr/>
          <a:lstStyle/>
          <a:p>
            <a:pPr eaLnBrk="1" hangingPunct="1"/>
            <a:r>
              <a:rPr lang="zh-TW" altLang="zh-TW" sz="4000" dirty="0" smtClean="0">
                <a:ea typeface="標楷體" panose="03000509000000000000" pitchFamily="65" charset="-120"/>
              </a:rPr>
              <a:t>Multi-Thread擲骰子動畫遊戲程式</a:t>
            </a:r>
            <a:endParaRPr lang="en-US" altLang="zh-TW" sz="4000" dirty="0" smtClean="0">
              <a:ea typeface="標楷體" panose="03000509000000000000" pitchFamily="65" charset="-120"/>
            </a:endParaRPr>
          </a:p>
        </p:txBody>
      </p:sp>
      <p:sp>
        <p:nvSpPr>
          <p:cNvPr id="62468" name="Rectangle 5"/>
          <p:cNvSpPr>
            <a:spLocks noGrp="1" noChangeArrowheads="1"/>
          </p:cNvSpPr>
          <p:nvPr>
            <p:ph type="body" idx="4294967295"/>
          </p:nvPr>
        </p:nvSpPr>
        <p:spPr>
          <a:xfrm>
            <a:off x="533400" y="1295400"/>
            <a:ext cx="8077200" cy="5105400"/>
          </a:xfrm>
        </p:spPr>
        <p:txBody>
          <a:bodyPr/>
          <a:lstStyle/>
          <a:p>
            <a:pPr marL="0" indent="0"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當</a:t>
            </a:r>
            <a:r>
              <a:rPr lang="en-US" altLang="zh-TW" sz="2400" dirty="0" smtClean="0">
                <a:solidFill>
                  <a:schemeClr val="tx2"/>
                </a:solidFill>
                <a:ea typeface="標楷體" panose="03000509000000000000" pitchFamily="65" charset="-120"/>
              </a:rPr>
              <a:t>Android</a:t>
            </a:r>
            <a:r>
              <a:rPr lang="zh-TW" altLang="en-US" sz="2400" dirty="0" smtClean="0">
                <a:solidFill>
                  <a:schemeClr val="tx2"/>
                </a:solidFill>
                <a:ea typeface="標楷體" panose="03000509000000000000" pitchFamily="65" charset="-120"/>
              </a:rPr>
              <a:t>程式開始執行時，所建立的</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稱為</a:t>
            </a:r>
            <a:r>
              <a:rPr lang="en-US" altLang="zh-TW" sz="2400" dirty="0" smtClean="0">
                <a:solidFill>
                  <a:schemeClr val="tx2"/>
                </a:solidFill>
                <a:ea typeface="標楷體" panose="03000509000000000000" pitchFamily="65" charset="-120"/>
              </a:rPr>
              <a:t>main </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a:t>
            </a:r>
            <a:r>
              <a:rPr lang="en-US" altLang="zh-TW" sz="2400" dirty="0" smtClean="0">
                <a:solidFill>
                  <a:schemeClr val="tx2"/>
                </a:solidFill>
                <a:ea typeface="標楷體" panose="03000509000000000000" pitchFamily="65" charset="-120"/>
              </a:rPr>
              <a:t>main thread</a:t>
            </a:r>
            <a:r>
              <a:rPr lang="zh-TW" altLang="en-US" sz="2400" dirty="0" smtClean="0">
                <a:solidFill>
                  <a:schemeClr val="tx2"/>
                </a:solidFill>
                <a:ea typeface="標楷體" panose="03000509000000000000" pitchFamily="65" charset="-120"/>
              </a:rPr>
              <a:t>也叫做</a:t>
            </a:r>
            <a:r>
              <a:rPr lang="en-US" altLang="zh-TW" sz="2400" dirty="0" smtClean="0">
                <a:solidFill>
                  <a:schemeClr val="tx2"/>
                </a:solidFill>
                <a:ea typeface="標楷體" panose="03000509000000000000" pitchFamily="65" charset="-120"/>
              </a:rPr>
              <a:t>UI </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因為程式的所有介面元件都屬於</a:t>
            </a:r>
            <a:r>
              <a:rPr lang="en-US" altLang="zh-TW" sz="2400" dirty="0" smtClean="0">
                <a:solidFill>
                  <a:schemeClr val="tx2"/>
                </a:solidFill>
                <a:ea typeface="標楷體" panose="03000509000000000000" pitchFamily="65" charset="-120"/>
              </a:rPr>
              <a:t>main </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。除了</a:t>
            </a:r>
            <a:r>
              <a:rPr lang="en-US" altLang="zh-TW" sz="2400" dirty="0" smtClean="0">
                <a:solidFill>
                  <a:schemeClr val="tx2"/>
                </a:solidFill>
                <a:ea typeface="標楷體" panose="03000509000000000000" pitchFamily="65" charset="-120"/>
              </a:rPr>
              <a:t>main </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之外，其它後來產生的</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都叫做</a:t>
            </a:r>
            <a:r>
              <a:rPr lang="en-US" altLang="zh-TW" sz="2400" dirty="0" smtClean="0">
                <a:solidFill>
                  <a:schemeClr val="tx2"/>
                </a:solidFill>
                <a:ea typeface="標楷體" panose="03000509000000000000" pitchFamily="65" charset="-120"/>
              </a:rPr>
              <a:t>background thread</a:t>
            </a:r>
            <a:r>
              <a:rPr lang="zh-TW" altLang="en-US" sz="2400" dirty="0" smtClean="0">
                <a:solidFill>
                  <a:schemeClr val="tx2"/>
                </a:solidFill>
                <a:ea typeface="標楷體" panose="03000509000000000000" pitchFamily="65" charset="-120"/>
              </a:rPr>
              <a:t>或</a:t>
            </a:r>
            <a:r>
              <a:rPr lang="en-US" altLang="zh-TW" sz="2400" dirty="0" smtClean="0">
                <a:solidFill>
                  <a:schemeClr val="tx2"/>
                </a:solidFill>
                <a:ea typeface="標楷體" panose="03000509000000000000" pitchFamily="65" charset="-120"/>
              </a:rPr>
              <a:t>worker thread</a:t>
            </a:r>
            <a:r>
              <a:rPr lang="zh-TW" altLang="en-US" sz="2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endParaRPr lang="en-US" altLang="zh-TW"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zh-TW" sz="2400" dirty="0" smtClean="0">
                <a:solidFill>
                  <a:schemeClr val="tx2"/>
                </a:solidFill>
                <a:ea typeface="標楷體" panose="03000509000000000000" pitchFamily="65" charset="-120"/>
              </a:rPr>
              <a:t>Android</a:t>
            </a:r>
            <a:r>
              <a:rPr lang="zh-TW" altLang="en-US" sz="2400" dirty="0" smtClean="0">
                <a:solidFill>
                  <a:schemeClr val="tx2"/>
                </a:solidFill>
                <a:ea typeface="標楷體" panose="03000509000000000000" pitchFamily="65" charset="-120"/>
              </a:rPr>
              <a:t>系統只有在主程序（</a:t>
            </a:r>
            <a:r>
              <a:rPr lang="en-US" altLang="zh-TW" sz="2400" dirty="0" smtClean="0">
                <a:solidFill>
                  <a:schemeClr val="tx2"/>
                </a:solidFill>
                <a:ea typeface="標楷體" panose="03000509000000000000" pitchFamily="65" charset="-120"/>
              </a:rPr>
              <a:t>main thread</a:t>
            </a:r>
            <a:r>
              <a:rPr lang="zh-TW" altLang="en-US" sz="2400" dirty="0" smtClean="0">
                <a:solidFill>
                  <a:schemeClr val="tx2"/>
                </a:solidFill>
                <a:ea typeface="標楷體" panose="03000509000000000000" pitchFamily="65" charset="-120"/>
              </a:rPr>
              <a:t>）處於閒置的情況下才會更新畫面，當</a:t>
            </a:r>
            <a:r>
              <a:rPr lang="en-US" altLang="zh-TW" sz="2400" dirty="0" smtClean="0">
                <a:solidFill>
                  <a:schemeClr val="tx2"/>
                </a:solidFill>
                <a:ea typeface="標楷體" panose="03000509000000000000" pitchFamily="65" charset="-120"/>
              </a:rPr>
              <a:t>main thread</a:t>
            </a:r>
            <a:r>
              <a:rPr lang="zh-TW" altLang="en-US" sz="2400" dirty="0" smtClean="0">
                <a:solidFill>
                  <a:schemeClr val="tx2"/>
                </a:solidFill>
                <a:ea typeface="標楷體" panose="03000509000000000000" pitchFamily="65" charset="-120"/>
              </a:rPr>
              <a:t>忙於執行程式碼時，程式畫面會暫停更新。為了解決這個問題，我們必須使用</a:t>
            </a:r>
            <a:r>
              <a:rPr lang="en-US" altLang="zh-TW" sz="2400" dirty="0" smtClean="0">
                <a:solidFill>
                  <a:schemeClr val="tx2"/>
                </a:solidFill>
                <a:ea typeface="標楷體" panose="03000509000000000000" pitchFamily="65" charset="-120"/>
              </a:rPr>
              <a:t>multi-thread</a:t>
            </a:r>
            <a:r>
              <a:rPr lang="zh-TW" altLang="en-US" sz="2400" dirty="0" smtClean="0">
                <a:solidFill>
                  <a:schemeClr val="tx2"/>
                </a:solidFill>
                <a:ea typeface="標楷體" panose="03000509000000000000" pitchFamily="65" charset="-120"/>
              </a:rPr>
              <a:t>程式架構，也就是說在啟動骰子動畫之後，執行另一個</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（稱為</a:t>
            </a:r>
            <a:r>
              <a:rPr lang="en-US" altLang="zh-TW" sz="2400" dirty="0" smtClean="0">
                <a:solidFill>
                  <a:schemeClr val="tx2"/>
                </a:solidFill>
                <a:ea typeface="標楷體" panose="03000509000000000000" pitchFamily="65" charset="-120"/>
              </a:rPr>
              <a:t>background thread</a:t>
            </a:r>
            <a:r>
              <a:rPr lang="zh-TW" altLang="en-US" sz="2400" dirty="0" smtClean="0">
                <a:solidFill>
                  <a:schemeClr val="tx2"/>
                </a:solidFill>
                <a:ea typeface="標楷體" panose="03000509000000000000" pitchFamily="65" charset="-120"/>
              </a:rPr>
              <a:t>）來負責計時的工作，等</a:t>
            </a:r>
            <a:r>
              <a:rPr lang="en-US" altLang="zh-TW" sz="2400" dirty="0" smtClean="0">
                <a:solidFill>
                  <a:schemeClr val="tx2"/>
                </a:solidFill>
                <a:ea typeface="標楷體" panose="03000509000000000000" pitchFamily="65" charset="-120"/>
              </a:rPr>
              <a:t>5</a:t>
            </a:r>
            <a:r>
              <a:rPr lang="zh-TW" altLang="en-US" sz="2400" dirty="0" smtClean="0">
                <a:solidFill>
                  <a:schemeClr val="tx2"/>
                </a:solidFill>
                <a:ea typeface="標楷體" panose="03000509000000000000" pitchFamily="65" charset="-120"/>
              </a:rPr>
              <a:t>秒鐘之後再停止動畫並產生最後點數。</a:t>
            </a:r>
            <a:endParaRPr lang="en-US" altLang="zh-TW"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66CCC47-7292-48BC-82B4-B2FCB9E4BD09}" type="slidenum">
              <a:rPr kumimoji="0" lang="en-US" altLang="zh-TW" sz="1200">
                <a:latin typeface="Garamond" panose="02020404030301010803" pitchFamily="18" charset="0"/>
              </a:rPr>
              <a:pPr>
                <a:spcBef>
                  <a:spcPct val="0"/>
                </a:spcBef>
                <a:buClrTx/>
                <a:buSzTx/>
                <a:buFontTx/>
                <a:buNone/>
              </a:pPr>
              <a:t>59</a:t>
            </a:fld>
            <a:endParaRPr kumimoji="0" lang="en-US" altLang="zh-TW" sz="1200" dirty="0">
              <a:latin typeface="Garamond" panose="02020404030301010803" pitchFamily="18" charset="0"/>
            </a:endParaRPr>
          </a:p>
        </p:txBody>
      </p:sp>
      <p:sp>
        <p:nvSpPr>
          <p:cNvPr id="63491" name="Rectangle 4"/>
          <p:cNvSpPr>
            <a:spLocks noGrp="1" noChangeArrowheads="1"/>
          </p:cNvSpPr>
          <p:nvPr>
            <p:ph type="title"/>
          </p:nvPr>
        </p:nvSpPr>
        <p:spPr>
          <a:xfrm>
            <a:off x="381000" y="304800"/>
            <a:ext cx="8763000" cy="838200"/>
          </a:xfrm>
        </p:spPr>
        <p:txBody>
          <a:bodyPr/>
          <a:lstStyle/>
          <a:p>
            <a:pPr eaLnBrk="1" hangingPunct="1"/>
            <a:r>
              <a:rPr lang="zh-TW" altLang="zh-TW" sz="4000" dirty="0" smtClean="0">
                <a:ea typeface="標楷體" panose="03000509000000000000" pitchFamily="65" charset="-120"/>
              </a:rPr>
              <a:t>使用Handler物件傳送訊息</a:t>
            </a:r>
            <a:endParaRPr lang="en-US" altLang="zh-TW" sz="4000" dirty="0" smtClean="0">
              <a:ea typeface="標楷體" panose="03000509000000000000" pitchFamily="65" charset="-120"/>
            </a:endParaRPr>
          </a:p>
        </p:txBody>
      </p:sp>
      <p:sp>
        <p:nvSpPr>
          <p:cNvPr id="63492" name="Rectangle 5"/>
          <p:cNvSpPr>
            <a:spLocks noGrp="1" noChangeArrowheads="1"/>
          </p:cNvSpPr>
          <p:nvPr>
            <p:ph type="body" idx="1"/>
          </p:nvPr>
        </p:nvSpPr>
        <p:spPr>
          <a:xfrm>
            <a:off x="533400" y="1143000"/>
            <a:ext cx="8229600" cy="5257800"/>
          </a:xfrm>
        </p:spPr>
        <p:txBody>
          <a:bodyPr/>
          <a:lstStyle/>
          <a:p>
            <a:pPr marL="0" indent="0"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直覺的作法：</a:t>
            </a:r>
          </a:p>
          <a:p>
            <a:pPr marL="0" indent="0"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讓程式的</a:t>
            </a:r>
            <a:r>
              <a:rPr lang="en-US" altLang="zh-TW" sz="2400" dirty="0" smtClean="0">
                <a:solidFill>
                  <a:schemeClr val="tx2"/>
                </a:solidFill>
                <a:ea typeface="標楷體" panose="03000509000000000000" pitchFamily="65" charset="-120"/>
              </a:rPr>
              <a:t>main </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負責播放動畫，然後啟動另一個</a:t>
            </a:r>
            <a:r>
              <a:rPr lang="en-US" altLang="zh-TW" sz="2400" dirty="0" smtClean="0">
                <a:solidFill>
                  <a:schemeClr val="tx2"/>
                </a:solidFill>
                <a:ea typeface="標楷體" panose="03000509000000000000" pitchFamily="65" charset="-120"/>
              </a:rPr>
              <a:t>background thread</a:t>
            </a:r>
            <a:r>
              <a:rPr lang="zh-TW" altLang="en-US" sz="2400" dirty="0" smtClean="0">
                <a:solidFill>
                  <a:schemeClr val="tx2"/>
                </a:solidFill>
                <a:ea typeface="標楷體" panose="03000509000000000000" pitchFamily="65" charset="-120"/>
              </a:rPr>
              <a:t>來執行計時的工作，等時間一到再用亂數的方式得到最後的點數，並更新程式畫面的骰子影像，因此最簡單的作法是讓</a:t>
            </a:r>
            <a:r>
              <a:rPr lang="en-US" altLang="zh-TW" sz="2400" dirty="0" smtClean="0">
                <a:solidFill>
                  <a:schemeClr val="tx2"/>
                </a:solidFill>
                <a:ea typeface="標楷體" panose="03000509000000000000" pitchFamily="65" charset="-120"/>
              </a:rPr>
              <a:t>background thread</a:t>
            </a:r>
            <a:r>
              <a:rPr lang="zh-TW" altLang="en-US" sz="2400" dirty="0" smtClean="0">
                <a:solidFill>
                  <a:schemeClr val="tx2"/>
                </a:solidFill>
                <a:ea typeface="標楷體" panose="03000509000000000000" pitchFamily="65" charset="-120"/>
              </a:rPr>
              <a:t>在計時完畢後就直接隨機產生骰子點數並將它顯示在程式畫面上。</a:t>
            </a:r>
          </a:p>
          <a:p>
            <a:pPr marL="0" indent="0" eaLnBrk="1" hangingPunct="1">
              <a:buFont typeface="Wingdings" panose="05000000000000000000" pitchFamily="2" charset="2"/>
              <a:buNone/>
            </a:pPr>
            <a:endParaRPr lang="zh-TW" altLang="en-US"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可惜的是這個方法行不通，因為程式畫面中的所有介面元件都是屬於</a:t>
            </a:r>
            <a:r>
              <a:rPr lang="en-US" altLang="zh-TW" sz="2400" dirty="0" smtClean="0">
                <a:solidFill>
                  <a:schemeClr val="tx2"/>
                </a:solidFill>
                <a:ea typeface="標楷體" panose="03000509000000000000" pitchFamily="65" charset="-120"/>
              </a:rPr>
              <a:t>main </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a:t>
            </a:r>
            <a:r>
              <a:rPr lang="en-US" altLang="zh-TW" sz="2400" dirty="0" smtClean="0">
                <a:solidFill>
                  <a:srgbClr val="0000FF"/>
                </a:solidFill>
                <a:ea typeface="標楷體" panose="03000509000000000000" pitchFamily="65" charset="-120"/>
              </a:rPr>
              <a:t>Android</a:t>
            </a:r>
            <a:r>
              <a:rPr lang="zh-TW" altLang="en-US" sz="2400" dirty="0" smtClean="0">
                <a:solidFill>
                  <a:srgbClr val="0000FF"/>
                </a:solidFill>
                <a:ea typeface="標楷體" panose="03000509000000000000" pitchFamily="65" charset="-120"/>
              </a:rPr>
              <a:t>系統不允許</a:t>
            </a:r>
            <a:r>
              <a:rPr lang="en-US" altLang="zh-TW" sz="2400" dirty="0" smtClean="0">
                <a:solidFill>
                  <a:srgbClr val="0000FF"/>
                </a:solidFill>
                <a:ea typeface="標楷體" panose="03000509000000000000" pitchFamily="65" charset="-120"/>
              </a:rPr>
              <a:t>background </a:t>
            </a:r>
            <a:r>
              <a:rPr lang="en-US" altLang="zh-TW" sz="2400" dirty="0" smtClean="0">
                <a:solidFill>
                  <a:srgbClr val="0000FF"/>
                </a:solidFill>
                <a:ea typeface="標楷體" panose="03000509000000000000" pitchFamily="65" charset="-120"/>
              </a:rPr>
              <a:t>thread</a:t>
            </a:r>
            <a:r>
              <a:rPr lang="zh-TW" altLang="en-US" sz="2400" dirty="0" smtClean="0">
                <a:solidFill>
                  <a:srgbClr val="0000FF"/>
                </a:solidFill>
                <a:ea typeface="標楷體" panose="03000509000000000000" pitchFamily="65" charset="-120"/>
              </a:rPr>
              <a:t>取用</a:t>
            </a:r>
            <a:r>
              <a:rPr lang="en-US" altLang="zh-TW" sz="2400" dirty="0" smtClean="0">
                <a:solidFill>
                  <a:srgbClr val="0000FF"/>
                </a:solidFill>
                <a:ea typeface="標楷體" panose="03000509000000000000" pitchFamily="65" charset="-120"/>
              </a:rPr>
              <a:t>main </a:t>
            </a:r>
            <a:r>
              <a:rPr lang="en-US" altLang="zh-TW" sz="2400" dirty="0" smtClean="0">
                <a:solidFill>
                  <a:srgbClr val="0000FF"/>
                </a:solidFill>
                <a:ea typeface="標楷體" panose="03000509000000000000" pitchFamily="65" charset="-120"/>
              </a:rPr>
              <a:t>thread</a:t>
            </a:r>
            <a:r>
              <a:rPr lang="zh-TW" altLang="en-US" sz="2400" dirty="0" smtClean="0">
                <a:solidFill>
                  <a:srgbClr val="0000FF"/>
                </a:solidFill>
                <a:ea typeface="標楷體" panose="03000509000000000000" pitchFamily="65" charset="-120"/>
              </a:rPr>
              <a:t>的介面元件，所以</a:t>
            </a:r>
            <a:r>
              <a:rPr lang="en-US" altLang="zh-TW" sz="2400" dirty="0" smtClean="0">
                <a:solidFill>
                  <a:srgbClr val="0000FF"/>
                </a:solidFill>
                <a:ea typeface="標楷體" panose="03000509000000000000" pitchFamily="65" charset="-120"/>
              </a:rPr>
              <a:t>background thread</a:t>
            </a:r>
            <a:r>
              <a:rPr lang="zh-TW" altLang="en-US" sz="2400" dirty="0" smtClean="0">
                <a:solidFill>
                  <a:srgbClr val="0000FF"/>
                </a:solidFill>
                <a:ea typeface="標楷體" panose="03000509000000000000" pitchFamily="65" charset="-120"/>
              </a:rPr>
              <a:t>無法更新程式畫面的骰子影像</a:t>
            </a:r>
            <a:r>
              <a:rPr lang="zh-TW" altLang="en-US" sz="2400" dirty="0" smtClean="0">
                <a:solidFill>
                  <a:schemeClr val="tx2"/>
                </a:solidFill>
                <a:ea typeface="標楷體" panose="03000509000000000000" pitchFamily="65" charset="-120"/>
              </a:rPr>
              <a:t>，解決方法是讓</a:t>
            </a:r>
            <a:r>
              <a:rPr lang="en-US" altLang="zh-TW" sz="2400" dirty="0" smtClean="0">
                <a:solidFill>
                  <a:schemeClr val="tx2"/>
                </a:solidFill>
                <a:ea typeface="標楷體" panose="03000509000000000000" pitchFamily="65" charset="-120"/>
              </a:rPr>
              <a:t>background thread</a:t>
            </a:r>
            <a:r>
              <a:rPr lang="zh-TW" altLang="en-US" sz="2400" dirty="0" smtClean="0">
                <a:solidFill>
                  <a:schemeClr val="tx2"/>
                </a:solidFill>
                <a:ea typeface="標楷體" panose="03000509000000000000" pitchFamily="65" charset="-120"/>
              </a:rPr>
              <a:t>送給</a:t>
            </a:r>
            <a:r>
              <a:rPr lang="en-US" altLang="zh-TW" sz="2400" dirty="0" smtClean="0">
                <a:solidFill>
                  <a:schemeClr val="tx2"/>
                </a:solidFill>
                <a:ea typeface="標楷體" panose="03000509000000000000" pitchFamily="65" charset="-120"/>
              </a:rPr>
              <a:t>main thread</a:t>
            </a:r>
            <a:r>
              <a:rPr lang="zh-TW" altLang="en-US" sz="2400" dirty="0" smtClean="0">
                <a:solidFill>
                  <a:schemeClr val="tx2"/>
                </a:solidFill>
                <a:ea typeface="標楷體" panose="03000509000000000000" pitchFamily="65" charset="-120"/>
              </a:rPr>
              <a:t>一個訊息（</a:t>
            </a:r>
            <a:r>
              <a:rPr lang="en-US" altLang="zh-TW" sz="2400" dirty="0" smtClean="0">
                <a:solidFill>
                  <a:schemeClr val="tx2"/>
                </a:solidFill>
                <a:ea typeface="標楷體" panose="03000509000000000000" pitchFamily="65" charset="-120"/>
              </a:rPr>
              <a:t>message</a:t>
            </a:r>
            <a:r>
              <a:rPr lang="zh-TW" altLang="en-US" sz="2400" dirty="0" smtClean="0">
                <a:solidFill>
                  <a:schemeClr val="tx2"/>
                </a:solidFill>
                <a:ea typeface="標楷體" panose="03000509000000000000" pitchFamily="65" charset="-120"/>
              </a:rPr>
              <a:t>）通知計時完成，再由</a:t>
            </a:r>
            <a:r>
              <a:rPr lang="en-US" altLang="zh-TW" sz="2400" dirty="0" smtClean="0">
                <a:solidFill>
                  <a:schemeClr val="tx2"/>
                </a:solidFill>
                <a:ea typeface="標楷體" panose="03000509000000000000" pitchFamily="65" charset="-120"/>
              </a:rPr>
              <a:t>main thread</a:t>
            </a:r>
            <a:r>
              <a:rPr lang="zh-TW" altLang="en-US" sz="2400" dirty="0" smtClean="0">
                <a:solidFill>
                  <a:schemeClr val="tx2"/>
                </a:solidFill>
                <a:ea typeface="標楷體" panose="03000509000000000000" pitchFamily="65" charset="-120"/>
              </a:rPr>
              <a:t>執行產生骰子點數和顯示骰子影像的工作。</a:t>
            </a:r>
            <a:endParaRPr lang="en-US" altLang="zh-TW"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3B35F65C-4578-41C4-B0C8-44D8AE720DE9}" type="slidenum">
              <a:rPr kumimoji="0" lang="en-US" altLang="zh-TW" sz="1200">
                <a:latin typeface="Garamond" panose="02020404030301010803" pitchFamily="18" charset="0"/>
              </a:rPr>
              <a:pPr algn="r" eaLnBrk="1" hangingPunct="1">
                <a:spcBef>
                  <a:spcPct val="0"/>
                </a:spcBef>
                <a:buClrTx/>
                <a:buSzTx/>
                <a:buFontTx/>
                <a:buNone/>
              </a:pPr>
              <a:t>6</a:t>
            </a:fld>
            <a:endParaRPr kumimoji="0" lang="en-US" altLang="zh-TW" sz="1200" dirty="0">
              <a:latin typeface="Garamond" panose="02020404030301010803" pitchFamily="18" charset="0"/>
            </a:endParaRPr>
          </a:p>
        </p:txBody>
      </p:sp>
      <p:sp>
        <p:nvSpPr>
          <p:cNvPr id="9219" name="Rectangle 4"/>
          <p:cNvSpPr>
            <a:spLocks noGrp="1" noChangeArrowheads="1"/>
          </p:cNvSpPr>
          <p:nvPr>
            <p:ph type="title" idx="4294967295"/>
          </p:nvPr>
        </p:nvSpPr>
        <p:spPr>
          <a:xfrm>
            <a:off x="381000" y="304800"/>
            <a:ext cx="8534400" cy="838200"/>
          </a:xfrm>
        </p:spPr>
        <p:txBody>
          <a:bodyPr/>
          <a:lstStyle/>
          <a:p>
            <a:pPr eaLnBrk="1" hangingPunct="1"/>
            <a:r>
              <a:rPr lang="zh-TW" altLang="en-US" sz="2800" dirty="0" smtClean="0">
                <a:solidFill>
                  <a:srgbClr val="006633"/>
                </a:solidFill>
                <a:ea typeface="標楷體" panose="03000509000000000000" pitchFamily="65" charset="-120"/>
              </a:rPr>
              <a:t>使用影像元件改良「電腦猜拳遊戲」程式的操作介面</a:t>
            </a:r>
            <a:endParaRPr lang="en-US" altLang="zh-TW" sz="2800" dirty="0" smtClean="0">
              <a:ea typeface="標楷體" panose="03000509000000000000" pitchFamily="65" charset="-120"/>
            </a:endParaRPr>
          </a:p>
        </p:txBody>
      </p:sp>
      <p:sp>
        <p:nvSpPr>
          <p:cNvPr id="9220" name="Rectangle 5"/>
          <p:cNvSpPr>
            <a:spLocks noGrp="1" noChangeArrowheads="1"/>
          </p:cNvSpPr>
          <p:nvPr>
            <p:ph type="body" idx="4294967295"/>
          </p:nvPr>
        </p:nvSpPr>
        <p:spPr>
          <a:xfrm>
            <a:off x="533400" y="1143000"/>
            <a:ext cx="4038600" cy="5257800"/>
          </a:xfrm>
        </p:spPr>
        <p:txBody>
          <a:bodyPr/>
          <a:lstStyle/>
          <a:p>
            <a:pPr marL="0" indent="0" eaLnBrk="1" hangingPunct="1">
              <a:buFont typeface="Wingdings" panose="05000000000000000000" pitchFamily="2" charset="2"/>
              <a:buNone/>
            </a:pPr>
            <a:r>
              <a:rPr lang="zh-TW" altLang="en-US" sz="2800" dirty="0" smtClean="0">
                <a:solidFill>
                  <a:schemeClr val="tx2"/>
                </a:solidFill>
                <a:ea typeface="標楷體" panose="03000509000000000000" pitchFamily="65" charset="-120"/>
              </a:rPr>
              <a:t>把操作介面中的「剪刀」、「石頭」、和「布」等文字以及電腦出拳換成用影像方式表示，只需要更動介面佈局檔和程式檔中電腦出拳的</a:t>
            </a:r>
            <a:r>
              <a:rPr lang="en-US" altLang="zh-TW" sz="2800" dirty="0" err="1" smtClean="0">
                <a:solidFill>
                  <a:schemeClr val="tx2"/>
                </a:solidFill>
                <a:ea typeface="標楷體" panose="03000509000000000000" pitchFamily="65" charset="-120"/>
              </a:rPr>
              <a:t>TextView</a:t>
            </a:r>
            <a:r>
              <a:rPr lang="zh-TW" altLang="en-US" sz="2800" dirty="0" smtClean="0">
                <a:solidFill>
                  <a:schemeClr val="tx2"/>
                </a:solidFill>
                <a:ea typeface="標楷體" panose="03000509000000000000" pitchFamily="65" charset="-120"/>
              </a:rPr>
              <a:t>和使用者出拳的</a:t>
            </a:r>
            <a:r>
              <a:rPr lang="en-US" altLang="zh-TW" sz="2800" dirty="0" smtClean="0">
                <a:solidFill>
                  <a:schemeClr val="tx2"/>
                </a:solidFill>
                <a:ea typeface="標楷體" panose="03000509000000000000" pitchFamily="65" charset="-120"/>
              </a:rPr>
              <a:t>Button</a:t>
            </a:r>
            <a:r>
              <a:rPr lang="zh-TW" altLang="en-US" sz="2800" dirty="0" smtClean="0">
                <a:solidFill>
                  <a:schemeClr val="tx2"/>
                </a:solidFill>
                <a:ea typeface="標楷體" panose="03000509000000000000" pitchFamily="65" charset="-120"/>
              </a:rPr>
              <a:t>部分。</a:t>
            </a:r>
            <a:endParaRPr lang="en-US" altLang="zh-TW" sz="2800" dirty="0" smtClean="0">
              <a:solidFill>
                <a:schemeClr val="tx2"/>
              </a:solidFill>
              <a:ea typeface="標楷體" panose="03000509000000000000" pitchFamily="65" charset="-120"/>
            </a:endParaRPr>
          </a:p>
        </p:txBody>
      </p:sp>
      <p:pic>
        <p:nvPicPr>
          <p:cNvPr id="9221" name="Picture 6" descr="fig1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143000"/>
            <a:ext cx="3606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60D22090-0E49-4127-9B94-44036D999F10}" type="slidenum">
              <a:rPr kumimoji="0" lang="en-US" altLang="zh-TW" sz="1200">
                <a:latin typeface="Garamond" panose="02020404030301010803" pitchFamily="18" charset="0"/>
              </a:rPr>
              <a:pPr>
                <a:spcBef>
                  <a:spcPct val="0"/>
                </a:spcBef>
                <a:buClrTx/>
                <a:buSzTx/>
                <a:buFontTx/>
                <a:buNone/>
              </a:pPr>
              <a:t>60</a:t>
            </a:fld>
            <a:endParaRPr kumimoji="0" lang="en-US" altLang="zh-TW" sz="1200" dirty="0">
              <a:latin typeface="Garamond" panose="02020404030301010803" pitchFamily="18" charset="0"/>
            </a:endParaRPr>
          </a:p>
        </p:txBody>
      </p:sp>
      <p:sp>
        <p:nvSpPr>
          <p:cNvPr id="64515" name="Rectangle 4"/>
          <p:cNvSpPr>
            <a:spLocks noGrp="1" noChangeArrowheads="1"/>
          </p:cNvSpPr>
          <p:nvPr>
            <p:ph type="title"/>
          </p:nvPr>
        </p:nvSpPr>
        <p:spPr>
          <a:xfrm>
            <a:off x="381000" y="304800"/>
            <a:ext cx="8763000" cy="838200"/>
          </a:xfrm>
        </p:spPr>
        <p:txBody>
          <a:bodyPr/>
          <a:lstStyle/>
          <a:p>
            <a:pPr eaLnBrk="1" hangingPunct="1"/>
            <a:r>
              <a:rPr lang="zh-TW" altLang="zh-TW" sz="4000" dirty="0" smtClean="0">
                <a:ea typeface="標楷體" panose="03000509000000000000" pitchFamily="65" charset="-120"/>
              </a:rPr>
              <a:t>使用Handler物件傳送訊息</a:t>
            </a:r>
            <a:endParaRPr lang="en-US" altLang="zh-TW" sz="4000" dirty="0" smtClean="0">
              <a:ea typeface="標楷體" panose="03000509000000000000" pitchFamily="65" charset="-120"/>
            </a:endParaRPr>
          </a:p>
        </p:txBody>
      </p:sp>
      <p:sp>
        <p:nvSpPr>
          <p:cNvPr id="64516" name="Rectangle 5"/>
          <p:cNvSpPr>
            <a:spLocks noGrp="1" noChangeArrowheads="1"/>
          </p:cNvSpPr>
          <p:nvPr>
            <p:ph type="body" idx="1"/>
          </p:nvPr>
        </p:nvSpPr>
        <p:spPr>
          <a:xfrm>
            <a:off x="533400" y="1219200"/>
            <a:ext cx="8229600" cy="5181600"/>
          </a:xfrm>
        </p:spPr>
        <p:txBody>
          <a:bodyPr/>
          <a:lstStyle/>
          <a:p>
            <a:pPr marL="0" indent="0"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主程序類別中建立一個</a:t>
            </a:r>
            <a:r>
              <a:rPr lang="en-US" altLang="zh-TW" sz="2400" dirty="0" smtClean="0">
                <a:solidFill>
                  <a:schemeClr val="tx2"/>
                </a:solidFill>
                <a:ea typeface="標楷體" panose="03000509000000000000" pitchFamily="65" charset="-120"/>
              </a:rPr>
              <a:t>Handler</a:t>
            </a:r>
            <a:r>
              <a:rPr lang="zh-TW" altLang="en-US" sz="2400" dirty="0" smtClean="0">
                <a:solidFill>
                  <a:schemeClr val="tx2"/>
                </a:solidFill>
                <a:ea typeface="標楷體" panose="03000509000000000000" pitchFamily="65" charset="-120"/>
              </a:rPr>
              <a:t>物件，於是</a:t>
            </a:r>
            <a:r>
              <a:rPr lang="en-US" altLang="zh-TW" sz="2400" dirty="0" smtClean="0">
                <a:solidFill>
                  <a:schemeClr val="tx2"/>
                </a:solidFill>
                <a:ea typeface="標楷體" panose="03000509000000000000" pitchFamily="65" charset="-120"/>
              </a:rPr>
              <a:t>background thread</a:t>
            </a:r>
            <a:r>
              <a:rPr lang="zh-TW" altLang="en-US" sz="2400" dirty="0" smtClean="0">
                <a:solidFill>
                  <a:schemeClr val="tx2"/>
                </a:solidFill>
                <a:ea typeface="標楷體" panose="03000509000000000000" pitchFamily="65" charset="-120"/>
              </a:rPr>
              <a:t>就可以利用這個</a:t>
            </a:r>
            <a:r>
              <a:rPr lang="en-US" altLang="zh-TW" sz="2400" dirty="0" smtClean="0">
                <a:solidFill>
                  <a:schemeClr val="tx2"/>
                </a:solidFill>
                <a:ea typeface="標楷體" panose="03000509000000000000" pitchFamily="65" charset="-120"/>
              </a:rPr>
              <a:t>Handler</a:t>
            </a:r>
            <a:r>
              <a:rPr lang="zh-TW" altLang="en-US" sz="2400" dirty="0" smtClean="0">
                <a:solidFill>
                  <a:schemeClr val="tx2"/>
                </a:solidFill>
                <a:ea typeface="標楷體" panose="03000509000000000000" pitchFamily="65" charset="-120"/>
              </a:rPr>
              <a:t>物件將訊息放到</a:t>
            </a:r>
            <a:r>
              <a:rPr lang="en-US" altLang="zh-TW" sz="2400" dirty="0" smtClean="0">
                <a:solidFill>
                  <a:schemeClr val="tx2"/>
                </a:solidFill>
                <a:ea typeface="標楷體" panose="03000509000000000000" pitchFamily="65" charset="-120"/>
              </a:rPr>
              <a:t>main </a:t>
            </a:r>
            <a:r>
              <a:rPr lang="en-US" altLang="zh-TW" sz="2400" dirty="0" smtClean="0">
                <a:solidFill>
                  <a:schemeClr val="tx2"/>
                </a:solidFill>
                <a:ea typeface="標楷體" panose="03000509000000000000" pitchFamily="65" charset="-120"/>
              </a:rPr>
              <a:t>thread</a:t>
            </a:r>
            <a:r>
              <a:rPr lang="zh-TW" altLang="en-US" sz="2400" dirty="0" smtClean="0">
                <a:solidFill>
                  <a:schemeClr val="tx2"/>
                </a:solidFill>
                <a:ea typeface="標楷體" panose="03000509000000000000" pitchFamily="65" charset="-120"/>
              </a:rPr>
              <a:t>的</a:t>
            </a:r>
            <a:r>
              <a:rPr lang="en-US" altLang="zh-TW" sz="2400" dirty="0" smtClean="0">
                <a:solidFill>
                  <a:schemeClr val="tx2"/>
                </a:solidFill>
                <a:ea typeface="標楷體" panose="03000509000000000000" pitchFamily="65" charset="-120"/>
              </a:rPr>
              <a:t>message queue</a:t>
            </a:r>
            <a:r>
              <a:rPr lang="zh-TW" altLang="en-US" sz="2400" dirty="0" smtClean="0">
                <a:solidFill>
                  <a:schemeClr val="tx2"/>
                </a:solidFill>
                <a:ea typeface="標楷體" panose="03000509000000000000" pitchFamily="65" charset="-120"/>
              </a:rPr>
              <a:t>中，再由</a:t>
            </a:r>
            <a:r>
              <a:rPr lang="en-US" altLang="zh-TW" sz="2400" dirty="0" smtClean="0">
                <a:solidFill>
                  <a:schemeClr val="tx2"/>
                </a:solidFill>
                <a:ea typeface="標楷體" panose="03000509000000000000" pitchFamily="65" charset="-120"/>
              </a:rPr>
              <a:t>Android</a:t>
            </a:r>
            <a:r>
              <a:rPr lang="zh-TW" altLang="en-US" sz="2400" dirty="0" smtClean="0">
                <a:solidFill>
                  <a:schemeClr val="tx2"/>
                </a:solidFill>
                <a:ea typeface="標楷體" panose="03000509000000000000" pitchFamily="65" charset="-120"/>
              </a:rPr>
              <a:t>系統通知</a:t>
            </a:r>
            <a:r>
              <a:rPr lang="en-US" altLang="zh-TW" sz="2400" dirty="0" smtClean="0">
                <a:solidFill>
                  <a:schemeClr val="tx2"/>
                </a:solidFill>
                <a:ea typeface="標楷體" panose="03000509000000000000" pitchFamily="65" charset="-120"/>
              </a:rPr>
              <a:t>main thread</a:t>
            </a:r>
            <a:r>
              <a:rPr lang="zh-TW" altLang="en-US" sz="2400" dirty="0" smtClean="0">
                <a:solidFill>
                  <a:schemeClr val="tx2"/>
                </a:solidFill>
                <a:ea typeface="標楷體" panose="03000509000000000000" pitchFamily="65" charset="-120"/>
              </a:rPr>
              <a:t>處理該訊息。</a:t>
            </a:r>
            <a:endParaRPr lang="en-US" altLang="zh-TW" sz="2400" dirty="0" smtClean="0">
              <a:solidFill>
                <a:schemeClr val="tx2"/>
              </a:solidFill>
              <a:ea typeface="標楷體" panose="03000509000000000000" pitchFamily="65" charset="-120"/>
            </a:endParaRPr>
          </a:p>
        </p:txBody>
      </p:sp>
      <p:pic>
        <p:nvPicPr>
          <p:cNvPr id="645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76550"/>
            <a:ext cx="795496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8D28D62B-20ED-45E2-ADD1-1603125ED4F2}" type="slidenum">
              <a:rPr kumimoji="0" lang="en-US" altLang="zh-TW" sz="1200">
                <a:latin typeface="Garamond" panose="02020404030301010803" pitchFamily="18" charset="0"/>
              </a:rPr>
              <a:pPr>
                <a:spcBef>
                  <a:spcPct val="0"/>
                </a:spcBef>
                <a:buClrTx/>
                <a:buSzTx/>
                <a:buFontTx/>
                <a:buNone/>
              </a:pPr>
              <a:t>61</a:t>
            </a:fld>
            <a:endParaRPr kumimoji="0" lang="en-US" altLang="zh-TW" sz="1200" dirty="0">
              <a:latin typeface="Garamond" panose="02020404030301010803" pitchFamily="18" charset="0"/>
            </a:endParaRPr>
          </a:p>
        </p:txBody>
      </p:sp>
      <p:sp>
        <p:nvSpPr>
          <p:cNvPr id="65539" name="Rectangle 4"/>
          <p:cNvSpPr>
            <a:spLocks noGrp="1" noChangeArrowheads="1"/>
          </p:cNvSpPr>
          <p:nvPr>
            <p:ph type="title"/>
          </p:nvPr>
        </p:nvSpPr>
        <p:spPr>
          <a:xfrm>
            <a:off x="381000" y="304800"/>
            <a:ext cx="8763000" cy="838200"/>
          </a:xfrm>
        </p:spPr>
        <p:txBody>
          <a:bodyPr/>
          <a:lstStyle/>
          <a:p>
            <a:pPr eaLnBrk="1" hangingPunct="1"/>
            <a:r>
              <a:rPr lang="zh-TW" altLang="zh-TW" sz="4000" dirty="0" smtClean="0">
                <a:ea typeface="標楷體" panose="03000509000000000000" pitchFamily="65" charset="-120"/>
              </a:rPr>
              <a:t>實作「擲骰子遊戲」程式</a:t>
            </a:r>
            <a:endParaRPr lang="en-US" altLang="zh-TW" sz="4000" dirty="0" smtClean="0">
              <a:ea typeface="標楷體" panose="03000509000000000000" pitchFamily="65" charset="-120"/>
            </a:endParaRPr>
          </a:p>
        </p:txBody>
      </p:sp>
      <p:sp>
        <p:nvSpPr>
          <p:cNvPr id="65540" name="Rectangle 5"/>
          <p:cNvSpPr>
            <a:spLocks noGrp="1" noChangeArrowheads="1"/>
          </p:cNvSpPr>
          <p:nvPr>
            <p:ph type="body" idx="1"/>
          </p:nvPr>
        </p:nvSpPr>
        <p:spPr>
          <a:xfrm>
            <a:off x="533400" y="990600"/>
            <a:ext cx="8229600" cy="5410200"/>
          </a:xfrm>
        </p:spPr>
        <p:txBody>
          <a:bodyPr/>
          <a:lstStyle/>
          <a:p>
            <a:pPr marL="1254125" indent="-1254125" eaLnBrk="1" hangingPunct="1">
              <a:buFont typeface="Wingdings" panose="05000000000000000000" pitchFamily="2" charset="2"/>
              <a:buNone/>
            </a:pPr>
            <a:r>
              <a:rPr lang="zh-TW" altLang="zh-TW" sz="1800" dirty="0" smtClean="0">
                <a:solidFill>
                  <a:schemeClr val="tx2"/>
                </a:solidFill>
                <a:ea typeface="標楷體" panose="03000509000000000000" pitchFamily="65" charset="-120"/>
              </a:rPr>
              <a:t>步驟一：	執行Eclipse新增一個Android程式專案，專案的屬性設定請依照之前的慣例即可。</a:t>
            </a:r>
            <a:endParaRPr lang="zh-TW" altLang="en-US" sz="1800" dirty="0" smtClean="0">
              <a:solidFill>
                <a:schemeClr val="tx2"/>
              </a:solidFill>
              <a:ea typeface="標楷體" panose="03000509000000000000" pitchFamily="65" charset="-120"/>
            </a:endParaRPr>
          </a:p>
          <a:p>
            <a:pPr marL="1254125" indent="-1254125" eaLnBrk="1" hangingPunct="1">
              <a:buFont typeface="Wingdings" panose="05000000000000000000" pitchFamily="2" charset="2"/>
              <a:buNone/>
            </a:pPr>
            <a:r>
              <a:rPr lang="zh-TW" altLang="en-US" sz="1800" dirty="0" smtClean="0">
                <a:solidFill>
                  <a:schemeClr val="tx2"/>
                </a:solidFill>
                <a:ea typeface="標楷體" panose="03000509000000000000" pitchFamily="65" charset="-120"/>
              </a:rPr>
              <a:t>步驟二：	在</a:t>
            </a:r>
            <a:r>
              <a:rPr lang="en-US" altLang="zh-TW" sz="1800" dirty="0" smtClean="0">
                <a:solidFill>
                  <a:schemeClr val="tx2"/>
                </a:solidFill>
                <a:ea typeface="標楷體" panose="03000509000000000000" pitchFamily="65" charset="-120"/>
              </a:rPr>
              <a:t>Eclipse</a:t>
            </a:r>
            <a:r>
              <a:rPr lang="zh-TW" altLang="en-US" sz="1800" dirty="0" smtClean="0">
                <a:solidFill>
                  <a:schemeClr val="tx2"/>
                </a:solidFill>
                <a:ea typeface="標楷體" panose="03000509000000000000" pitchFamily="65" charset="-120"/>
              </a:rPr>
              <a:t>左邊的專案檢視視窗中展開此專案的</a:t>
            </a:r>
            <a:r>
              <a:rPr lang="en-US" altLang="zh-TW" sz="1800" dirty="0" smtClean="0">
                <a:solidFill>
                  <a:schemeClr val="tx2"/>
                </a:solidFill>
                <a:ea typeface="標楷體" panose="03000509000000000000" pitchFamily="65" charset="-120"/>
              </a:rPr>
              <a:t>res</a:t>
            </a:r>
            <a:r>
              <a:rPr lang="en-US" altLang="zh-TW" sz="1800" dirty="0" smtClean="0">
                <a:solidFill>
                  <a:schemeClr val="tx2"/>
                </a:solidFill>
                <a:ea typeface="標楷體" panose="03000509000000000000" pitchFamily="65" charset="-120"/>
              </a:rPr>
              <a:t>/ </a:t>
            </a:r>
            <a:r>
              <a:rPr lang="en-US" altLang="zh-TW" sz="1800" dirty="0" smtClean="0">
                <a:solidFill>
                  <a:schemeClr val="tx2"/>
                </a:solidFill>
                <a:ea typeface="標楷體" panose="03000509000000000000" pitchFamily="65" charset="-120"/>
              </a:rPr>
              <a:t>layout</a:t>
            </a:r>
            <a:r>
              <a:rPr lang="zh-TW" altLang="en-US" sz="1800" dirty="0" smtClean="0">
                <a:solidFill>
                  <a:schemeClr val="tx2"/>
                </a:solidFill>
                <a:ea typeface="標楷體" panose="03000509000000000000" pitchFamily="65" charset="-120"/>
              </a:rPr>
              <a:t>資料夾，開啟其中的介面佈局檔</a:t>
            </a:r>
            <a:r>
              <a:rPr lang="en-US" altLang="zh-TW" sz="1800" dirty="0" smtClean="0">
                <a:solidFill>
                  <a:schemeClr val="tx2"/>
                </a:solidFill>
                <a:ea typeface="標楷體" panose="03000509000000000000" pitchFamily="65" charset="-120"/>
              </a:rPr>
              <a:t>main.xml</a:t>
            </a:r>
            <a:r>
              <a:rPr lang="zh-TW" altLang="en-US" sz="1800" dirty="0" smtClean="0">
                <a:solidFill>
                  <a:schemeClr val="tx2"/>
                </a:solidFill>
                <a:ea typeface="標楷體" panose="03000509000000000000" pitchFamily="65" charset="-120"/>
              </a:rPr>
              <a:t>，然後依序加入一個</a:t>
            </a:r>
            <a:r>
              <a:rPr lang="en-US" altLang="zh-TW" sz="1800" dirty="0" err="1" smtClean="0">
                <a:solidFill>
                  <a:schemeClr val="tx2"/>
                </a:solidFill>
                <a:ea typeface="標楷體" panose="03000509000000000000" pitchFamily="65" charset="-120"/>
              </a:rPr>
              <a:t>ImageView</a:t>
            </a:r>
            <a:r>
              <a:rPr lang="zh-TW" altLang="en-US" sz="1800" dirty="0" smtClean="0">
                <a:solidFill>
                  <a:schemeClr val="tx2"/>
                </a:solidFill>
                <a:ea typeface="標楷體" panose="03000509000000000000" pitchFamily="65" charset="-120"/>
              </a:rPr>
              <a:t>元件、一個</a:t>
            </a:r>
            <a:r>
              <a:rPr lang="en-US" altLang="zh-TW" sz="1800" dirty="0" err="1" smtClean="0">
                <a:solidFill>
                  <a:schemeClr val="tx2"/>
                </a:solidFill>
                <a:ea typeface="標楷體" panose="03000509000000000000" pitchFamily="65" charset="-120"/>
              </a:rPr>
              <a:t>TextView</a:t>
            </a:r>
            <a:r>
              <a:rPr lang="zh-TW" altLang="en-US" sz="1800" dirty="0" smtClean="0">
                <a:solidFill>
                  <a:schemeClr val="tx2"/>
                </a:solidFill>
                <a:ea typeface="標楷體" panose="03000509000000000000" pitchFamily="65" charset="-120"/>
              </a:rPr>
              <a:t>元件和一個</a:t>
            </a:r>
            <a:r>
              <a:rPr lang="en-US" altLang="zh-TW" sz="1800" dirty="0" smtClean="0">
                <a:solidFill>
                  <a:schemeClr val="tx2"/>
                </a:solidFill>
                <a:ea typeface="標楷體" panose="03000509000000000000" pitchFamily="65" charset="-120"/>
              </a:rPr>
              <a:t>Button</a:t>
            </a:r>
            <a:r>
              <a:rPr lang="zh-TW" altLang="en-US" sz="1800" dirty="0" smtClean="0">
                <a:solidFill>
                  <a:schemeClr val="tx2"/>
                </a:solidFill>
                <a:ea typeface="標楷體" panose="03000509000000000000" pitchFamily="65" charset="-120"/>
              </a:rPr>
              <a:t>組件，並設定它們的</a:t>
            </a:r>
            <a:r>
              <a:rPr lang="en-US" altLang="zh-TW" sz="1800" dirty="0" smtClean="0">
                <a:solidFill>
                  <a:schemeClr val="tx2"/>
                </a:solidFill>
                <a:ea typeface="標楷體" panose="03000509000000000000" pitchFamily="65" charset="-120"/>
              </a:rPr>
              <a:t>id</a:t>
            </a:r>
            <a:r>
              <a:rPr lang="zh-TW" altLang="en-US" sz="1800" dirty="0" smtClean="0">
                <a:solidFill>
                  <a:schemeClr val="tx2"/>
                </a:solidFill>
                <a:ea typeface="標楷體" panose="03000509000000000000" pitchFamily="65" charset="-120"/>
              </a:rPr>
              <a:t>和外觀屬性如下：</a:t>
            </a:r>
          </a:p>
          <a:p>
            <a:pPr marL="1254125" indent="-1254125" eaLnBrk="1" hangingPunct="1">
              <a:buFont typeface="Wingdings" panose="05000000000000000000" pitchFamily="2" charset="2"/>
              <a:buNone/>
            </a:pPr>
            <a:endParaRPr lang="zh-TW" altLang="en-US" sz="1800" dirty="0" smtClean="0">
              <a:solidFill>
                <a:schemeClr val="tx2"/>
              </a:solidFill>
              <a:ea typeface="標楷體" panose="03000509000000000000" pitchFamily="65" charset="-120"/>
            </a:endParaRP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&lt;?xml version="1.0" encoding="utf-8"?&gt;</a:t>
            </a: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&lt;</a:t>
            </a:r>
            <a:r>
              <a:rPr lang="en-US" altLang="zh-TW" sz="1400" dirty="0" err="1" smtClean="0">
                <a:solidFill>
                  <a:schemeClr val="tx2"/>
                </a:solidFill>
                <a:ea typeface="標楷體" panose="03000509000000000000" pitchFamily="65" charset="-120"/>
              </a:rPr>
              <a:t>LinearLayout</a:t>
            </a: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xmlns:android</a:t>
            </a:r>
            <a:r>
              <a:rPr lang="en-US" altLang="zh-TW" sz="1400" dirty="0" smtClean="0">
                <a:solidFill>
                  <a:schemeClr val="tx2"/>
                </a:solidFill>
                <a:ea typeface="標楷體" panose="03000509000000000000" pitchFamily="65" charset="-120"/>
              </a:rPr>
              <a:t>=</a:t>
            </a: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"http://schemas.android.com/</a:t>
            </a:r>
            <a:r>
              <a:rPr lang="en-US" altLang="zh-TW" sz="1400" dirty="0" err="1" smtClean="0">
                <a:solidFill>
                  <a:schemeClr val="tx2"/>
                </a:solidFill>
                <a:ea typeface="標楷體" panose="03000509000000000000" pitchFamily="65" charset="-120"/>
              </a:rPr>
              <a:t>apk</a:t>
            </a:r>
            <a:r>
              <a:rPr lang="en-US" altLang="zh-TW" sz="1400" dirty="0" smtClean="0">
                <a:solidFill>
                  <a:schemeClr val="tx2"/>
                </a:solidFill>
                <a:ea typeface="標楷體" panose="03000509000000000000" pitchFamily="65" charset="-120"/>
              </a:rPr>
              <a:t>/res/android"</a:t>
            </a: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android:orientation</a:t>
            </a:r>
            <a:r>
              <a:rPr lang="en-US" altLang="zh-TW" sz="1400" dirty="0" smtClean="0">
                <a:solidFill>
                  <a:schemeClr val="tx2"/>
                </a:solidFill>
                <a:ea typeface="標楷體" panose="03000509000000000000" pitchFamily="65" charset="-120"/>
              </a:rPr>
              <a:t>="vertical"</a:t>
            </a: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android:layout_width</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match_parent</a:t>
            </a:r>
            <a:r>
              <a:rPr lang="en-US" altLang="zh-TW" sz="1400" dirty="0" smtClean="0">
                <a:solidFill>
                  <a:schemeClr val="tx2"/>
                </a:solidFill>
                <a:ea typeface="標楷體" panose="03000509000000000000" pitchFamily="65" charset="-120"/>
              </a:rPr>
              <a:t>"</a:t>
            </a: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android:layout_height</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match_parent</a:t>
            </a:r>
            <a:r>
              <a:rPr lang="en-US" altLang="zh-TW" sz="1400" dirty="0" smtClean="0">
                <a:solidFill>
                  <a:schemeClr val="tx2"/>
                </a:solidFill>
                <a:ea typeface="標楷體" panose="03000509000000000000" pitchFamily="65" charset="-120"/>
              </a:rPr>
              <a:t>"</a:t>
            </a: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android:gravity</a:t>
            </a:r>
            <a:r>
              <a:rPr lang="en-US" altLang="zh-TW" sz="1400" dirty="0" smtClean="0">
                <a:solidFill>
                  <a:schemeClr val="tx2"/>
                </a:solidFill>
                <a:ea typeface="標楷體" panose="03000509000000000000" pitchFamily="65" charset="-120"/>
              </a:rPr>
              <a:t>="</a:t>
            </a:r>
            <a:r>
              <a:rPr lang="en-US" altLang="zh-TW" sz="1400" dirty="0" err="1" smtClean="0">
                <a:solidFill>
                  <a:schemeClr val="tx2"/>
                </a:solidFill>
                <a:ea typeface="標楷體" panose="03000509000000000000" pitchFamily="65" charset="-120"/>
              </a:rPr>
              <a:t>center_horizontal</a:t>
            </a:r>
            <a:r>
              <a:rPr lang="en-US" altLang="zh-TW" sz="1400" dirty="0" smtClean="0">
                <a:solidFill>
                  <a:schemeClr val="tx2"/>
                </a:solidFill>
                <a:ea typeface="標楷體" panose="03000509000000000000" pitchFamily="65" charset="-120"/>
              </a:rPr>
              <a:t>"   &gt;</a:t>
            </a: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&lt;</a:t>
            </a:r>
            <a:r>
              <a:rPr lang="en-US" altLang="zh-TW" sz="1400" b="1" dirty="0" err="1" smtClean="0">
                <a:solidFill>
                  <a:schemeClr val="tx2"/>
                </a:solidFill>
                <a:ea typeface="標楷體" panose="03000509000000000000" pitchFamily="65" charset="-120"/>
              </a:rPr>
              <a:t>ImageView</a:t>
            </a:r>
            <a:r>
              <a:rPr lang="en-US" altLang="zh-TW" sz="1400" b="1"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android:id</a:t>
            </a:r>
            <a:r>
              <a:rPr lang="en-US" altLang="zh-TW" sz="1400" dirty="0" smtClean="0">
                <a:solidFill>
                  <a:schemeClr val="tx2"/>
                </a:solidFill>
                <a:ea typeface="標楷體" panose="03000509000000000000" pitchFamily="65" charset="-120"/>
              </a:rPr>
              <a:t>="@+id/</a:t>
            </a:r>
            <a:r>
              <a:rPr lang="en-US" altLang="zh-TW" sz="1400" dirty="0" err="1" smtClean="0">
                <a:solidFill>
                  <a:schemeClr val="tx2"/>
                </a:solidFill>
                <a:ea typeface="標楷體" panose="03000509000000000000" pitchFamily="65" charset="-120"/>
              </a:rPr>
              <a:t>imgRollingDice</a:t>
            </a:r>
            <a:r>
              <a:rPr lang="en-US" altLang="zh-TW" sz="1400" dirty="0" smtClean="0">
                <a:solidFill>
                  <a:schemeClr val="tx2"/>
                </a:solidFill>
                <a:ea typeface="標楷體" panose="03000509000000000000" pitchFamily="65" charset="-120"/>
              </a:rPr>
              <a:t>"</a:t>
            </a: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android:layout_width</a:t>
            </a:r>
            <a:r>
              <a:rPr lang="en-US" altLang="zh-TW" sz="1400" dirty="0" smtClean="0">
                <a:solidFill>
                  <a:schemeClr val="tx2"/>
                </a:solidFill>
                <a:ea typeface="標楷體" panose="03000509000000000000" pitchFamily="65" charset="-120"/>
              </a:rPr>
              <a:t>="150dp" </a:t>
            </a:r>
          </a:p>
          <a:p>
            <a:pPr marL="1254125" indent="-1254125" eaLnBrk="1" hangingPunct="1">
              <a:buFont typeface="Wingdings" panose="05000000000000000000" pitchFamily="2" charset="2"/>
              <a:buNone/>
            </a:pPr>
            <a:r>
              <a:rPr lang="en-US" altLang="zh-TW" sz="1400" dirty="0" smtClean="0">
                <a:solidFill>
                  <a:schemeClr val="tx2"/>
                </a:solidFill>
                <a:ea typeface="標楷體" panose="03000509000000000000" pitchFamily="65" charset="-120"/>
              </a:rPr>
              <a:t>	</a:t>
            </a:r>
            <a:r>
              <a:rPr lang="en-US" altLang="zh-TW" sz="1400" dirty="0" err="1" smtClean="0">
                <a:solidFill>
                  <a:schemeClr val="tx2"/>
                </a:solidFill>
                <a:ea typeface="標楷體" panose="03000509000000000000" pitchFamily="65" charset="-120"/>
              </a:rPr>
              <a:t>android:layout_height</a:t>
            </a:r>
            <a:r>
              <a:rPr lang="en-US" altLang="zh-TW" sz="1400" dirty="0" smtClean="0">
                <a:solidFill>
                  <a:schemeClr val="tx2"/>
                </a:solidFill>
                <a:ea typeface="標楷體" panose="03000509000000000000" pitchFamily="65" charset="-120"/>
              </a:rPr>
              <a:t>="150dp"   /&gt;</a:t>
            </a:r>
          </a:p>
          <a:p>
            <a:pPr marL="1254125" indent="-1254125" eaLnBrk="1" hangingPunct="1">
              <a:buFont typeface="Wingdings" panose="05000000000000000000" pitchFamily="2" charset="2"/>
              <a:buNone/>
            </a:pPr>
            <a:r>
              <a:rPr lang="zh-TW" altLang="en-US" sz="1400" dirty="0" smtClean="0">
                <a:solidFill>
                  <a:schemeClr val="tx2"/>
                </a:solidFill>
                <a:ea typeface="標楷體" panose="03000509000000000000" pitchFamily="65" charset="-120"/>
              </a:rPr>
              <a:t>接右邊</a:t>
            </a:r>
            <a:endParaRPr lang="zh-TW" altLang="en-US" sz="1400" dirty="0" smtClean="0">
              <a:solidFill>
                <a:schemeClr val="tx2"/>
              </a:solidFill>
              <a:ea typeface="標楷體" panose="03000509000000000000" pitchFamily="65" charset="-120"/>
            </a:endParaRPr>
          </a:p>
        </p:txBody>
      </p:sp>
      <p:sp>
        <p:nvSpPr>
          <p:cNvPr id="65541" name="Rectangle 5"/>
          <p:cNvSpPr>
            <a:spLocks noChangeArrowheads="1"/>
          </p:cNvSpPr>
          <p:nvPr/>
        </p:nvSpPr>
        <p:spPr bwMode="auto">
          <a:xfrm>
            <a:off x="4648200" y="3048000"/>
            <a:ext cx="4495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254125" indent="-1254125">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&lt;</a:t>
            </a:r>
            <a:r>
              <a:rPr lang="en-US" altLang="zh-TW" sz="1400" b="1" dirty="0" err="1">
                <a:solidFill>
                  <a:schemeClr val="tx2"/>
                </a:solidFill>
                <a:ea typeface="標楷體" panose="03000509000000000000" pitchFamily="65" charset="-120"/>
              </a:rPr>
              <a:t>TextView</a:t>
            </a: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android:id</a:t>
            </a:r>
            <a:r>
              <a:rPr lang="en-US" altLang="zh-TW" sz="1400" dirty="0">
                <a:solidFill>
                  <a:schemeClr val="tx2"/>
                </a:solidFill>
                <a:ea typeface="標楷體" panose="03000509000000000000" pitchFamily="65" charset="-120"/>
              </a:rPr>
              <a:t>="@+id/</a:t>
            </a:r>
            <a:r>
              <a:rPr lang="en-US" altLang="zh-TW" sz="1400" dirty="0" err="1">
                <a:solidFill>
                  <a:schemeClr val="tx2"/>
                </a:solidFill>
                <a:ea typeface="標楷體" panose="03000509000000000000" pitchFamily="65" charset="-120"/>
              </a:rPr>
              <a:t>txtDiceResult</a:t>
            </a:r>
            <a:r>
              <a:rPr lang="en-US" altLang="zh-TW" sz="1400" dirty="0">
                <a:solidFill>
                  <a:schemeClr val="tx2"/>
                </a:solidFill>
                <a:ea typeface="標楷體" panose="03000509000000000000" pitchFamily="65" charset="-120"/>
              </a:rPr>
              <a:t>"</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android:layout_width</a:t>
            </a:r>
            <a:r>
              <a:rPr lang="en-US" altLang="zh-TW" sz="1400" dirty="0">
                <a:solidFill>
                  <a:schemeClr val="tx2"/>
                </a:solidFill>
                <a:ea typeface="標楷體" panose="03000509000000000000" pitchFamily="65" charset="-120"/>
              </a:rPr>
              <a:t>="150dp"</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android:layout_height</a:t>
            </a:r>
            <a:r>
              <a:rPr lang="en-US" altLang="zh-TW" sz="1400" dirty="0">
                <a:solidFill>
                  <a:schemeClr val="tx2"/>
                </a:solidFill>
                <a:ea typeface="標楷體" panose="03000509000000000000" pitchFamily="65" charset="-120"/>
              </a:rPr>
              <a:t>="</a:t>
            </a:r>
            <a:r>
              <a:rPr lang="en-US" altLang="zh-TW" sz="1400" dirty="0" err="1">
                <a:solidFill>
                  <a:schemeClr val="tx2"/>
                </a:solidFill>
                <a:ea typeface="標楷體" panose="03000509000000000000" pitchFamily="65" charset="-120"/>
              </a:rPr>
              <a:t>wrap_content</a:t>
            </a:r>
            <a:r>
              <a:rPr lang="en-US" altLang="zh-TW" sz="1400" dirty="0">
                <a:solidFill>
                  <a:schemeClr val="tx2"/>
                </a:solidFill>
                <a:ea typeface="標楷體" panose="03000509000000000000" pitchFamily="65" charset="-120"/>
              </a:rPr>
              <a:t>"</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android:text</a:t>
            </a:r>
            <a:r>
              <a:rPr lang="en-US" altLang="zh-TW" sz="1400" dirty="0">
                <a:solidFill>
                  <a:schemeClr val="tx2"/>
                </a:solidFill>
                <a:ea typeface="標楷體" panose="03000509000000000000" pitchFamily="65" charset="-120"/>
              </a:rPr>
              <a:t>="@string/</a:t>
            </a:r>
            <a:r>
              <a:rPr lang="en-US" altLang="zh-TW" sz="1400" dirty="0" err="1">
                <a:solidFill>
                  <a:schemeClr val="tx2"/>
                </a:solidFill>
                <a:ea typeface="標楷體" panose="03000509000000000000" pitchFamily="65" charset="-120"/>
              </a:rPr>
              <a:t>diceResult</a:t>
            </a:r>
            <a:r>
              <a:rPr lang="en-US" altLang="zh-TW" sz="1400" dirty="0">
                <a:solidFill>
                  <a:schemeClr val="tx2"/>
                </a:solidFill>
                <a:ea typeface="標楷體" panose="03000509000000000000" pitchFamily="65" charset="-120"/>
              </a:rPr>
              <a:t>"</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android:textSize</a:t>
            </a:r>
            <a:r>
              <a:rPr lang="en-US" altLang="zh-TW" sz="1400" dirty="0">
                <a:solidFill>
                  <a:schemeClr val="tx2"/>
                </a:solidFill>
                <a:ea typeface="標楷體" panose="03000509000000000000" pitchFamily="65" charset="-120"/>
              </a:rPr>
              <a:t>="20sp"</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android:layout_marginTop</a:t>
            </a:r>
            <a:r>
              <a:rPr lang="en-US" altLang="zh-TW" sz="1400" dirty="0">
                <a:solidFill>
                  <a:schemeClr val="tx2"/>
                </a:solidFill>
                <a:ea typeface="標楷體" panose="03000509000000000000" pitchFamily="65" charset="-120"/>
              </a:rPr>
              <a:t>="20dp“ /&gt;</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&lt;</a:t>
            </a:r>
            <a:r>
              <a:rPr lang="en-US" altLang="zh-TW" sz="1400" b="1" dirty="0">
                <a:solidFill>
                  <a:schemeClr val="tx2"/>
                </a:solidFill>
                <a:ea typeface="標楷體" panose="03000509000000000000" pitchFamily="65" charset="-120"/>
              </a:rPr>
              <a:t>Button</a:t>
            </a: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android:id</a:t>
            </a:r>
            <a:r>
              <a:rPr lang="en-US" altLang="zh-TW" sz="1400" dirty="0">
                <a:solidFill>
                  <a:schemeClr val="tx2"/>
                </a:solidFill>
                <a:ea typeface="標楷體" panose="03000509000000000000" pitchFamily="65" charset="-120"/>
              </a:rPr>
              <a:t>="@+id/</a:t>
            </a:r>
            <a:r>
              <a:rPr lang="en-US" altLang="zh-TW" sz="1400" dirty="0" err="1">
                <a:solidFill>
                  <a:schemeClr val="tx2"/>
                </a:solidFill>
                <a:ea typeface="標楷體" panose="03000509000000000000" pitchFamily="65" charset="-120"/>
              </a:rPr>
              <a:t>btnRollDice</a:t>
            </a:r>
            <a:r>
              <a:rPr lang="en-US" altLang="zh-TW" sz="1400" dirty="0">
                <a:solidFill>
                  <a:schemeClr val="tx2"/>
                </a:solidFill>
                <a:ea typeface="標楷體" panose="03000509000000000000" pitchFamily="65" charset="-120"/>
              </a:rPr>
              <a:t>"</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android:layout_width</a:t>
            </a:r>
            <a:r>
              <a:rPr lang="en-US" altLang="zh-TW" sz="1400" dirty="0">
                <a:solidFill>
                  <a:schemeClr val="tx2"/>
                </a:solidFill>
                <a:ea typeface="標楷體" panose="03000509000000000000" pitchFamily="65" charset="-120"/>
              </a:rPr>
              <a:t>="</a:t>
            </a:r>
            <a:r>
              <a:rPr lang="en-US" altLang="zh-TW" sz="1400" dirty="0" err="1">
                <a:solidFill>
                  <a:schemeClr val="tx2"/>
                </a:solidFill>
                <a:ea typeface="標楷體" panose="03000509000000000000" pitchFamily="65" charset="-120"/>
              </a:rPr>
              <a:t>wrap_content</a:t>
            </a:r>
            <a:r>
              <a:rPr lang="en-US" altLang="zh-TW" sz="1400" dirty="0">
                <a:solidFill>
                  <a:schemeClr val="tx2"/>
                </a:solidFill>
                <a:ea typeface="標楷體" panose="03000509000000000000" pitchFamily="65" charset="-120"/>
              </a:rPr>
              <a:t>" </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android:layout_height</a:t>
            </a:r>
            <a:r>
              <a:rPr lang="en-US" altLang="zh-TW" sz="1400" dirty="0">
                <a:solidFill>
                  <a:schemeClr val="tx2"/>
                </a:solidFill>
                <a:ea typeface="標楷體" panose="03000509000000000000" pitchFamily="65" charset="-120"/>
              </a:rPr>
              <a:t>="</a:t>
            </a:r>
            <a:r>
              <a:rPr lang="en-US" altLang="zh-TW" sz="1400" dirty="0" err="1">
                <a:solidFill>
                  <a:schemeClr val="tx2"/>
                </a:solidFill>
                <a:ea typeface="標楷體" panose="03000509000000000000" pitchFamily="65" charset="-120"/>
              </a:rPr>
              <a:t>wrap_content</a:t>
            </a:r>
            <a:r>
              <a:rPr lang="en-US" altLang="zh-TW" sz="1400" dirty="0">
                <a:solidFill>
                  <a:schemeClr val="tx2"/>
                </a:solidFill>
                <a:ea typeface="標楷體" panose="03000509000000000000" pitchFamily="65" charset="-120"/>
              </a:rPr>
              <a:t>" </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android:text</a:t>
            </a:r>
            <a:r>
              <a:rPr lang="en-US" altLang="zh-TW" sz="1400" dirty="0">
                <a:solidFill>
                  <a:schemeClr val="tx2"/>
                </a:solidFill>
                <a:ea typeface="標楷體" panose="03000509000000000000" pitchFamily="65" charset="-120"/>
              </a:rPr>
              <a:t>="@string/</a:t>
            </a:r>
            <a:r>
              <a:rPr lang="en-US" altLang="zh-TW" sz="1400" dirty="0" err="1">
                <a:solidFill>
                  <a:schemeClr val="tx2"/>
                </a:solidFill>
                <a:ea typeface="標楷體" panose="03000509000000000000" pitchFamily="65" charset="-120"/>
              </a:rPr>
              <a:t>btnRollDice</a:t>
            </a:r>
            <a:r>
              <a:rPr lang="en-US" altLang="zh-TW" sz="1400" dirty="0">
                <a:solidFill>
                  <a:schemeClr val="tx2"/>
                </a:solidFill>
                <a:ea typeface="標楷體" panose="03000509000000000000" pitchFamily="65" charset="-120"/>
              </a:rPr>
              <a:t>"</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android:textSize</a:t>
            </a:r>
            <a:r>
              <a:rPr lang="en-US" altLang="zh-TW" sz="1400" dirty="0">
                <a:solidFill>
                  <a:schemeClr val="tx2"/>
                </a:solidFill>
                <a:ea typeface="標楷體" panose="03000509000000000000" pitchFamily="65" charset="-120"/>
              </a:rPr>
              <a:t>="20sp"</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	</a:t>
            </a:r>
            <a:r>
              <a:rPr lang="en-US" altLang="zh-TW" sz="1400" dirty="0" err="1">
                <a:solidFill>
                  <a:schemeClr val="tx2"/>
                </a:solidFill>
                <a:ea typeface="標楷體" panose="03000509000000000000" pitchFamily="65" charset="-120"/>
              </a:rPr>
              <a:t>android:layout_marginTop</a:t>
            </a:r>
            <a:r>
              <a:rPr lang="en-US" altLang="zh-TW" sz="1400" dirty="0">
                <a:solidFill>
                  <a:schemeClr val="tx2"/>
                </a:solidFill>
                <a:ea typeface="標楷體" panose="03000509000000000000" pitchFamily="65" charset="-120"/>
              </a:rPr>
              <a:t>="20dp“ /&gt;</a:t>
            </a:r>
          </a:p>
          <a:p>
            <a:pPr eaLnBrk="1" hangingPunct="1">
              <a:buFont typeface="Wingdings" panose="05000000000000000000" pitchFamily="2" charset="2"/>
              <a:buNone/>
            </a:pPr>
            <a:r>
              <a:rPr lang="en-US" altLang="zh-TW" sz="1400" dirty="0">
                <a:solidFill>
                  <a:schemeClr val="tx2"/>
                </a:solidFill>
                <a:ea typeface="標楷體" panose="03000509000000000000" pitchFamily="65" charset="-120"/>
              </a:rPr>
              <a:t>&lt;/</a:t>
            </a:r>
            <a:r>
              <a:rPr lang="en-US" altLang="zh-TW" sz="1400" dirty="0" err="1">
                <a:solidFill>
                  <a:schemeClr val="tx2"/>
                </a:solidFill>
                <a:ea typeface="標楷體" panose="03000509000000000000" pitchFamily="65" charset="-120"/>
              </a:rPr>
              <a:t>LinearLayout</a:t>
            </a:r>
            <a:r>
              <a:rPr lang="en-US" altLang="zh-TW" sz="1400" dirty="0">
                <a:solidFill>
                  <a:schemeClr val="tx2"/>
                </a:solidFill>
                <a:ea typeface="標楷體" panose="03000509000000000000" pitchFamily="65" charset="-120"/>
              </a:rPr>
              <a:t>&gt;</a:t>
            </a:r>
          </a:p>
          <a:p>
            <a:pPr eaLnBrk="1" hangingPunct="1">
              <a:buFont typeface="Wingdings" panose="05000000000000000000" pitchFamily="2" charset="2"/>
              <a:buNone/>
            </a:pPr>
            <a:endParaRPr lang="en-US" altLang="zh-TW" sz="1400" dirty="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71CEF046-7E02-46B6-BA81-1CAFE27A5B99}" type="slidenum">
              <a:rPr kumimoji="0" lang="en-US" altLang="zh-TW" sz="1200">
                <a:latin typeface="Garamond" panose="02020404030301010803" pitchFamily="18" charset="0"/>
              </a:rPr>
              <a:pPr algn="r" eaLnBrk="1" hangingPunct="1">
                <a:spcBef>
                  <a:spcPct val="0"/>
                </a:spcBef>
                <a:buClrTx/>
                <a:buSzTx/>
                <a:buFontTx/>
                <a:buNone/>
              </a:pPr>
              <a:t>62</a:t>
            </a:fld>
            <a:endParaRPr kumimoji="0" lang="en-US" altLang="zh-TW" sz="1200" dirty="0">
              <a:latin typeface="Garamond" panose="02020404030301010803" pitchFamily="18" charset="0"/>
            </a:endParaRPr>
          </a:p>
        </p:txBody>
      </p:sp>
      <p:sp>
        <p:nvSpPr>
          <p:cNvPr id="66563" name="Rectangle 4"/>
          <p:cNvSpPr>
            <a:spLocks noGrp="1" noChangeArrowheads="1"/>
          </p:cNvSpPr>
          <p:nvPr>
            <p:ph type="title" idx="4294967295"/>
          </p:nvPr>
        </p:nvSpPr>
        <p:spPr>
          <a:xfrm>
            <a:off x="381000" y="304800"/>
            <a:ext cx="8763000" cy="838200"/>
          </a:xfrm>
        </p:spPr>
        <p:txBody>
          <a:bodyPr/>
          <a:lstStyle/>
          <a:p>
            <a:pPr eaLnBrk="1" hangingPunct="1"/>
            <a:r>
              <a:rPr lang="zh-TW" altLang="zh-TW" sz="4000" dirty="0" smtClean="0">
                <a:ea typeface="標楷體" panose="03000509000000000000" pitchFamily="65" charset="-120"/>
              </a:rPr>
              <a:t>實作「擲骰子遊戲」程式</a:t>
            </a:r>
            <a:endParaRPr lang="en-US" altLang="zh-TW" sz="4000" dirty="0" smtClean="0">
              <a:ea typeface="標楷體" panose="03000509000000000000" pitchFamily="65" charset="-120"/>
            </a:endParaRPr>
          </a:p>
        </p:txBody>
      </p:sp>
      <p:sp>
        <p:nvSpPr>
          <p:cNvPr id="66564" name="Rectangle 5"/>
          <p:cNvSpPr>
            <a:spLocks noGrp="1" noChangeArrowheads="1"/>
          </p:cNvSpPr>
          <p:nvPr>
            <p:ph type="body" idx="4294967295"/>
          </p:nvPr>
        </p:nvSpPr>
        <p:spPr>
          <a:xfrm>
            <a:off x="533400" y="990600"/>
            <a:ext cx="8229600" cy="5410200"/>
          </a:xfrm>
        </p:spPr>
        <p:txBody>
          <a:bodyPr/>
          <a:lstStyle/>
          <a:p>
            <a:pPr marL="1254125" indent="-1254125" eaLnBrk="1" hangingPunct="1">
              <a:buFont typeface="Wingdings" panose="05000000000000000000" pitchFamily="2" charset="2"/>
              <a:buNone/>
            </a:pPr>
            <a:r>
              <a:rPr lang="zh-TW" altLang="en-US" sz="2000" dirty="0" smtClean="0">
                <a:solidFill>
                  <a:schemeClr val="tx2"/>
                </a:solidFill>
                <a:ea typeface="標楷體" panose="03000509000000000000" pitchFamily="65" charset="-120"/>
              </a:rPr>
              <a:t>步驟三：	準備</a:t>
            </a:r>
            <a:r>
              <a:rPr lang="en-US" altLang="zh-TW" sz="2000" dirty="0" smtClean="0">
                <a:solidFill>
                  <a:schemeClr val="tx2"/>
                </a:solidFill>
                <a:ea typeface="標楷體" panose="03000509000000000000" pitchFamily="65" charset="-120"/>
              </a:rPr>
              <a:t>6</a:t>
            </a:r>
            <a:r>
              <a:rPr lang="zh-TW" altLang="en-US" sz="2000" dirty="0" smtClean="0">
                <a:solidFill>
                  <a:schemeClr val="tx2"/>
                </a:solidFill>
                <a:ea typeface="標楷體" panose="03000509000000000000" pitchFamily="65" charset="-120"/>
              </a:rPr>
              <a:t>個不同點數的骰子影像檔，或是使用範例程式所附的影像檔，再利用</a:t>
            </a:r>
            <a:r>
              <a:rPr lang="en-US" altLang="zh-TW" sz="2000" dirty="0" smtClean="0">
                <a:solidFill>
                  <a:schemeClr val="tx2"/>
                </a:solidFill>
                <a:ea typeface="標楷體" panose="03000509000000000000" pitchFamily="65" charset="-120"/>
              </a:rPr>
              <a:t>Windows</a:t>
            </a:r>
            <a:r>
              <a:rPr lang="zh-TW" altLang="en-US" sz="2000" dirty="0" smtClean="0">
                <a:solidFill>
                  <a:schemeClr val="tx2"/>
                </a:solidFill>
                <a:ea typeface="標楷體" panose="03000509000000000000" pitchFamily="65" charset="-120"/>
              </a:rPr>
              <a:t>檔案總管將骰子影像檔複製到此程式專案檔案夾中的</a:t>
            </a:r>
            <a:r>
              <a:rPr lang="en-US" altLang="zh-TW" sz="2000" dirty="0" smtClean="0">
                <a:solidFill>
                  <a:schemeClr val="tx2"/>
                </a:solidFill>
                <a:ea typeface="標楷體" panose="03000509000000000000" pitchFamily="65" charset="-120"/>
              </a:rPr>
              <a:t>res/</a:t>
            </a:r>
            <a:r>
              <a:rPr lang="en-US" altLang="zh-TW" sz="2000" dirty="0" err="1" smtClean="0">
                <a:solidFill>
                  <a:schemeClr val="tx2"/>
                </a:solidFill>
                <a:ea typeface="標楷體" panose="03000509000000000000" pitchFamily="65" charset="-120"/>
              </a:rPr>
              <a:t>drawable-hdpi</a:t>
            </a:r>
            <a:r>
              <a:rPr lang="zh-TW" altLang="en-US" sz="2000" dirty="0" smtClean="0">
                <a:solidFill>
                  <a:schemeClr val="tx2"/>
                </a:solidFill>
                <a:ea typeface="標楷體" panose="03000509000000000000" pitchFamily="65" charset="-120"/>
              </a:rPr>
              <a:t>子資料夾。</a:t>
            </a:r>
          </a:p>
          <a:p>
            <a:pPr marL="1254125" indent="-1254125" eaLnBrk="1" hangingPunct="1">
              <a:buFont typeface="Wingdings" panose="05000000000000000000" pitchFamily="2" charset="2"/>
              <a:buNone/>
            </a:pPr>
            <a:r>
              <a:rPr lang="zh-TW" altLang="en-US" sz="2000" dirty="0" smtClean="0">
                <a:solidFill>
                  <a:schemeClr val="tx2"/>
                </a:solidFill>
                <a:ea typeface="標楷體" panose="03000509000000000000" pitchFamily="65" charset="-120"/>
              </a:rPr>
              <a:t>步驟四：	展開</a:t>
            </a:r>
            <a:r>
              <a:rPr lang="en-US" altLang="zh-TW" sz="2000" dirty="0" smtClean="0">
                <a:solidFill>
                  <a:schemeClr val="tx2"/>
                </a:solidFill>
                <a:ea typeface="標楷體" panose="03000509000000000000" pitchFamily="65" charset="-120"/>
              </a:rPr>
              <a:t>res</a:t>
            </a:r>
            <a:r>
              <a:rPr lang="en-US" altLang="zh-TW" sz="2000" dirty="0" smtClean="0">
                <a:solidFill>
                  <a:schemeClr val="tx2"/>
                </a:solidFill>
                <a:ea typeface="標楷體" panose="03000509000000000000" pitchFamily="65" charset="-120"/>
              </a:rPr>
              <a:t>/ </a:t>
            </a:r>
            <a:r>
              <a:rPr lang="en-US" altLang="zh-TW" sz="2000" dirty="0" err="1" smtClean="0">
                <a:solidFill>
                  <a:schemeClr val="tx2"/>
                </a:solidFill>
                <a:ea typeface="標楷體" panose="03000509000000000000" pitchFamily="65" charset="-120"/>
              </a:rPr>
              <a:t>drawable-hdpi</a:t>
            </a:r>
            <a:r>
              <a:rPr lang="zh-TW" altLang="en-US" sz="2000" dirty="0" smtClean="0">
                <a:solidFill>
                  <a:schemeClr val="tx2"/>
                </a:solidFill>
                <a:ea typeface="標楷體" panose="03000509000000000000" pitchFamily="65" charset="-120"/>
              </a:rPr>
              <a:t>資料夾，在裡頭新增一個動畫檔，例如</a:t>
            </a:r>
            <a:r>
              <a:rPr lang="en-US" altLang="zh-TW" sz="2000" dirty="0" smtClean="0">
                <a:solidFill>
                  <a:schemeClr val="tx2"/>
                </a:solidFill>
                <a:ea typeface="標楷體" panose="03000509000000000000" pitchFamily="65" charset="-120"/>
              </a:rPr>
              <a:t>anim_drawable.xml</a:t>
            </a:r>
            <a:r>
              <a:rPr lang="zh-TW" altLang="en-US" sz="2000" dirty="0" smtClean="0">
                <a:solidFill>
                  <a:schemeClr val="tx2"/>
                </a:solidFill>
                <a:ea typeface="標楷體" panose="03000509000000000000" pitchFamily="65" charset="-120"/>
              </a:rPr>
              <a:t>，然後輸入以下程式碼，在這個動畫檔中我們用不規則的方式播放</a:t>
            </a:r>
            <a:r>
              <a:rPr lang="en-US" altLang="zh-TW" sz="2000" dirty="0" smtClean="0">
                <a:solidFill>
                  <a:schemeClr val="tx2"/>
                </a:solidFill>
                <a:ea typeface="標楷體" panose="03000509000000000000" pitchFamily="65" charset="-120"/>
              </a:rPr>
              <a:t>6</a:t>
            </a:r>
            <a:r>
              <a:rPr lang="zh-TW" altLang="en-US" sz="2000" dirty="0" smtClean="0">
                <a:solidFill>
                  <a:schemeClr val="tx2"/>
                </a:solidFill>
                <a:ea typeface="標楷體" panose="03000509000000000000" pitchFamily="65" charset="-120"/>
              </a:rPr>
              <a:t>個不同點數的骰子影像（以</a:t>
            </a:r>
            <a:r>
              <a:rPr lang="en-US" altLang="zh-TW" sz="2000" dirty="0" err="1" smtClean="0">
                <a:solidFill>
                  <a:schemeClr val="tx2"/>
                </a:solidFill>
                <a:ea typeface="標楷體" panose="03000509000000000000" pitchFamily="65" charset="-120"/>
              </a:rPr>
              <a:t>diceXX</a:t>
            </a:r>
            <a:r>
              <a:rPr lang="zh-TW" altLang="en-US" sz="2000" dirty="0" smtClean="0">
                <a:solidFill>
                  <a:schemeClr val="tx2"/>
                </a:solidFill>
                <a:ea typeface="標楷體" panose="03000509000000000000" pitchFamily="65" charset="-120"/>
              </a:rPr>
              <a:t>命名），每一張影像的播放時間是</a:t>
            </a:r>
            <a:r>
              <a:rPr lang="en-US" altLang="zh-TW" sz="2000" dirty="0" smtClean="0">
                <a:solidFill>
                  <a:schemeClr val="tx2"/>
                </a:solidFill>
                <a:ea typeface="標楷體" panose="03000509000000000000" pitchFamily="65" charset="-120"/>
              </a:rPr>
              <a:t>0.1</a:t>
            </a:r>
            <a:r>
              <a:rPr lang="zh-TW" altLang="en-US" sz="2000" dirty="0" smtClean="0">
                <a:solidFill>
                  <a:schemeClr val="tx2"/>
                </a:solidFill>
                <a:ea typeface="標楷體" panose="03000509000000000000" pitchFamily="65" charset="-120"/>
              </a:rPr>
              <a:t>秒，且設定重複播放：</a:t>
            </a:r>
          </a:p>
          <a:p>
            <a:pPr marL="1254125" indent="-1254125" eaLnBrk="1" hangingPunct="1">
              <a:buFont typeface="Wingdings" panose="05000000000000000000" pitchFamily="2" charset="2"/>
              <a:buNone/>
            </a:pPr>
            <a:endParaRPr lang="en-US" altLang="zh-TW" sz="1600" dirty="0" smtClean="0">
              <a:solidFill>
                <a:schemeClr val="tx2"/>
              </a:solidFill>
              <a:ea typeface="標楷體" panose="03000509000000000000" pitchFamily="65" charset="-120"/>
            </a:endParaRP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&lt;?xml version="1.0" encoding="utf-8"?&gt;</a:t>
            </a: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&lt;animation-list </a:t>
            </a:r>
            <a:r>
              <a:rPr lang="en-US" altLang="zh-TW" sz="1600" dirty="0" err="1" smtClean="0">
                <a:solidFill>
                  <a:schemeClr val="tx2"/>
                </a:solidFill>
                <a:ea typeface="標楷體" panose="03000509000000000000" pitchFamily="65" charset="-120"/>
              </a:rPr>
              <a:t>xmlns:android</a:t>
            </a:r>
            <a:r>
              <a:rPr lang="en-US" altLang="zh-TW" sz="1600" dirty="0" smtClean="0">
                <a:solidFill>
                  <a:schemeClr val="tx2"/>
                </a:solidFill>
                <a:ea typeface="標楷體" panose="03000509000000000000" pitchFamily="65" charset="-120"/>
              </a:rPr>
              <a:t>="http://schemas.android.com/</a:t>
            </a:r>
            <a:r>
              <a:rPr lang="en-US" altLang="zh-TW" sz="1600" dirty="0" err="1" smtClean="0">
                <a:solidFill>
                  <a:schemeClr val="tx2"/>
                </a:solidFill>
                <a:ea typeface="標楷體" panose="03000509000000000000" pitchFamily="65" charset="-120"/>
              </a:rPr>
              <a:t>apk</a:t>
            </a:r>
            <a:r>
              <a:rPr lang="en-US" altLang="zh-TW" sz="1600" dirty="0" smtClean="0">
                <a:solidFill>
                  <a:schemeClr val="tx2"/>
                </a:solidFill>
                <a:ea typeface="標楷體" panose="03000509000000000000" pitchFamily="65" charset="-120"/>
              </a:rPr>
              <a:t>/res/android"  </a:t>
            </a: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android:oneshot</a:t>
            </a:r>
            <a:r>
              <a:rPr lang="en-US" altLang="zh-TW" sz="1600" dirty="0" smtClean="0">
                <a:solidFill>
                  <a:schemeClr val="tx2"/>
                </a:solidFill>
                <a:ea typeface="標楷體" panose="03000509000000000000" pitchFamily="65" charset="-120"/>
              </a:rPr>
              <a:t>="false"&gt;  </a:t>
            </a: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&lt;item </a:t>
            </a:r>
            <a:r>
              <a:rPr lang="en-US" altLang="zh-TW" sz="1600" dirty="0" err="1" smtClean="0">
                <a:solidFill>
                  <a:schemeClr val="tx2"/>
                </a:solidFill>
                <a:ea typeface="標楷體" panose="03000509000000000000" pitchFamily="65" charset="-120"/>
              </a:rPr>
              <a:t>android:drawable</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drawable</a:t>
            </a:r>
            <a:r>
              <a:rPr lang="en-US" altLang="zh-TW" sz="1600" dirty="0" smtClean="0">
                <a:solidFill>
                  <a:schemeClr val="tx2"/>
                </a:solidFill>
                <a:ea typeface="標楷體" panose="03000509000000000000" pitchFamily="65" charset="-120"/>
              </a:rPr>
              <a:t>/dice03"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="100" /&gt;  </a:t>
            </a: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&lt;item </a:t>
            </a:r>
            <a:r>
              <a:rPr lang="en-US" altLang="zh-TW" sz="1600" dirty="0" err="1" smtClean="0">
                <a:solidFill>
                  <a:schemeClr val="tx2"/>
                </a:solidFill>
                <a:ea typeface="標楷體" panose="03000509000000000000" pitchFamily="65" charset="-120"/>
              </a:rPr>
              <a:t>android:drawable</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drawable</a:t>
            </a:r>
            <a:r>
              <a:rPr lang="en-US" altLang="zh-TW" sz="1600" dirty="0" smtClean="0">
                <a:solidFill>
                  <a:schemeClr val="tx2"/>
                </a:solidFill>
                <a:ea typeface="標楷體" panose="03000509000000000000" pitchFamily="65" charset="-120"/>
              </a:rPr>
              <a:t>/dice02"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="100" /&gt;  </a:t>
            </a: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&lt;item </a:t>
            </a:r>
            <a:r>
              <a:rPr lang="en-US" altLang="zh-TW" sz="1600" dirty="0" err="1" smtClean="0">
                <a:solidFill>
                  <a:schemeClr val="tx2"/>
                </a:solidFill>
                <a:ea typeface="標楷體" panose="03000509000000000000" pitchFamily="65" charset="-120"/>
              </a:rPr>
              <a:t>android:drawable</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drawable</a:t>
            </a:r>
            <a:r>
              <a:rPr lang="en-US" altLang="zh-TW" sz="1600" dirty="0" smtClean="0">
                <a:solidFill>
                  <a:schemeClr val="tx2"/>
                </a:solidFill>
                <a:ea typeface="標楷體" panose="03000509000000000000" pitchFamily="65" charset="-120"/>
              </a:rPr>
              <a:t>/dice05"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="100" /&gt;  </a:t>
            </a: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&lt;item </a:t>
            </a:r>
            <a:r>
              <a:rPr lang="en-US" altLang="zh-TW" sz="1600" dirty="0" err="1" smtClean="0">
                <a:solidFill>
                  <a:schemeClr val="tx2"/>
                </a:solidFill>
                <a:ea typeface="標楷體" panose="03000509000000000000" pitchFamily="65" charset="-120"/>
              </a:rPr>
              <a:t>android:drawable</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drawable</a:t>
            </a:r>
            <a:r>
              <a:rPr lang="en-US" altLang="zh-TW" sz="1600" dirty="0" smtClean="0">
                <a:solidFill>
                  <a:schemeClr val="tx2"/>
                </a:solidFill>
                <a:ea typeface="標楷體" panose="03000509000000000000" pitchFamily="65" charset="-120"/>
              </a:rPr>
              <a:t>/dice01"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="100" /&gt;  </a:t>
            </a: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&lt;item </a:t>
            </a:r>
            <a:r>
              <a:rPr lang="en-US" altLang="zh-TW" sz="1600" dirty="0" err="1" smtClean="0">
                <a:solidFill>
                  <a:schemeClr val="tx2"/>
                </a:solidFill>
                <a:ea typeface="標楷體" panose="03000509000000000000" pitchFamily="65" charset="-120"/>
              </a:rPr>
              <a:t>android:drawable</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drawable</a:t>
            </a:r>
            <a:r>
              <a:rPr lang="en-US" altLang="zh-TW" sz="1600" dirty="0" smtClean="0">
                <a:solidFill>
                  <a:schemeClr val="tx2"/>
                </a:solidFill>
                <a:ea typeface="標楷體" panose="03000509000000000000" pitchFamily="65" charset="-120"/>
              </a:rPr>
              <a:t>/dice06"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="100" /&gt;  </a:t>
            </a: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&lt;item </a:t>
            </a:r>
            <a:r>
              <a:rPr lang="en-US" altLang="zh-TW" sz="1600" dirty="0" err="1" smtClean="0">
                <a:solidFill>
                  <a:schemeClr val="tx2"/>
                </a:solidFill>
                <a:ea typeface="標楷體" panose="03000509000000000000" pitchFamily="65" charset="-120"/>
              </a:rPr>
              <a:t>android:drawable</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drawable</a:t>
            </a:r>
            <a:r>
              <a:rPr lang="en-US" altLang="zh-TW" sz="1600" dirty="0" smtClean="0">
                <a:solidFill>
                  <a:schemeClr val="tx2"/>
                </a:solidFill>
                <a:ea typeface="標楷體" panose="03000509000000000000" pitchFamily="65" charset="-120"/>
              </a:rPr>
              <a:t>/dice04" </a:t>
            </a:r>
            <a:r>
              <a:rPr lang="en-US" altLang="zh-TW" sz="1600" dirty="0" err="1" smtClean="0">
                <a:solidFill>
                  <a:schemeClr val="tx2"/>
                </a:solidFill>
                <a:ea typeface="標楷體" panose="03000509000000000000" pitchFamily="65" charset="-120"/>
              </a:rPr>
              <a:t>android:duration</a:t>
            </a:r>
            <a:r>
              <a:rPr lang="en-US" altLang="zh-TW" sz="1600" dirty="0" smtClean="0">
                <a:solidFill>
                  <a:schemeClr val="tx2"/>
                </a:solidFill>
                <a:ea typeface="標楷體" panose="03000509000000000000" pitchFamily="65" charset="-120"/>
              </a:rPr>
              <a:t>="100" /&gt;  </a:t>
            </a:r>
          </a:p>
          <a:p>
            <a:pPr marL="1254125" indent="-1254125"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&lt;/animation-list&gt;</a:t>
            </a:r>
            <a:endParaRPr lang="zh-TW" altLang="en-US" sz="16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DEF405C9-B7F4-4D07-9BE3-C70F0D466D76}" type="slidenum">
              <a:rPr kumimoji="0" lang="en-US" altLang="zh-TW" sz="1200">
                <a:latin typeface="Garamond" panose="02020404030301010803" pitchFamily="18" charset="0"/>
              </a:rPr>
              <a:pPr algn="r" eaLnBrk="1" hangingPunct="1">
                <a:spcBef>
                  <a:spcPct val="0"/>
                </a:spcBef>
                <a:buClrTx/>
                <a:buSzTx/>
                <a:buFontTx/>
                <a:buNone/>
              </a:pPr>
              <a:t>63</a:t>
            </a:fld>
            <a:endParaRPr kumimoji="0" lang="en-US" altLang="zh-TW" sz="1200" dirty="0">
              <a:latin typeface="Garamond" panose="02020404030301010803" pitchFamily="18" charset="0"/>
            </a:endParaRPr>
          </a:p>
        </p:txBody>
      </p:sp>
      <p:sp>
        <p:nvSpPr>
          <p:cNvPr id="67587" name="Rectangle 4"/>
          <p:cNvSpPr>
            <a:spLocks noGrp="1" noChangeArrowheads="1"/>
          </p:cNvSpPr>
          <p:nvPr>
            <p:ph type="title" idx="4294967295"/>
          </p:nvPr>
        </p:nvSpPr>
        <p:spPr>
          <a:xfrm>
            <a:off x="381000" y="304800"/>
            <a:ext cx="8763000" cy="838200"/>
          </a:xfrm>
        </p:spPr>
        <p:txBody>
          <a:bodyPr/>
          <a:lstStyle/>
          <a:p>
            <a:pPr eaLnBrk="1" hangingPunct="1"/>
            <a:r>
              <a:rPr lang="zh-TW" altLang="zh-TW" sz="4000" dirty="0" smtClean="0">
                <a:ea typeface="標楷體" panose="03000509000000000000" pitchFamily="65" charset="-120"/>
              </a:rPr>
              <a:t>實作「擲骰子遊戲」程式</a:t>
            </a:r>
            <a:endParaRPr lang="en-US" altLang="zh-TW" sz="4000" dirty="0" smtClean="0">
              <a:ea typeface="標楷體" panose="03000509000000000000" pitchFamily="65" charset="-120"/>
            </a:endParaRPr>
          </a:p>
        </p:txBody>
      </p:sp>
      <p:sp>
        <p:nvSpPr>
          <p:cNvPr id="67588" name="Rectangle 5"/>
          <p:cNvSpPr>
            <a:spLocks noGrp="1" noChangeArrowheads="1"/>
          </p:cNvSpPr>
          <p:nvPr>
            <p:ph type="body" idx="4294967295"/>
          </p:nvPr>
        </p:nvSpPr>
        <p:spPr>
          <a:xfrm>
            <a:off x="533400" y="1600200"/>
            <a:ext cx="8229600" cy="4800600"/>
          </a:xfrm>
        </p:spPr>
        <p:txBody>
          <a:bodyPr/>
          <a:lstStyle/>
          <a:p>
            <a:pPr marL="1254125" indent="-1254125" eaLnBrk="1" hangingPunct="1">
              <a:buFont typeface="Wingdings" panose="05000000000000000000" pitchFamily="2" charset="2"/>
              <a:buNone/>
            </a:pPr>
            <a:r>
              <a:rPr lang="zh-TW" altLang="en-US" sz="2800" dirty="0" smtClean="0">
                <a:solidFill>
                  <a:schemeClr val="tx2"/>
                </a:solidFill>
                <a:ea typeface="標楷體" panose="03000509000000000000" pitchFamily="65" charset="-120"/>
              </a:rPr>
              <a:t>步驟五：	在</a:t>
            </a:r>
            <a:r>
              <a:rPr lang="en-US" altLang="zh-TW" sz="2800" dirty="0" smtClean="0">
                <a:solidFill>
                  <a:schemeClr val="tx2"/>
                </a:solidFill>
                <a:ea typeface="標楷體" panose="03000509000000000000" pitchFamily="65" charset="-120"/>
              </a:rPr>
              <a:t>Eclipse</a:t>
            </a:r>
            <a:r>
              <a:rPr lang="zh-TW" altLang="en-US" sz="2800" dirty="0" smtClean="0">
                <a:solidFill>
                  <a:schemeClr val="tx2"/>
                </a:solidFill>
                <a:ea typeface="標楷體" panose="03000509000000000000" pitchFamily="65" charset="-120"/>
              </a:rPr>
              <a:t>左邊的專案檢視視窗中展開「</a:t>
            </a:r>
            <a:r>
              <a:rPr lang="en-US" altLang="zh-TW" sz="2800" dirty="0" err="1" smtClean="0">
                <a:solidFill>
                  <a:schemeClr val="tx2"/>
                </a:solidFill>
                <a:ea typeface="標楷體" panose="03000509000000000000" pitchFamily="65" charset="-120"/>
              </a:rPr>
              <a:t>src</a:t>
            </a:r>
            <a:r>
              <a:rPr lang="en-US" altLang="zh-TW" sz="2800" dirty="0" smtClean="0">
                <a:solidFill>
                  <a:schemeClr val="tx2"/>
                </a:solidFill>
                <a:ea typeface="標楷體" panose="03000509000000000000" pitchFamily="65" charset="-120"/>
              </a:rPr>
              <a:t>/ </a:t>
            </a:r>
            <a:r>
              <a:rPr lang="en-US" altLang="zh-TW" sz="2800" dirty="0" smtClean="0">
                <a:solidFill>
                  <a:schemeClr val="tx2"/>
                </a:solidFill>
                <a:ea typeface="標楷體" panose="03000509000000000000" pitchFamily="65" charset="-120"/>
              </a:rPr>
              <a:t>(</a:t>
            </a:r>
            <a:r>
              <a:rPr lang="zh-TW" altLang="en-US" sz="2800" dirty="0" smtClean="0">
                <a:solidFill>
                  <a:schemeClr val="tx2"/>
                </a:solidFill>
                <a:ea typeface="標楷體" panose="03000509000000000000" pitchFamily="65" charset="-120"/>
              </a:rPr>
              <a:t>程式套件名稱</a:t>
            </a:r>
            <a:r>
              <a:rPr lang="en-US" altLang="zh-TW" sz="2800" dirty="0" smtClean="0">
                <a:solidFill>
                  <a:schemeClr val="tx2"/>
                </a:solidFill>
                <a:ea typeface="標楷體" panose="03000509000000000000" pitchFamily="65" charset="-120"/>
              </a:rPr>
              <a:t>)</a:t>
            </a:r>
            <a:r>
              <a:rPr lang="zh-TW" altLang="en-US" sz="2800" dirty="0" smtClean="0">
                <a:solidFill>
                  <a:schemeClr val="tx2"/>
                </a:solidFill>
                <a:ea typeface="標楷體" panose="03000509000000000000" pitchFamily="65" charset="-120"/>
              </a:rPr>
              <a:t>」資料夾，開啟其中的程式檔加以編輯，完整程式碼請參閱範例程式專案。</a:t>
            </a:r>
            <a:endParaRPr lang="en-US" altLang="zh-TW"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4A4A00FD-C063-40FC-8821-1CFFDEF1E3A1}" type="slidenum">
              <a:rPr kumimoji="0" lang="en-US" altLang="zh-TW" sz="1200">
                <a:latin typeface="Garamond" panose="02020404030301010803" pitchFamily="18" charset="0"/>
              </a:rPr>
              <a:pPr>
                <a:spcBef>
                  <a:spcPct val="0"/>
                </a:spcBef>
                <a:buClrTx/>
                <a:buSzTx/>
                <a:buFontTx/>
                <a:buNone/>
              </a:pPr>
              <a:t>64</a:t>
            </a:fld>
            <a:endParaRPr kumimoji="0" lang="en-US" altLang="zh-TW" sz="1200" dirty="0">
              <a:latin typeface="Garamond" panose="02020404030301010803" pitchFamily="18" charset="0"/>
            </a:endParaRPr>
          </a:p>
        </p:txBody>
      </p:sp>
      <p:sp>
        <p:nvSpPr>
          <p:cNvPr id="68611" name="Rectangle 17"/>
          <p:cNvSpPr>
            <a:spLocks noGrp="1" noChangeArrowheads="1"/>
          </p:cNvSpPr>
          <p:nvPr>
            <p:ph type="title"/>
          </p:nvPr>
        </p:nvSpPr>
        <p:spPr>
          <a:xfrm>
            <a:off x="1066800" y="2286000"/>
            <a:ext cx="7467600" cy="2514600"/>
          </a:xfrm>
          <a:noFill/>
        </p:spPr>
        <p:txBody>
          <a:bodyPr/>
          <a:lstStyle/>
          <a:p>
            <a:pPr marL="1528763" indent="-1528763" eaLnBrk="1" hangingPunct="1"/>
            <a:r>
              <a:rPr lang="zh-TW" altLang="en-US" sz="3900" dirty="0" smtClean="0">
                <a:solidFill>
                  <a:srgbClr val="0000FF"/>
                </a:solidFill>
                <a:ea typeface="標楷體" panose="03000509000000000000" pitchFamily="65" charset="-120"/>
              </a:rPr>
              <a:t>單元</a:t>
            </a:r>
            <a:r>
              <a:rPr lang="en-US" altLang="zh-TW" sz="3900" dirty="0" smtClean="0">
                <a:solidFill>
                  <a:srgbClr val="0000FF"/>
                </a:solidFill>
                <a:ea typeface="標楷體" panose="03000509000000000000" pitchFamily="65" charset="-120"/>
              </a:rPr>
              <a:t>23 </a:t>
            </a:r>
            <a:r>
              <a:rPr lang="en-US" altLang="en-US" sz="3900" dirty="0" smtClean="0">
                <a:solidFill>
                  <a:srgbClr val="0000FF"/>
                </a:solidFill>
                <a:ea typeface="標楷體" panose="03000509000000000000" pitchFamily="65" charset="-120"/>
              </a:rPr>
              <a:t>Property </a:t>
            </a:r>
            <a:r>
              <a:rPr lang="en-US" altLang="en-US" sz="3900" dirty="0" err="1" smtClean="0">
                <a:solidFill>
                  <a:srgbClr val="0000FF"/>
                </a:solidFill>
                <a:ea typeface="標楷體" panose="03000509000000000000" pitchFamily="65" charset="-120"/>
              </a:rPr>
              <a:t>Animation初體驗</a:t>
            </a:r>
            <a:endParaRPr lang="zh-TW" altLang="en-US" sz="3900" dirty="0" smtClean="0">
              <a:solidFill>
                <a:srgbClr val="0000FF"/>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F4D8B03-0F94-4517-BAD8-65C5F45CAD58}" type="slidenum">
              <a:rPr kumimoji="0" lang="en-US" altLang="zh-TW" sz="1200">
                <a:latin typeface="Garamond" panose="02020404030301010803" pitchFamily="18" charset="0"/>
              </a:rPr>
              <a:pPr>
                <a:spcBef>
                  <a:spcPct val="0"/>
                </a:spcBef>
                <a:buClrTx/>
                <a:buSzTx/>
                <a:buFontTx/>
                <a:buNone/>
              </a:pPr>
              <a:t>65</a:t>
            </a:fld>
            <a:endParaRPr kumimoji="0" lang="en-US" altLang="zh-TW" sz="1200" dirty="0">
              <a:latin typeface="Garamond" panose="02020404030301010803" pitchFamily="18" charset="0"/>
            </a:endParaRPr>
          </a:p>
        </p:txBody>
      </p:sp>
      <p:sp>
        <p:nvSpPr>
          <p:cNvPr id="69635" name="Rectangle 4"/>
          <p:cNvSpPr>
            <a:spLocks noGrp="1" noChangeArrowheads="1"/>
          </p:cNvSpPr>
          <p:nvPr>
            <p:ph type="title"/>
          </p:nvPr>
        </p:nvSpPr>
        <p:spPr>
          <a:xfrm>
            <a:off x="381000" y="304800"/>
            <a:ext cx="8763000" cy="838200"/>
          </a:xfrm>
        </p:spPr>
        <p:txBody>
          <a:bodyPr/>
          <a:lstStyle/>
          <a:p>
            <a:pPr eaLnBrk="1" hangingPunct="1"/>
            <a:r>
              <a:rPr lang="en-US" altLang="zh-TW" sz="4000" dirty="0" smtClean="0">
                <a:ea typeface="標楷體" panose="03000509000000000000" pitchFamily="65" charset="-120"/>
              </a:rPr>
              <a:t>Tween </a:t>
            </a:r>
            <a:r>
              <a:rPr lang="en-US" altLang="zh-TW" sz="4000" dirty="0" smtClean="0">
                <a:ea typeface="標楷體" panose="03000509000000000000" pitchFamily="65" charset="-120"/>
              </a:rPr>
              <a:t>animation</a:t>
            </a:r>
            <a:r>
              <a:rPr lang="zh-TW" altLang="en-US" sz="4000" dirty="0" smtClean="0">
                <a:ea typeface="標楷體" panose="03000509000000000000" pitchFamily="65" charset="-120"/>
              </a:rPr>
              <a:t>套用到介面元件</a:t>
            </a:r>
            <a:endParaRPr lang="en-US" altLang="zh-TW" sz="4000" dirty="0" smtClean="0">
              <a:ea typeface="標楷體" panose="03000509000000000000" pitchFamily="65" charset="-120"/>
            </a:endParaRPr>
          </a:p>
        </p:txBody>
      </p:sp>
      <p:sp>
        <p:nvSpPr>
          <p:cNvPr id="69636" name="Rectangle 5"/>
          <p:cNvSpPr>
            <a:spLocks noGrp="1" noChangeArrowheads="1"/>
          </p:cNvSpPr>
          <p:nvPr>
            <p:ph type="body" idx="1"/>
          </p:nvPr>
        </p:nvSpPr>
        <p:spPr>
          <a:xfrm>
            <a:off x="533400" y="1219200"/>
            <a:ext cx="8610600" cy="5181600"/>
          </a:xfrm>
        </p:spPr>
        <p:txBody>
          <a:bodyPr/>
          <a:lstStyle/>
          <a:p>
            <a:pPr marL="0" indent="0" eaLnBrk="1" hangingPunct="1">
              <a:buFont typeface="Wingdings" panose="05000000000000000000" pitchFamily="2" charset="2"/>
              <a:buNone/>
            </a:pPr>
            <a:r>
              <a:rPr lang="en-US" altLang="en-US" sz="2800" dirty="0" err="1" smtClean="0">
                <a:solidFill>
                  <a:schemeClr val="tx2"/>
                </a:solidFill>
                <a:ea typeface="標楷體" panose="03000509000000000000" pitchFamily="65" charset="-120"/>
              </a:rPr>
              <a:t>例如在程式專案的res</a:t>
            </a:r>
            <a:r>
              <a:rPr lang="en-US" altLang="en-US" sz="2800" dirty="0" smtClean="0">
                <a:solidFill>
                  <a:schemeClr val="tx2"/>
                </a:solidFill>
                <a:ea typeface="標楷體" panose="03000509000000000000" pitchFamily="65" charset="-120"/>
              </a:rPr>
              <a:t>/</a:t>
            </a:r>
            <a:r>
              <a:rPr lang="en-US" altLang="en-US" sz="2800" dirty="0" err="1" smtClean="0">
                <a:solidFill>
                  <a:schemeClr val="tx2"/>
                </a:solidFill>
                <a:ea typeface="標楷體" panose="03000509000000000000" pitchFamily="65" charset="-120"/>
              </a:rPr>
              <a:t>anim資料夾中建立一個名為rotate.xml的動畫資源檔如下</a:t>
            </a:r>
            <a:r>
              <a:rPr lang="en-US" altLang="en-US" sz="28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endParaRPr lang="en-US" altLang="en-US" sz="2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1600" dirty="0" smtClean="0">
                <a:solidFill>
                  <a:schemeClr val="tx2"/>
                </a:solidFill>
                <a:ea typeface="標楷體" panose="03000509000000000000" pitchFamily="65" charset="-120"/>
              </a:rPr>
              <a:t>&lt;?xml version="1.0" encoding="utf-8"?&gt;</a:t>
            </a:r>
          </a:p>
          <a:p>
            <a:pPr marL="0" indent="0" eaLnBrk="1" hangingPunct="1">
              <a:buFont typeface="Wingdings" panose="05000000000000000000" pitchFamily="2" charset="2"/>
              <a:buNone/>
            </a:pPr>
            <a:r>
              <a:rPr lang="en-US" altLang="en-US" sz="1600" dirty="0" smtClean="0">
                <a:solidFill>
                  <a:schemeClr val="tx2"/>
                </a:solidFill>
                <a:ea typeface="標楷體" panose="03000509000000000000" pitchFamily="65" charset="-120"/>
              </a:rPr>
              <a:t>&lt;set </a:t>
            </a:r>
            <a:r>
              <a:rPr lang="en-US" altLang="en-US" sz="1600" dirty="0" err="1" smtClean="0">
                <a:solidFill>
                  <a:schemeClr val="tx2"/>
                </a:solidFill>
                <a:ea typeface="標楷體" panose="03000509000000000000" pitchFamily="65" charset="-120"/>
              </a:rPr>
              <a:t>xmlns:android</a:t>
            </a:r>
            <a:r>
              <a:rPr lang="en-US" altLang="en-US" sz="1600" dirty="0" smtClean="0">
                <a:solidFill>
                  <a:schemeClr val="tx2"/>
                </a:solidFill>
                <a:ea typeface="標楷體" panose="03000509000000000000" pitchFamily="65" charset="-120"/>
              </a:rPr>
              <a:t>="http://schemas.android.com/</a:t>
            </a:r>
            <a:r>
              <a:rPr lang="en-US" altLang="en-US" sz="1600" dirty="0" err="1" smtClean="0">
                <a:solidFill>
                  <a:schemeClr val="tx2"/>
                </a:solidFill>
                <a:ea typeface="標楷體" panose="03000509000000000000" pitchFamily="65" charset="-120"/>
              </a:rPr>
              <a:t>apk</a:t>
            </a:r>
            <a:r>
              <a:rPr lang="en-US" altLang="en-US" sz="1600" dirty="0" smtClean="0">
                <a:solidFill>
                  <a:schemeClr val="tx2"/>
                </a:solidFill>
                <a:ea typeface="標楷體" panose="03000509000000000000" pitchFamily="65" charset="-120"/>
              </a:rPr>
              <a:t>/res/android"&gt;</a:t>
            </a:r>
          </a:p>
          <a:p>
            <a:pPr marL="0" indent="0" eaLnBrk="1" hangingPunct="1">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en-US" sz="1600" dirty="0" smtClean="0">
                <a:solidFill>
                  <a:schemeClr val="tx2"/>
                </a:solidFill>
                <a:ea typeface="標楷體" panose="03000509000000000000" pitchFamily="65" charset="-120"/>
              </a:rPr>
              <a:t>&lt;rotate</a:t>
            </a:r>
          </a:p>
          <a:p>
            <a:pPr marL="0" indent="0" eaLnBrk="1" hangingPunct="1">
              <a:buFont typeface="Wingdings" panose="05000000000000000000" pitchFamily="2" charset="2"/>
              <a:buNone/>
            </a:pPr>
            <a:r>
              <a:rPr lang="en-US" altLang="en-US" sz="1600" dirty="0" smtClean="0">
                <a:solidFill>
                  <a:schemeClr val="tx2"/>
                </a:solidFill>
                <a:ea typeface="標楷體" panose="03000509000000000000" pitchFamily="65" charset="-120"/>
              </a:rPr>
              <a:t>        </a:t>
            </a:r>
            <a:r>
              <a:rPr lang="en-US" altLang="en-US" sz="1600" dirty="0" err="1" smtClean="0">
                <a:solidFill>
                  <a:schemeClr val="tx2"/>
                </a:solidFill>
                <a:ea typeface="標楷體" panose="03000509000000000000" pitchFamily="65" charset="-120"/>
              </a:rPr>
              <a:t>android:interpolator</a:t>
            </a:r>
            <a:r>
              <a:rPr lang="en-US" altLang="en-US" sz="1600" dirty="0" smtClean="0">
                <a:solidFill>
                  <a:schemeClr val="tx2"/>
                </a:solidFill>
                <a:ea typeface="標楷體" panose="03000509000000000000" pitchFamily="65" charset="-120"/>
              </a:rPr>
              <a:t>="@</a:t>
            </a:r>
            <a:r>
              <a:rPr lang="en-US" altLang="en-US" sz="1600" dirty="0" err="1" smtClean="0">
                <a:solidFill>
                  <a:schemeClr val="tx2"/>
                </a:solidFill>
                <a:ea typeface="標楷體" panose="03000509000000000000" pitchFamily="65" charset="-120"/>
              </a:rPr>
              <a:t>android:anim</a:t>
            </a:r>
            <a:r>
              <a:rPr lang="en-US" altLang="en-US" sz="1600" dirty="0" smtClean="0">
                <a:solidFill>
                  <a:schemeClr val="tx2"/>
                </a:solidFill>
                <a:ea typeface="標楷體" panose="03000509000000000000" pitchFamily="65" charset="-120"/>
              </a:rPr>
              <a:t>/</a:t>
            </a:r>
            <a:r>
              <a:rPr lang="en-US" altLang="en-US" sz="1600" dirty="0" err="1" smtClean="0">
                <a:solidFill>
                  <a:schemeClr val="tx2"/>
                </a:solidFill>
                <a:ea typeface="標楷體" panose="03000509000000000000" pitchFamily="65" charset="-120"/>
              </a:rPr>
              <a:t>accelerate_decelerate_interpolator</a:t>
            </a:r>
            <a:r>
              <a:rPr lang="en-US" altLang="en-US" sz="16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en-US" sz="1600" dirty="0" smtClean="0">
                <a:solidFill>
                  <a:schemeClr val="tx2"/>
                </a:solidFill>
                <a:ea typeface="標楷體" panose="03000509000000000000" pitchFamily="65" charset="-120"/>
              </a:rPr>
              <a:t>        </a:t>
            </a:r>
            <a:r>
              <a:rPr lang="en-US" altLang="en-US" sz="1600" dirty="0" err="1" smtClean="0">
                <a:solidFill>
                  <a:schemeClr val="tx2"/>
                </a:solidFill>
                <a:ea typeface="標楷體" panose="03000509000000000000" pitchFamily="65" charset="-120"/>
              </a:rPr>
              <a:t>android:fromDegrees</a:t>
            </a:r>
            <a:r>
              <a:rPr lang="en-US" altLang="en-US" sz="1600" dirty="0" smtClean="0">
                <a:solidFill>
                  <a:schemeClr val="tx2"/>
                </a:solidFill>
                <a:ea typeface="標楷體" panose="03000509000000000000" pitchFamily="65" charset="-120"/>
              </a:rPr>
              <a:t>="0"</a:t>
            </a:r>
          </a:p>
          <a:p>
            <a:pPr marL="0" indent="0" eaLnBrk="1" hangingPunct="1">
              <a:buFont typeface="Wingdings" panose="05000000000000000000" pitchFamily="2" charset="2"/>
              <a:buNone/>
            </a:pPr>
            <a:r>
              <a:rPr lang="en-US" altLang="en-US" sz="1600" dirty="0" smtClean="0">
                <a:solidFill>
                  <a:schemeClr val="tx2"/>
                </a:solidFill>
                <a:ea typeface="標楷體" panose="03000509000000000000" pitchFamily="65" charset="-120"/>
              </a:rPr>
              <a:t>        </a:t>
            </a:r>
            <a:r>
              <a:rPr lang="en-US" altLang="en-US" sz="1600" dirty="0" err="1" smtClean="0">
                <a:solidFill>
                  <a:schemeClr val="tx2"/>
                </a:solidFill>
                <a:ea typeface="標楷體" panose="03000509000000000000" pitchFamily="65" charset="-120"/>
              </a:rPr>
              <a:t>android:toDegrees</a:t>
            </a:r>
            <a:r>
              <a:rPr lang="en-US" altLang="en-US" sz="1600" dirty="0" smtClean="0">
                <a:solidFill>
                  <a:schemeClr val="tx2"/>
                </a:solidFill>
                <a:ea typeface="標楷體" panose="03000509000000000000" pitchFamily="65" charset="-120"/>
              </a:rPr>
              <a:t>="360"       </a:t>
            </a:r>
          </a:p>
          <a:p>
            <a:pPr marL="0" indent="0" eaLnBrk="1" hangingPunct="1">
              <a:buFont typeface="Wingdings" panose="05000000000000000000" pitchFamily="2" charset="2"/>
              <a:buNone/>
            </a:pPr>
            <a:r>
              <a:rPr lang="en-US" altLang="en-US" sz="1600" dirty="0" smtClean="0">
                <a:solidFill>
                  <a:schemeClr val="tx2"/>
                </a:solidFill>
                <a:ea typeface="標楷體" panose="03000509000000000000" pitchFamily="65" charset="-120"/>
              </a:rPr>
              <a:t>        </a:t>
            </a:r>
            <a:r>
              <a:rPr lang="en-US" altLang="en-US" sz="1600" dirty="0" err="1" smtClean="0">
                <a:solidFill>
                  <a:schemeClr val="tx2"/>
                </a:solidFill>
                <a:ea typeface="標楷體" panose="03000509000000000000" pitchFamily="65" charset="-120"/>
              </a:rPr>
              <a:t>android:pivotX</a:t>
            </a:r>
            <a:r>
              <a:rPr lang="en-US" altLang="en-US" sz="16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en-US" sz="1600" dirty="0" smtClean="0">
                <a:solidFill>
                  <a:schemeClr val="tx2"/>
                </a:solidFill>
                <a:ea typeface="標楷體" panose="03000509000000000000" pitchFamily="65" charset="-120"/>
              </a:rPr>
              <a:t>        </a:t>
            </a:r>
            <a:r>
              <a:rPr lang="en-US" altLang="en-US" sz="1600" dirty="0" err="1" smtClean="0">
                <a:solidFill>
                  <a:schemeClr val="tx2"/>
                </a:solidFill>
                <a:ea typeface="標楷體" panose="03000509000000000000" pitchFamily="65" charset="-120"/>
              </a:rPr>
              <a:t>android:pivotY</a:t>
            </a:r>
            <a:r>
              <a:rPr lang="en-US" altLang="en-US" sz="1600" dirty="0" smtClean="0">
                <a:solidFill>
                  <a:schemeClr val="tx2"/>
                </a:solidFill>
                <a:ea typeface="標楷體" panose="03000509000000000000" pitchFamily="65" charset="-120"/>
              </a:rPr>
              <a:t>="50%"</a:t>
            </a:r>
          </a:p>
          <a:p>
            <a:pPr marL="0" indent="0" eaLnBrk="1" hangingPunct="1">
              <a:buFont typeface="Wingdings" panose="05000000000000000000" pitchFamily="2" charset="2"/>
              <a:buNone/>
            </a:pPr>
            <a:r>
              <a:rPr lang="en-US" altLang="en-US" sz="1600" dirty="0" smtClean="0">
                <a:solidFill>
                  <a:schemeClr val="tx2"/>
                </a:solidFill>
                <a:ea typeface="標楷體" panose="03000509000000000000" pitchFamily="65" charset="-120"/>
              </a:rPr>
              <a:t>        </a:t>
            </a:r>
            <a:r>
              <a:rPr lang="en-US" altLang="en-US" sz="1600" dirty="0" err="1" smtClean="0">
                <a:solidFill>
                  <a:schemeClr val="tx2"/>
                </a:solidFill>
                <a:ea typeface="標楷體" panose="03000509000000000000" pitchFamily="65" charset="-120"/>
              </a:rPr>
              <a:t>android:duration</a:t>
            </a:r>
            <a:r>
              <a:rPr lang="en-US" altLang="en-US" sz="1600" dirty="0" smtClean="0">
                <a:solidFill>
                  <a:schemeClr val="tx2"/>
                </a:solidFill>
                <a:ea typeface="標楷體" panose="03000509000000000000" pitchFamily="65" charset="-120"/>
              </a:rPr>
              <a:t>="3000" 	/&gt;</a:t>
            </a:r>
          </a:p>
          <a:p>
            <a:pPr marL="0" indent="0" eaLnBrk="1" hangingPunct="1">
              <a:buFont typeface="Wingdings" panose="05000000000000000000" pitchFamily="2" charset="2"/>
              <a:buNone/>
            </a:pPr>
            <a:r>
              <a:rPr lang="en-US" altLang="en-US" sz="1600" dirty="0" smtClean="0">
                <a:solidFill>
                  <a:schemeClr val="tx2"/>
                </a:solidFill>
                <a:ea typeface="標楷體" panose="03000509000000000000" pitchFamily="65" charset="-120"/>
              </a:rPr>
              <a:t>&lt;/set&gt;</a:t>
            </a:r>
          </a:p>
          <a:p>
            <a:pPr marL="0" indent="0" eaLnBrk="1" hangingPunct="1">
              <a:buFont typeface="Wingdings" panose="05000000000000000000" pitchFamily="2" charset="2"/>
              <a:buNone/>
            </a:pPr>
            <a:endParaRPr lang="zh-TW" altLang="en-US" sz="16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59FC9BF3-0912-4D22-AC6B-6A4CC7B2B56C}" type="slidenum">
              <a:rPr kumimoji="0" lang="en-US" altLang="zh-TW" sz="1200">
                <a:latin typeface="Garamond" panose="02020404030301010803" pitchFamily="18" charset="0"/>
              </a:rPr>
              <a:pPr algn="r" eaLnBrk="1" hangingPunct="1">
                <a:spcBef>
                  <a:spcPct val="0"/>
                </a:spcBef>
                <a:buClrTx/>
                <a:buSzTx/>
                <a:buFontTx/>
                <a:buNone/>
              </a:pPr>
              <a:t>66</a:t>
            </a:fld>
            <a:endParaRPr kumimoji="0" lang="en-US" altLang="zh-TW" sz="1200" dirty="0">
              <a:latin typeface="Garamond" panose="02020404030301010803" pitchFamily="18" charset="0"/>
            </a:endParaRPr>
          </a:p>
        </p:txBody>
      </p:sp>
      <p:sp>
        <p:nvSpPr>
          <p:cNvPr id="70659" name="Rectangle 4"/>
          <p:cNvSpPr>
            <a:spLocks noGrp="1" noChangeArrowheads="1"/>
          </p:cNvSpPr>
          <p:nvPr>
            <p:ph type="title" idx="4294967295"/>
          </p:nvPr>
        </p:nvSpPr>
        <p:spPr>
          <a:xfrm>
            <a:off x="381000" y="304800"/>
            <a:ext cx="8763000" cy="838200"/>
          </a:xfrm>
        </p:spPr>
        <p:txBody>
          <a:bodyPr/>
          <a:lstStyle/>
          <a:p>
            <a:pPr eaLnBrk="1" hangingPunct="1"/>
            <a:r>
              <a:rPr lang="en-US" altLang="zh-TW" sz="4400" dirty="0" smtClean="0">
                <a:ea typeface="標楷體" panose="03000509000000000000" pitchFamily="65" charset="-120"/>
              </a:rPr>
              <a:t>Tween </a:t>
            </a:r>
            <a:r>
              <a:rPr lang="en-US" altLang="zh-TW" sz="4400" dirty="0" smtClean="0">
                <a:ea typeface="標楷體" panose="03000509000000000000" pitchFamily="65" charset="-120"/>
              </a:rPr>
              <a:t>animation</a:t>
            </a:r>
            <a:r>
              <a:rPr lang="zh-TW" altLang="en-US" sz="4400" dirty="0" smtClean="0">
                <a:ea typeface="標楷體" panose="03000509000000000000" pitchFamily="65" charset="-120"/>
              </a:rPr>
              <a:t>套用到介面元件</a:t>
            </a:r>
            <a:endParaRPr lang="en-US" altLang="zh-TW" sz="4400" dirty="0" smtClean="0">
              <a:ea typeface="標楷體" panose="03000509000000000000" pitchFamily="65" charset="-120"/>
            </a:endParaRPr>
          </a:p>
        </p:txBody>
      </p:sp>
      <p:sp>
        <p:nvSpPr>
          <p:cNvPr id="70660" name="Rectangle 5"/>
          <p:cNvSpPr>
            <a:spLocks noGrp="1" noChangeArrowheads="1"/>
          </p:cNvSpPr>
          <p:nvPr>
            <p:ph type="body" idx="4294967295"/>
          </p:nvPr>
        </p:nvSpPr>
        <p:spPr>
          <a:xfrm>
            <a:off x="381000" y="1295400"/>
            <a:ext cx="8534400" cy="5105400"/>
          </a:xfrm>
        </p:spPr>
        <p:txBody>
          <a:bodyPr/>
          <a:lstStyle/>
          <a:p>
            <a:pPr marL="0" indent="0">
              <a:lnSpc>
                <a:spcPct val="80000"/>
              </a:lnSpc>
              <a:buFont typeface="Wingdings" panose="05000000000000000000" pitchFamily="2" charset="2"/>
              <a:buNone/>
            </a:pPr>
            <a:r>
              <a:rPr lang="zh-TW" altLang="en-US" sz="2300" dirty="0" smtClean="0">
                <a:solidFill>
                  <a:schemeClr val="tx2"/>
                </a:solidFill>
                <a:latin typeface="標楷體" panose="03000509000000000000" pitchFamily="65" charset="-120"/>
                <a:ea typeface="標楷體" panose="03000509000000000000" pitchFamily="65" charset="-120"/>
              </a:rPr>
              <a:t>在介面佈局檔中建立</a:t>
            </a:r>
            <a:r>
              <a:rPr lang="en-US" altLang="zh-TW" sz="2300" dirty="0" smtClean="0">
                <a:solidFill>
                  <a:schemeClr val="tx2"/>
                </a:solidFill>
                <a:latin typeface="標楷體" panose="03000509000000000000" pitchFamily="65" charset="-120"/>
                <a:ea typeface="標楷體" panose="03000509000000000000" pitchFamily="65" charset="-120"/>
              </a:rPr>
              <a:t>Button</a:t>
            </a:r>
            <a:r>
              <a:rPr lang="zh-TW" altLang="en-US" sz="2300" dirty="0" smtClean="0">
                <a:solidFill>
                  <a:schemeClr val="tx2"/>
                </a:solidFill>
                <a:latin typeface="標楷體" panose="03000509000000000000" pitchFamily="65" charset="-120"/>
                <a:ea typeface="標楷體" panose="03000509000000000000" pitchFamily="65" charset="-120"/>
              </a:rPr>
              <a:t>元件，接著在程式檔中取得該</a:t>
            </a:r>
            <a:r>
              <a:rPr lang="en-US" altLang="zh-TW" sz="2300" dirty="0" smtClean="0">
                <a:solidFill>
                  <a:schemeClr val="tx2"/>
                </a:solidFill>
                <a:latin typeface="標楷體" panose="03000509000000000000" pitchFamily="65" charset="-120"/>
                <a:ea typeface="標楷體" panose="03000509000000000000" pitchFamily="65" charset="-120"/>
              </a:rPr>
              <a:t>Button</a:t>
            </a:r>
            <a:r>
              <a:rPr lang="zh-TW" altLang="en-US" sz="2300" dirty="0" smtClean="0">
                <a:solidFill>
                  <a:schemeClr val="tx2"/>
                </a:solidFill>
                <a:latin typeface="標楷體" panose="03000509000000000000" pitchFamily="65" charset="-120"/>
                <a:ea typeface="標楷體" panose="03000509000000000000" pitchFamily="65" charset="-120"/>
              </a:rPr>
              <a:t>元件，從程式資源中載入</a:t>
            </a:r>
            <a:r>
              <a:rPr lang="en-US" altLang="zh-TW" sz="2300" dirty="0" smtClean="0">
                <a:solidFill>
                  <a:schemeClr val="tx2"/>
                </a:solidFill>
                <a:latin typeface="標楷體" panose="03000509000000000000" pitchFamily="65" charset="-120"/>
                <a:ea typeface="標楷體" panose="03000509000000000000" pitchFamily="65" charset="-120"/>
              </a:rPr>
              <a:t>rotate</a:t>
            </a:r>
            <a:r>
              <a:rPr lang="zh-TW" altLang="en-US" sz="2300" dirty="0" smtClean="0">
                <a:solidFill>
                  <a:schemeClr val="tx2"/>
                </a:solidFill>
                <a:latin typeface="標楷體" panose="03000509000000000000" pitchFamily="65" charset="-120"/>
                <a:ea typeface="標楷體" panose="03000509000000000000" pitchFamily="65" charset="-120"/>
              </a:rPr>
              <a:t>動畫，並呼叫</a:t>
            </a:r>
            <a:r>
              <a:rPr lang="en-US" altLang="zh-TW" sz="2300" dirty="0" smtClean="0">
                <a:solidFill>
                  <a:schemeClr val="tx2"/>
                </a:solidFill>
                <a:latin typeface="標楷體" panose="03000509000000000000" pitchFamily="65" charset="-120"/>
                <a:ea typeface="標楷體" panose="03000509000000000000" pitchFamily="65" charset="-120"/>
              </a:rPr>
              <a:t>Button</a:t>
            </a:r>
            <a:r>
              <a:rPr lang="zh-TW" altLang="en-US" sz="2300" dirty="0" smtClean="0">
                <a:solidFill>
                  <a:schemeClr val="tx2"/>
                </a:solidFill>
                <a:latin typeface="標楷體" panose="03000509000000000000" pitchFamily="65" charset="-120"/>
                <a:ea typeface="標楷體" panose="03000509000000000000" pitchFamily="65" charset="-120"/>
              </a:rPr>
              <a:t>物件的</a:t>
            </a:r>
            <a:r>
              <a:rPr lang="en-US" altLang="zh-TW" sz="2300" dirty="0" err="1" smtClean="0">
                <a:solidFill>
                  <a:schemeClr val="tx2"/>
                </a:solidFill>
                <a:latin typeface="標楷體" panose="03000509000000000000" pitchFamily="65" charset="-120"/>
                <a:ea typeface="標楷體" panose="03000509000000000000" pitchFamily="65" charset="-120"/>
              </a:rPr>
              <a:t>startAnimation</a:t>
            </a:r>
            <a:r>
              <a:rPr lang="en-US" altLang="zh-TW" sz="2300" dirty="0" smtClean="0">
                <a:solidFill>
                  <a:schemeClr val="tx2"/>
                </a:solidFill>
                <a:latin typeface="標楷體" panose="03000509000000000000" pitchFamily="65" charset="-120"/>
                <a:ea typeface="標楷體" panose="03000509000000000000" pitchFamily="65" charset="-120"/>
              </a:rPr>
              <a:t>()</a:t>
            </a:r>
            <a:r>
              <a:rPr lang="zh-TW" altLang="en-US" sz="2300" dirty="0" smtClean="0">
                <a:solidFill>
                  <a:schemeClr val="tx2"/>
                </a:solidFill>
                <a:latin typeface="標楷體" panose="03000509000000000000" pitchFamily="65" charset="-120"/>
                <a:ea typeface="標楷體" panose="03000509000000000000" pitchFamily="65" charset="-120"/>
              </a:rPr>
              <a:t>方法將動畫套用在</a:t>
            </a:r>
            <a:r>
              <a:rPr lang="en-US" altLang="zh-TW" sz="2300" dirty="0" smtClean="0">
                <a:solidFill>
                  <a:schemeClr val="tx2"/>
                </a:solidFill>
                <a:latin typeface="標楷體" panose="03000509000000000000" pitchFamily="65" charset="-120"/>
                <a:ea typeface="標楷體" panose="03000509000000000000" pitchFamily="65" charset="-120"/>
              </a:rPr>
              <a:t>Button</a:t>
            </a:r>
            <a:r>
              <a:rPr lang="zh-TW" altLang="en-US" sz="2300" dirty="0" smtClean="0">
                <a:solidFill>
                  <a:schemeClr val="tx2"/>
                </a:solidFill>
                <a:latin typeface="標楷體" panose="03000509000000000000" pitchFamily="65" charset="-120"/>
                <a:ea typeface="標楷體" panose="03000509000000000000" pitchFamily="65" charset="-120"/>
              </a:rPr>
              <a:t>物件，如下列程式碼，就會看到程式畫面的按鈕開始轉動</a:t>
            </a:r>
          </a:p>
          <a:p>
            <a:pPr marL="0" indent="0">
              <a:lnSpc>
                <a:spcPct val="80000"/>
              </a:lnSpc>
              <a:buFont typeface="Wingdings" panose="05000000000000000000" pitchFamily="2" charset="2"/>
              <a:buNone/>
            </a:pPr>
            <a:endParaRPr lang="zh-TW" altLang="en-US" sz="23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en-US" altLang="zh-TW" sz="1800" dirty="0" smtClean="0">
                <a:solidFill>
                  <a:schemeClr val="tx2"/>
                </a:solidFill>
                <a:latin typeface="標楷體" panose="03000509000000000000" pitchFamily="65" charset="-120"/>
                <a:ea typeface="標楷體" panose="03000509000000000000" pitchFamily="65" charset="-120"/>
              </a:rPr>
              <a:t>Button </a:t>
            </a:r>
            <a:r>
              <a:rPr lang="en-US" altLang="zh-TW" sz="1800" dirty="0" err="1" smtClean="0">
                <a:solidFill>
                  <a:schemeClr val="tx2"/>
                </a:solidFill>
                <a:latin typeface="標楷體" panose="03000509000000000000" pitchFamily="65" charset="-120"/>
                <a:ea typeface="標楷體" panose="03000509000000000000" pitchFamily="65" charset="-120"/>
              </a:rPr>
              <a:t>btn</a:t>
            </a:r>
            <a:r>
              <a:rPr lang="en-US" altLang="zh-TW" sz="1800" dirty="0" smtClean="0">
                <a:solidFill>
                  <a:schemeClr val="tx2"/>
                </a:solidFill>
                <a:latin typeface="標楷體" panose="03000509000000000000" pitchFamily="65" charset="-120"/>
                <a:ea typeface="標楷體" panose="03000509000000000000" pitchFamily="65" charset="-120"/>
              </a:rPr>
              <a:t> = (Button)</a:t>
            </a:r>
            <a:r>
              <a:rPr lang="en-US" altLang="zh-TW" sz="1800" dirty="0" err="1" smtClean="0">
                <a:solidFill>
                  <a:schemeClr val="tx2"/>
                </a:solidFill>
                <a:latin typeface="標楷體" panose="03000509000000000000" pitchFamily="65" charset="-120"/>
                <a:ea typeface="標楷體" panose="03000509000000000000" pitchFamily="65" charset="-120"/>
              </a:rPr>
              <a:t>findViewById</a:t>
            </a:r>
            <a:r>
              <a:rPr lang="en-US" altLang="zh-TW" sz="1800" dirty="0" smtClean="0">
                <a:solidFill>
                  <a:schemeClr val="tx2"/>
                </a:solidFill>
                <a:latin typeface="標楷體" panose="03000509000000000000" pitchFamily="65" charset="-120"/>
                <a:ea typeface="標楷體" panose="03000509000000000000" pitchFamily="65" charset="-120"/>
              </a:rPr>
              <a:t>(</a:t>
            </a:r>
            <a:r>
              <a:rPr lang="en-US" altLang="zh-TW" sz="1800" dirty="0" err="1" smtClean="0">
                <a:solidFill>
                  <a:schemeClr val="tx2"/>
                </a:solidFill>
                <a:latin typeface="標楷體" panose="03000509000000000000" pitchFamily="65" charset="-120"/>
                <a:ea typeface="標楷體" panose="03000509000000000000" pitchFamily="65" charset="-120"/>
              </a:rPr>
              <a:t>R.id.btn</a:t>
            </a:r>
            <a:r>
              <a:rPr lang="en-US" altLang="zh-TW" sz="1800" dirty="0" smtClean="0">
                <a:solidFill>
                  <a:schemeClr val="tx2"/>
                </a:solidFill>
                <a:latin typeface="標楷體" panose="03000509000000000000" pitchFamily="65" charset="-120"/>
                <a:ea typeface="標楷體" panose="03000509000000000000" pitchFamily="65" charset="-120"/>
              </a:rPr>
              <a:t>);</a:t>
            </a:r>
          </a:p>
          <a:p>
            <a:pPr marL="0" indent="0">
              <a:lnSpc>
                <a:spcPct val="80000"/>
              </a:lnSpc>
              <a:buFont typeface="Wingdings" panose="05000000000000000000" pitchFamily="2" charset="2"/>
              <a:buNone/>
            </a:pPr>
            <a:r>
              <a:rPr lang="en-US" altLang="zh-TW" sz="1800" dirty="0" smtClean="0">
                <a:solidFill>
                  <a:schemeClr val="tx2"/>
                </a:solidFill>
                <a:latin typeface="標楷體" panose="03000509000000000000" pitchFamily="65" charset="-120"/>
                <a:ea typeface="標楷體" panose="03000509000000000000" pitchFamily="65" charset="-120"/>
              </a:rPr>
              <a:t>Animation </a:t>
            </a:r>
            <a:r>
              <a:rPr lang="en-US" altLang="zh-TW" sz="1800" dirty="0" err="1" smtClean="0">
                <a:solidFill>
                  <a:schemeClr val="tx2"/>
                </a:solidFill>
                <a:latin typeface="標楷體" panose="03000509000000000000" pitchFamily="65" charset="-120"/>
                <a:ea typeface="標楷體" panose="03000509000000000000" pitchFamily="65" charset="-120"/>
              </a:rPr>
              <a:t>anim</a:t>
            </a:r>
            <a:r>
              <a:rPr lang="en-US" altLang="zh-TW" sz="1800" dirty="0" smtClean="0">
                <a:solidFill>
                  <a:schemeClr val="tx2"/>
                </a:solidFill>
                <a:latin typeface="標楷體" panose="03000509000000000000" pitchFamily="65" charset="-120"/>
                <a:ea typeface="標楷體" panose="03000509000000000000" pitchFamily="65" charset="-120"/>
              </a:rPr>
              <a:t> = </a:t>
            </a:r>
            <a:r>
              <a:rPr lang="en-US" altLang="zh-TW" sz="1800" dirty="0" err="1" smtClean="0">
                <a:solidFill>
                  <a:schemeClr val="tx2"/>
                </a:solidFill>
                <a:latin typeface="標楷體" panose="03000509000000000000" pitchFamily="65" charset="-120"/>
                <a:ea typeface="標楷體" panose="03000509000000000000" pitchFamily="65" charset="-120"/>
              </a:rPr>
              <a:t>AnimationUtils.loadAnimation</a:t>
            </a:r>
            <a:r>
              <a:rPr lang="en-US" altLang="zh-TW" sz="1800" dirty="0" smtClean="0">
                <a:solidFill>
                  <a:schemeClr val="tx2"/>
                </a:solidFill>
                <a:latin typeface="標楷體" panose="03000509000000000000" pitchFamily="65" charset="-120"/>
                <a:ea typeface="標楷體" panose="03000509000000000000" pitchFamily="65" charset="-120"/>
              </a:rPr>
              <a:t>(</a:t>
            </a:r>
            <a:r>
              <a:rPr lang="en-US" altLang="zh-TW" sz="1800" dirty="0" err="1" smtClean="0">
                <a:solidFill>
                  <a:schemeClr val="tx2"/>
                </a:solidFill>
                <a:latin typeface="標楷體" panose="03000509000000000000" pitchFamily="65" charset="-120"/>
                <a:ea typeface="標楷體" panose="03000509000000000000" pitchFamily="65" charset="-120"/>
              </a:rPr>
              <a:t>Main.this</a:t>
            </a:r>
            <a:r>
              <a:rPr lang="en-US" altLang="zh-TW" sz="1800" dirty="0" smtClean="0">
                <a:solidFill>
                  <a:schemeClr val="tx2"/>
                </a:solidFill>
                <a:latin typeface="標楷體" panose="03000509000000000000" pitchFamily="65" charset="-120"/>
                <a:ea typeface="標楷體" panose="03000509000000000000" pitchFamily="65" charset="-120"/>
              </a:rPr>
              <a:t>, </a:t>
            </a:r>
            <a:r>
              <a:rPr lang="en-US" altLang="zh-TW" sz="1800" dirty="0" err="1" smtClean="0">
                <a:solidFill>
                  <a:schemeClr val="tx2"/>
                </a:solidFill>
                <a:latin typeface="標楷體" panose="03000509000000000000" pitchFamily="65" charset="-120"/>
                <a:ea typeface="標楷體" panose="03000509000000000000" pitchFamily="65" charset="-120"/>
              </a:rPr>
              <a:t>R.anim.rotate</a:t>
            </a:r>
            <a:r>
              <a:rPr lang="en-US" altLang="zh-TW" sz="1800" dirty="0" smtClean="0">
                <a:solidFill>
                  <a:schemeClr val="tx2"/>
                </a:solidFill>
                <a:latin typeface="標楷體" panose="03000509000000000000" pitchFamily="65" charset="-120"/>
                <a:ea typeface="標楷體" panose="03000509000000000000" pitchFamily="65" charset="-120"/>
              </a:rPr>
              <a:t>);</a:t>
            </a:r>
          </a:p>
          <a:p>
            <a:pPr marL="0" indent="0">
              <a:lnSpc>
                <a:spcPct val="80000"/>
              </a:lnSpc>
              <a:buFont typeface="Wingdings" panose="05000000000000000000" pitchFamily="2" charset="2"/>
              <a:buNone/>
            </a:pPr>
            <a:r>
              <a:rPr lang="en-US" altLang="zh-TW" sz="1800" dirty="0" err="1" smtClean="0">
                <a:solidFill>
                  <a:schemeClr val="tx2"/>
                </a:solidFill>
                <a:latin typeface="標楷體" panose="03000509000000000000" pitchFamily="65" charset="-120"/>
                <a:ea typeface="標楷體" panose="03000509000000000000" pitchFamily="65" charset="-120"/>
              </a:rPr>
              <a:t>btn.startAnimation</a:t>
            </a:r>
            <a:r>
              <a:rPr lang="en-US" altLang="zh-TW" sz="1800" dirty="0" smtClean="0">
                <a:solidFill>
                  <a:schemeClr val="tx2"/>
                </a:solidFill>
                <a:latin typeface="標楷體" panose="03000509000000000000" pitchFamily="65" charset="-120"/>
                <a:ea typeface="標楷體" panose="03000509000000000000" pitchFamily="65" charset="-120"/>
              </a:rPr>
              <a:t>(</a:t>
            </a:r>
            <a:r>
              <a:rPr lang="en-US" altLang="zh-TW" sz="1800" dirty="0" err="1" smtClean="0">
                <a:solidFill>
                  <a:schemeClr val="tx2"/>
                </a:solidFill>
                <a:latin typeface="標楷體" panose="03000509000000000000" pitchFamily="65" charset="-120"/>
                <a:ea typeface="標楷體" panose="03000509000000000000" pitchFamily="65" charset="-120"/>
              </a:rPr>
              <a:t>anim</a:t>
            </a:r>
            <a:r>
              <a:rPr lang="en-US" altLang="zh-TW" sz="1800" dirty="0" smtClean="0">
                <a:solidFill>
                  <a:schemeClr val="tx2"/>
                </a:solidFill>
                <a:latin typeface="標楷體" panose="03000509000000000000" pitchFamily="65" charset="-120"/>
                <a:ea typeface="標楷體" panose="03000509000000000000" pitchFamily="65" charset="-120"/>
              </a:rPr>
              <a:t>);</a:t>
            </a:r>
          </a:p>
        </p:txBody>
      </p:sp>
      <p:pic>
        <p:nvPicPr>
          <p:cNvPr id="70661" name="Picture 5" descr="fig2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3962400"/>
            <a:ext cx="23241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4C7492B-E097-45EF-BC01-11ECB1708A23}" type="slidenum">
              <a:rPr kumimoji="0" lang="en-US" altLang="zh-TW" sz="1200">
                <a:latin typeface="Garamond" panose="02020404030301010803" pitchFamily="18" charset="0"/>
              </a:rPr>
              <a:pPr>
                <a:spcBef>
                  <a:spcPct val="0"/>
                </a:spcBef>
                <a:buClrTx/>
                <a:buSzTx/>
                <a:buFontTx/>
                <a:buNone/>
              </a:pPr>
              <a:t>67</a:t>
            </a:fld>
            <a:endParaRPr kumimoji="0" lang="en-US" altLang="zh-TW" sz="1200" dirty="0">
              <a:latin typeface="Garamond" panose="02020404030301010803" pitchFamily="18" charset="0"/>
            </a:endParaRPr>
          </a:p>
        </p:txBody>
      </p:sp>
      <p:sp>
        <p:nvSpPr>
          <p:cNvPr id="71683" name="Rectangle 4"/>
          <p:cNvSpPr>
            <a:spLocks noGrp="1" noChangeArrowheads="1"/>
          </p:cNvSpPr>
          <p:nvPr>
            <p:ph type="title"/>
          </p:nvPr>
        </p:nvSpPr>
        <p:spPr>
          <a:xfrm>
            <a:off x="381000" y="304800"/>
            <a:ext cx="8763000" cy="838200"/>
          </a:xfrm>
        </p:spPr>
        <p:txBody>
          <a:bodyPr/>
          <a:lstStyle/>
          <a:p>
            <a:pPr eaLnBrk="1" hangingPunct="1"/>
            <a:r>
              <a:rPr lang="en-US" altLang="zh-TW" sz="4000" dirty="0" smtClean="0">
                <a:ea typeface="標楷體" panose="03000509000000000000" pitchFamily="65" charset="-120"/>
              </a:rPr>
              <a:t>Tween </a:t>
            </a:r>
            <a:r>
              <a:rPr lang="en-US" altLang="zh-TW" sz="4000" dirty="0" smtClean="0">
                <a:ea typeface="標楷體" panose="03000509000000000000" pitchFamily="65" charset="-120"/>
              </a:rPr>
              <a:t>animation</a:t>
            </a:r>
            <a:r>
              <a:rPr lang="zh-TW" altLang="en-US" sz="4000" dirty="0" smtClean="0">
                <a:ea typeface="標楷體" panose="03000509000000000000" pitchFamily="65" charset="-120"/>
              </a:rPr>
              <a:t>套用到介面元件的限制</a:t>
            </a:r>
            <a:endParaRPr lang="zh-TW" altLang="en-US" sz="4000" dirty="0" smtClean="0">
              <a:ea typeface="標楷體" panose="03000509000000000000" pitchFamily="65" charset="-120"/>
            </a:endParaRPr>
          </a:p>
        </p:txBody>
      </p:sp>
      <p:sp>
        <p:nvSpPr>
          <p:cNvPr id="71684" name="Rectangle 5"/>
          <p:cNvSpPr>
            <a:spLocks noGrp="1" noChangeArrowheads="1"/>
          </p:cNvSpPr>
          <p:nvPr>
            <p:ph type="body" idx="1"/>
          </p:nvPr>
        </p:nvSpPr>
        <p:spPr>
          <a:xfrm>
            <a:off x="533400" y="1447800"/>
            <a:ext cx="8229600" cy="4953000"/>
          </a:xfrm>
        </p:spPr>
        <p:txBody>
          <a:bodyPr/>
          <a:lstStyle/>
          <a:p>
            <a:pPr marL="0" indent="0">
              <a:buFont typeface="Wingdings" panose="05000000000000000000" pitchFamily="2" charset="2"/>
              <a:buNone/>
            </a:pPr>
            <a:r>
              <a:rPr lang="zh-TW" altLang="en-US" sz="2800" dirty="0" smtClean="0">
                <a:solidFill>
                  <a:schemeClr val="tx2"/>
                </a:solidFill>
                <a:ea typeface="標楷體" panose="03000509000000000000" pitchFamily="65" charset="-120"/>
              </a:rPr>
              <a:t>以上面的旋轉按鈕範例來說，可不可以讓按鈕的背景顏色也能隨著時間改變，或是讓按鈕中的文字大小隨著時間變化，甚至在按鈕轉動的過程中，當到達特定的角度時能夠執行某個特定的工作。很可惜對於</a:t>
            </a:r>
            <a:r>
              <a:rPr lang="en-US" altLang="zh-TW" sz="2800" dirty="0" smtClean="0">
                <a:solidFill>
                  <a:schemeClr val="tx2"/>
                </a:solidFill>
                <a:ea typeface="標楷體" panose="03000509000000000000" pitchFamily="65" charset="-120"/>
              </a:rPr>
              <a:t>Tween animation</a:t>
            </a:r>
            <a:r>
              <a:rPr lang="zh-TW" altLang="en-US" sz="2800" dirty="0" smtClean="0">
                <a:solidFill>
                  <a:schemeClr val="tx2"/>
                </a:solidFill>
                <a:ea typeface="標楷體" panose="03000509000000000000" pitchFamily="65" charset="-120"/>
              </a:rPr>
              <a:t>來說，並無法做到這樣的功能</a:t>
            </a:r>
            <a:endParaRPr lang="zh-TW" altLang="en-US"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4F541A05-C8BF-4174-8A9A-5C625064361E}" type="slidenum">
              <a:rPr kumimoji="0" lang="en-US" altLang="zh-TW" sz="1200">
                <a:latin typeface="Garamond" panose="02020404030301010803" pitchFamily="18" charset="0"/>
              </a:rPr>
              <a:pPr>
                <a:spcBef>
                  <a:spcPct val="0"/>
                </a:spcBef>
                <a:buClrTx/>
                <a:buSzTx/>
                <a:buFontTx/>
                <a:buNone/>
              </a:pPr>
              <a:t>68</a:t>
            </a:fld>
            <a:endParaRPr kumimoji="0" lang="en-US" altLang="zh-TW" sz="1200" dirty="0">
              <a:latin typeface="Garamond" panose="02020404030301010803" pitchFamily="18" charset="0"/>
            </a:endParaRPr>
          </a:p>
        </p:txBody>
      </p:sp>
      <p:sp>
        <p:nvSpPr>
          <p:cNvPr id="72707" name="Rectangle 4"/>
          <p:cNvSpPr>
            <a:spLocks noGrp="1" noChangeArrowheads="1"/>
          </p:cNvSpPr>
          <p:nvPr>
            <p:ph type="title"/>
          </p:nvPr>
        </p:nvSpPr>
        <p:spPr>
          <a:xfrm>
            <a:off x="381000" y="304800"/>
            <a:ext cx="8763000" cy="838200"/>
          </a:xfrm>
        </p:spPr>
        <p:txBody>
          <a:bodyPr/>
          <a:lstStyle/>
          <a:p>
            <a:pPr eaLnBrk="1" hangingPunct="1"/>
            <a:r>
              <a:rPr lang="zh-TW" altLang="zh-TW" sz="4000" dirty="0" smtClean="0">
                <a:ea typeface="標楷體" panose="03000509000000000000" pitchFamily="65" charset="-120"/>
              </a:rPr>
              <a:t>Property animation動畫技術</a:t>
            </a:r>
            <a:endParaRPr lang="en-US" altLang="zh-TW" sz="4000" dirty="0" smtClean="0">
              <a:ea typeface="標楷體" panose="03000509000000000000" pitchFamily="65" charset="-120"/>
            </a:endParaRPr>
          </a:p>
        </p:txBody>
      </p:sp>
      <p:sp>
        <p:nvSpPr>
          <p:cNvPr id="72708" name="Rectangle 5"/>
          <p:cNvSpPr>
            <a:spLocks noGrp="1" noChangeArrowheads="1"/>
          </p:cNvSpPr>
          <p:nvPr>
            <p:ph type="body" idx="1"/>
          </p:nvPr>
        </p:nvSpPr>
        <p:spPr>
          <a:xfrm>
            <a:off x="533400" y="1143000"/>
            <a:ext cx="8229600" cy="5257800"/>
          </a:xfrm>
        </p:spPr>
        <p:txBody>
          <a:bodyPr/>
          <a:lstStyle/>
          <a:p>
            <a:pPr marL="0" indent="0" eaLnBrk="1" hangingPunct="1">
              <a:lnSpc>
                <a:spcPct val="80000"/>
              </a:lnSpc>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從</a:t>
            </a:r>
            <a:r>
              <a:rPr lang="en-US" altLang="zh-TW" sz="2000" dirty="0" smtClean="0">
                <a:solidFill>
                  <a:schemeClr val="tx2"/>
                </a:solidFill>
                <a:latin typeface="標楷體" panose="03000509000000000000" pitchFamily="65" charset="-120"/>
                <a:ea typeface="標楷體" panose="03000509000000000000" pitchFamily="65" charset="-120"/>
              </a:rPr>
              <a:t>Android 3.0</a:t>
            </a:r>
            <a:r>
              <a:rPr lang="zh-TW" altLang="en-US" sz="2000" dirty="0" smtClean="0">
                <a:solidFill>
                  <a:schemeClr val="tx2"/>
                </a:solidFill>
                <a:latin typeface="標楷體" panose="03000509000000000000" pitchFamily="65" charset="-120"/>
                <a:ea typeface="標楷體" panose="03000509000000000000" pitchFamily="65" charset="-120"/>
              </a:rPr>
              <a:t>版開始，加入了另一種稱為</a:t>
            </a:r>
            <a:r>
              <a:rPr lang="en-US" altLang="zh-TW" sz="2000" dirty="0" smtClean="0">
                <a:solidFill>
                  <a:schemeClr val="tx2"/>
                </a:solidFill>
                <a:latin typeface="標楷體" panose="03000509000000000000" pitchFamily="65" charset="-120"/>
                <a:ea typeface="標楷體" panose="03000509000000000000" pitchFamily="65" charset="-120"/>
              </a:rPr>
              <a:t>Property animation</a:t>
            </a:r>
            <a:r>
              <a:rPr lang="zh-TW" altLang="en-US" sz="2000" dirty="0" smtClean="0">
                <a:solidFill>
                  <a:schemeClr val="tx2"/>
                </a:solidFill>
                <a:latin typeface="標楷體" panose="03000509000000000000" pitchFamily="65" charset="-120"/>
                <a:ea typeface="標楷體" panose="03000509000000000000" pitchFamily="65" charset="-120"/>
              </a:rPr>
              <a:t>的動畫技術，它讓前面</a:t>
            </a:r>
            <a:r>
              <a:rPr lang="en-US" altLang="zh-TW" sz="2000" dirty="0" smtClean="0">
                <a:solidFill>
                  <a:schemeClr val="tx2"/>
                </a:solidFill>
                <a:latin typeface="標楷體" panose="03000509000000000000" pitchFamily="65" charset="-120"/>
                <a:ea typeface="標楷體" panose="03000509000000000000" pitchFamily="65" charset="-120"/>
              </a:rPr>
              <a:t>Tween animation</a:t>
            </a:r>
            <a:r>
              <a:rPr lang="zh-TW" altLang="en-US" sz="2000" dirty="0" smtClean="0">
                <a:solidFill>
                  <a:schemeClr val="tx2"/>
                </a:solidFill>
                <a:latin typeface="標楷體" panose="03000509000000000000" pitchFamily="65" charset="-120"/>
                <a:ea typeface="標楷體" panose="03000509000000000000" pitchFamily="65" charset="-120"/>
              </a:rPr>
              <a:t>無法做到的動畫效果變成可能。</a:t>
            </a:r>
          </a:p>
          <a:p>
            <a:pPr marL="0" indent="0" eaLnBrk="1" hangingPunct="1">
              <a:lnSpc>
                <a:spcPct val="80000"/>
              </a:lnSpc>
              <a:buFont typeface="Wingdings" panose="05000000000000000000" pitchFamily="2" charset="2"/>
              <a:buNone/>
            </a:pPr>
            <a:endParaRPr lang="zh-TW" altLang="en-US" sz="2000" dirty="0" smtClean="0">
              <a:solidFill>
                <a:schemeClr val="tx2"/>
              </a:solidFill>
              <a:latin typeface="標楷體" panose="03000509000000000000" pitchFamily="65" charset="-120"/>
              <a:ea typeface="標楷體" panose="03000509000000000000" pitchFamily="65" charset="-120"/>
            </a:endParaRPr>
          </a:p>
          <a:p>
            <a:pPr marL="0" indent="0" eaLnBrk="1" hangingPunct="1">
              <a:lnSpc>
                <a:spcPct val="80000"/>
              </a:lnSpc>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構成動畫的幾個基本要素：</a:t>
            </a:r>
          </a:p>
          <a:p>
            <a:pPr marL="0" indent="0" eaLnBrk="1" hangingPunct="1">
              <a:lnSpc>
                <a:spcPct val="80000"/>
              </a:lnSpc>
              <a:buFont typeface="Wingdings" panose="05000000000000000000" pitchFamily="2" charset="2"/>
              <a:buNone/>
            </a:pPr>
            <a:endParaRPr lang="zh-TW" altLang="en-US" sz="2000" dirty="0" smtClean="0">
              <a:solidFill>
                <a:schemeClr val="tx2"/>
              </a:solidFill>
              <a:latin typeface="標楷體" panose="03000509000000000000" pitchFamily="65" charset="-120"/>
              <a:ea typeface="標楷體" panose="03000509000000000000" pitchFamily="65" charset="-120"/>
            </a:endParaRPr>
          </a:p>
          <a:p>
            <a:pPr marL="0" indent="0">
              <a:buFont typeface="Wingdings" panose="05000000000000000000" pitchFamily="2" charset="2"/>
              <a:buNone/>
            </a:pPr>
            <a:r>
              <a:rPr lang="en-US" altLang="zh-TW" sz="2000" dirty="0" smtClean="0">
                <a:solidFill>
                  <a:schemeClr val="tx2"/>
                </a:solidFill>
                <a:latin typeface="標楷體" panose="03000509000000000000" pitchFamily="65" charset="-120"/>
                <a:ea typeface="標楷體" panose="03000509000000000000" pitchFamily="65" charset="-120"/>
              </a:rPr>
              <a:t>1. </a:t>
            </a:r>
            <a:r>
              <a:rPr lang="zh-TW" altLang="en-US" sz="2000" dirty="0" smtClean="0">
                <a:solidFill>
                  <a:schemeClr val="tx2"/>
                </a:solidFill>
                <a:latin typeface="標楷體" panose="03000509000000000000" pitchFamily="65" charset="-120"/>
                <a:ea typeface="標楷體" panose="03000509000000000000" pitchFamily="65" charset="-120"/>
              </a:rPr>
              <a:t>動畫的主角 </a:t>
            </a:r>
            <a:r>
              <a:rPr lang="en-US" altLang="zh-TW" sz="2000" dirty="0" smtClean="0">
                <a:solidFill>
                  <a:schemeClr val="tx2"/>
                </a:solidFill>
                <a:latin typeface="標楷體" panose="03000509000000000000" pitchFamily="65" charset="-120"/>
                <a:ea typeface="標楷體" panose="03000509000000000000" pitchFamily="65" charset="-120"/>
              </a:rPr>
              <a:t>– </a:t>
            </a:r>
            <a:r>
              <a:rPr lang="zh-TW" altLang="en-US" sz="2000" dirty="0" smtClean="0">
                <a:solidFill>
                  <a:schemeClr val="tx2"/>
                </a:solidFill>
                <a:latin typeface="標楷體" panose="03000509000000000000" pitchFamily="65" charset="-120"/>
                <a:ea typeface="標楷體" panose="03000509000000000000" pitchFamily="65" charset="-120"/>
              </a:rPr>
              <a:t>物體</a:t>
            </a:r>
          </a:p>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也就是要動起來的物件，可能是一張影像、一個按鈕、一個字串</a:t>
            </a:r>
            <a:r>
              <a:rPr lang="en-US" altLang="zh-TW" sz="2000" dirty="0" smtClean="0">
                <a:solidFill>
                  <a:schemeClr val="tx2"/>
                </a:solidFill>
                <a:latin typeface="標楷體" panose="03000509000000000000" pitchFamily="65" charset="-120"/>
                <a:ea typeface="標楷體" panose="03000509000000000000" pitchFamily="65" charset="-120"/>
              </a:rPr>
              <a:t>…</a:t>
            </a:r>
            <a:r>
              <a:rPr lang="zh-TW" altLang="en-US" sz="2000" dirty="0" smtClean="0">
                <a:solidFill>
                  <a:schemeClr val="tx2"/>
                </a:solidFill>
                <a:latin typeface="標楷體" panose="03000509000000000000" pitchFamily="65" charset="-120"/>
                <a:ea typeface="標楷體" panose="03000509000000000000" pitchFamily="65" charset="-120"/>
              </a:rPr>
              <a:t>。</a:t>
            </a:r>
          </a:p>
          <a:p>
            <a:pPr marL="0" indent="0">
              <a:buFont typeface="Wingdings" panose="05000000000000000000" pitchFamily="2" charset="2"/>
              <a:buNone/>
            </a:pPr>
            <a:r>
              <a:rPr lang="en-US" altLang="zh-TW" sz="2000" dirty="0" smtClean="0">
                <a:solidFill>
                  <a:schemeClr val="tx2"/>
                </a:solidFill>
                <a:latin typeface="標楷體" panose="03000509000000000000" pitchFamily="65" charset="-120"/>
                <a:ea typeface="標楷體" panose="03000509000000000000" pitchFamily="65" charset="-120"/>
              </a:rPr>
              <a:t>2. </a:t>
            </a:r>
            <a:r>
              <a:rPr lang="zh-TW" altLang="en-US" sz="2000" dirty="0" smtClean="0">
                <a:solidFill>
                  <a:schemeClr val="tx2"/>
                </a:solidFill>
                <a:latin typeface="標楷體" panose="03000509000000000000" pitchFamily="65" charset="-120"/>
                <a:ea typeface="標楷體" panose="03000509000000000000" pitchFamily="65" charset="-120"/>
              </a:rPr>
              <a:t>時間</a:t>
            </a:r>
          </a:p>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就是動畫從開始到結束的時間長短。</a:t>
            </a:r>
          </a:p>
          <a:p>
            <a:pPr marL="0" indent="0">
              <a:buFont typeface="Wingdings" panose="05000000000000000000" pitchFamily="2" charset="2"/>
              <a:buNone/>
            </a:pPr>
            <a:r>
              <a:rPr lang="en-US" altLang="zh-TW" sz="2000" dirty="0" smtClean="0">
                <a:solidFill>
                  <a:schemeClr val="tx2"/>
                </a:solidFill>
                <a:latin typeface="標楷體" panose="03000509000000000000" pitchFamily="65" charset="-120"/>
                <a:ea typeface="標楷體" panose="03000509000000000000" pitchFamily="65" charset="-120"/>
              </a:rPr>
              <a:t>3</a:t>
            </a:r>
            <a:r>
              <a:rPr lang="en-US" altLang="zh-TW" sz="2000" dirty="0" smtClean="0">
                <a:solidFill>
                  <a:schemeClr val="tx2"/>
                </a:solidFill>
                <a:latin typeface="標楷體" panose="03000509000000000000" pitchFamily="65" charset="-120"/>
                <a:ea typeface="標楷體" panose="03000509000000000000" pitchFamily="65" charset="-120"/>
              </a:rPr>
              <a:t>. </a:t>
            </a:r>
            <a:r>
              <a:rPr lang="zh-TW" altLang="en-US" sz="2000" dirty="0" smtClean="0">
                <a:solidFill>
                  <a:schemeClr val="tx2"/>
                </a:solidFill>
                <a:latin typeface="標楷體" panose="03000509000000000000" pitchFamily="65" charset="-120"/>
                <a:ea typeface="標楷體" panose="03000509000000000000" pitchFamily="65" charset="-120"/>
              </a:rPr>
              <a:t>物體狀態的變化</a:t>
            </a:r>
          </a:p>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就是讓使用者看到物體狀態不斷的變化，例如位置、大小、顏色、角度</a:t>
            </a:r>
            <a:r>
              <a:rPr lang="en-US" altLang="zh-TW" sz="2000" dirty="0" smtClean="0">
                <a:solidFill>
                  <a:schemeClr val="tx2"/>
                </a:solidFill>
                <a:latin typeface="標楷體" panose="03000509000000000000" pitchFamily="65" charset="-120"/>
                <a:ea typeface="標楷體" panose="03000509000000000000" pitchFamily="65" charset="-120"/>
              </a:rPr>
              <a:t>…</a:t>
            </a:r>
            <a:r>
              <a:rPr lang="zh-TW" altLang="en-US" sz="2000" dirty="0" smtClean="0">
                <a:solidFill>
                  <a:schemeClr val="tx2"/>
                </a:solidFill>
                <a:latin typeface="標楷體" panose="03000509000000000000" pitchFamily="65" charset="-120"/>
                <a:ea typeface="標楷體" panose="03000509000000000000" pitchFamily="65" charset="-120"/>
              </a:rPr>
              <a:t>等。</a:t>
            </a:r>
          </a:p>
          <a:p>
            <a:pPr marL="0" indent="0">
              <a:buFont typeface="Wingdings" panose="05000000000000000000" pitchFamily="2" charset="2"/>
              <a:buNone/>
            </a:pPr>
            <a:endParaRPr lang="zh-TW" altLang="en-US" sz="2000" dirty="0" smtClean="0">
              <a:solidFill>
                <a:schemeClr val="tx2"/>
              </a:solidFill>
              <a:latin typeface="標楷體" panose="03000509000000000000" pitchFamily="65" charset="-120"/>
              <a:ea typeface="標楷體" panose="03000509000000000000" pitchFamily="65" charset="-120"/>
            </a:endParaRPr>
          </a:p>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以</a:t>
            </a:r>
            <a:r>
              <a:rPr lang="en-US" altLang="zh-TW" sz="2000" dirty="0" smtClean="0">
                <a:solidFill>
                  <a:schemeClr val="tx2"/>
                </a:solidFill>
                <a:latin typeface="標楷體" panose="03000509000000000000" pitchFamily="65" charset="-120"/>
                <a:ea typeface="標楷體" panose="03000509000000000000" pitchFamily="65" charset="-120"/>
              </a:rPr>
              <a:t>Tween </a:t>
            </a:r>
            <a:r>
              <a:rPr lang="en-US" altLang="zh-TW" sz="2000" dirty="0" smtClean="0">
                <a:solidFill>
                  <a:schemeClr val="tx2"/>
                </a:solidFill>
                <a:latin typeface="標楷體" panose="03000509000000000000" pitchFamily="65" charset="-120"/>
                <a:ea typeface="標楷體" panose="03000509000000000000" pitchFamily="65" charset="-120"/>
              </a:rPr>
              <a:t>animation</a:t>
            </a:r>
            <a:r>
              <a:rPr lang="zh-TW" altLang="en-US" sz="2000" dirty="0" smtClean="0">
                <a:solidFill>
                  <a:schemeClr val="tx2"/>
                </a:solidFill>
                <a:latin typeface="標楷體" panose="03000509000000000000" pitchFamily="65" charset="-120"/>
                <a:ea typeface="標楷體" panose="03000509000000000000" pitchFamily="65" charset="-120"/>
              </a:rPr>
              <a:t>來說，它的</a:t>
            </a:r>
            <a:r>
              <a:rPr lang="en-US" altLang="zh-TW" sz="2000" dirty="0" smtClean="0">
                <a:solidFill>
                  <a:schemeClr val="tx2"/>
                </a:solidFill>
                <a:latin typeface="標楷體" panose="03000509000000000000" pitchFamily="65" charset="-120"/>
                <a:ea typeface="標楷體" panose="03000509000000000000" pitchFamily="65" charset="-120"/>
              </a:rPr>
              <a:t>xml</a:t>
            </a:r>
            <a:r>
              <a:rPr lang="zh-TW" altLang="en-US" sz="2000" dirty="0" smtClean="0">
                <a:solidFill>
                  <a:schemeClr val="tx2"/>
                </a:solidFill>
                <a:latin typeface="標楷體" panose="03000509000000000000" pitchFamily="65" charset="-120"/>
                <a:ea typeface="標楷體" panose="03000509000000000000" pitchFamily="65" charset="-120"/>
              </a:rPr>
              <a:t>動畫資源檔中只包含了時間和狀態變化二個要素，第一個要素，也就是動畫的主角，是在程式碼中才會決定。 </a:t>
            </a:r>
            <a:endParaRPr lang="zh-TW" altLang="en-US" sz="2000" dirty="0" smtClean="0">
              <a:solidFill>
                <a:schemeClr val="tx2"/>
              </a:solidFill>
              <a:latin typeface="標楷體" panose="03000509000000000000" pitchFamily="65" charset="-120"/>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DF024AF1-07B1-4F6A-9941-6F028D071557}" type="slidenum">
              <a:rPr kumimoji="0" lang="en-US" altLang="zh-TW" sz="1200">
                <a:latin typeface="Garamond" panose="02020404030301010803" pitchFamily="18" charset="0"/>
              </a:rPr>
              <a:pPr algn="r" eaLnBrk="1" hangingPunct="1">
                <a:spcBef>
                  <a:spcPct val="0"/>
                </a:spcBef>
                <a:buClrTx/>
                <a:buSzTx/>
                <a:buFontTx/>
                <a:buNone/>
              </a:pPr>
              <a:t>69</a:t>
            </a:fld>
            <a:endParaRPr kumimoji="0" lang="en-US" altLang="zh-TW" sz="1200" dirty="0">
              <a:latin typeface="Garamond" panose="02020404030301010803" pitchFamily="18" charset="0"/>
            </a:endParaRPr>
          </a:p>
        </p:txBody>
      </p:sp>
      <p:sp>
        <p:nvSpPr>
          <p:cNvPr id="73731" name="Rectangle 4"/>
          <p:cNvSpPr>
            <a:spLocks noGrp="1" noChangeArrowheads="1"/>
          </p:cNvSpPr>
          <p:nvPr>
            <p:ph type="title" idx="4294967295"/>
          </p:nvPr>
        </p:nvSpPr>
        <p:spPr>
          <a:xfrm>
            <a:off x="381000" y="304800"/>
            <a:ext cx="8763000" cy="838200"/>
          </a:xfrm>
        </p:spPr>
        <p:txBody>
          <a:bodyPr/>
          <a:lstStyle/>
          <a:p>
            <a:pPr eaLnBrk="1" hangingPunct="1"/>
            <a:r>
              <a:rPr lang="zh-TW" altLang="zh-TW" sz="4000" dirty="0" smtClean="0">
                <a:ea typeface="標楷體" panose="03000509000000000000" pitchFamily="65" charset="-120"/>
              </a:rPr>
              <a:t>Property animation動畫技術</a:t>
            </a:r>
            <a:endParaRPr lang="en-US" altLang="zh-TW" sz="4000" dirty="0" smtClean="0">
              <a:ea typeface="標楷體" panose="03000509000000000000" pitchFamily="65" charset="-120"/>
            </a:endParaRPr>
          </a:p>
        </p:txBody>
      </p:sp>
      <p:sp>
        <p:nvSpPr>
          <p:cNvPr id="73732" name="Rectangle 5"/>
          <p:cNvSpPr>
            <a:spLocks noGrp="1" noChangeArrowheads="1"/>
          </p:cNvSpPr>
          <p:nvPr>
            <p:ph type="body" idx="4294967295"/>
          </p:nvPr>
        </p:nvSpPr>
        <p:spPr>
          <a:xfrm>
            <a:off x="533400" y="1143000"/>
            <a:ext cx="8229600" cy="5257800"/>
          </a:xfrm>
        </p:spPr>
        <p:txBody>
          <a:bodyPr/>
          <a:lstStyle/>
          <a:p>
            <a:pPr marL="0" indent="0">
              <a:buFont typeface="Wingdings" panose="05000000000000000000" pitchFamily="2" charset="2"/>
              <a:buNone/>
            </a:pPr>
            <a:r>
              <a:rPr lang="en-US" altLang="zh-TW" sz="2000" dirty="0" smtClean="0">
                <a:solidFill>
                  <a:schemeClr val="tx2"/>
                </a:solidFill>
                <a:latin typeface="標楷體" panose="03000509000000000000" pitchFamily="65" charset="-120"/>
                <a:ea typeface="標楷體" panose="03000509000000000000" pitchFamily="65" charset="-120"/>
              </a:rPr>
              <a:t>Property </a:t>
            </a:r>
            <a:r>
              <a:rPr lang="en-US" altLang="zh-TW" sz="2000" dirty="0" smtClean="0">
                <a:solidFill>
                  <a:schemeClr val="tx2"/>
                </a:solidFill>
                <a:latin typeface="標楷體" panose="03000509000000000000" pitchFamily="65" charset="-120"/>
                <a:ea typeface="標楷體" panose="03000509000000000000" pitchFamily="65" charset="-120"/>
              </a:rPr>
              <a:t>animation</a:t>
            </a:r>
            <a:r>
              <a:rPr lang="zh-TW" altLang="en-US" sz="2000" dirty="0" smtClean="0">
                <a:solidFill>
                  <a:schemeClr val="tx2"/>
                </a:solidFill>
                <a:latin typeface="標楷體" panose="03000509000000000000" pitchFamily="65" charset="-120"/>
                <a:ea typeface="標楷體" panose="03000509000000000000" pitchFamily="65" charset="-120"/>
              </a:rPr>
              <a:t>是直接在程式碼中利用</a:t>
            </a:r>
            <a:r>
              <a:rPr lang="en-US" altLang="zh-TW" sz="2000" dirty="0" smtClean="0">
                <a:solidFill>
                  <a:schemeClr val="tx2"/>
                </a:solidFill>
                <a:latin typeface="標楷體" panose="03000509000000000000" pitchFamily="65" charset="-120"/>
                <a:ea typeface="標楷體" panose="03000509000000000000" pitchFamily="65" charset="-120"/>
              </a:rPr>
              <a:t>Animator</a:t>
            </a:r>
            <a:r>
              <a:rPr lang="zh-TW" altLang="en-US" sz="2000" dirty="0" smtClean="0">
                <a:solidFill>
                  <a:schemeClr val="tx2"/>
                </a:solidFill>
                <a:latin typeface="標楷體" panose="03000509000000000000" pitchFamily="65" charset="-120"/>
                <a:ea typeface="標楷體" panose="03000509000000000000" pitchFamily="65" charset="-120"/>
              </a:rPr>
              <a:t>物件設定三個動畫要素，然後便可以開始播放動畫，以旋轉按鈕的範例來說，以下的</a:t>
            </a:r>
            <a:r>
              <a:rPr lang="en-US" altLang="zh-TW" sz="2000" dirty="0" smtClean="0">
                <a:solidFill>
                  <a:schemeClr val="tx2"/>
                </a:solidFill>
                <a:latin typeface="標楷體" panose="03000509000000000000" pitchFamily="65" charset="-120"/>
                <a:ea typeface="標楷體" panose="03000509000000000000" pitchFamily="65" charset="-120"/>
              </a:rPr>
              <a:t>Property animation</a:t>
            </a:r>
            <a:r>
              <a:rPr lang="zh-TW" altLang="en-US" sz="2000" dirty="0" smtClean="0">
                <a:solidFill>
                  <a:schemeClr val="tx2"/>
                </a:solidFill>
                <a:latin typeface="標楷體" panose="03000509000000000000" pitchFamily="65" charset="-120"/>
                <a:ea typeface="標楷體" panose="03000509000000000000" pitchFamily="65" charset="-120"/>
              </a:rPr>
              <a:t>程式碼可以達到和</a:t>
            </a:r>
            <a:r>
              <a:rPr lang="en-US" altLang="zh-TW" sz="2000" dirty="0" smtClean="0">
                <a:solidFill>
                  <a:schemeClr val="tx2"/>
                </a:solidFill>
                <a:latin typeface="標楷體" panose="03000509000000000000" pitchFamily="65" charset="-120"/>
                <a:ea typeface="標楷體" panose="03000509000000000000" pitchFamily="65" charset="-120"/>
              </a:rPr>
              <a:t>Tween animation</a:t>
            </a:r>
            <a:r>
              <a:rPr lang="zh-TW" altLang="en-US" sz="2000" dirty="0" smtClean="0">
                <a:solidFill>
                  <a:schemeClr val="tx2"/>
                </a:solidFill>
                <a:latin typeface="標楷體" panose="03000509000000000000" pitchFamily="65" charset="-120"/>
                <a:ea typeface="標楷體" panose="03000509000000000000" pitchFamily="65" charset="-120"/>
              </a:rPr>
              <a:t>完全一樣的效果：</a:t>
            </a:r>
          </a:p>
          <a:p>
            <a:pPr marL="0" indent="0">
              <a:buFont typeface="Wingdings" panose="05000000000000000000" pitchFamily="2" charset="2"/>
              <a:buNone/>
            </a:pPr>
            <a:r>
              <a:rPr lang="en-US" altLang="zh-TW" sz="1800" dirty="0" err="1" smtClean="0">
                <a:solidFill>
                  <a:schemeClr val="tx2"/>
                </a:solidFill>
                <a:latin typeface="標楷體" panose="03000509000000000000" pitchFamily="65" charset="-120"/>
                <a:ea typeface="標楷體" panose="03000509000000000000" pitchFamily="65" charset="-120"/>
              </a:rPr>
              <a:t>ObjectAnimator</a:t>
            </a:r>
            <a:r>
              <a:rPr lang="en-US" altLang="zh-TW" sz="1800" dirty="0" smtClean="0">
                <a:solidFill>
                  <a:schemeClr val="tx2"/>
                </a:solidFill>
                <a:latin typeface="標楷體" panose="03000509000000000000" pitchFamily="65" charset="-120"/>
                <a:ea typeface="標楷體" panose="03000509000000000000" pitchFamily="65" charset="-120"/>
              </a:rPr>
              <a:t> </a:t>
            </a:r>
            <a:r>
              <a:rPr lang="en-US" altLang="zh-TW" sz="1800" dirty="0" err="1" smtClean="0">
                <a:solidFill>
                  <a:schemeClr val="tx2"/>
                </a:solidFill>
                <a:latin typeface="標楷體" panose="03000509000000000000" pitchFamily="65" charset="-120"/>
                <a:ea typeface="標楷體" panose="03000509000000000000" pitchFamily="65" charset="-120"/>
              </a:rPr>
              <a:t>animBtnRotate</a:t>
            </a:r>
            <a:r>
              <a:rPr lang="en-US" altLang="zh-TW" sz="1800" dirty="0" smtClean="0">
                <a:solidFill>
                  <a:schemeClr val="tx2"/>
                </a:solidFill>
                <a:latin typeface="標楷體" panose="03000509000000000000" pitchFamily="65" charset="-120"/>
                <a:ea typeface="標楷體" panose="03000509000000000000" pitchFamily="65" charset="-120"/>
              </a:rPr>
              <a:t> = </a:t>
            </a:r>
            <a:r>
              <a:rPr lang="en-US" altLang="zh-TW" sz="1800" dirty="0" err="1" smtClean="0">
                <a:solidFill>
                  <a:schemeClr val="tx2"/>
                </a:solidFill>
                <a:latin typeface="標楷體" panose="03000509000000000000" pitchFamily="65" charset="-120"/>
                <a:ea typeface="標楷體" panose="03000509000000000000" pitchFamily="65" charset="-120"/>
              </a:rPr>
              <a:t>ObjectAnimator.ofFloat</a:t>
            </a:r>
            <a:r>
              <a:rPr lang="en-US" altLang="zh-TW" sz="1800" dirty="0" smtClean="0">
                <a:solidFill>
                  <a:schemeClr val="tx2"/>
                </a:solidFill>
                <a:latin typeface="標楷體" panose="03000509000000000000" pitchFamily="65" charset="-120"/>
                <a:ea typeface="標楷體" panose="03000509000000000000" pitchFamily="65" charset="-120"/>
              </a:rPr>
              <a:t>(</a:t>
            </a:r>
            <a:r>
              <a:rPr lang="en-US" altLang="zh-TW" sz="1800" dirty="0" err="1" smtClean="0">
                <a:solidFill>
                  <a:schemeClr val="tx2"/>
                </a:solidFill>
                <a:latin typeface="標楷體" panose="03000509000000000000" pitchFamily="65" charset="-120"/>
                <a:ea typeface="標楷體" panose="03000509000000000000" pitchFamily="65" charset="-120"/>
              </a:rPr>
              <a:t>btn</a:t>
            </a:r>
            <a:r>
              <a:rPr lang="en-US" altLang="zh-TW" sz="1800" dirty="0" smtClean="0">
                <a:solidFill>
                  <a:schemeClr val="tx2"/>
                </a:solidFill>
                <a:latin typeface="標楷體" panose="03000509000000000000" pitchFamily="65" charset="-120"/>
                <a:ea typeface="標楷體" panose="03000509000000000000" pitchFamily="65" charset="-120"/>
              </a:rPr>
              <a:t>, "rotation", 0, 360);</a:t>
            </a:r>
          </a:p>
          <a:p>
            <a:pPr marL="0" indent="0">
              <a:buFont typeface="Wingdings" panose="05000000000000000000" pitchFamily="2" charset="2"/>
              <a:buNone/>
            </a:pPr>
            <a:r>
              <a:rPr lang="en-US" altLang="zh-TW" sz="1800" dirty="0" err="1" smtClean="0">
                <a:solidFill>
                  <a:schemeClr val="tx2"/>
                </a:solidFill>
                <a:latin typeface="標楷體" panose="03000509000000000000" pitchFamily="65" charset="-120"/>
                <a:ea typeface="標楷體" panose="03000509000000000000" pitchFamily="65" charset="-120"/>
              </a:rPr>
              <a:t>animBtnRotate.setDuration</a:t>
            </a:r>
            <a:r>
              <a:rPr lang="en-US" altLang="zh-TW" sz="1800" dirty="0" smtClean="0">
                <a:solidFill>
                  <a:schemeClr val="tx2"/>
                </a:solidFill>
                <a:latin typeface="標楷體" panose="03000509000000000000" pitchFamily="65" charset="-120"/>
                <a:ea typeface="標楷體" panose="03000509000000000000" pitchFamily="65" charset="-120"/>
              </a:rPr>
              <a:t>(3000);</a:t>
            </a:r>
          </a:p>
          <a:p>
            <a:pPr marL="0" indent="0">
              <a:buFont typeface="Wingdings" panose="05000000000000000000" pitchFamily="2" charset="2"/>
              <a:buNone/>
            </a:pPr>
            <a:r>
              <a:rPr lang="en-US" altLang="zh-TW" sz="1800" dirty="0" err="1" smtClean="0">
                <a:solidFill>
                  <a:schemeClr val="tx2"/>
                </a:solidFill>
                <a:latin typeface="標楷體" panose="03000509000000000000" pitchFamily="65" charset="-120"/>
                <a:ea typeface="標楷體" panose="03000509000000000000" pitchFamily="65" charset="-120"/>
              </a:rPr>
              <a:t>animBtnRotate.start</a:t>
            </a:r>
            <a:r>
              <a:rPr lang="en-US" altLang="zh-TW" sz="1800" dirty="0" smtClean="0">
                <a:solidFill>
                  <a:schemeClr val="tx2"/>
                </a:solidFill>
                <a:latin typeface="標楷體" panose="03000509000000000000" pitchFamily="65" charset="-120"/>
                <a:ea typeface="標楷體" panose="03000509000000000000" pitchFamily="65" charset="-120"/>
              </a:rPr>
              <a:t>();</a:t>
            </a:r>
          </a:p>
          <a:p>
            <a:pPr marL="0" indent="0">
              <a:buFont typeface="Wingdings" panose="05000000000000000000" pitchFamily="2" charset="2"/>
              <a:buNone/>
            </a:pPr>
            <a:endParaRPr lang="zh-TW" altLang="en-US" sz="2000" dirty="0" smtClean="0">
              <a:solidFill>
                <a:schemeClr val="tx2"/>
              </a:solidFill>
              <a:latin typeface="標楷體" panose="03000509000000000000" pitchFamily="65" charset="-120"/>
              <a:ea typeface="標楷體" panose="03000509000000000000" pitchFamily="65" charset="-120"/>
            </a:endParaRPr>
          </a:p>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第一行程式碼是使用</a:t>
            </a:r>
            <a:r>
              <a:rPr lang="en-US" altLang="zh-TW" sz="2000" dirty="0" err="1" smtClean="0">
                <a:solidFill>
                  <a:schemeClr val="tx2"/>
                </a:solidFill>
                <a:latin typeface="標楷體" panose="03000509000000000000" pitchFamily="65" charset="-120"/>
                <a:ea typeface="標楷體" panose="03000509000000000000" pitchFamily="65" charset="-120"/>
              </a:rPr>
              <a:t>ObjectAnimator</a:t>
            </a:r>
            <a:r>
              <a:rPr lang="zh-TW" altLang="en-US" sz="2000" dirty="0" smtClean="0">
                <a:solidFill>
                  <a:schemeClr val="tx2"/>
                </a:solidFill>
                <a:latin typeface="標楷體" panose="03000509000000000000" pitchFamily="65" charset="-120"/>
                <a:ea typeface="標楷體" panose="03000509000000000000" pitchFamily="65" charset="-120"/>
              </a:rPr>
              <a:t>的</a:t>
            </a:r>
            <a:r>
              <a:rPr lang="en-US" altLang="zh-TW" sz="2000" dirty="0" err="1" smtClean="0">
                <a:solidFill>
                  <a:schemeClr val="tx2"/>
                </a:solidFill>
                <a:latin typeface="標楷體" panose="03000509000000000000" pitchFamily="65" charset="-120"/>
                <a:ea typeface="標楷體" panose="03000509000000000000" pitchFamily="65" charset="-120"/>
              </a:rPr>
              <a:t>ofFloat</a:t>
            </a:r>
            <a:r>
              <a:rPr lang="en-US" altLang="zh-TW" sz="2000" dirty="0" smtClean="0">
                <a:solidFill>
                  <a:schemeClr val="tx2"/>
                </a:solidFill>
                <a:latin typeface="標楷體" panose="03000509000000000000" pitchFamily="65" charset="-120"/>
                <a:ea typeface="標楷體" panose="03000509000000000000" pitchFamily="65" charset="-120"/>
              </a:rPr>
              <a:t>()</a:t>
            </a:r>
            <a:r>
              <a:rPr lang="zh-TW" altLang="en-US" sz="2000" dirty="0" smtClean="0">
                <a:solidFill>
                  <a:schemeClr val="tx2"/>
                </a:solidFill>
                <a:latin typeface="標楷體" panose="03000509000000000000" pitchFamily="65" charset="-120"/>
                <a:ea typeface="標楷體" panose="03000509000000000000" pitchFamily="65" charset="-120"/>
              </a:rPr>
              <a:t>方法建立一個</a:t>
            </a:r>
            <a:r>
              <a:rPr lang="en-US" altLang="zh-TW" sz="2000" dirty="0" err="1" smtClean="0">
                <a:solidFill>
                  <a:schemeClr val="tx2"/>
                </a:solidFill>
                <a:latin typeface="標楷體" panose="03000509000000000000" pitchFamily="65" charset="-120"/>
                <a:ea typeface="標楷體" panose="03000509000000000000" pitchFamily="65" charset="-120"/>
              </a:rPr>
              <a:t>ObjectAnimator</a:t>
            </a:r>
            <a:r>
              <a:rPr lang="zh-TW" altLang="en-US" sz="2000" dirty="0" smtClean="0">
                <a:solidFill>
                  <a:schemeClr val="tx2"/>
                </a:solidFill>
                <a:latin typeface="標楷體" panose="03000509000000000000" pitchFamily="65" charset="-120"/>
                <a:ea typeface="標楷體" panose="03000509000000000000" pitchFamily="65" charset="-120"/>
              </a:rPr>
              <a:t>型態的動畫對象，</a:t>
            </a:r>
            <a:r>
              <a:rPr lang="en-US" altLang="zh-TW" sz="2000" dirty="0" err="1" smtClean="0">
                <a:solidFill>
                  <a:schemeClr val="tx2"/>
                </a:solidFill>
                <a:latin typeface="標楷體" panose="03000509000000000000" pitchFamily="65" charset="-120"/>
                <a:ea typeface="標楷體" panose="03000509000000000000" pitchFamily="65" charset="-120"/>
              </a:rPr>
              <a:t>ofFloat</a:t>
            </a:r>
            <a:r>
              <a:rPr lang="en-US" altLang="zh-TW" sz="2000" dirty="0" smtClean="0">
                <a:solidFill>
                  <a:schemeClr val="tx2"/>
                </a:solidFill>
                <a:latin typeface="標楷體" panose="03000509000000000000" pitchFamily="65" charset="-120"/>
                <a:ea typeface="標楷體" panose="03000509000000000000" pitchFamily="65" charset="-120"/>
              </a:rPr>
              <a:t>()</a:t>
            </a:r>
            <a:r>
              <a:rPr lang="zh-TW" altLang="en-US" sz="2000" dirty="0" smtClean="0">
                <a:solidFill>
                  <a:schemeClr val="tx2"/>
                </a:solidFill>
                <a:latin typeface="標楷體" panose="03000509000000000000" pitchFamily="65" charset="-120"/>
                <a:ea typeface="標楷體" panose="03000509000000000000" pitchFamily="65" charset="-120"/>
              </a:rPr>
              <a:t>方法的第一個參數是指定動畫的主角，也就是要改變狀態的物件，第二個參數是指定所要改變的狀態，也就是屬性，這個屬性名稱和在介面佈局檔中使用的屬性名稱相同，第三和第四個參數是指定狀態的起始值和結束值。第二行程式碼是呼叫</a:t>
            </a:r>
            <a:r>
              <a:rPr lang="en-US" altLang="zh-TW" sz="2000" dirty="0" err="1" smtClean="0">
                <a:solidFill>
                  <a:schemeClr val="tx2"/>
                </a:solidFill>
                <a:latin typeface="標楷體" panose="03000509000000000000" pitchFamily="65" charset="-120"/>
                <a:ea typeface="標楷體" panose="03000509000000000000" pitchFamily="65" charset="-120"/>
              </a:rPr>
              <a:t>ObjectAnimator</a:t>
            </a:r>
            <a:r>
              <a:rPr lang="zh-TW" altLang="en-US" sz="2000" dirty="0" smtClean="0">
                <a:solidFill>
                  <a:schemeClr val="tx2"/>
                </a:solidFill>
                <a:latin typeface="標楷體" panose="03000509000000000000" pitchFamily="65" charset="-120"/>
                <a:ea typeface="標楷體" panose="03000509000000000000" pitchFamily="65" charset="-120"/>
              </a:rPr>
              <a:t>物件的</a:t>
            </a:r>
            <a:r>
              <a:rPr lang="en-US" altLang="zh-TW" sz="2000" dirty="0" err="1" smtClean="0">
                <a:solidFill>
                  <a:schemeClr val="tx2"/>
                </a:solidFill>
                <a:latin typeface="標楷體" panose="03000509000000000000" pitchFamily="65" charset="-120"/>
                <a:ea typeface="標楷體" panose="03000509000000000000" pitchFamily="65" charset="-120"/>
              </a:rPr>
              <a:t>setDuration</a:t>
            </a:r>
            <a:r>
              <a:rPr lang="en-US" altLang="zh-TW" sz="2000" dirty="0" smtClean="0">
                <a:solidFill>
                  <a:schemeClr val="tx2"/>
                </a:solidFill>
                <a:latin typeface="標楷體" panose="03000509000000000000" pitchFamily="65" charset="-120"/>
                <a:ea typeface="標楷體" panose="03000509000000000000" pitchFamily="65" charset="-120"/>
              </a:rPr>
              <a:t>()</a:t>
            </a:r>
            <a:r>
              <a:rPr lang="zh-TW" altLang="en-US" sz="2000" dirty="0" smtClean="0">
                <a:solidFill>
                  <a:schemeClr val="tx2"/>
                </a:solidFill>
                <a:latin typeface="標楷體" panose="03000509000000000000" pitchFamily="65" charset="-120"/>
                <a:ea typeface="標楷體" panose="03000509000000000000" pitchFamily="65" charset="-120"/>
              </a:rPr>
              <a:t>方法設定動畫播放的時間長度，第三行程式碼則是呼叫</a:t>
            </a:r>
            <a:r>
              <a:rPr lang="en-US" altLang="zh-TW" sz="2000" dirty="0" smtClean="0">
                <a:solidFill>
                  <a:schemeClr val="tx2"/>
                </a:solidFill>
                <a:latin typeface="標楷體" panose="03000509000000000000" pitchFamily="65" charset="-120"/>
                <a:ea typeface="標楷體" panose="03000509000000000000" pitchFamily="65" charset="-120"/>
              </a:rPr>
              <a:t>start()</a:t>
            </a:r>
            <a:r>
              <a:rPr lang="zh-TW" altLang="en-US" sz="2000" dirty="0" smtClean="0">
                <a:solidFill>
                  <a:schemeClr val="tx2"/>
                </a:solidFill>
                <a:latin typeface="標楷體" panose="03000509000000000000" pitchFamily="65" charset="-120"/>
                <a:ea typeface="標楷體" panose="03000509000000000000" pitchFamily="65" charset="-120"/>
              </a:rPr>
              <a:t>方法開始執行動畫。 </a:t>
            </a:r>
            <a:endParaRPr lang="zh-TW" altLang="en-US" sz="2000" dirty="0" smtClean="0">
              <a:solidFill>
                <a:schemeClr val="tx2"/>
              </a:solidFill>
              <a:latin typeface="標楷體" panose="03000509000000000000" pitchFamily="65" charset="-120"/>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8E6DC558-EB91-4C4F-89AB-3B040048655E}" type="slidenum">
              <a:rPr kumimoji="0" lang="en-US" altLang="zh-TW" sz="1200">
                <a:latin typeface="Garamond" panose="02020404030301010803" pitchFamily="18" charset="0"/>
              </a:rPr>
              <a:pPr algn="r" eaLnBrk="1" hangingPunct="1">
                <a:spcBef>
                  <a:spcPct val="0"/>
                </a:spcBef>
                <a:buClrTx/>
                <a:buSzTx/>
                <a:buFontTx/>
                <a:buNone/>
              </a:pPr>
              <a:t>7</a:t>
            </a:fld>
            <a:endParaRPr kumimoji="0" lang="en-US" altLang="zh-TW" sz="1200" dirty="0">
              <a:latin typeface="Garamond" panose="02020404030301010803" pitchFamily="18" charset="0"/>
            </a:endParaRPr>
          </a:p>
        </p:txBody>
      </p:sp>
      <p:sp>
        <p:nvSpPr>
          <p:cNvPr id="10243" name="Rectangle 4"/>
          <p:cNvSpPr>
            <a:spLocks noGrp="1" noChangeArrowheads="1"/>
          </p:cNvSpPr>
          <p:nvPr>
            <p:ph type="title" idx="4294967295"/>
          </p:nvPr>
        </p:nvSpPr>
        <p:spPr>
          <a:xfrm>
            <a:off x="381000" y="304800"/>
            <a:ext cx="8534400" cy="838200"/>
          </a:xfrm>
        </p:spPr>
        <p:txBody>
          <a:bodyPr/>
          <a:lstStyle/>
          <a:p>
            <a:pPr eaLnBrk="1" hangingPunct="1"/>
            <a:r>
              <a:rPr lang="zh-TW" altLang="en-US" sz="4000" dirty="0" smtClean="0">
                <a:solidFill>
                  <a:srgbClr val="006633"/>
                </a:solidFill>
                <a:ea typeface="標楷體" panose="03000509000000000000" pitchFamily="65" charset="-120"/>
              </a:rPr>
              <a:t>「電腦猜拳遊戲」程式的檔案說明</a:t>
            </a:r>
            <a:endParaRPr lang="en-US" altLang="zh-TW" sz="4000" dirty="0" smtClean="0">
              <a:solidFill>
                <a:srgbClr val="006633"/>
              </a:solidFill>
              <a:ea typeface="標楷體" panose="03000509000000000000" pitchFamily="65" charset="-120"/>
            </a:endParaRPr>
          </a:p>
        </p:txBody>
      </p:sp>
      <p:sp>
        <p:nvSpPr>
          <p:cNvPr id="7172" name="Rectangle 5"/>
          <p:cNvSpPr>
            <a:spLocks noGrp="1" noChangeArrowheads="1"/>
          </p:cNvSpPr>
          <p:nvPr>
            <p:ph type="body" idx="4294967295"/>
          </p:nvPr>
        </p:nvSpPr>
        <p:spPr>
          <a:xfrm>
            <a:off x="533400" y="1143000"/>
            <a:ext cx="8229600" cy="5257800"/>
          </a:xfrm>
        </p:spPr>
        <p:txBody>
          <a:bodyPr/>
          <a:lstStyle/>
          <a:p>
            <a:pPr marL="0" indent="0" eaLnBrk="1" hangingPunct="1">
              <a:buFont typeface="Wingdings" panose="05000000000000000000" pitchFamily="2" charset="2"/>
              <a:buNone/>
              <a:defRPr/>
            </a:pPr>
            <a:r>
              <a:rPr lang="zh-TW" altLang="en-US" sz="2800" dirty="0" smtClean="0">
                <a:solidFill>
                  <a:schemeClr val="tx2"/>
                </a:solidFill>
                <a:ea typeface="標楷體" pitchFamily="65" charset="-120"/>
              </a:rPr>
              <a:t>開啟程式專案講解以下檔案</a:t>
            </a:r>
            <a:r>
              <a:rPr lang="en-US" altLang="zh-TW" sz="2800" dirty="0" smtClean="0">
                <a:solidFill>
                  <a:schemeClr val="tx2"/>
                </a:solidFill>
                <a:ea typeface="標楷體" pitchFamily="65" charset="-120"/>
              </a:rPr>
              <a:t>:</a:t>
            </a:r>
            <a:endParaRPr lang="en-US" altLang="zh-TW" sz="2800" dirty="0" smtClean="0">
              <a:solidFill>
                <a:schemeClr val="tx2"/>
              </a:solidFill>
              <a:ea typeface="標楷體" pitchFamily="65" charset="-120"/>
            </a:endParaRPr>
          </a:p>
          <a:p>
            <a:pPr marL="0" indent="0" eaLnBrk="1" hangingPunct="1">
              <a:buFont typeface="Wingdings" panose="05000000000000000000" pitchFamily="2" charset="2"/>
              <a:buNone/>
              <a:defRPr/>
            </a:pPr>
            <a:endParaRPr lang="en-US" altLang="zh-TW" sz="2800" dirty="0" smtClean="0">
              <a:solidFill>
                <a:schemeClr val="tx2"/>
              </a:solidFill>
              <a:ea typeface="標楷體" pitchFamily="65" charset="-120"/>
            </a:endParaRPr>
          </a:p>
          <a:p>
            <a:pPr marL="444500" indent="-444500" eaLnBrk="1" hangingPunct="1">
              <a:buFont typeface="Wingdings" panose="05000000000000000000" pitchFamily="2" charset="2"/>
              <a:buNone/>
              <a:defRPr/>
            </a:pPr>
            <a:r>
              <a:rPr lang="en-US" altLang="zh-TW" sz="2800" dirty="0" smtClean="0">
                <a:solidFill>
                  <a:schemeClr val="tx2"/>
                </a:solidFill>
                <a:ea typeface="標楷體" pitchFamily="65" charset="-120"/>
              </a:rPr>
              <a:t>1.	</a:t>
            </a:r>
            <a:r>
              <a:rPr lang="zh-TW" altLang="en-US" sz="2800" dirty="0" smtClean="0">
                <a:solidFill>
                  <a:schemeClr val="tx2"/>
                </a:solidFill>
                <a:ea typeface="標楷體" pitchFamily="65" charset="-120"/>
              </a:rPr>
              <a:t>介面佈局檔</a:t>
            </a:r>
            <a:endParaRPr lang="en-US" altLang="zh-TW" sz="2800" dirty="0" smtClean="0">
              <a:solidFill>
                <a:schemeClr val="tx2"/>
              </a:solidFill>
              <a:ea typeface="標楷體" pitchFamily="65" charset="-120"/>
            </a:endParaRPr>
          </a:p>
          <a:p>
            <a:pPr marL="444500" indent="-444500" eaLnBrk="1" hangingPunct="1">
              <a:buFont typeface="Wingdings" panose="05000000000000000000" pitchFamily="2" charset="2"/>
              <a:buNone/>
              <a:defRPr/>
            </a:pPr>
            <a:r>
              <a:rPr lang="en-US" altLang="zh-TW" sz="2800" dirty="0" smtClean="0">
                <a:solidFill>
                  <a:schemeClr val="tx2"/>
                </a:solidFill>
                <a:ea typeface="標楷體" pitchFamily="65" charset="-120"/>
              </a:rPr>
              <a:t>2.	</a:t>
            </a:r>
            <a:r>
              <a:rPr lang="zh-TW" altLang="en-US" sz="2800" dirty="0" smtClean="0">
                <a:solidFill>
                  <a:schemeClr val="tx2"/>
                </a:solidFill>
                <a:ea typeface="標楷體" pitchFamily="65" charset="-120"/>
              </a:rPr>
              <a:t>程式檔</a:t>
            </a:r>
            <a:endParaRPr lang="en-US" altLang="zh-TW" sz="2800" dirty="0" smtClean="0">
              <a:solidFill>
                <a:schemeClr val="tx2"/>
              </a:solidFill>
              <a:ea typeface="標楷體" pitchFamily="65" charset="-120"/>
            </a:endParaRPr>
          </a:p>
          <a:p>
            <a:pPr marL="627063" indent="-627063" eaLnBrk="1" hangingPunct="1">
              <a:buFont typeface="Wingdings" panose="05000000000000000000" pitchFamily="2" charset="2"/>
              <a:buAutoNum type="arabicPeriod"/>
              <a:defRPr/>
            </a:pPr>
            <a:endParaRPr lang="en-US" altLang="zh-TW" sz="2800" dirty="0" smtClean="0">
              <a:solidFill>
                <a:schemeClr val="tx2"/>
              </a:solidFill>
              <a:ea typeface="標楷體" pitchFamily="65" charset="-120"/>
            </a:endParaRP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92E1C888-742A-46B9-BC05-E6428F70929F}" type="slidenum">
              <a:rPr kumimoji="0" lang="en-US" altLang="zh-TW" sz="1200">
                <a:latin typeface="Garamond" panose="02020404030301010803" pitchFamily="18" charset="0"/>
              </a:rPr>
              <a:pPr algn="r" eaLnBrk="1" hangingPunct="1">
                <a:spcBef>
                  <a:spcPct val="0"/>
                </a:spcBef>
                <a:buClrTx/>
                <a:buSzTx/>
                <a:buFontTx/>
                <a:buNone/>
              </a:pPr>
              <a:t>70</a:t>
            </a:fld>
            <a:endParaRPr kumimoji="0" lang="en-US" altLang="zh-TW" sz="1200" dirty="0">
              <a:latin typeface="Garamond" panose="02020404030301010803" pitchFamily="18" charset="0"/>
            </a:endParaRPr>
          </a:p>
        </p:txBody>
      </p:sp>
      <p:sp>
        <p:nvSpPr>
          <p:cNvPr id="74755" name="Rectangle 4"/>
          <p:cNvSpPr>
            <a:spLocks noGrp="1" noChangeArrowheads="1"/>
          </p:cNvSpPr>
          <p:nvPr>
            <p:ph type="title" idx="4294967295"/>
          </p:nvPr>
        </p:nvSpPr>
        <p:spPr>
          <a:xfrm>
            <a:off x="381000" y="304800"/>
            <a:ext cx="8763000" cy="838200"/>
          </a:xfrm>
        </p:spPr>
        <p:txBody>
          <a:bodyPr/>
          <a:lstStyle/>
          <a:p>
            <a:pPr eaLnBrk="1" hangingPunct="1"/>
            <a:r>
              <a:rPr lang="zh-TW" altLang="zh-TW" sz="4000" dirty="0" smtClean="0">
                <a:ea typeface="標楷體" panose="03000509000000000000" pitchFamily="65" charset="-120"/>
              </a:rPr>
              <a:t>Property animation動畫技術</a:t>
            </a:r>
            <a:endParaRPr lang="en-US" altLang="zh-TW" sz="4000" dirty="0" smtClean="0">
              <a:ea typeface="標楷體" panose="03000509000000000000" pitchFamily="65" charset="-120"/>
            </a:endParaRPr>
          </a:p>
        </p:txBody>
      </p:sp>
      <p:sp>
        <p:nvSpPr>
          <p:cNvPr id="74756" name="Rectangle 5"/>
          <p:cNvSpPr>
            <a:spLocks noGrp="1" noChangeArrowheads="1"/>
          </p:cNvSpPr>
          <p:nvPr>
            <p:ph type="body" idx="4294967295"/>
          </p:nvPr>
        </p:nvSpPr>
        <p:spPr>
          <a:xfrm>
            <a:off x="533400" y="1143000"/>
            <a:ext cx="8229600" cy="5257800"/>
          </a:xfrm>
        </p:spPr>
        <p:txBody>
          <a:bodyPr/>
          <a:lstStyle/>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除了可以呼叫</a:t>
            </a:r>
            <a:r>
              <a:rPr lang="en-US" altLang="zh-TW" sz="2000" dirty="0" err="1" smtClean="0">
                <a:solidFill>
                  <a:schemeClr val="tx2"/>
                </a:solidFill>
                <a:latin typeface="標楷體" panose="03000509000000000000" pitchFamily="65" charset="-120"/>
                <a:ea typeface="標楷體" panose="03000509000000000000" pitchFamily="65" charset="-120"/>
              </a:rPr>
              <a:t>setDuration</a:t>
            </a:r>
            <a:r>
              <a:rPr lang="en-US" altLang="zh-TW" sz="2000" dirty="0" smtClean="0">
                <a:solidFill>
                  <a:schemeClr val="tx2"/>
                </a:solidFill>
                <a:latin typeface="標楷體" panose="03000509000000000000" pitchFamily="65" charset="-120"/>
                <a:ea typeface="標楷體" panose="03000509000000000000" pitchFamily="65" charset="-120"/>
              </a:rPr>
              <a:t>()</a:t>
            </a:r>
            <a:r>
              <a:rPr lang="zh-TW" altLang="en-US" sz="2000" dirty="0" smtClean="0">
                <a:solidFill>
                  <a:schemeClr val="tx2"/>
                </a:solidFill>
                <a:latin typeface="標楷體" panose="03000509000000000000" pitchFamily="65" charset="-120"/>
                <a:ea typeface="標楷體" panose="03000509000000000000" pitchFamily="65" charset="-120"/>
              </a:rPr>
              <a:t>設定動畫執行的時間長短之外，還可以使用以下的方法設定其它動畫的屬性：</a:t>
            </a:r>
          </a:p>
          <a:p>
            <a:pPr marL="0" indent="0">
              <a:buFont typeface="Wingdings" panose="05000000000000000000" pitchFamily="2" charset="2"/>
              <a:buNone/>
            </a:pPr>
            <a:r>
              <a:rPr lang="en-US" altLang="zh-TW" sz="2000" dirty="0" smtClean="0">
                <a:solidFill>
                  <a:schemeClr val="tx2"/>
                </a:solidFill>
                <a:latin typeface="標楷體" panose="03000509000000000000" pitchFamily="65" charset="-120"/>
                <a:ea typeface="標楷體" panose="03000509000000000000" pitchFamily="65" charset="-120"/>
              </a:rPr>
              <a:t>1.setRepeatCount</a:t>
            </a:r>
            <a:r>
              <a:rPr lang="en-US" altLang="zh-TW" sz="2000" dirty="0" smtClean="0">
                <a:solidFill>
                  <a:schemeClr val="tx2"/>
                </a:solidFill>
                <a:latin typeface="標楷體" panose="03000509000000000000" pitchFamily="65" charset="-120"/>
                <a:ea typeface="標楷體" panose="03000509000000000000" pitchFamily="65" charset="-120"/>
              </a:rPr>
              <a:t>()</a:t>
            </a:r>
          </a:p>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設定動畫重播的次數，如果想要連續播放不要停可以設定為</a:t>
            </a:r>
            <a:r>
              <a:rPr lang="en-US" altLang="zh-TW" sz="2000" dirty="0" err="1" smtClean="0">
                <a:solidFill>
                  <a:schemeClr val="tx2"/>
                </a:solidFill>
                <a:latin typeface="標楷體" panose="03000509000000000000" pitchFamily="65" charset="-120"/>
                <a:ea typeface="標楷體" panose="03000509000000000000" pitchFamily="65" charset="-120"/>
              </a:rPr>
              <a:t>ObjectAnimator.INFINITE</a:t>
            </a:r>
            <a:r>
              <a:rPr lang="zh-TW" altLang="en-US" sz="2000" dirty="0" smtClean="0">
                <a:solidFill>
                  <a:schemeClr val="tx2"/>
                </a:solidFill>
                <a:latin typeface="標楷體" panose="03000509000000000000" pitchFamily="65" charset="-120"/>
                <a:ea typeface="標楷體" panose="03000509000000000000" pitchFamily="65" charset="-120"/>
              </a:rPr>
              <a:t>。</a:t>
            </a:r>
          </a:p>
          <a:p>
            <a:pPr marL="0" indent="0">
              <a:buFont typeface="Wingdings" panose="05000000000000000000" pitchFamily="2" charset="2"/>
              <a:buNone/>
            </a:pPr>
            <a:r>
              <a:rPr lang="en-US" altLang="zh-TW" sz="2000" dirty="0" smtClean="0">
                <a:solidFill>
                  <a:schemeClr val="tx2"/>
                </a:solidFill>
                <a:latin typeface="標楷體" panose="03000509000000000000" pitchFamily="65" charset="-120"/>
                <a:ea typeface="標楷體" panose="03000509000000000000" pitchFamily="65" charset="-120"/>
              </a:rPr>
              <a:t>2.setRepeatMode()</a:t>
            </a:r>
          </a:p>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設定動畫重播的方式，一種是從頭播放（</a:t>
            </a:r>
            <a:r>
              <a:rPr lang="en-US" altLang="zh-TW" sz="2000" dirty="0" err="1" smtClean="0">
                <a:solidFill>
                  <a:schemeClr val="tx2"/>
                </a:solidFill>
                <a:latin typeface="標楷體" panose="03000509000000000000" pitchFamily="65" charset="-120"/>
                <a:ea typeface="標楷體" panose="03000509000000000000" pitchFamily="65" charset="-120"/>
              </a:rPr>
              <a:t>ObjectAnimator.RESTART</a:t>
            </a:r>
            <a:r>
              <a:rPr lang="zh-TW" altLang="en-US" sz="2000" dirty="0" smtClean="0">
                <a:solidFill>
                  <a:schemeClr val="tx2"/>
                </a:solidFill>
                <a:latin typeface="標楷體" panose="03000509000000000000" pitchFamily="65" charset="-120"/>
                <a:ea typeface="標楷體" panose="03000509000000000000" pitchFamily="65" charset="-120"/>
              </a:rPr>
              <a:t>），一種是反向從最後往前撥（</a:t>
            </a:r>
            <a:r>
              <a:rPr lang="en-US" altLang="zh-TW" sz="2000" dirty="0" err="1" smtClean="0">
                <a:solidFill>
                  <a:schemeClr val="tx2"/>
                </a:solidFill>
                <a:latin typeface="標楷體" panose="03000509000000000000" pitchFamily="65" charset="-120"/>
                <a:ea typeface="標楷體" panose="03000509000000000000" pitchFamily="65" charset="-120"/>
              </a:rPr>
              <a:t>ObjectAnimator.REVERSE</a:t>
            </a:r>
            <a:r>
              <a:rPr lang="zh-TW" altLang="en-US" sz="2000" dirty="0" smtClean="0">
                <a:solidFill>
                  <a:schemeClr val="tx2"/>
                </a:solidFill>
                <a:latin typeface="標楷體" panose="03000509000000000000" pitchFamily="65" charset="-120"/>
                <a:ea typeface="標楷體" panose="03000509000000000000" pitchFamily="65" charset="-120"/>
              </a:rPr>
              <a:t>）。</a:t>
            </a:r>
          </a:p>
          <a:p>
            <a:pPr marL="0" indent="0">
              <a:buFont typeface="Wingdings" panose="05000000000000000000" pitchFamily="2" charset="2"/>
              <a:buNone/>
            </a:pPr>
            <a:r>
              <a:rPr lang="en-US" altLang="zh-TW" sz="2000" dirty="0" smtClean="0">
                <a:solidFill>
                  <a:schemeClr val="tx2"/>
                </a:solidFill>
                <a:latin typeface="標楷體" panose="03000509000000000000" pitchFamily="65" charset="-120"/>
                <a:ea typeface="標楷體" panose="03000509000000000000" pitchFamily="65" charset="-120"/>
              </a:rPr>
              <a:t>3.setStartDelay()</a:t>
            </a:r>
          </a:p>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當執行</a:t>
            </a:r>
            <a:r>
              <a:rPr lang="en-US" altLang="zh-TW" sz="2000" dirty="0" smtClean="0">
                <a:solidFill>
                  <a:schemeClr val="tx2"/>
                </a:solidFill>
                <a:latin typeface="標楷體" panose="03000509000000000000" pitchFamily="65" charset="-120"/>
                <a:ea typeface="標楷體" panose="03000509000000000000" pitchFamily="65" charset="-120"/>
              </a:rPr>
              <a:t>start()</a:t>
            </a:r>
            <a:r>
              <a:rPr lang="zh-TW" altLang="en-US" sz="2000" dirty="0" smtClean="0">
                <a:solidFill>
                  <a:schemeClr val="tx2"/>
                </a:solidFill>
                <a:latin typeface="標楷體" panose="03000509000000000000" pitchFamily="65" charset="-120"/>
                <a:ea typeface="標楷體" panose="03000509000000000000" pitchFamily="65" charset="-120"/>
              </a:rPr>
              <a:t>之後，要延遲多少時間（以千分之一秒為單位）才開始播放動畫。</a:t>
            </a:r>
          </a:p>
          <a:p>
            <a:pPr marL="0" indent="0">
              <a:buFont typeface="Wingdings" panose="05000000000000000000" pitchFamily="2" charset="2"/>
              <a:buNone/>
            </a:pPr>
            <a:r>
              <a:rPr lang="en-US" altLang="zh-TW" sz="2000" dirty="0" smtClean="0">
                <a:solidFill>
                  <a:schemeClr val="tx2"/>
                </a:solidFill>
                <a:latin typeface="標楷體" panose="03000509000000000000" pitchFamily="65" charset="-120"/>
                <a:ea typeface="標楷體" panose="03000509000000000000" pitchFamily="65" charset="-120"/>
              </a:rPr>
              <a:t>4.setInterpolator</a:t>
            </a:r>
            <a:r>
              <a:rPr lang="en-US" altLang="zh-TW" sz="2000" dirty="0" smtClean="0">
                <a:solidFill>
                  <a:schemeClr val="tx2"/>
                </a:solidFill>
                <a:latin typeface="標楷體" panose="03000509000000000000" pitchFamily="65" charset="-120"/>
                <a:ea typeface="標楷體" panose="03000509000000000000" pitchFamily="65" charset="-120"/>
              </a:rPr>
              <a:t>()</a:t>
            </a:r>
          </a:p>
          <a:p>
            <a:pPr marL="0" indent="0">
              <a:buFont typeface="Wingdings" panose="05000000000000000000" pitchFamily="2" charset="2"/>
              <a:buNone/>
            </a:pPr>
            <a:r>
              <a:rPr lang="zh-TW" altLang="en-US" sz="2000" dirty="0" smtClean="0">
                <a:solidFill>
                  <a:schemeClr val="tx2"/>
                </a:solidFill>
                <a:latin typeface="標楷體" panose="03000509000000000000" pitchFamily="65" charset="-120"/>
                <a:ea typeface="標楷體" panose="03000509000000000000" pitchFamily="65" charset="-120"/>
              </a:rPr>
              <a:t>設定物體狀態的變化率和時間的關係，例如固定的變化率（</a:t>
            </a:r>
            <a:r>
              <a:rPr lang="en-US" altLang="zh-TW" sz="2000" dirty="0" smtClean="0">
                <a:solidFill>
                  <a:schemeClr val="tx2"/>
                </a:solidFill>
                <a:latin typeface="標楷體" panose="03000509000000000000" pitchFamily="65" charset="-120"/>
                <a:ea typeface="標楷體" panose="03000509000000000000" pitchFamily="65" charset="-120"/>
              </a:rPr>
              <a:t>linear interpolator</a:t>
            </a:r>
            <a:r>
              <a:rPr lang="zh-TW" altLang="en-US" sz="2000" dirty="0" smtClean="0">
                <a:solidFill>
                  <a:schemeClr val="tx2"/>
                </a:solidFill>
                <a:latin typeface="標楷體" panose="03000509000000000000" pitchFamily="65" charset="-120"/>
                <a:ea typeface="標楷體" panose="03000509000000000000" pitchFamily="65" charset="-120"/>
              </a:rPr>
              <a:t>），或是變化率會隨著時間變快（</a:t>
            </a:r>
            <a:r>
              <a:rPr lang="en-US" altLang="zh-TW" sz="2000" dirty="0" smtClean="0">
                <a:solidFill>
                  <a:schemeClr val="tx2"/>
                </a:solidFill>
                <a:latin typeface="標楷體" panose="03000509000000000000" pitchFamily="65" charset="-120"/>
                <a:ea typeface="標楷體" panose="03000509000000000000" pitchFamily="65" charset="-120"/>
              </a:rPr>
              <a:t>accelerate </a:t>
            </a:r>
            <a:r>
              <a:rPr lang="en-US" altLang="zh-TW" sz="2000" dirty="0" smtClean="0">
                <a:solidFill>
                  <a:schemeClr val="tx2"/>
                </a:solidFill>
                <a:latin typeface="標楷體" panose="03000509000000000000" pitchFamily="65" charset="-120"/>
                <a:ea typeface="標楷體" panose="03000509000000000000" pitchFamily="65" charset="-120"/>
              </a:rPr>
              <a:t>interpolator</a:t>
            </a:r>
            <a:r>
              <a:rPr lang="zh-TW" altLang="en-US" sz="2000" dirty="0" smtClean="0">
                <a:solidFill>
                  <a:schemeClr val="tx2"/>
                </a:solidFill>
                <a:latin typeface="標楷體" panose="03000509000000000000" pitchFamily="65" charset="-120"/>
                <a:ea typeface="標楷體" panose="03000509000000000000" pitchFamily="65" charset="-120"/>
              </a:rPr>
              <a:t>），</a:t>
            </a:r>
            <a:r>
              <a:rPr lang="en-US" altLang="zh-TW" sz="2000" dirty="0" smtClean="0">
                <a:solidFill>
                  <a:schemeClr val="tx2"/>
                </a:solidFill>
                <a:latin typeface="標楷體" panose="03000509000000000000" pitchFamily="65" charset="-120"/>
                <a:ea typeface="標楷體" panose="03000509000000000000" pitchFamily="65" charset="-120"/>
              </a:rPr>
              <a:t>Android</a:t>
            </a:r>
            <a:r>
              <a:rPr lang="zh-TW" altLang="en-US" sz="2000" dirty="0" smtClean="0">
                <a:solidFill>
                  <a:schemeClr val="tx2"/>
                </a:solidFill>
                <a:latin typeface="標楷體" panose="03000509000000000000" pitchFamily="65" charset="-120"/>
                <a:ea typeface="標楷體" panose="03000509000000000000" pitchFamily="65" charset="-120"/>
              </a:rPr>
              <a:t>提供許多不同的</a:t>
            </a:r>
            <a:r>
              <a:rPr lang="en-US" altLang="zh-TW" sz="2000" dirty="0" smtClean="0">
                <a:solidFill>
                  <a:schemeClr val="tx2"/>
                </a:solidFill>
                <a:latin typeface="標楷體" panose="03000509000000000000" pitchFamily="65" charset="-120"/>
                <a:ea typeface="標楷體" panose="03000509000000000000" pitchFamily="65" charset="-120"/>
              </a:rPr>
              <a:t>interpolator</a:t>
            </a:r>
            <a:r>
              <a:rPr lang="zh-TW" altLang="en-US" sz="2000" dirty="0" smtClean="0">
                <a:solidFill>
                  <a:schemeClr val="tx2"/>
                </a:solidFill>
                <a:latin typeface="標楷體" panose="03000509000000000000" pitchFamily="65" charset="-120"/>
                <a:ea typeface="標楷體" panose="03000509000000000000" pitchFamily="65" charset="-120"/>
              </a:rPr>
              <a:t>模式讓我們選用。</a:t>
            </a:r>
            <a:endParaRPr lang="zh-TW" altLang="en-US" sz="2000" dirty="0" smtClean="0">
              <a:solidFill>
                <a:schemeClr val="tx2"/>
              </a:solidFill>
              <a:latin typeface="標楷體" panose="03000509000000000000" pitchFamily="65" charset="-120"/>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505B77C7-BBD5-4359-AB31-87A074920DE5}" type="slidenum">
              <a:rPr kumimoji="0" lang="en-US" altLang="zh-TW" sz="1200">
                <a:latin typeface="Garamond" panose="02020404030301010803" pitchFamily="18" charset="0"/>
              </a:rPr>
              <a:pPr>
                <a:spcBef>
                  <a:spcPct val="0"/>
                </a:spcBef>
                <a:buClrTx/>
                <a:buSzTx/>
                <a:buFontTx/>
                <a:buNone/>
              </a:pPr>
              <a:t>71</a:t>
            </a:fld>
            <a:endParaRPr kumimoji="0" lang="en-US" altLang="zh-TW" sz="1200" dirty="0">
              <a:latin typeface="Garamond" panose="02020404030301010803" pitchFamily="18" charset="0"/>
            </a:endParaRPr>
          </a:p>
        </p:txBody>
      </p:sp>
      <p:sp>
        <p:nvSpPr>
          <p:cNvPr id="75779" name="Rectangle 4"/>
          <p:cNvSpPr>
            <a:spLocks noGrp="1" noChangeArrowheads="1"/>
          </p:cNvSpPr>
          <p:nvPr>
            <p:ph type="title"/>
          </p:nvPr>
        </p:nvSpPr>
        <p:spPr>
          <a:xfrm>
            <a:off x="381000" y="304800"/>
            <a:ext cx="8763000" cy="838200"/>
          </a:xfrm>
        </p:spPr>
        <p:txBody>
          <a:bodyPr/>
          <a:lstStyle/>
          <a:p>
            <a:pPr eaLnBrk="1" hangingPunct="1"/>
            <a:r>
              <a:rPr lang="zh-TW" altLang="zh-TW" sz="4000" dirty="0" smtClean="0">
                <a:ea typeface="標楷體" panose="03000509000000000000" pitchFamily="65" charset="-120"/>
              </a:rPr>
              <a:t>各種interpolator模式</a:t>
            </a:r>
            <a:endParaRPr lang="en-US" altLang="zh-TW" sz="4000" dirty="0" smtClean="0">
              <a:ea typeface="標楷體" panose="03000509000000000000" pitchFamily="65" charset="-120"/>
            </a:endParaRPr>
          </a:p>
        </p:txBody>
      </p:sp>
      <p:graphicFrame>
        <p:nvGraphicFramePr>
          <p:cNvPr id="7310" name="Group 142"/>
          <p:cNvGraphicFramePr>
            <a:graphicFrameLocks noGrp="1"/>
          </p:cNvGraphicFramePr>
          <p:nvPr/>
        </p:nvGraphicFramePr>
        <p:xfrm>
          <a:off x="1143000" y="1219200"/>
          <a:ext cx="6781800" cy="4800603"/>
        </p:xfrm>
        <a:graphic>
          <a:graphicData uri="http://schemas.openxmlformats.org/drawingml/2006/table">
            <a:tbl>
              <a:tblPr/>
              <a:tblGrid>
                <a:gridCol w="2381250">
                  <a:extLst>
                    <a:ext uri="{9D8B030D-6E8A-4147-A177-3AD203B41FA5}">
                      <a16:colId xmlns:a16="http://schemas.microsoft.com/office/drawing/2014/main" val="20000"/>
                    </a:ext>
                  </a:extLst>
                </a:gridCol>
                <a:gridCol w="4400550">
                  <a:extLst>
                    <a:ext uri="{9D8B030D-6E8A-4147-A177-3AD203B41FA5}">
                      <a16:colId xmlns:a16="http://schemas.microsoft.com/office/drawing/2014/main" val="20001"/>
                    </a:ext>
                  </a:extLst>
                </a:gridCol>
              </a:tblGrid>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Times New Roman" pitchFamily="18" charset="0"/>
                          <a:ea typeface="標楷體" pitchFamily="65" charset="-120"/>
                          <a:cs typeface="Times New Roman" pitchFamily="18" charset="0"/>
                        </a:rPr>
                        <a:t>Interpolator</a:t>
                      </a: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名稱</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說明</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LinearInterpolator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播放動畫時，物體狀態的變化速度為固定。</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AccelerateInterpolator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播放動畫時，物體狀態的變化速度愈來愈快。</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DecelerateInterpolator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播放動畫時，物體狀態的變化速度愈來愈慢。</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AccelerateDecelerateInterpolator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播放動畫時，物體狀態的變化速度從慢變快，再從快變慢，也就是在中間的時候變化最快。</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358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AnticipateInterpolator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播放動畫時，物體狀態的變化會先往反方向，再開始依照設定的方式改變，就像是選手起跑前會先往後退，再往前衝刺。</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OvershootInterpolator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動畫播放到最後的時候會衝過頭，然後再回到終點。</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0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AnticipateOvershootInterpolator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結合</a:t>
                      </a: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AnticipateInterpolator</a:t>
                      </a: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和</a:t>
                      </a: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OvershootInterpolator</a:t>
                      </a: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二種模式的特點。</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08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BounceInterpolator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動畫播放到終點的時候會反彈，就像是皮球掉到地板一樣，反彈幾次後才會停下來。</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97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CycleInterpolator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可以設定動畫重複播放的次數。</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127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13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400" b="0" i="0" u="none" strike="noStrike" cap="none" normalizeH="0" baseline="0" dirty="0" err="1" smtClean="0">
                          <a:ln>
                            <a:noFill/>
                          </a:ln>
                          <a:solidFill>
                            <a:schemeClr val="tx1"/>
                          </a:solidFill>
                          <a:effectLst/>
                          <a:latin typeface="Times New Roman" pitchFamily="18" charset="0"/>
                          <a:ea typeface="標楷體" pitchFamily="65" charset="-120"/>
                          <a:cs typeface="Times New Roman" pitchFamily="18" charset="0"/>
                        </a:rPr>
                        <a:t>TimeInterpolator</a:t>
                      </a:r>
                      <a:endParaRPr kumimoji="1" lang="en-US" altLang="zh-TW"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25400" cap="flat" cmpd="sng" algn="ctr">
                      <a:solidFill>
                        <a:srgbClr val="008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en-US" sz="1400" b="0" i="0" u="none" strike="noStrike" cap="none" normalizeH="0" baseline="0" dirty="0" smtClean="0">
                          <a:ln>
                            <a:noFill/>
                          </a:ln>
                          <a:solidFill>
                            <a:schemeClr val="tx1"/>
                          </a:solidFill>
                          <a:effectLst/>
                          <a:latin typeface="標楷體" pitchFamily="65" charset="-120"/>
                          <a:ea typeface="標楷體" pitchFamily="65" charset="-120"/>
                          <a:cs typeface="Times New Roman" pitchFamily="18" charset="0"/>
                        </a:rPr>
                        <a:t>可以讓我們自行設定物體狀態變化的方式。</a:t>
                      </a:r>
                      <a:endParaRPr kumimoji="1" lang="zh-TW" altLang="en-US" sz="1400" b="0" i="0" u="none" strike="noStrike" cap="none" normalizeH="0" baseline="0" dirty="0" smtClean="0">
                        <a:ln>
                          <a:noFill/>
                        </a:ln>
                        <a:solidFill>
                          <a:schemeClr val="tx1"/>
                        </a:solidFill>
                        <a:effectLst/>
                        <a:latin typeface="Arial" charset="0"/>
                        <a:ea typeface="標楷體" pitchFamily="65" charset="-120"/>
                        <a:cs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8000"/>
                      </a:solidFill>
                      <a:prstDash val="solid"/>
                      <a:miter lim="800000"/>
                      <a:headEnd type="none" w="med" len="med"/>
                      <a:tailEnd type="none" w="med" len="med"/>
                    </a:lnT>
                    <a:lnB w="25400" cap="flat" cmpd="sng" algn="ctr">
                      <a:solidFill>
                        <a:srgbClr val="008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390CD00-925C-4CFD-B3A7-07F1FFBF1728}" type="slidenum">
              <a:rPr kumimoji="0" lang="en-US" altLang="zh-TW" sz="1200">
                <a:latin typeface="Garamond" panose="02020404030301010803" pitchFamily="18" charset="0"/>
              </a:rPr>
              <a:pPr>
                <a:spcBef>
                  <a:spcPct val="0"/>
                </a:spcBef>
                <a:buClrTx/>
                <a:buSzTx/>
                <a:buFontTx/>
                <a:buNone/>
              </a:pPr>
              <a:t>72</a:t>
            </a:fld>
            <a:endParaRPr kumimoji="0" lang="en-US" altLang="zh-TW" sz="1200" dirty="0">
              <a:latin typeface="Garamond" panose="02020404030301010803" pitchFamily="18" charset="0"/>
            </a:endParaRPr>
          </a:p>
        </p:txBody>
      </p:sp>
      <p:sp>
        <p:nvSpPr>
          <p:cNvPr id="76803" name="Rectangle 4"/>
          <p:cNvSpPr>
            <a:spLocks noGrp="1" noChangeArrowheads="1"/>
          </p:cNvSpPr>
          <p:nvPr>
            <p:ph type="title"/>
          </p:nvPr>
        </p:nvSpPr>
        <p:spPr>
          <a:xfrm>
            <a:off x="381000" y="304800"/>
            <a:ext cx="8763000" cy="838200"/>
          </a:xfrm>
        </p:spPr>
        <p:txBody>
          <a:bodyPr/>
          <a:lstStyle/>
          <a:p>
            <a:pPr eaLnBrk="1" hangingPunct="1"/>
            <a:r>
              <a:rPr lang="zh-TW" altLang="zh-TW" sz="4000" dirty="0" smtClean="0">
                <a:ea typeface="標楷體" panose="03000509000000000000" pitchFamily="65" charset="-120"/>
              </a:rPr>
              <a:t>Property animation範例程式</a:t>
            </a:r>
            <a:endParaRPr lang="en-US" altLang="zh-TW" sz="4000" dirty="0" smtClean="0">
              <a:ea typeface="標楷體" panose="03000509000000000000" pitchFamily="65" charset="-120"/>
            </a:endParaRPr>
          </a:p>
        </p:txBody>
      </p:sp>
      <p:sp>
        <p:nvSpPr>
          <p:cNvPr id="76804" name="Rectangle 5"/>
          <p:cNvSpPr>
            <a:spLocks noGrp="1" noChangeArrowheads="1"/>
          </p:cNvSpPr>
          <p:nvPr>
            <p:ph type="body" idx="1"/>
          </p:nvPr>
        </p:nvSpPr>
        <p:spPr>
          <a:xfrm>
            <a:off x="533400" y="1295400"/>
            <a:ext cx="3810000" cy="5105400"/>
          </a:xfrm>
        </p:spPr>
        <p:txBody>
          <a:bodyPr/>
          <a:lstStyle/>
          <a:p>
            <a:pPr marL="0" indent="0"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建立一個套用在</a:t>
            </a:r>
            <a:r>
              <a:rPr lang="en-US" altLang="zh-TW" sz="2400" dirty="0" err="1" smtClean="0">
                <a:solidFill>
                  <a:schemeClr val="tx2"/>
                </a:solidFill>
                <a:ea typeface="標楷體" panose="03000509000000000000" pitchFamily="65" charset="-120"/>
              </a:rPr>
              <a:t>TextView</a:t>
            </a:r>
            <a:r>
              <a:rPr lang="zh-TW" altLang="en-US" sz="2400" dirty="0" smtClean="0">
                <a:solidFill>
                  <a:schemeClr val="tx2"/>
                </a:solidFill>
                <a:ea typeface="標楷體" panose="03000509000000000000" pitchFamily="65" charset="-120"/>
              </a:rPr>
              <a:t>元件的動畫程式，程式的執行畫面如右圖，其中有三個按鈕分別用來展示旋轉、改變</a:t>
            </a:r>
            <a:r>
              <a:rPr lang="en-US" altLang="zh-TW" sz="2400" dirty="0" smtClean="0">
                <a:solidFill>
                  <a:schemeClr val="tx2"/>
                </a:solidFill>
                <a:ea typeface="標楷體" panose="03000509000000000000" pitchFamily="65" charset="-120"/>
              </a:rPr>
              <a:t>Alpha</a:t>
            </a:r>
            <a:r>
              <a:rPr lang="zh-TW" altLang="en-US" sz="2400" dirty="0" smtClean="0">
                <a:solidFill>
                  <a:schemeClr val="tx2"/>
                </a:solidFill>
                <a:ea typeface="標楷體" panose="03000509000000000000" pitchFamily="65" charset="-120"/>
              </a:rPr>
              <a:t>值、和移動位置三種不同型態的動畫效果。</a:t>
            </a:r>
            <a:endParaRPr lang="en-US" altLang="zh-TW" sz="2400" dirty="0" smtClean="0">
              <a:solidFill>
                <a:schemeClr val="tx2"/>
              </a:solidFill>
              <a:ea typeface="標楷體" panose="03000509000000000000" pitchFamily="65" charset="-120"/>
            </a:endParaRPr>
          </a:p>
        </p:txBody>
      </p:sp>
      <p:pic>
        <p:nvPicPr>
          <p:cNvPr id="76805" name="Picture 8" descr="fig2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888" y="1524000"/>
            <a:ext cx="3033712"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5"/>
          <p:cNvSpPr txBox="1">
            <a:spLocks noChangeArrowheads="1"/>
          </p:cNvSpPr>
          <p:nvPr/>
        </p:nvSpPr>
        <p:spPr bwMode="auto">
          <a:xfrm>
            <a:off x="517525" y="4495800"/>
            <a:ext cx="50450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69988" indent="-1169988">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zh-TW" altLang="en-US" sz="2400" dirty="0">
                <a:solidFill>
                  <a:schemeClr val="tx2"/>
                </a:solidFill>
                <a:ea typeface="標楷體" panose="03000509000000000000" pitchFamily="65" charset="-120"/>
              </a:rPr>
              <a:t>步驟一：執行</a:t>
            </a:r>
            <a:r>
              <a:rPr lang="en-US" altLang="zh-TW" sz="2400" dirty="0">
                <a:solidFill>
                  <a:schemeClr val="tx2"/>
                </a:solidFill>
                <a:ea typeface="標楷體" panose="03000509000000000000" pitchFamily="65" charset="-120"/>
              </a:rPr>
              <a:t>Eclipse</a:t>
            </a:r>
            <a:r>
              <a:rPr lang="zh-TW" altLang="en-US" sz="2400" dirty="0">
                <a:solidFill>
                  <a:schemeClr val="tx2"/>
                </a:solidFill>
                <a:ea typeface="標楷體" panose="03000509000000000000" pitchFamily="65" charset="-120"/>
              </a:rPr>
              <a:t>新增一個</a:t>
            </a:r>
            <a:r>
              <a:rPr lang="en-US" altLang="zh-TW" sz="2400" dirty="0">
                <a:solidFill>
                  <a:schemeClr val="tx2"/>
                </a:solidFill>
                <a:ea typeface="標楷體" panose="03000509000000000000" pitchFamily="65" charset="-120"/>
              </a:rPr>
              <a:t>Android</a:t>
            </a:r>
            <a:r>
              <a:rPr lang="zh-TW" altLang="en-US" sz="2400" dirty="0">
                <a:solidFill>
                  <a:schemeClr val="tx2"/>
                </a:solidFill>
                <a:ea typeface="標楷體" panose="03000509000000000000" pitchFamily="65" charset="-120"/>
              </a:rPr>
              <a:t>程式專案。</a:t>
            </a:r>
          </a:p>
          <a:p>
            <a:pPr eaLnBrk="1" hangingPunct="1">
              <a:buFont typeface="Wingdings" panose="05000000000000000000" pitchFamily="2" charset="2"/>
              <a:buNone/>
            </a:pPr>
            <a:endParaRPr lang="zh-TW" altLang="en-US" sz="2400" dirty="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56588151-EC45-4DDA-ADE9-CD452A0F8DCB}" type="slidenum">
              <a:rPr kumimoji="0" lang="en-US" altLang="zh-TW" sz="1200">
                <a:latin typeface="Garamond" panose="02020404030301010803" pitchFamily="18" charset="0"/>
              </a:rPr>
              <a:pPr algn="r" eaLnBrk="1" hangingPunct="1">
                <a:spcBef>
                  <a:spcPct val="0"/>
                </a:spcBef>
                <a:buClrTx/>
                <a:buSzTx/>
                <a:buFontTx/>
                <a:buNone/>
              </a:pPr>
              <a:t>73</a:t>
            </a:fld>
            <a:endParaRPr kumimoji="0" lang="en-US" altLang="zh-TW" sz="1200" dirty="0">
              <a:latin typeface="Garamond" panose="02020404030301010803" pitchFamily="18" charset="0"/>
            </a:endParaRPr>
          </a:p>
        </p:txBody>
      </p:sp>
      <p:sp>
        <p:nvSpPr>
          <p:cNvPr id="77827" name="Rectangle 4"/>
          <p:cNvSpPr>
            <a:spLocks noGrp="1" noChangeArrowheads="1"/>
          </p:cNvSpPr>
          <p:nvPr>
            <p:ph type="title" idx="4294967295"/>
          </p:nvPr>
        </p:nvSpPr>
        <p:spPr>
          <a:xfrm>
            <a:off x="381000" y="228600"/>
            <a:ext cx="8763000" cy="838200"/>
          </a:xfrm>
        </p:spPr>
        <p:txBody>
          <a:bodyPr/>
          <a:lstStyle/>
          <a:p>
            <a:pPr eaLnBrk="1" hangingPunct="1"/>
            <a:r>
              <a:rPr lang="zh-TW" altLang="zh-TW" sz="3600" dirty="0" smtClean="0">
                <a:ea typeface="標楷體" panose="03000509000000000000" pitchFamily="65" charset="-120"/>
              </a:rPr>
              <a:t>Property animation範例程式</a:t>
            </a:r>
            <a:endParaRPr lang="en-US" altLang="zh-TW" sz="3600" dirty="0" smtClean="0">
              <a:ea typeface="標楷體" panose="03000509000000000000" pitchFamily="65" charset="-120"/>
            </a:endParaRPr>
          </a:p>
        </p:txBody>
      </p:sp>
      <p:sp>
        <p:nvSpPr>
          <p:cNvPr id="77828" name="Rectangle 5"/>
          <p:cNvSpPr>
            <a:spLocks noGrp="1" noChangeArrowheads="1"/>
          </p:cNvSpPr>
          <p:nvPr>
            <p:ph type="body" idx="4294967295"/>
          </p:nvPr>
        </p:nvSpPr>
        <p:spPr>
          <a:xfrm>
            <a:off x="533400" y="1905000"/>
            <a:ext cx="8382000" cy="5105400"/>
          </a:xfrm>
        </p:spPr>
        <p:txBody>
          <a:bodyPr/>
          <a:lstStyle/>
          <a:p>
            <a:pPr marL="1169988" indent="-1169988" eaLnBrk="1" hangingPunct="1">
              <a:lnSpc>
                <a:spcPct val="90000"/>
              </a:lnSpc>
              <a:buFont typeface="Wingdings" panose="05000000000000000000" pitchFamily="2" charset="2"/>
              <a:buNone/>
            </a:pPr>
            <a:r>
              <a:rPr lang="zh-TW" altLang="en-US" sz="2400" dirty="0" smtClean="0">
                <a:solidFill>
                  <a:schemeClr val="tx2"/>
                </a:solidFill>
                <a:ea typeface="標楷體" panose="03000509000000000000" pitchFamily="65" charset="-120"/>
              </a:rPr>
              <a:t>步驟三：開啟程式專案的「</a:t>
            </a:r>
            <a:r>
              <a:rPr lang="en-US" altLang="zh-TW" sz="2400" dirty="0" err="1" smtClean="0">
                <a:solidFill>
                  <a:schemeClr val="tx2"/>
                </a:solidFill>
                <a:ea typeface="標楷體" panose="03000509000000000000" pitchFamily="65" charset="-120"/>
              </a:rPr>
              <a:t>src</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套件名稱</a:t>
            </a:r>
            <a:r>
              <a:rPr lang="en-US" altLang="zh-TW" sz="2400" dirty="0" smtClean="0">
                <a:solidFill>
                  <a:schemeClr val="tx2"/>
                </a:solidFill>
                <a:ea typeface="標楷體" panose="03000509000000000000" pitchFamily="65" charset="-120"/>
              </a:rPr>
              <a:t>)</a:t>
            </a:r>
            <a:r>
              <a:rPr lang="zh-TW" altLang="en-US" sz="2400" dirty="0" smtClean="0">
                <a:solidFill>
                  <a:schemeClr val="tx2"/>
                </a:solidFill>
                <a:ea typeface="標楷體" panose="03000509000000000000" pitchFamily="65" charset="-120"/>
              </a:rPr>
              <a:t>」資料夾中的程式檔進行編輯，以下是「旋轉文字」按鈕的程式碼，完整的程式請參考光碟中的程式專案</a:t>
            </a:r>
            <a:r>
              <a:rPr lang="zh-TW" altLang="en-US" sz="1800" dirty="0" smtClean="0">
                <a:solidFill>
                  <a:schemeClr val="tx2"/>
                </a:solidFill>
                <a:ea typeface="標楷體" panose="03000509000000000000" pitchFamily="65" charset="-120"/>
              </a:rPr>
              <a:t>。</a:t>
            </a:r>
            <a:endParaRPr lang="zh-TW" altLang="en-US" sz="1800" dirty="0" smtClean="0">
              <a:solidFill>
                <a:schemeClr val="tx2"/>
              </a:solidFill>
              <a:ea typeface="標楷體" panose="03000509000000000000" pitchFamily="65" charset="-120"/>
            </a:endParaRPr>
          </a:p>
          <a:p>
            <a:pPr marL="1169988" indent="-1169988" eaLnBrk="1" hangingPunct="1">
              <a:lnSpc>
                <a:spcPct val="90000"/>
              </a:lnSpc>
              <a:spcBef>
                <a:spcPts val="600"/>
              </a:spcBef>
              <a:buFont typeface="Wingdings" panose="05000000000000000000" pitchFamily="2" charset="2"/>
              <a:buNone/>
            </a:pPr>
            <a:r>
              <a:rPr lang="en-US" altLang="zh-TW" sz="1600" dirty="0" smtClean="0">
                <a:solidFill>
                  <a:schemeClr val="tx2"/>
                </a:solidFill>
                <a:ea typeface="標楷體" panose="03000509000000000000" pitchFamily="65" charset="-120"/>
              </a:rPr>
              <a:t>private </a:t>
            </a:r>
            <a:r>
              <a:rPr lang="en-US" altLang="zh-TW" sz="1600" dirty="0" err="1" smtClean="0">
                <a:solidFill>
                  <a:schemeClr val="tx2"/>
                </a:solidFill>
                <a:ea typeface="標楷體" panose="03000509000000000000" pitchFamily="65" charset="-120"/>
              </a:rPr>
              <a:t>Button.OnClickListener</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btnRotateAnimOnClickLis</a:t>
            </a:r>
            <a:r>
              <a:rPr lang="en-US" altLang="zh-TW" sz="1600" dirty="0" smtClean="0">
                <a:solidFill>
                  <a:schemeClr val="tx2"/>
                </a:solidFill>
                <a:ea typeface="標楷體" panose="03000509000000000000" pitchFamily="65" charset="-120"/>
              </a:rPr>
              <a:t> = new </a:t>
            </a:r>
          </a:p>
          <a:p>
            <a:pPr marL="1169988" indent="-1169988" eaLnBrk="1" hangingPunct="1">
              <a:lnSpc>
                <a:spcPct val="90000"/>
              </a:lnSpc>
              <a:buFont typeface="Wingdings" panose="05000000000000000000" pitchFamily="2" charset="2"/>
              <a:buNone/>
            </a:pPr>
            <a:r>
              <a:rPr lang="en-US" altLang="zh-TW" sz="1600" dirty="0" err="1" smtClean="0">
                <a:solidFill>
                  <a:schemeClr val="tx2"/>
                </a:solidFill>
                <a:ea typeface="標楷體" panose="03000509000000000000" pitchFamily="65" charset="-120"/>
              </a:rPr>
              <a:t>Button.OnClickListener</a:t>
            </a:r>
            <a:r>
              <a:rPr lang="en-US" altLang="zh-TW" sz="1600" dirty="0" smtClean="0">
                <a:solidFill>
                  <a:schemeClr val="tx2"/>
                </a:solidFill>
                <a:ea typeface="標楷體" panose="03000509000000000000" pitchFamily="65" charset="-120"/>
              </a:rPr>
              <a:t>() {</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	public void </a:t>
            </a:r>
            <a:r>
              <a:rPr lang="en-US" altLang="zh-TW" sz="1600" dirty="0" err="1" smtClean="0">
                <a:solidFill>
                  <a:schemeClr val="tx2"/>
                </a:solidFill>
                <a:ea typeface="標楷體" panose="03000509000000000000" pitchFamily="65" charset="-120"/>
              </a:rPr>
              <a:t>onClick</a:t>
            </a:r>
            <a:r>
              <a:rPr lang="en-US" altLang="zh-TW" sz="1600" dirty="0" smtClean="0">
                <a:solidFill>
                  <a:schemeClr val="tx2"/>
                </a:solidFill>
                <a:ea typeface="標楷體" panose="03000509000000000000" pitchFamily="65" charset="-120"/>
              </a:rPr>
              <a:t>(View v) {</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ObjectAnimator</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animTxtRotate</a:t>
            </a:r>
            <a:r>
              <a:rPr lang="en-US" altLang="zh-TW" sz="1600" dirty="0" smtClean="0">
                <a:solidFill>
                  <a:schemeClr val="tx2"/>
                </a:solidFill>
                <a:ea typeface="標楷體" panose="03000509000000000000" pitchFamily="65" charset="-120"/>
              </a:rPr>
              <a:t> = </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ObjectAnimator.ofFloat</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mTxt</a:t>
            </a:r>
            <a:r>
              <a:rPr lang="en-US" altLang="zh-TW" sz="1600" dirty="0" smtClean="0">
                <a:solidFill>
                  <a:schemeClr val="tx2"/>
                </a:solidFill>
                <a:ea typeface="標楷體" panose="03000509000000000000" pitchFamily="65" charset="-120"/>
              </a:rPr>
              <a:t>, "rotation", 0, 360);</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animTxtRotate.setDuration</a:t>
            </a:r>
            <a:r>
              <a:rPr lang="en-US" altLang="zh-TW" sz="1600" dirty="0" smtClean="0">
                <a:solidFill>
                  <a:schemeClr val="tx2"/>
                </a:solidFill>
                <a:ea typeface="標楷體" panose="03000509000000000000" pitchFamily="65" charset="-120"/>
              </a:rPr>
              <a:t>(3000);</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animTxtRotate.setRepeatCount</a:t>
            </a:r>
            <a:r>
              <a:rPr lang="en-US" altLang="zh-TW" sz="1600" dirty="0" smtClean="0">
                <a:solidFill>
                  <a:schemeClr val="tx2"/>
                </a:solidFill>
                <a:ea typeface="標楷體" panose="03000509000000000000" pitchFamily="65" charset="-120"/>
              </a:rPr>
              <a:t>(1);</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animTxtRotate.setRepeatMode</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ObjectAnimator.REVERSE</a:t>
            </a:r>
            <a:r>
              <a:rPr lang="en-US" altLang="zh-TW" sz="1600" dirty="0" smtClean="0">
                <a:solidFill>
                  <a:schemeClr val="tx2"/>
                </a:solidFill>
                <a:ea typeface="標楷體" panose="03000509000000000000" pitchFamily="65" charset="-120"/>
              </a:rPr>
              <a:t>);</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animTxtRotate.setInterpolator</a:t>
            </a:r>
            <a:r>
              <a:rPr lang="en-US" altLang="zh-TW" sz="1600" dirty="0" smtClean="0">
                <a:solidFill>
                  <a:schemeClr val="tx2"/>
                </a:solidFill>
                <a:ea typeface="標楷體" panose="03000509000000000000" pitchFamily="65" charset="-120"/>
              </a:rPr>
              <a:t>(new  </a:t>
            </a:r>
            <a:r>
              <a:rPr lang="en-US" altLang="zh-TW" sz="1600" dirty="0" err="1" smtClean="0">
                <a:solidFill>
                  <a:schemeClr val="tx2"/>
                </a:solidFill>
                <a:ea typeface="標楷體" panose="03000509000000000000" pitchFamily="65" charset="-120"/>
              </a:rPr>
              <a:t>AccelerateDecelerateInterpolator</a:t>
            </a:r>
            <a:r>
              <a:rPr lang="en-US" altLang="zh-TW" sz="1600" dirty="0" smtClean="0">
                <a:solidFill>
                  <a:schemeClr val="tx2"/>
                </a:solidFill>
                <a:ea typeface="標楷體" panose="03000509000000000000" pitchFamily="65" charset="-120"/>
              </a:rPr>
              <a:t>());</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animTxtRotate.start</a:t>
            </a:r>
            <a:r>
              <a:rPr lang="en-US" altLang="zh-TW" sz="1600" dirty="0" smtClean="0">
                <a:solidFill>
                  <a:schemeClr val="tx2"/>
                </a:solidFill>
                <a:ea typeface="標楷體" panose="03000509000000000000" pitchFamily="65" charset="-120"/>
              </a:rPr>
              <a:t>();</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	}</a:t>
            </a:r>
          </a:p>
          <a:p>
            <a:pPr marL="1169988" indent="-1169988" eaLnBrk="1" hangingPunct="1">
              <a:lnSpc>
                <a:spcPct val="90000"/>
              </a:lnSpc>
              <a:buFont typeface="Wingdings" panose="05000000000000000000" pitchFamily="2" charset="2"/>
              <a:buNone/>
            </a:pPr>
            <a:r>
              <a:rPr lang="en-US" altLang="zh-TW" sz="1600" dirty="0" smtClean="0">
                <a:solidFill>
                  <a:schemeClr val="tx2"/>
                </a:solidFill>
                <a:ea typeface="標楷體" panose="03000509000000000000" pitchFamily="65" charset="-120"/>
              </a:rPr>
              <a:t>};</a:t>
            </a:r>
          </a:p>
          <a:p>
            <a:pPr marL="1169988" indent="-1169988" eaLnBrk="1" hangingPunct="1">
              <a:lnSpc>
                <a:spcPct val="90000"/>
              </a:lnSpc>
              <a:buFont typeface="Wingdings" panose="05000000000000000000" pitchFamily="2" charset="2"/>
              <a:buNone/>
            </a:pPr>
            <a:endParaRPr lang="zh-TW" altLang="en-US" sz="1600" dirty="0" smtClean="0">
              <a:solidFill>
                <a:schemeClr val="tx2"/>
              </a:solidFill>
              <a:ea typeface="標楷體" panose="03000509000000000000" pitchFamily="65" charset="-120"/>
            </a:endParaRPr>
          </a:p>
        </p:txBody>
      </p:sp>
      <p:sp>
        <p:nvSpPr>
          <p:cNvPr id="77829" name="Rectangle 5"/>
          <p:cNvSpPr txBox="1">
            <a:spLocks noChangeArrowheads="1"/>
          </p:cNvSpPr>
          <p:nvPr/>
        </p:nvSpPr>
        <p:spPr bwMode="auto">
          <a:xfrm>
            <a:off x="533400" y="838200"/>
            <a:ext cx="8077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69988" indent="-1169988">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zh-TW" altLang="en-US" sz="2400" dirty="0">
                <a:solidFill>
                  <a:schemeClr val="tx2"/>
                </a:solidFill>
                <a:ea typeface="標楷體" panose="03000509000000000000" pitchFamily="65" charset="-120"/>
              </a:rPr>
              <a:t>步驟二：開啟程式專案的</a:t>
            </a:r>
            <a:r>
              <a:rPr lang="en-US" altLang="zh-TW" sz="2400" dirty="0">
                <a:solidFill>
                  <a:schemeClr val="tx2"/>
                </a:solidFill>
                <a:ea typeface="標楷體" panose="03000509000000000000" pitchFamily="65" charset="-120"/>
              </a:rPr>
              <a:t>res/layout</a:t>
            </a:r>
            <a:r>
              <a:rPr lang="zh-TW" altLang="en-US" sz="2400" dirty="0">
                <a:solidFill>
                  <a:schemeClr val="tx2"/>
                </a:solidFill>
                <a:ea typeface="標楷體" panose="03000509000000000000" pitchFamily="65" charset="-120"/>
              </a:rPr>
              <a:t>資料夾中的介面佈局檔進行編輯，詳細內容請參考光碟中的程式專案。</a:t>
            </a:r>
          </a:p>
        </p:txBody>
      </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AAD0705-7DD2-4EE4-BD0F-025114CA25F2}" type="slidenum">
              <a:rPr kumimoji="0" lang="en-US" altLang="zh-TW" sz="1200">
                <a:latin typeface="Garamond" panose="02020404030301010803" pitchFamily="18" charset="0"/>
              </a:rPr>
              <a:pPr>
                <a:spcBef>
                  <a:spcPct val="0"/>
                </a:spcBef>
                <a:buClrTx/>
                <a:buSzTx/>
                <a:buFontTx/>
                <a:buNone/>
              </a:pPr>
              <a:t>74</a:t>
            </a:fld>
            <a:endParaRPr kumimoji="0" lang="en-US" altLang="zh-TW" sz="1200" dirty="0">
              <a:latin typeface="Garamond" panose="02020404030301010803" pitchFamily="18" charset="0"/>
            </a:endParaRPr>
          </a:p>
        </p:txBody>
      </p:sp>
      <p:sp>
        <p:nvSpPr>
          <p:cNvPr id="78851" name="Rectangle 17"/>
          <p:cNvSpPr>
            <a:spLocks noGrp="1" noChangeArrowheads="1"/>
          </p:cNvSpPr>
          <p:nvPr>
            <p:ph type="title"/>
          </p:nvPr>
        </p:nvSpPr>
        <p:spPr>
          <a:xfrm>
            <a:off x="1066800" y="2286000"/>
            <a:ext cx="7467600" cy="2514600"/>
          </a:xfrm>
          <a:noFill/>
        </p:spPr>
        <p:txBody>
          <a:bodyPr/>
          <a:lstStyle/>
          <a:p>
            <a:pPr marL="1528763" indent="-1528763" eaLnBrk="1" hangingPunct="1"/>
            <a:r>
              <a:rPr lang="zh-TW" altLang="en-US" sz="3900" dirty="0" smtClean="0">
                <a:solidFill>
                  <a:srgbClr val="0000FF"/>
                </a:solidFill>
                <a:ea typeface="標楷體" panose="03000509000000000000" pitchFamily="65" charset="-120"/>
              </a:rPr>
              <a:t>單元</a:t>
            </a:r>
            <a:r>
              <a:rPr lang="en-US" altLang="zh-TW" sz="3900" dirty="0" smtClean="0">
                <a:solidFill>
                  <a:srgbClr val="0000FF"/>
                </a:solidFill>
                <a:ea typeface="標楷體" panose="03000509000000000000" pitchFamily="65" charset="-120"/>
              </a:rPr>
              <a:t>24 </a:t>
            </a:r>
            <a:r>
              <a:rPr lang="en-US" altLang="en-US" sz="3900" dirty="0" smtClean="0">
                <a:solidFill>
                  <a:srgbClr val="0000FF"/>
                </a:solidFill>
                <a:ea typeface="標楷體" panose="03000509000000000000" pitchFamily="65" charset="-120"/>
              </a:rPr>
              <a:t>Property </a:t>
            </a:r>
            <a:r>
              <a:rPr lang="en-US" altLang="en-US" sz="3900" dirty="0" err="1" smtClean="0">
                <a:solidFill>
                  <a:srgbClr val="0000FF"/>
                </a:solidFill>
                <a:ea typeface="標楷體" panose="03000509000000000000" pitchFamily="65" charset="-120"/>
              </a:rPr>
              <a:t>Animation加上Listener成為動畫超人</a:t>
            </a:r>
            <a:endParaRPr lang="zh-TW" altLang="en-US" sz="3900" dirty="0" smtClean="0">
              <a:solidFill>
                <a:srgbClr val="0000FF"/>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E8C9C35-7C20-44C5-BA27-D52F0D78DB70}" type="slidenum">
              <a:rPr kumimoji="0" lang="en-US" altLang="zh-TW" sz="1200">
                <a:latin typeface="Garamond" panose="02020404030301010803" pitchFamily="18" charset="0"/>
              </a:rPr>
              <a:pPr>
                <a:spcBef>
                  <a:spcPct val="0"/>
                </a:spcBef>
                <a:buClrTx/>
                <a:buSzTx/>
                <a:buFontTx/>
                <a:buNone/>
              </a:pPr>
              <a:t>75</a:t>
            </a:fld>
            <a:endParaRPr kumimoji="0" lang="en-US" altLang="zh-TW" sz="1200" dirty="0">
              <a:latin typeface="Garamond" panose="02020404030301010803" pitchFamily="18" charset="0"/>
            </a:endParaRPr>
          </a:p>
        </p:txBody>
      </p:sp>
      <p:sp>
        <p:nvSpPr>
          <p:cNvPr id="79875"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使用</a:t>
            </a:r>
            <a:r>
              <a:rPr lang="en-US" altLang="zh-TW" sz="4000" dirty="0" err="1" smtClean="0">
                <a:ea typeface="標楷體" panose="03000509000000000000" pitchFamily="65" charset="-120"/>
              </a:rPr>
              <a:t>AnimatorSet</a:t>
            </a:r>
            <a:endParaRPr lang="en-US" altLang="zh-TW" sz="4000" dirty="0" smtClean="0">
              <a:ea typeface="標楷體" panose="03000509000000000000" pitchFamily="65" charset="-120"/>
            </a:endParaRPr>
          </a:p>
        </p:txBody>
      </p:sp>
      <p:sp>
        <p:nvSpPr>
          <p:cNvPr id="79876" name="Rectangle 5"/>
          <p:cNvSpPr>
            <a:spLocks noGrp="1" noChangeArrowheads="1"/>
          </p:cNvSpPr>
          <p:nvPr>
            <p:ph type="body" idx="1"/>
          </p:nvPr>
        </p:nvSpPr>
        <p:spPr>
          <a:xfrm>
            <a:off x="533400" y="1066800"/>
            <a:ext cx="8610600" cy="5334000"/>
          </a:xfrm>
        </p:spPr>
        <p:txBody>
          <a:bodyPr/>
          <a:lstStyle/>
          <a:p>
            <a:pPr marL="0" indent="0" eaLnBrk="1" hangingPunct="1">
              <a:buFont typeface="Wingdings" panose="05000000000000000000" pitchFamily="2" charset="2"/>
              <a:buNone/>
            </a:pPr>
            <a:r>
              <a:rPr lang="en-US" altLang="zh-TW" sz="2400" dirty="0" err="1" smtClean="0">
                <a:solidFill>
                  <a:schemeClr val="tx2"/>
                </a:solidFill>
                <a:ea typeface="標楷體" panose="03000509000000000000" pitchFamily="65" charset="-120"/>
              </a:rPr>
              <a:t>前面學過的</a:t>
            </a:r>
            <a:r>
              <a:rPr lang="en-US" altLang="en-US" sz="2400" dirty="0" err="1" smtClean="0">
                <a:solidFill>
                  <a:schemeClr val="tx2"/>
                </a:solidFill>
                <a:ea typeface="標楷體" panose="03000509000000000000" pitchFamily="65" charset="-120"/>
              </a:rPr>
              <a:t>ObjectAnimator</a:t>
            </a:r>
            <a:r>
              <a:rPr lang="en-US" altLang="zh-TW" sz="2400" dirty="0" err="1" smtClean="0">
                <a:solidFill>
                  <a:schemeClr val="tx2"/>
                </a:solidFill>
                <a:ea typeface="標楷體" panose="03000509000000000000" pitchFamily="65" charset="-120"/>
              </a:rPr>
              <a:t>物件</a:t>
            </a:r>
            <a:r>
              <a:rPr lang="zh-TW" altLang="en-US" sz="2400" dirty="0" smtClean="0">
                <a:solidFill>
                  <a:schemeClr val="tx2"/>
                </a:solidFill>
                <a:ea typeface="標楷體" panose="03000509000000000000" pitchFamily="65" charset="-120"/>
              </a:rPr>
              <a:t>可以建立單一動畫</a:t>
            </a:r>
            <a:r>
              <a:rPr lang="en-US" altLang="en-US" sz="2400" dirty="0" smtClean="0">
                <a:solidFill>
                  <a:schemeClr val="tx2"/>
                </a:solidFill>
                <a:ea typeface="標楷體" panose="03000509000000000000" pitchFamily="65" charset="-120"/>
              </a:rPr>
              <a:t>，可是如果建立多個ObjectAnimator動畫，要如何讓它們依序播放，甚至是同時播放呢？答案是使用AnimatorSet物件，它提供以下方法來設定動畫的播放順序：</a:t>
            </a:r>
          </a:p>
          <a:p>
            <a:pPr marL="0" indent="0" eaLnBrk="1" hangingPunct="1">
              <a:buFont typeface="Wingdings" panose="05000000000000000000" pitchFamily="2" charset="2"/>
              <a:buNone/>
            </a:pPr>
            <a:endParaRPr lang="en-US" altLang="en-US"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2400" dirty="0" smtClean="0">
                <a:solidFill>
                  <a:schemeClr val="tx2"/>
                </a:solidFill>
                <a:ea typeface="標楷體" panose="03000509000000000000" pitchFamily="65" charset="-120"/>
              </a:rPr>
              <a:t>1.	play(</a:t>
            </a:r>
            <a:r>
              <a:rPr lang="en-US" altLang="en-US" sz="2400" dirty="0" err="1" smtClean="0">
                <a:solidFill>
                  <a:schemeClr val="tx2"/>
                </a:solidFill>
                <a:ea typeface="標楷體" panose="03000509000000000000" pitchFamily="65" charset="-120"/>
              </a:rPr>
              <a:t>動畫對象</a:t>
            </a:r>
            <a:r>
              <a:rPr lang="en-US" altLang="en-US" sz="2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en-US" sz="2400" dirty="0" smtClean="0">
                <a:solidFill>
                  <a:schemeClr val="tx2"/>
                </a:solidFill>
                <a:ea typeface="標楷體" panose="03000509000000000000" pitchFamily="65" charset="-120"/>
              </a:rPr>
              <a:t>設定要播放的動畫對象，而是它會傳回一個AnimatorSet.Builder物件，這個物件可以讓我們進一步設定動畫物件之間的播放順序，它提供以下的方法：</a:t>
            </a:r>
          </a:p>
          <a:p>
            <a:pPr marL="0" indent="0" eaLnBrk="1" hangingPunct="1">
              <a:buFont typeface="Wingdings" panose="05000000000000000000" pitchFamily="2" charset="2"/>
              <a:buNone/>
            </a:pPr>
            <a:endParaRPr lang="en-US" altLang="en-US"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2400" dirty="0" smtClean="0">
                <a:solidFill>
                  <a:schemeClr val="tx2"/>
                </a:solidFill>
                <a:ea typeface="標楷體" panose="03000509000000000000" pitchFamily="65" charset="-120"/>
              </a:rPr>
              <a:t>before(</a:t>
            </a:r>
            <a:r>
              <a:rPr lang="en-US" altLang="en-US" sz="2400" dirty="0" err="1" smtClean="0">
                <a:solidFill>
                  <a:schemeClr val="tx2"/>
                </a:solidFill>
                <a:ea typeface="標楷體" panose="03000509000000000000" pitchFamily="65" charset="-120"/>
              </a:rPr>
              <a:t>動畫對象</a:t>
            </a:r>
            <a:r>
              <a:rPr lang="en-US" altLang="en-US" sz="2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en-US" sz="2400" dirty="0" smtClean="0">
                <a:solidFill>
                  <a:schemeClr val="tx2"/>
                </a:solidFill>
                <a:ea typeface="標楷體" panose="03000509000000000000" pitchFamily="65" charset="-120"/>
              </a:rPr>
              <a:t>after(</a:t>
            </a:r>
            <a:r>
              <a:rPr lang="en-US" altLang="en-US" sz="2400" dirty="0" err="1" smtClean="0">
                <a:solidFill>
                  <a:schemeClr val="tx2"/>
                </a:solidFill>
                <a:ea typeface="標楷體" panose="03000509000000000000" pitchFamily="65" charset="-120"/>
              </a:rPr>
              <a:t>動畫對象</a:t>
            </a:r>
            <a:r>
              <a:rPr lang="en-US" altLang="en-US" sz="2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en-US" sz="2400" dirty="0" smtClean="0">
                <a:solidFill>
                  <a:schemeClr val="tx2"/>
                </a:solidFill>
                <a:ea typeface="標楷體" panose="03000509000000000000" pitchFamily="65" charset="-120"/>
              </a:rPr>
              <a:t>with(</a:t>
            </a:r>
            <a:r>
              <a:rPr lang="en-US" altLang="en-US" sz="2400" dirty="0" err="1" smtClean="0">
                <a:solidFill>
                  <a:schemeClr val="tx2"/>
                </a:solidFill>
                <a:ea typeface="標楷體" panose="03000509000000000000" pitchFamily="65" charset="-120"/>
              </a:rPr>
              <a:t>動畫對象</a:t>
            </a:r>
            <a:r>
              <a:rPr lang="en-US" altLang="en-US" sz="2400" dirty="0" smtClean="0">
                <a:solidFill>
                  <a:schemeClr val="tx2"/>
                </a:solidFill>
                <a:ea typeface="標楷體" panose="03000509000000000000" pitchFamily="65" charset="-120"/>
              </a:rPr>
              <a:t>)</a:t>
            </a:r>
            <a:endParaRPr lang="en-US" altLang="en-US"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641DFA4B-E759-49DA-96CA-A8DAC9B78762}" type="slidenum">
              <a:rPr kumimoji="0" lang="en-US" altLang="zh-TW" sz="1200">
                <a:latin typeface="Garamond" panose="02020404030301010803" pitchFamily="18" charset="0"/>
              </a:rPr>
              <a:pPr algn="r" eaLnBrk="1" hangingPunct="1">
                <a:spcBef>
                  <a:spcPct val="0"/>
                </a:spcBef>
                <a:buClrTx/>
                <a:buSzTx/>
                <a:buFontTx/>
                <a:buNone/>
              </a:pPr>
              <a:t>76</a:t>
            </a:fld>
            <a:endParaRPr kumimoji="0" lang="en-US" altLang="zh-TW" sz="1200" dirty="0">
              <a:latin typeface="Garamond" panose="02020404030301010803" pitchFamily="18" charset="0"/>
            </a:endParaRPr>
          </a:p>
        </p:txBody>
      </p:sp>
      <p:sp>
        <p:nvSpPr>
          <p:cNvPr id="80899" name="Rectangle 4"/>
          <p:cNvSpPr>
            <a:spLocks noGrp="1" noChangeArrowheads="1"/>
          </p:cNvSpPr>
          <p:nvPr>
            <p:ph type="title" idx="4294967295"/>
          </p:nvPr>
        </p:nvSpPr>
        <p:spPr>
          <a:xfrm>
            <a:off x="381000" y="152400"/>
            <a:ext cx="8763000" cy="838200"/>
          </a:xfrm>
        </p:spPr>
        <p:txBody>
          <a:bodyPr/>
          <a:lstStyle/>
          <a:p>
            <a:pPr eaLnBrk="1" hangingPunct="1"/>
            <a:r>
              <a:rPr lang="zh-TW" altLang="en-US" sz="4000" dirty="0" smtClean="0">
                <a:ea typeface="標楷體" panose="03000509000000000000" pitchFamily="65" charset="-120"/>
              </a:rPr>
              <a:t>使用</a:t>
            </a:r>
            <a:r>
              <a:rPr lang="en-US" altLang="zh-TW" sz="4000" dirty="0" err="1" smtClean="0">
                <a:ea typeface="標楷體" panose="03000509000000000000" pitchFamily="65" charset="-120"/>
              </a:rPr>
              <a:t>AnimatorSet</a:t>
            </a:r>
            <a:endParaRPr lang="en-US" altLang="zh-TW" sz="4000" dirty="0" smtClean="0">
              <a:ea typeface="標楷體" panose="03000509000000000000" pitchFamily="65" charset="-120"/>
            </a:endParaRPr>
          </a:p>
        </p:txBody>
      </p:sp>
      <p:sp>
        <p:nvSpPr>
          <p:cNvPr id="80900" name="Rectangle 5"/>
          <p:cNvSpPr>
            <a:spLocks noGrp="1" noChangeArrowheads="1"/>
          </p:cNvSpPr>
          <p:nvPr>
            <p:ph type="body" idx="4294967295"/>
          </p:nvPr>
        </p:nvSpPr>
        <p:spPr>
          <a:xfrm>
            <a:off x="533400" y="914400"/>
            <a:ext cx="8610600" cy="5334000"/>
          </a:xfrm>
        </p:spPr>
        <p:txBody>
          <a:bodyPr/>
          <a:lstStyle/>
          <a:p>
            <a:pPr marL="0" indent="0" eaLnBrk="1" hangingPunct="1">
              <a:buFont typeface="Wingdings" panose="05000000000000000000" pitchFamily="2" charset="2"/>
              <a:buNone/>
            </a:pPr>
            <a:r>
              <a:rPr lang="en-US" altLang="en-US" sz="2400" dirty="0" err="1" smtClean="0">
                <a:solidFill>
                  <a:schemeClr val="tx2"/>
                </a:solidFill>
                <a:ea typeface="標楷體" panose="03000509000000000000" pitchFamily="65" charset="-120"/>
              </a:rPr>
              <a:t>假設A、B、C是三個已經建立好的ObjectAnimator動畫物件</a:t>
            </a:r>
            <a:r>
              <a:rPr lang="en-US" altLang="en-US" sz="2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zh-TW" sz="800" dirty="0" smtClean="0">
                <a:solidFill>
                  <a:schemeClr val="tx2"/>
                </a:solidFill>
                <a:ea typeface="標楷體" panose="03000509000000000000" pitchFamily="65" charset="-120"/>
              </a:rPr>
              <a:t/>
            </a:r>
            <a:br>
              <a:rPr lang="en-US" altLang="zh-TW" sz="800" dirty="0" smtClean="0">
                <a:solidFill>
                  <a:schemeClr val="tx2"/>
                </a:solidFill>
                <a:ea typeface="標楷體" panose="03000509000000000000" pitchFamily="65" charset="-120"/>
              </a:rPr>
            </a:br>
            <a:r>
              <a:rPr lang="en-US" altLang="en-US" sz="1800" dirty="0" err="1" smtClean="0">
                <a:solidFill>
                  <a:schemeClr val="tx2"/>
                </a:solidFill>
                <a:ea typeface="標楷體" panose="03000509000000000000" pitchFamily="65" charset="-120"/>
              </a:rPr>
              <a:t>AnimatorSet</a:t>
            </a:r>
            <a:r>
              <a:rPr lang="en-US" altLang="en-US" sz="1800" dirty="0" smtClean="0">
                <a:solidFill>
                  <a:schemeClr val="tx2"/>
                </a:solidFill>
                <a:ea typeface="標楷體" panose="03000509000000000000" pitchFamily="65" charset="-120"/>
              </a:rPr>
              <a:t> </a:t>
            </a:r>
            <a:r>
              <a:rPr lang="en-US" altLang="en-US" sz="1800" dirty="0" err="1" smtClean="0">
                <a:solidFill>
                  <a:schemeClr val="tx2"/>
                </a:solidFill>
                <a:ea typeface="標楷體" panose="03000509000000000000" pitchFamily="65" charset="-120"/>
              </a:rPr>
              <a:t>animSet</a:t>
            </a:r>
            <a:r>
              <a:rPr lang="en-US" altLang="en-US" sz="1800" dirty="0" smtClean="0">
                <a:solidFill>
                  <a:schemeClr val="tx2"/>
                </a:solidFill>
                <a:ea typeface="標楷體" panose="03000509000000000000" pitchFamily="65" charset="-120"/>
              </a:rPr>
              <a:t> = new </a:t>
            </a:r>
            <a:r>
              <a:rPr lang="en-US" altLang="en-US" sz="1800" dirty="0" err="1" smtClean="0">
                <a:solidFill>
                  <a:schemeClr val="tx2"/>
                </a:solidFill>
                <a:ea typeface="標楷體" panose="03000509000000000000" pitchFamily="65" charset="-120"/>
              </a:rPr>
              <a:t>AnimatorSet</a:t>
            </a:r>
            <a:r>
              <a:rPr lang="en-US" altLang="en-US" sz="18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(A).before(B);</a:t>
            </a: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(B).before(C);</a:t>
            </a: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animSet.start</a:t>
            </a:r>
            <a:r>
              <a:rPr lang="en-US" altLang="en-US" sz="1800" dirty="0" smtClean="0">
                <a:solidFill>
                  <a:schemeClr val="tx2"/>
                </a:solidFill>
                <a:ea typeface="標楷體" panose="03000509000000000000" pitchFamily="65" charset="-120"/>
              </a:rPr>
              <a:t>();</a:t>
            </a:r>
            <a:r>
              <a:rPr lang="en-US" altLang="zh-TW" sz="1800" dirty="0" smtClean="0">
                <a:solidFill>
                  <a:schemeClr val="tx2"/>
                </a:solidFill>
                <a:ea typeface="標楷體" panose="03000509000000000000" pitchFamily="65" charset="-120"/>
              </a:rPr>
              <a:t/>
            </a:r>
            <a:br>
              <a:rPr lang="en-US" altLang="zh-TW" sz="1800" dirty="0" smtClean="0">
                <a:solidFill>
                  <a:schemeClr val="tx2"/>
                </a:solidFill>
                <a:ea typeface="標楷體" panose="03000509000000000000" pitchFamily="65" charset="-120"/>
              </a:rPr>
            </a:b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2400" dirty="0" err="1" smtClean="0">
                <a:solidFill>
                  <a:schemeClr val="tx2"/>
                </a:solidFill>
                <a:ea typeface="標楷體" panose="03000509000000000000" pitchFamily="65" charset="-120"/>
              </a:rPr>
              <a:t>則播放動畫的順序為ABC，或者我們也可以寫成</a:t>
            </a:r>
            <a:endParaRPr lang="en-US" altLang="en-US"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(B).after(A);</a:t>
            </a: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(B).before(C);</a:t>
            </a:r>
          </a:p>
          <a:p>
            <a:pPr marL="0" indent="0" eaLnBrk="1" hangingPunct="1">
              <a:buFont typeface="Wingdings" panose="05000000000000000000" pitchFamily="2" charset="2"/>
              <a:buNone/>
            </a:pP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2400" dirty="0" err="1" smtClean="0">
                <a:solidFill>
                  <a:schemeClr val="tx2"/>
                </a:solidFill>
                <a:ea typeface="標楷體" panose="03000509000000000000" pitchFamily="65" charset="-120"/>
              </a:rPr>
              <a:t>同樣也是設定ABC的播放順序，也就是說before</a:t>
            </a:r>
            <a:r>
              <a:rPr lang="en-US" altLang="en-US" sz="2400" dirty="0" smtClean="0">
                <a:solidFill>
                  <a:schemeClr val="tx2"/>
                </a:solidFill>
                <a:ea typeface="標楷體" panose="03000509000000000000" pitchFamily="65" charset="-120"/>
              </a:rPr>
              <a:t>()</a:t>
            </a:r>
            <a:r>
              <a:rPr lang="en-US" altLang="en-US" sz="2400" dirty="0" err="1" smtClean="0">
                <a:solidFill>
                  <a:schemeClr val="tx2"/>
                </a:solidFill>
                <a:ea typeface="標楷體" panose="03000509000000000000" pitchFamily="65" charset="-120"/>
              </a:rPr>
              <a:t>和after</a:t>
            </a:r>
            <a:r>
              <a:rPr lang="en-US" altLang="en-US" sz="2400" dirty="0" smtClean="0">
                <a:solidFill>
                  <a:schemeClr val="tx2"/>
                </a:solidFill>
                <a:ea typeface="標楷體" panose="03000509000000000000" pitchFamily="65" charset="-120"/>
              </a:rPr>
              <a:t>()</a:t>
            </a:r>
            <a:r>
              <a:rPr lang="en-US" altLang="en-US" sz="2400" dirty="0" err="1" smtClean="0">
                <a:solidFill>
                  <a:schemeClr val="tx2"/>
                </a:solidFill>
                <a:ea typeface="標楷體" panose="03000509000000000000" pitchFamily="65" charset="-120"/>
              </a:rPr>
              <a:t>方法可以隨意搭配使用。至於with</a:t>
            </a:r>
            <a:r>
              <a:rPr lang="en-US" altLang="en-US" sz="2400" dirty="0" smtClean="0">
                <a:solidFill>
                  <a:schemeClr val="tx2"/>
                </a:solidFill>
                <a:ea typeface="標楷體" panose="03000509000000000000" pitchFamily="65" charset="-120"/>
              </a:rPr>
              <a:t>()</a:t>
            </a:r>
            <a:r>
              <a:rPr lang="en-US" altLang="en-US" sz="2400" dirty="0" err="1" smtClean="0">
                <a:solidFill>
                  <a:schemeClr val="tx2"/>
                </a:solidFill>
                <a:ea typeface="標楷體" panose="03000509000000000000" pitchFamily="65" charset="-120"/>
              </a:rPr>
              <a:t>請參考以下範例</a:t>
            </a:r>
            <a:r>
              <a:rPr lang="en-US" altLang="en-US" sz="2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(B).after(A);</a:t>
            </a: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(B).with(C);</a:t>
            </a:r>
          </a:p>
          <a:p>
            <a:pPr marL="0" indent="0" eaLnBrk="1" hangingPunct="1">
              <a:buFont typeface="Wingdings" panose="05000000000000000000" pitchFamily="2" charset="2"/>
              <a:buNone/>
            </a:pP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2400" dirty="0" err="1" smtClean="0">
                <a:solidFill>
                  <a:schemeClr val="tx2"/>
                </a:solidFill>
                <a:ea typeface="標楷體" panose="03000509000000000000" pitchFamily="65" charset="-120"/>
              </a:rPr>
              <a:t>會先播放A，然後再同時播放B和C</a:t>
            </a:r>
            <a:r>
              <a:rPr lang="en-US" altLang="en-US" sz="2400" dirty="0" smtClean="0">
                <a:solidFill>
                  <a:schemeClr val="tx2"/>
                </a:solidFill>
                <a:ea typeface="標楷體" panose="03000509000000000000" pitchFamily="65" charset="-120"/>
              </a:rPr>
              <a:t>。</a:t>
            </a:r>
            <a:endParaRPr lang="en-US" altLang="en-US"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05E52F0D-7DCB-4D4A-AC73-3687E96D7728}" type="slidenum">
              <a:rPr kumimoji="0" lang="en-US" altLang="zh-TW" sz="1200">
                <a:latin typeface="Garamond" panose="02020404030301010803" pitchFamily="18" charset="0"/>
              </a:rPr>
              <a:pPr algn="r" eaLnBrk="1" hangingPunct="1">
                <a:spcBef>
                  <a:spcPct val="0"/>
                </a:spcBef>
                <a:buClrTx/>
                <a:buSzTx/>
                <a:buFontTx/>
                <a:buNone/>
              </a:pPr>
              <a:t>77</a:t>
            </a:fld>
            <a:endParaRPr kumimoji="0" lang="en-US" altLang="zh-TW" sz="1200" dirty="0">
              <a:latin typeface="Garamond" panose="02020404030301010803" pitchFamily="18" charset="0"/>
            </a:endParaRPr>
          </a:p>
        </p:txBody>
      </p:sp>
      <p:sp>
        <p:nvSpPr>
          <p:cNvPr id="81923" name="Rectangle 4"/>
          <p:cNvSpPr>
            <a:spLocks noGrp="1" noChangeArrowheads="1"/>
          </p:cNvSpPr>
          <p:nvPr>
            <p:ph type="title" idx="4294967295"/>
          </p:nvPr>
        </p:nvSpPr>
        <p:spPr>
          <a:xfrm>
            <a:off x="381000" y="304800"/>
            <a:ext cx="8763000" cy="838200"/>
          </a:xfrm>
        </p:spPr>
        <p:txBody>
          <a:bodyPr/>
          <a:lstStyle/>
          <a:p>
            <a:pPr eaLnBrk="1" hangingPunct="1"/>
            <a:r>
              <a:rPr lang="zh-TW" altLang="en-US" sz="4000" dirty="0" smtClean="0">
                <a:ea typeface="標楷體" panose="03000509000000000000" pitchFamily="65" charset="-120"/>
              </a:rPr>
              <a:t>使用</a:t>
            </a:r>
            <a:r>
              <a:rPr lang="en-US" altLang="zh-TW" sz="4000" dirty="0" err="1" smtClean="0">
                <a:ea typeface="標楷體" panose="03000509000000000000" pitchFamily="65" charset="-120"/>
              </a:rPr>
              <a:t>AnimatorSet</a:t>
            </a:r>
            <a:endParaRPr lang="en-US" altLang="zh-TW" sz="4000" dirty="0" smtClean="0">
              <a:ea typeface="標楷體" panose="03000509000000000000" pitchFamily="65" charset="-120"/>
            </a:endParaRPr>
          </a:p>
        </p:txBody>
      </p:sp>
      <p:sp>
        <p:nvSpPr>
          <p:cNvPr id="81924" name="Rectangle 5"/>
          <p:cNvSpPr>
            <a:spLocks noGrp="1" noChangeArrowheads="1"/>
          </p:cNvSpPr>
          <p:nvPr>
            <p:ph type="body" idx="4294967295"/>
          </p:nvPr>
        </p:nvSpPr>
        <p:spPr>
          <a:xfrm>
            <a:off x="533400" y="1219200"/>
            <a:ext cx="8610600" cy="5181600"/>
          </a:xfrm>
        </p:spPr>
        <p:txBody>
          <a:bodyPr/>
          <a:lstStyle/>
          <a:p>
            <a:pPr marL="631825" indent="-631825" eaLnBrk="1" hangingPunct="1">
              <a:buFont typeface="Wingdings" panose="05000000000000000000" pitchFamily="2" charset="2"/>
              <a:buNone/>
            </a:pPr>
            <a:endParaRPr lang="en-US" altLang="en-US" sz="2400" dirty="0" smtClean="0">
              <a:solidFill>
                <a:schemeClr val="tx2"/>
              </a:solidFill>
              <a:ea typeface="標楷體" panose="03000509000000000000" pitchFamily="65" charset="-120"/>
            </a:endParaRPr>
          </a:p>
          <a:p>
            <a:pPr marL="631825" indent="-631825" eaLnBrk="1" hangingPunct="1">
              <a:buFont typeface="Wingdings" panose="05000000000000000000" pitchFamily="2" charset="2"/>
              <a:buNone/>
            </a:pPr>
            <a:r>
              <a:rPr lang="en-US" altLang="en-US" sz="2400" dirty="0" smtClean="0">
                <a:solidFill>
                  <a:schemeClr val="tx2"/>
                </a:solidFill>
                <a:ea typeface="標楷體" panose="03000509000000000000" pitchFamily="65" charset="-120"/>
              </a:rPr>
              <a:t>2.	</a:t>
            </a:r>
            <a:r>
              <a:rPr lang="en-US" altLang="en-US" sz="2400" dirty="0" err="1" smtClean="0">
                <a:solidFill>
                  <a:schemeClr val="tx2"/>
                </a:solidFill>
                <a:ea typeface="標楷體" panose="03000509000000000000" pitchFamily="65" charset="-120"/>
              </a:rPr>
              <a:t>playSequentially</a:t>
            </a:r>
            <a:r>
              <a:rPr lang="en-US" altLang="en-US" sz="2400" dirty="0" smtClean="0">
                <a:solidFill>
                  <a:schemeClr val="tx2"/>
                </a:solidFill>
                <a:ea typeface="標楷體" panose="03000509000000000000" pitchFamily="65" charset="-120"/>
              </a:rPr>
              <a:t>(</a:t>
            </a:r>
            <a:r>
              <a:rPr lang="en-US" altLang="en-US" sz="2400" dirty="0" err="1" smtClean="0">
                <a:solidFill>
                  <a:schemeClr val="tx2"/>
                </a:solidFill>
                <a:ea typeface="標楷體" panose="03000509000000000000" pitchFamily="65" charset="-120"/>
              </a:rPr>
              <a:t>動畫物件</a:t>
            </a:r>
            <a:r>
              <a:rPr lang="en-US" altLang="en-US" sz="2400" dirty="0" smtClean="0">
                <a:solidFill>
                  <a:schemeClr val="tx2"/>
                </a:solidFill>
                <a:ea typeface="標楷體" panose="03000509000000000000" pitchFamily="65" charset="-120"/>
              </a:rPr>
              <a:t>, </a:t>
            </a:r>
            <a:r>
              <a:rPr lang="en-US" altLang="en-US" sz="2400" dirty="0" err="1" smtClean="0">
                <a:solidFill>
                  <a:schemeClr val="tx2"/>
                </a:solidFill>
                <a:ea typeface="標楷體" panose="03000509000000000000" pitchFamily="65" charset="-120"/>
              </a:rPr>
              <a:t>動畫物件</a:t>
            </a:r>
            <a:r>
              <a:rPr lang="en-US" altLang="en-US" sz="2400" dirty="0" smtClean="0">
                <a:solidFill>
                  <a:schemeClr val="tx2"/>
                </a:solidFill>
                <a:ea typeface="標楷體" panose="03000509000000000000" pitchFamily="65" charset="-120"/>
              </a:rPr>
              <a:t>, …)</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en-US" sz="2400" dirty="0" err="1" smtClean="0">
                <a:solidFill>
                  <a:schemeClr val="tx2"/>
                </a:solidFill>
                <a:ea typeface="標楷體" panose="03000509000000000000" pitchFamily="65" charset="-120"/>
              </a:rPr>
              <a:t>依照列出的動畫物件順序播放</a:t>
            </a:r>
            <a:r>
              <a:rPr lang="en-US" altLang="en-US" sz="2400" dirty="0" smtClean="0">
                <a:solidFill>
                  <a:schemeClr val="tx2"/>
                </a:solidFill>
                <a:ea typeface="標楷體" panose="03000509000000000000" pitchFamily="65" charset="-120"/>
              </a:rPr>
              <a:t>。</a:t>
            </a:r>
          </a:p>
          <a:p>
            <a:pPr marL="631825" indent="-631825" eaLnBrk="1" hangingPunct="1">
              <a:buFont typeface="Wingdings" panose="05000000000000000000" pitchFamily="2" charset="2"/>
              <a:buNone/>
            </a:pPr>
            <a:endParaRPr lang="en-US" altLang="en-US" sz="2400" dirty="0" smtClean="0">
              <a:solidFill>
                <a:schemeClr val="tx2"/>
              </a:solidFill>
              <a:ea typeface="標楷體" panose="03000509000000000000" pitchFamily="65" charset="-120"/>
            </a:endParaRPr>
          </a:p>
          <a:p>
            <a:pPr marL="631825" indent="-631825" eaLnBrk="1" hangingPunct="1">
              <a:buFont typeface="Wingdings" panose="05000000000000000000" pitchFamily="2" charset="2"/>
              <a:buNone/>
            </a:pPr>
            <a:r>
              <a:rPr lang="en-US" altLang="en-US" sz="2400" dirty="0" smtClean="0">
                <a:solidFill>
                  <a:schemeClr val="tx2"/>
                </a:solidFill>
                <a:ea typeface="標楷體" panose="03000509000000000000" pitchFamily="65" charset="-120"/>
              </a:rPr>
              <a:t>3.	</a:t>
            </a:r>
            <a:r>
              <a:rPr lang="en-US" altLang="en-US" sz="2400" dirty="0" err="1" smtClean="0">
                <a:solidFill>
                  <a:schemeClr val="tx2"/>
                </a:solidFill>
                <a:ea typeface="標楷體" panose="03000509000000000000" pitchFamily="65" charset="-120"/>
              </a:rPr>
              <a:t>playTogether</a:t>
            </a:r>
            <a:r>
              <a:rPr lang="en-US" altLang="en-US" sz="2400" dirty="0" smtClean="0">
                <a:solidFill>
                  <a:schemeClr val="tx2"/>
                </a:solidFill>
                <a:ea typeface="標楷體" panose="03000509000000000000" pitchFamily="65" charset="-120"/>
              </a:rPr>
              <a:t>(</a:t>
            </a:r>
            <a:r>
              <a:rPr lang="en-US" altLang="en-US" sz="2400" dirty="0" err="1" smtClean="0">
                <a:solidFill>
                  <a:schemeClr val="tx2"/>
                </a:solidFill>
                <a:ea typeface="標楷體" panose="03000509000000000000" pitchFamily="65" charset="-120"/>
              </a:rPr>
              <a:t>動畫物件</a:t>
            </a:r>
            <a:r>
              <a:rPr lang="en-US" altLang="en-US" sz="2400" dirty="0" smtClean="0">
                <a:solidFill>
                  <a:schemeClr val="tx2"/>
                </a:solidFill>
                <a:ea typeface="標楷體" panose="03000509000000000000" pitchFamily="65" charset="-120"/>
              </a:rPr>
              <a:t>, </a:t>
            </a:r>
            <a:r>
              <a:rPr lang="en-US" altLang="en-US" sz="2400" dirty="0" err="1" smtClean="0">
                <a:solidFill>
                  <a:schemeClr val="tx2"/>
                </a:solidFill>
                <a:ea typeface="標楷體" panose="03000509000000000000" pitchFamily="65" charset="-120"/>
              </a:rPr>
              <a:t>動畫物件</a:t>
            </a:r>
            <a:r>
              <a:rPr lang="en-US" altLang="en-US" sz="2400" dirty="0" smtClean="0">
                <a:solidFill>
                  <a:schemeClr val="tx2"/>
                </a:solidFill>
                <a:ea typeface="標楷體" panose="03000509000000000000" pitchFamily="65" charset="-120"/>
              </a:rPr>
              <a:t>, …)</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en-US" sz="2400" dirty="0" err="1" smtClean="0">
                <a:solidFill>
                  <a:schemeClr val="tx2"/>
                </a:solidFill>
                <a:ea typeface="標楷體" panose="03000509000000000000" pitchFamily="65" charset="-120"/>
              </a:rPr>
              <a:t>同時播放列出的動畫物件</a:t>
            </a:r>
            <a:r>
              <a:rPr lang="en-US" altLang="en-US" sz="2400" dirty="0" smtClean="0">
                <a:solidFill>
                  <a:schemeClr val="tx2"/>
                </a:solidFill>
                <a:ea typeface="標楷體" panose="03000509000000000000" pitchFamily="65" charset="-120"/>
              </a:rPr>
              <a:t>。</a:t>
            </a:r>
          </a:p>
          <a:p>
            <a:pPr marL="631825" indent="-631825" eaLnBrk="1" hangingPunct="1">
              <a:buFont typeface="Wingdings" panose="05000000000000000000" pitchFamily="2" charset="2"/>
              <a:buNone/>
            </a:pPr>
            <a:endParaRPr lang="en-US" altLang="en-US" sz="2400" dirty="0" smtClean="0">
              <a:solidFill>
                <a:schemeClr val="tx2"/>
              </a:solidFill>
              <a:ea typeface="標楷體" panose="03000509000000000000" pitchFamily="65" charset="-120"/>
            </a:endParaRPr>
          </a:p>
          <a:p>
            <a:pPr marL="631825" indent="-631825" eaLnBrk="1" hangingPunct="1">
              <a:buFont typeface="Wingdings" panose="05000000000000000000" pitchFamily="2" charset="2"/>
              <a:buNone/>
            </a:pPr>
            <a:r>
              <a:rPr lang="en-US" altLang="en-US" sz="2400" dirty="0" smtClean="0">
                <a:solidFill>
                  <a:schemeClr val="tx2"/>
                </a:solidFill>
                <a:ea typeface="標楷體" panose="03000509000000000000" pitchFamily="65" charset="-120"/>
              </a:rPr>
              <a:t>4.	start()</a:t>
            </a:r>
            <a:r>
              <a:rPr lang="en-US" altLang="zh-TW" sz="2400" dirty="0" smtClean="0">
                <a:solidFill>
                  <a:schemeClr val="tx2"/>
                </a:solidFill>
                <a:ea typeface="標楷體" panose="03000509000000000000" pitchFamily="65" charset="-120"/>
              </a:rPr>
              <a:t/>
            </a:r>
            <a:br>
              <a:rPr lang="en-US" altLang="zh-TW" sz="2400" dirty="0" smtClean="0">
                <a:solidFill>
                  <a:schemeClr val="tx2"/>
                </a:solidFill>
                <a:ea typeface="標楷體" panose="03000509000000000000" pitchFamily="65" charset="-120"/>
              </a:rPr>
            </a:br>
            <a:r>
              <a:rPr lang="en-US" altLang="en-US" sz="2400" dirty="0" err="1" smtClean="0">
                <a:solidFill>
                  <a:schemeClr val="tx2"/>
                </a:solidFill>
                <a:ea typeface="標楷體" panose="03000509000000000000" pitchFamily="65" charset="-120"/>
              </a:rPr>
              <a:t>開始播放動畫</a:t>
            </a:r>
            <a:r>
              <a:rPr lang="en-US" altLang="en-US" sz="2400" dirty="0" smtClean="0">
                <a:solidFill>
                  <a:schemeClr val="tx2"/>
                </a:solidFill>
                <a:ea typeface="標楷體" panose="03000509000000000000" pitchFamily="65" charset="-120"/>
              </a:rPr>
              <a:t>。</a:t>
            </a:r>
            <a:endParaRPr lang="en-US" altLang="en-US"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19C2A874-F5D7-47D5-B313-02D32567351A}" type="slidenum">
              <a:rPr kumimoji="0" lang="en-US" altLang="zh-TW" sz="1200">
                <a:latin typeface="Garamond" panose="02020404030301010803" pitchFamily="18" charset="0"/>
              </a:rPr>
              <a:pPr algn="r" eaLnBrk="1" hangingPunct="1">
                <a:spcBef>
                  <a:spcPct val="0"/>
                </a:spcBef>
                <a:buClrTx/>
                <a:buSzTx/>
                <a:buFontTx/>
                <a:buNone/>
              </a:pPr>
              <a:t>78</a:t>
            </a:fld>
            <a:endParaRPr kumimoji="0" lang="en-US" altLang="zh-TW" sz="1200" dirty="0">
              <a:latin typeface="Garamond" panose="02020404030301010803" pitchFamily="18" charset="0"/>
            </a:endParaRPr>
          </a:p>
        </p:txBody>
      </p:sp>
      <p:sp>
        <p:nvSpPr>
          <p:cNvPr id="82947" name="Rectangle 4"/>
          <p:cNvSpPr>
            <a:spLocks noGrp="1" noChangeArrowheads="1"/>
          </p:cNvSpPr>
          <p:nvPr>
            <p:ph type="title" idx="4294967295"/>
          </p:nvPr>
        </p:nvSpPr>
        <p:spPr>
          <a:xfrm>
            <a:off x="381000" y="304800"/>
            <a:ext cx="8763000" cy="838200"/>
          </a:xfrm>
        </p:spPr>
        <p:txBody>
          <a:bodyPr/>
          <a:lstStyle/>
          <a:p>
            <a:pPr eaLnBrk="1" hangingPunct="1"/>
            <a:r>
              <a:rPr lang="zh-TW" altLang="en-US" sz="4000" dirty="0" smtClean="0">
                <a:ea typeface="標楷體" panose="03000509000000000000" pitchFamily="65" charset="-120"/>
              </a:rPr>
              <a:t>使用</a:t>
            </a:r>
            <a:r>
              <a:rPr lang="en-US" altLang="zh-TW" sz="4000" dirty="0" err="1" smtClean="0">
                <a:ea typeface="標楷體" panose="03000509000000000000" pitchFamily="65" charset="-120"/>
              </a:rPr>
              <a:t>AnimatorSet</a:t>
            </a:r>
            <a:endParaRPr lang="en-US" altLang="zh-TW" sz="4000" dirty="0" smtClean="0">
              <a:ea typeface="標楷體" panose="03000509000000000000" pitchFamily="65" charset="-120"/>
            </a:endParaRPr>
          </a:p>
        </p:txBody>
      </p:sp>
      <p:sp>
        <p:nvSpPr>
          <p:cNvPr id="82948" name="Rectangle 5"/>
          <p:cNvSpPr>
            <a:spLocks noGrp="1" noChangeArrowheads="1"/>
          </p:cNvSpPr>
          <p:nvPr>
            <p:ph type="body" idx="4294967295"/>
          </p:nvPr>
        </p:nvSpPr>
        <p:spPr>
          <a:xfrm>
            <a:off x="533400" y="1219200"/>
            <a:ext cx="8610600" cy="5181600"/>
          </a:xfrm>
        </p:spPr>
        <p:txBody>
          <a:bodyPr/>
          <a:lstStyle/>
          <a:p>
            <a:pPr marL="0" indent="0" eaLnBrk="1" hangingPunct="1">
              <a:buFont typeface="Wingdings" panose="05000000000000000000" pitchFamily="2" charset="2"/>
              <a:buNone/>
            </a:pPr>
            <a:r>
              <a:rPr lang="zh-TW" altLang="en-US" sz="2400" dirty="0" smtClean="0">
                <a:solidFill>
                  <a:schemeClr val="tx2"/>
                </a:solidFill>
                <a:ea typeface="標楷體" panose="03000509000000000000" pitchFamily="65" charset="-120"/>
              </a:rPr>
              <a:t>前</a:t>
            </a:r>
            <a:r>
              <a:rPr lang="en-US" altLang="en-US" sz="2400" dirty="0" smtClean="0">
                <a:solidFill>
                  <a:schemeClr val="tx2"/>
                </a:solidFill>
                <a:ea typeface="標楷體" panose="03000509000000000000" pitchFamily="65" charset="-120"/>
              </a:rPr>
              <a:t>一個單元建立的三個動畫animTxtRotate、animTxtAlpha和animTxtFalling為例，如果要讓它們依序播放可以使用下列程式碼：</a:t>
            </a:r>
          </a:p>
          <a:p>
            <a:pPr marL="0" indent="0" eaLnBrk="1" hangingPunct="1">
              <a:buFont typeface="Wingdings" panose="05000000000000000000" pitchFamily="2" charset="2"/>
              <a:buNone/>
            </a:pP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a:t>
            </a:r>
            <a:r>
              <a:rPr lang="en-US" altLang="en-US" sz="1800" dirty="0" err="1" smtClean="0">
                <a:solidFill>
                  <a:schemeClr val="tx2"/>
                </a:solidFill>
                <a:ea typeface="標楷體" panose="03000509000000000000" pitchFamily="65" charset="-120"/>
              </a:rPr>
              <a:t>animTxtRotate</a:t>
            </a:r>
            <a:r>
              <a:rPr lang="en-US" altLang="en-US" sz="1800" dirty="0" smtClean="0">
                <a:solidFill>
                  <a:schemeClr val="tx2"/>
                </a:solidFill>
                <a:ea typeface="標楷體" panose="03000509000000000000" pitchFamily="65" charset="-120"/>
              </a:rPr>
              <a:t>).before(</a:t>
            </a:r>
            <a:r>
              <a:rPr lang="en-US" altLang="en-US" sz="1800" dirty="0" err="1" smtClean="0">
                <a:solidFill>
                  <a:schemeClr val="tx2"/>
                </a:solidFill>
                <a:ea typeface="標楷體" panose="03000509000000000000" pitchFamily="65" charset="-120"/>
              </a:rPr>
              <a:t>animTxtAlpha</a:t>
            </a:r>
            <a:r>
              <a:rPr lang="en-US" altLang="en-US" sz="18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a:t>
            </a:r>
            <a:r>
              <a:rPr lang="en-US" altLang="en-US" sz="1800" dirty="0" err="1" smtClean="0">
                <a:solidFill>
                  <a:schemeClr val="tx2"/>
                </a:solidFill>
                <a:ea typeface="標楷體" panose="03000509000000000000" pitchFamily="65" charset="-120"/>
              </a:rPr>
              <a:t>animTxtAlpha</a:t>
            </a:r>
            <a:r>
              <a:rPr lang="en-US" altLang="en-US" sz="1800" dirty="0" smtClean="0">
                <a:solidFill>
                  <a:schemeClr val="tx2"/>
                </a:solidFill>
                <a:ea typeface="標楷體" panose="03000509000000000000" pitchFamily="65" charset="-120"/>
              </a:rPr>
              <a:t>).before(</a:t>
            </a:r>
            <a:r>
              <a:rPr lang="en-US" altLang="en-US" sz="1800" dirty="0" err="1" smtClean="0">
                <a:solidFill>
                  <a:schemeClr val="tx2"/>
                </a:solidFill>
                <a:ea typeface="標楷體" panose="03000509000000000000" pitchFamily="65" charset="-120"/>
              </a:rPr>
              <a:t>animTxtFalling</a:t>
            </a:r>
            <a:r>
              <a:rPr lang="en-US" altLang="en-US" sz="18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2400" dirty="0" err="1" smtClean="0">
                <a:solidFill>
                  <a:schemeClr val="tx2"/>
                </a:solidFill>
                <a:ea typeface="標楷體" panose="03000509000000000000" pitchFamily="65" charset="-120"/>
              </a:rPr>
              <a:t>或是直接使用playSequentially</a:t>
            </a:r>
            <a:r>
              <a:rPr lang="en-US" altLang="en-US" sz="2400" dirty="0" smtClean="0">
                <a:solidFill>
                  <a:schemeClr val="tx2"/>
                </a:solidFill>
                <a:ea typeface="標楷體" panose="03000509000000000000" pitchFamily="65" charset="-120"/>
              </a:rPr>
              <a:t>()</a:t>
            </a:r>
            <a:r>
              <a:rPr lang="en-US" altLang="en-US" sz="2400" dirty="0" err="1" smtClean="0">
                <a:solidFill>
                  <a:schemeClr val="tx2"/>
                </a:solidFill>
                <a:ea typeface="標楷體" panose="03000509000000000000" pitchFamily="65" charset="-120"/>
              </a:rPr>
              <a:t>方法寫成</a:t>
            </a:r>
            <a:endParaRPr lang="en-US" altLang="en-US" sz="24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animSet.playSequentially</a:t>
            </a:r>
            <a:r>
              <a:rPr lang="en-US" altLang="en-US" sz="1800" dirty="0" smtClean="0">
                <a:solidFill>
                  <a:schemeClr val="tx2"/>
                </a:solidFill>
                <a:ea typeface="標楷體" panose="03000509000000000000" pitchFamily="65" charset="-120"/>
              </a:rPr>
              <a:t>(</a:t>
            </a:r>
            <a:r>
              <a:rPr lang="en-US" altLang="en-US" sz="1800" dirty="0" err="1" smtClean="0">
                <a:solidFill>
                  <a:schemeClr val="tx2"/>
                </a:solidFill>
                <a:ea typeface="標楷體" panose="03000509000000000000" pitchFamily="65" charset="-120"/>
              </a:rPr>
              <a:t>animTxtRotate</a:t>
            </a:r>
            <a:r>
              <a:rPr lang="en-US" altLang="en-US" sz="1800" dirty="0" smtClean="0">
                <a:solidFill>
                  <a:schemeClr val="tx2"/>
                </a:solidFill>
                <a:ea typeface="標楷體" panose="03000509000000000000" pitchFamily="65" charset="-120"/>
              </a:rPr>
              <a:t>, </a:t>
            </a:r>
            <a:r>
              <a:rPr lang="en-US" altLang="en-US" sz="1800" dirty="0" err="1" smtClean="0">
                <a:solidFill>
                  <a:schemeClr val="tx2"/>
                </a:solidFill>
                <a:ea typeface="標楷體" panose="03000509000000000000" pitchFamily="65" charset="-120"/>
              </a:rPr>
              <a:t>animTxtAlph</a:t>
            </a:r>
            <a:r>
              <a:rPr lang="en-US" altLang="en-US" sz="1800" dirty="0" smtClean="0">
                <a:solidFill>
                  <a:schemeClr val="tx2"/>
                </a:solidFill>
                <a:ea typeface="標楷體" panose="03000509000000000000" pitchFamily="65" charset="-120"/>
              </a:rPr>
              <a:t>, </a:t>
            </a:r>
            <a:r>
              <a:rPr lang="en-US" altLang="en-US" sz="1800" dirty="0" err="1" smtClean="0">
                <a:solidFill>
                  <a:schemeClr val="tx2"/>
                </a:solidFill>
                <a:ea typeface="標楷體" panose="03000509000000000000" pitchFamily="65" charset="-120"/>
              </a:rPr>
              <a:t>animTxtFalling</a:t>
            </a:r>
            <a:r>
              <a:rPr lang="en-US" altLang="en-US" sz="18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2400" dirty="0" err="1" smtClean="0">
                <a:solidFill>
                  <a:schemeClr val="tx2"/>
                </a:solidFill>
                <a:ea typeface="標楷體" panose="03000509000000000000" pitchFamily="65" charset="-120"/>
              </a:rPr>
              <a:t>或者我們可以先同時撥放前二個動畫，再播放最後一個動畫如下</a:t>
            </a:r>
            <a:r>
              <a:rPr lang="en-US" altLang="en-US" sz="24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endParaRPr lang="en-US" altLang="en-US" sz="800" dirty="0" smtClean="0">
              <a:solidFill>
                <a:schemeClr val="tx2"/>
              </a:solidFill>
              <a:ea typeface="標楷體" panose="03000509000000000000" pitchFamily="65" charset="-120"/>
            </a:endParaRP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a:t>
            </a:r>
            <a:r>
              <a:rPr lang="en-US" altLang="en-US" sz="1800" dirty="0" err="1" smtClean="0">
                <a:solidFill>
                  <a:schemeClr val="tx2"/>
                </a:solidFill>
                <a:ea typeface="標楷體" panose="03000509000000000000" pitchFamily="65" charset="-120"/>
              </a:rPr>
              <a:t>animTxtRotate</a:t>
            </a:r>
            <a:r>
              <a:rPr lang="en-US" altLang="en-US" sz="1800" dirty="0" smtClean="0">
                <a:solidFill>
                  <a:schemeClr val="tx2"/>
                </a:solidFill>
                <a:ea typeface="標楷體" panose="03000509000000000000" pitchFamily="65" charset="-120"/>
              </a:rPr>
              <a:t>).with(</a:t>
            </a:r>
            <a:r>
              <a:rPr lang="en-US" altLang="en-US" sz="1800" dirty="0" err="1" smtClean="0">
                <a:solidFill>
                  <a:schemeClr val="tx2"/>
                </a:solidFill>
                <a:ea typeface="標楷體" panose="03000509000000000000" pitchFamily="65" charset="-120"/>
              </a:rPr>
              <a:t>animTxtAlpha</a:t>
            </a:r>
            <a:r>
              <a:rPr lang="en-US" altLang="en-US" sz="1800" dirty="0" smtClean="0">
                <a:solidFill>
                  <a:schemeClr val="tx2"/>
                </a:solidFill>
                <a:ea typeface="標楷體" panose="03000509000000000000" pitchFamily="65" charset="-120"/>
              </a:rPr>
              <a:t>);</a:t>
            </a:r>
          </a:p>
          <a:p>
            <a:pPr marL="0" indent="0" eaLnBrk="1" hangingPunct="1">
              <a:buFont typeface="Wingdings" panose="05000000000000000000" pitchFamily="2" charset="2"/>
              <a:buNone/>
            </a:pPr>
            <a:r>
              <a:rPr lang="en-US" altLang="en-US" sz="1800" dirty="0" err="1" smtClean="0">
                <a:solidFill>
                  <a:schemeClr val="tx2"/>
                </a:solidFill>
                <a:ea typeface="標楷體" panose="03000509000000000000" pitchFamily="65" charset="-120"/>
              </a:rPr>
              <a:t>animSet.play</a:t>
            </a:r>
            <a:r>
              <a:rPr lang="en-US" altLang="en-US" sz="1800" dirty="0" smtClean="0">
                <a:solidFill>
                  <a:schemeClr val="tx2"/>
                </a:solidFill>
                <a:ea typeface="標楷體" panose="03000509000000000000" pitchFamily="65" charset="-120"/>
              </a:rPr>
              <a:t>(</a:t>
            </a:r>
            <a:r>
              <a:rPr lang="en-US" altLang="en-US" sz="1800" dirty="0" err="1" smtClean="0">
                <a:solidFill>
                  <a:schemeClr val="tx2"/>
                </a:solidFill>
                <a:ea typeface="標楷體" panose="03000509000000000000" pitchFamily="65" charset="-120"/>
              </a:rPr>
              <a:t>animTxtFalling</a:t>
            </a:r>
            <a:r>
              <a:rPr lang="en-US" altLang="en-US" sz="1800" dirty="0" smtClean="0">
                <a:solidFill>
                  <a:schemeClr val="tx2"/>
                </a:solidFill>
                <a:ea typeface="標楷體" panose="03000509000000000000" pitchFamily="65" charset="-120"/>
              </a:rPr>
              <a:t>).after(</a:t>
            </a:r>
            <a:r>
              <a:rPr lang="en-US" altLang="en-US" sz="1800" dirty="0" err="1" smtClean="0">
                <a:solidFill>
                  <a:schemeClr val="tx2"/>
                </a:solidFill>
                <a:ea typeface="標楷體" panose="03000509000000000000" pitchFamily="65" charset="-120"/>
              </a:rPr>
              <a:t>animTxtAlpha</a:t>
            </a:r>
            <a:r>
              <a:rPr lang="en-US" altLang="en-US" sz="1800" dirty="0" smtClean="0">
                <a:solidFill>
                  <a:schemeClr val="tx2"/>
                </a:solidFill>
                <a:ea typeface="標楷體" panose="03000509000000000000" pitchFamily="65" charset="-120"/>
              </a:rPr>
              <a:t>);</a:t>
            </a:r>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9EB4017A-C60F-4EEB-9FA4-BFA323A17F25}" type="slidenum">
              <a:rPr kumimoji="0" lang="en-US" altLang="zh-TW" sz="1200">
                <a:latin typeface="Garamond" panose="02020404030301010803" pitchFamily="18" charset="0"/>
              </a:rPr>
              <a:pPr algn="r" eaLnBrk="1" hangingPunct="1">
                <a:spcBef>
                  <a:spcPct val="0"/>
                </a:spcBef>
                <a:buClrTx/>
                <a:buSzTx/>
                <a:buFontTx/>
                <a:buNone/>
              </a:pPr>
              <a:t>79</a:t>
            </a:fld>
            <a:endParaRPr kumimoji="0" lang="en-US" altLang="zh-TW" sz="1200" dirty="0">
              <a:latin typeface="Garamond" panose="02020404030301010803" pitchFamily="18" charset="0"/>
            </a:endParaRPr>
          </a:p>
        </p:txBody>
      </p:sp>
      <p:sp>
        <p:nvSpPr>
          <p:cNvPr id="83971" name="Rectangle 4"/>
          <p:cNvSpPr>
            <a:spLocks noGrp="1" noChangeArrowheads="1"/>
          </p:cNvSpPr>
          <p:nvPr>
            <p:ph type="title" idx="4294967295"/>
          </p:nvPr>
        </p:nvSpPr>
        <p:spPr>
          <a:xfrm>
            <a:off x="381000" y="304800"/>
            <a:ext cx="8763000" cy="838200"/>
          </a:xfrm>
        </p:spPr>
        <p:txBody>
          <a:bodyPr/>
          <a:lstStyle/>
          <a:p>
            <a:pPr eaLnBrk="1" hangingPunct="1"/>
            <a:r>
              <a:rPr lang="zh-TW" altLang="en-US" sz="4400" dirty="0" smtClean="0">
                <a:ea typeface="標楷體" panose="03000509000000000000" pitchFamily="65" charset="-120"/>
              </a:rPr>
              <a:t>加上動畫事件</a:t>
            </a:r>
            <a:r>
              <a:rPr lang="en-US" altLang="zh-TW" sz="4400" dirty="0" smtClean="0">
                <a:ea typeface="標楷體" panose="03000509000000000000" pitchFamily="65" charset="-120"/>
              </a:rPr>
              <a:t>Listener</a:t>
            </a:r>
            <a:endParaRPr lang="en-US" altLang="zh-TW" sz="4400" dirty="0" smtClean="0">
              <a:ea typeface="標楷體" panose="03000509000000000000" pitchFamily="65" charset="-120"/>
            </a:endParaRPr>
          </a:p>
        </p:txBody>
      </p:sp>
      <p:sp>
        <p:nvSpPr>
          <p:cNvPr id="83972" name="Rectangle 5"/>
          <p:cNvSpPr>
            <a:spLocks noGrp="1" noChangeArrowheads="1"/>
          </p:cNvSpPr>
          <p:nvPr>
            <p:ph type="body" idx="4294967295"/>
          </p:nvPr>
        </p:nvSpPr>
        <p:spPr>
          <a:xfrm>
            <a:off x="381000" y="1295400"/>
            <a:ext cx="8534400" cy="5105400"/>
          </a:xfrm>
        </p:spPr>
        <p:txBody>
          <a:bodyPr/>
          <a:lstStyle/>
          <a:p>
            <a:pPr marL="0" indent="0">
              <a:lnSpc>
                <a:spcPct val="80000"/>
              </a:lnSpc>
              <a:buFont typeface="Wingdings" panose="05000000000000000000" pitchFamily="2" charset="2"/>
              <a:buNone/>
            </a:pPr>
            <a:r>
              <a:rPr lang="zh-TW" altLang="en-US" sz="2800" dirty="0" smtClean="0">
                <a:solidFill>
                  <a:schemeClr val="tx2"/>
                </a:solidFill>
                <a:latin typeface="標楷體" panose="03000509000000000000" pitchFamily="65" charset="-120"/>
                <a:ea typeface="標楷體" panose="03000509000000000000" pitchFamily="65" charset="-120"/>
              </a:rPr>
              <a:t>從「事件」的觀點來看播放動畫這件事，從動畫開始播放到結束的過程中會經歷許多事件，包含開始（</a:t>
            </a:r>
            <a:r>
              <a:rPr lang="en-US" altLang="zh-TW" sz="2800" dirty="0" smtClean="0">
                <a:solidFill>
                  <a:schemeClr val="tx2"/>
                </a:solidFill>
                <a:latin typeface="標楷體" panose="03000509000000000000" pitchFamily="65" charset="-120"/>
                <a:ea typeface="標楷體" panose="03000509000000000000" pitchFamily="65" charset="-120"/>
              </a:rPr>
              <a:t>start</a:t>
            </a:r>
            <a:r>
              <a:rPr lang="zh-TW" altLang="en-US" sz="2800" dirty="0" smtClean="0">
                <a:solidFill>
                  <a:schemeClr val="tx2"/>
                </a:solidFill>
                <a:latin typeface="標楷體" panose="03000509000000000000" pitchFamily="65" charset="-120"/>
                <a:ea typeface="標楷體" panose="03000509000000000000" pitchFamily="65" charset="-120"/>
              </a:rPr>
              <a:t>）、畫面更新（</a:t>
            </a:r>
            <a:r>
              <a:rPr lang="en-US" altLang="zh-TW" sz="2800" dirty="0" smtClean="0">
                <a:solidFill>
                  <a:schemeClr val="tx2"/>
                </a:solidFill>
                <a:latin typeface="標楷體" panose="03000509000000000000" pitchFamily="65" charset="-120"/>
                <a:ea typeface="標楷體" panose="03000509000000000000" pitchFamily="65" charset="-120"/>
              </a:rPr>
              <a:t>update</a:t>
            </a:r>
            <a:r>
              <a:rPr lang="zh-TW" altLang="en-US" sz="2800" dirty="0" smtClean="0">
                <a:solidFill>
                  <a:schemeClr val="tx2"/>
                </a:solidFill>
                <a:latin typeface="標楷體" panose="03000509000000000000" pitchFamily="65" charset="-120"/>
                <a:ea typeface="標楷體" panose="03000509000000000000" pitchFamily="65" charset="-120"/>
              </a:rPr>
              <a:t>）、結束（</a:t>
            </a:r>
            <a:r>
              <a:rPr lang="en-US" altLang="zh-TW" sz="2800" dirty="0" smtClean="0">
                <a:solidFill>
                  <a:schemeClr val="tx2"/>
                </a:solidFill>
                <a:latin typeface="標楷體" panose="03000509000000000000" pitchFamily="65" charset="-120"/>
                <a:ea typeface="標楷體" panose="03000509000000000000" pitchFamily="65" charset="-120"/>
              </a:rPr>
              <a:t>end</a:t>
            </a:r>
            <a:r>
              <a:rPr lang="zh-TW" altLang="en-US" sz="2800" dirty="0" smtClean="0">
                <a:solidFill>
                  <a:schemeClr val="tx2"/>
                </a:solidFill>
                <a:latin typeface="標楷體" panose="03000509000000000000" pitchFamily="65" charset="-120"/>
                <a:ea typeface="標楷體" panose="03000509000000000000" pitchFamily="65" charset="-120"/>
              </a:rPr>
              <a:t>）、重複（</a:t>
            </a:r>
            <a:r>
              <a:rPr lang="en-US" altLang="zh-TW" sz="2800" dirty="0" smtClean="0">
                <a:solidFill>
                  <a:schemeClr val="tx2"/>
                </a:solidFill>
                <a:latin typeface="標楷體" panose="03000509000000000000" pitchFamily="65" charset="-120"/>
                <a:ea typeface="標楷體" panose="03000509000000000000" pitchFamily="65" charset="-120"/>
              </a:rPr>
              <a:t>repeat</a:t>
            </a:r>
            <a:r>
              <a:rPr lang="zh-TW" altLang="en-US" sz="2800" dirty="0" smtClean="0">
                <a:solidFill>
                  <a:schemeClr val="tx2"/>
                </a:solidFill>
                <a:latin typeface="標楷體" panose="03000509000000000000" pitchFamily="65" charset="-120"/>
                <a:ea typeface="標楷體" panose="03000509000000000000" pitchFamily="65" charset="-120"/>
              </a:rPr>
              <a:t>）和取消（</a:t>
            </a:r>
            <a:r>
              <a:rPr lang="en-US" altLang="zh-TW" sz="2800" dirty="0" smtClean="0">
                <a:solidFill>
                  <a:schemeClr val="tx2"/>
                </a:solidFill>
                <a:latin typeface="標楷體" panose="03000509000000000000" pitchFamily="65" charset="-120"/>
                <a:ea typeface="標楷體" panose="03000509000000000000" pitchFamily="65" charset="-120"/>
              </a:rPr>
              <a:t>cancel</a:t>
            </a:r>
            <a:r>
              <a:rPr lang="zh-TW" altLang="en-US" sz="2800" dirty="0" smtClean="0">
                <a:solidFill>
                  <a:schemeClr val="tx2"/>
                </a:solidFill>
                <a:latin typeface="標楷體" panose="03000509000000000000" pitchFamily="65" charset="-120"/>
                <a:ea typeface="標楷體" panose="03000509000000000000" pitchFamily="65" charset="-120"/>
              </a:rPr>
              <a:t>）。要得知這些動畫事件，可以利用</a:t>
            </a:r>
            <a:r>
              <a:rPr lang="en-US" altLang="zh-TW" sz="2800" dirty="0" err="1" smtClean="0">
                <a:solidFill>
                  <a:schemeClr val="tx2"/>
                </a:solidFill>
                <a:latin typeface="標楷體" panose="03000509000000000000" pitchFamily="65" charset="-120"/>
                <a:ea typeface="標楷體" panose="03000509000000000000" pitchFamily="65" charset="-120"/>
              </a:rPr>
              <a:t>ObjectAnimator</a:t>
            </a:r>
            <a:r>
              <a:rPr lang="zh-TW" altLang="en-US" sz="2800" dirty="0" smtClean="0">
                <a:solidFill>
                  <a:schemeClr val="tx2"/>
                </a:solidFill>
                <a:latin typeface="標楷體" panose="03000509000000000000" pitchFamily="65" charset="-120"/>
                <a:ea typeface="標楷體" panose="03000509000000000000" pitchFamily="65" charset="-120"/>
              </a:rPr>
              <a:t>的</a:t>
            </a:r>
            <a:r>
              <a:rPr lang="en-US" altLang="zh-TW" sz="2800" dirty="0" err="1" smtClean="0">
                <a:solidFill>
                  <a:schemeClr val="tx2"/>
                </a:solidFill>
                <a:latin typeface="標楷體" panose="03000509000000000000" pitchFamily="65" charset="-120"/>
                <a:ea typeface="標楷體" panose="03000509000000000000" pitchFamily="65" charset="-120"/>
              </a:rPr>
              <a:t>addListener</a:t>
            </a:r>
            <a:r>
              <a:rPr lang="en-US" altLang="zh-TW" sz="2800" dirty="0" smtClean="0">
                <a:solidFill>
                  <a:schemeClr val="tx2"/>
                </a:solidFill>
                <a:latin typeface="標楷體" panose="03000509000000000000" pitchFamily="65" charset="-120"/>
                <a:ea typeface="標楷體" panose="03000509000000000000" pitchFamily="65" charset="-120"/>
              </a:rPr>
              <a:t>()</a:t>
            </a:r>
            <a:r>
              <a:rPr lang="zh-TW" altLang="en-US" sz="2800" dirty="0" smtClean="0">
                <a:solidFill>
                  <a:schemeClr val="tx2"/>
                </a:solidFill>
                <a:latin typeface="標楷體" panose="03000509000000000000" pitchFamily="65" charset="-120"/>
                <a:ea typeface="標楷體" panose="03000509000000000000" pitchFamily="65" charset="-120"/>
              </a:rPr>
              <a:t>和</a:t>
            </a:r>
            <a:r>
              <a:rPr lang="en-US" altLang="zh-TW" sz="2800" dirty="0" err="1" smtClean="0">
                <a:solidFill>
                  <a:schemeClr val="tx2"/>
                </a:solidFill>
                <a:latin typeface="標楷體" panose="03000509000000000000" pitchFamily="65" charset="-120"/>
                <a:ea typeface="標楷體" panose="03000509000000000000" pitchFamily="65" charset="-120"/>
              </a:rPr>
              <a:t>addUpdateListener</a:t>
            </a:r>
            <a:r>
              <a:rPr lang="en-US" altLang="zh-TW" sz="2800" dirty="0" smtClean="0">
                <a:solidFill>
                  <a:schemeClr val="tx2"/>
                </a:solidFill>
                <a:latin typeface="標楷體" panose="03000509000000000000" pitchFamily="65" charset="-120"/>
                <a:ea typeface="標楷體" panose="03000509000000000000" pitchFamily="65" charset="-120"/>
              </a:rPr>
              <a:t>()</a:t>
            </a:r>
            <a:r>
              <a:rPr lang="zh-TW" altLang="en-US" sz="2800" dirty="0" smtClean="0">
                <a:solidFill>
                  <a:schemeClr val="tx2"/>
                </a:solidFill>
                <a:latin typeface="標楷體" panose="03000509000000000000" pitchFamily="65" charset="-120"/>
                <a:ea typeface="標楷體" panose="03000509000000000000" pitchFamily="65" charset="-120"/>
              </a:rPr>
              <a:t>方法加上事件</a:t>
            </a:r>
            <a:r>
              <a:rPr lang="en-US" altLang="zh-TW" sz="2800" dirty="0" smtClean="0">
                <a:solidFill>
                  <a:schemeClr val="tx2"/>
                </a:solidFill>
                <a:latin typeface="標楷體" panose="03000509000000000000" pitchFamily="65" charset="-120"/>
                <a:ea typeface="標楷體" panose="03000509000000000000" pitchFamily="65" charset="-120"/>
              </a:rPr>
              <a:t>listener</a:t>
            </a:r>
            <a:r>
              <a:rPr lang="zh-TW" altLang="en-US" sz="2800" dirty="0" smtClean="0">
                <a:solidFill>
                  <a:schemeClr val="tx2"/>
                </a:solidFill>
                <a:latin typeface="標楷體" panose="03000509000000000000" pitchFamily="65" charset="-120"/>
                <a:ea typeface="標楷體" panose="03000509000000000000" pitchFamily="65" charset="-120"/>
              </a:rPr>
              <a:t>（就像是幫</a:t>
            </a:r>
            <a:r>
              <a:rPr lang="en-US" altLang="zh-TW" sz="2800" dirty="0" smtClean="0">
                <a:solidFill>
                  <a:schemeClr val="tx2"/>
                </a:solidFill>
                <a:latin typeface="標楷體" panose="03000509000000000000" pitchFamily="65" charset="-120"/>
                <a:ea typeface="標楷體" panose="03000509000000000000" pitchFamily="65" charset="-120"/>
              </a:rPr>
              <a:t>Button</a:t>
            </a:r>
            <a:r>
              <a:rPr lang="zh-TW" altLang="en-US" sz="2800" dirty="0" smtClean="0">
                <a:solidFill>
                  <a:schemeClr val="tx2"/>
                </a:solidFill>
                <a:latin typeface="標楷體" panose="03000509000000000000" pitchFamily="65" charset="-120"/>
                <a:ea typeface="標楷體" panose="03000509000000000000" pitchFamily="65" charset="-120"/>
              </a:rPr>
              <a:t>對象加上</a:t>
            </a:r>
            <a:r>
              <a:rPr lang="en-US" altLang="zh-TW" sz="2800" dirty="0" err="1" smtClean="0">
                <a:solidFill>
                  <a:schemeClr val="tx2"/>
                </a:solidFill>
                <a:latin typeface="標楷體" panose="03000509000000000000" pitchFamily="65" charset="-120"/>
                <a:ea typeface="標楷體" panose="03000509000000000000" pitchFamily="65" charset="-120"/>
              </a:rPr>
              <a:t>OnClickListener</a:t>
            </a:r>
            <a:r>
              <a:rPr lang="zh-TW" altLang="en-US" sz="2800" dirty="0" smtClean="0">
                <a:solidFill>
                  <a:schemeClr val="tx2"/>
                </a:solidFill>
                <a:latin typeface="標楷體" panose="03000509000000000000" pitchFamily="65" charset="-120"/>
                <a:ea typeface="標楷體" panose="03000509000000000000" pitchFamily="65" charset="-120"/>
              </a:rPr>
              <a:t>一樣），這樣當發生所指定的事件時，就會執行其中的程式碼。</a:t>
            </a:r>
            <a:endParaRPr lang="en-US" altLang="zh-TW" sz="2800" dirty="0" smtClean="0">
              <a:solidFill>
                <a:schemeClr val="tx2"/>
              </a:solidFill>
              <a:latin typeface="標楷體" panose="03000509000000000000" pitchFamily="65" charset="-120"/>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FA875499-419E-45DD-96BA-7A7A3219D4B5}" type="slidenum">
              <a:rPr kumimoji="0" lang="en-US" altLang="zh-TW" sz="1200">
                <a:latin typeface="Garamond" panose="02020404030301010803" pitchFamily="18" charset="0"/>
              </a:rPr>
              <a:pPr>
                <a:spcBef>
                  <a:spcPct val="0"/>
                </a:spcBef>
                <a:buClrTx/>
                <a:buSzTx/>
                <a:buFontTx/>
                <a:buNone/>
              </a:pPr>
              <a:t>8</a:t>
            </a:fld>
            <a:endParaRPr kumimoji="0" lang="en-US" altLang="zh-TW" sz="1200" dirty="0">
              <a:latin typeface="Garamond" panose="02020404030301010803" pitchFamily="18" charset="0"/>
            </a:endParaRPr>
          </a:p>
        </p:txBody>
      </p:sp>
      <p:sp>
        <p:nvSpPr>
          <p:cNvPr id="11267" name="Rectangle 17"/>
          <p:cNvSpPr>
            <a:spLocks noGrp="1" noChangeArrowheads="1"/>
          </p:cNvSpPr>
          <p:nvPr>
            <p:ph type="title"/>
          </p:nvPr>
        </p:nvSpPr>
        <p:spPr>
          <a:xfrm>
            <a:off x="1066800" y="2286000"/>
            <a:ext cx="7467600" cy="2514600"/>
          </a:xfrm>
          <a:noFill/>
        </p:spPr>
        <p:txBody>
          <a:bodyPr/>
          <a:lstStyle/>
          <a:p>
            <a:pPr marL="1528763" indent="-1528763" eaLnBrk="1" hangingPunct="1"/>
            <a:r>
              <a:rPr lang="zh-TW" altLang="en-US" sz="3900" dirty="0" smtClean="0">
                <a:solidFill>
                  <a:srgbClr val="0000FF"/>
                </a:solidFill>
                <a:ea typeface="標楷體" panose="03000509000000000000" pitchFamily="65" charset="-120"/>
              </a:rPr>
              <a:t>單元</a:t>
            </a:r>
            <a:r>
              <a:rPr lang="en-US" altLang="zh-TW" sz="3900" dirty="0" smtClean="0">
                <a:solidFill>
                  <a:srgbClr val="0000FF"/>
                </a:solidFill>
                <a:ea typeface="標楷體" panose="03000509000000000000" pitchFamily="65" charset="-120"/>
              </a:rPr>
              <a:t>20 </a:t>
            </a:r>
            <a:r>
              <a:rPr lang="en-US" altLang="en-US" sz="3900" dirty="0" err="1" smtClean="0">
                <a:solidFill>
                  <a:srgbClr val="0000FF"/>
                </a:solidFill>
                <a:ea typeface="標楷體" panose="03000509000000000000" pitchFamily="65" charset="-120"/>
              </a:rPr>
              <a:t>Gallery、GridView和ImageSwitcher介面元件</a:t>
            </a:r>
            <a:endParaRPr lang="zh-TW" altLang="en-US" sz="3900" dirty="0" smtClean="0">
              <a:solidFill>
                <a:srgbClr val="0000FF"/>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0A49CCEF-EB10-4D04-9F7C-B79C88CBB691}" type="slidenum">
              <a:rPr kumimoji="0" lang="en-US" altLang="zh-TW" sz="1200">
                <a:latin typeface="Garamond" panose="02020404030301010803" pitchFamily="18" charset="0"/>
              </a:rPr>
              <a:pPr algn="r" eaLnBrk="1" hangingPunct="1">
                <a:spcBef>
                  <a:spcPct val="0"/>
                </a:spcBef>
                <a:buClrTx/>
                <a:buSzTx/>
                <a:buFontTx/>
                <a:buNone/>
              </a:pPr>
              <a:t>80</a:t>
            </a:fld>
            <a:endParaRPr kumimoji="0" lang="en-US" altLang="zh-TW" sz="1200" dirty="0">
              <a:latin typeface="Garamond" panose="02020404030301010803" pitchFamily="18" charset="0"/>
            </a:endParaRPr>
          </a:p>
        </p:txBody>
      </p:sp>
      <p:sp>
        <p:nvSpPr>
          <p:cNvPr id="84995" name="Rectangle 4"/>
          <p:cNvSpPr>
            <a:spLocks noGrp="1" noChangeArrowheads="1"/>
          </p:cNvSpPr>
          <p:nvPr>
            <p:ph type="title" idx="4294967295"/>
          </p:nvPr>
        </p:nvSpPr>
        <p:spPr>
          <a:xfrm>
            <a:off x="381000" y="304800"/>
            <a:ext cx="8763000" cy="838200"/>
          </a:xfrm>
        </p:spPr>
        <p:txBody>
          <a:bodyPr/>
          <a:lstStyle/>
          <a:p>
            <a:pPr eaLnBrk="1" hangingPunct="1"/>
            <a:r>
              <a:rPr lang="zh-TW" altLang="en-US" sz="4400" dirty="0" smtClean="0">
                <a:ea typeface="標楷體" panose="03000509000000000000" pitchFamily="65" charset="-120"/>
              </a:rPr>
              <a:t>加上動畫事件</a:t>
            </a:r>
            <a:r>
              <a:rPr lang="en-US" altLang="zh-TW" sz="4400" dirty="0" smtClean="0">
                <a:ea typeface="標楷體" panose="03000509000000000000" pitchFamily="65" charset="-120"/>
              </a:rPr>
              <a:t>Listener</a:t>
            </a:r>
            <a:endParaRPr lang="en-US" altLang="zh-TW" sz="4400" dirty="0" smtClean="0">
              <a:ea typeface="標楷體" panose="03000509000000000000" pitchFamily="65" charset="-120"/>
            </a:endParaRPr>
          </a:p>
        </p:txBody>
      </p:sp>
      <p:sp>
        <p:nvSpPr>
          <p:cNvPr id="84996" name="Rectangle 5"/>
          <p:cNvSpPr>
            <a:spLocks noGrp="1" noChangeArrowheads="1"/>
          </p:cNvSpPr>
          <p:nvPr>
            <p:ph type="body" idx="4294967295"/>
          </p:nvPr>
        </p:nvSpPr>
        <p:spPr>
          <a:xfrm>
            <a:off x="381000" y="1066800"/>
            <a:ext cx="8534400" cy="5334000"/>
          </a:xfrm>
        </p:spPr>
        <p:txBody>
          <a:bodyPr/>
          <a:lstStyle/>
          <a:p>
            <a:pPr marL="0" indent="0">
              <a:lnSpc>
                <a:spcPct val="80000"/>
              </a:lnSpc>
              <a:buFont typeface="Wingdings" panose="05000000000000000000" pitchFamily="2" charset="2"/>
              <a:buNone/>
            </a:pPr>
            <a:r>
              <a:rPr lang="zh-TW" altLang="zh-TW" sz="2400" dirty="0" smtClean="0">
                <a:solidFill>
                  <a:schemeClr val="tx2"/>
                </a:solidFill>
                <a:latin typeface="標楷體" panose="03000509000000000000" pitchFamily="65" charset="-120"/>
                <a:ea typeface="標楷體" panose="03000509000000000000" pitchFamily="65" charset="-120"/>
              </a:rPr>
              <a:t>addListener()的第一種用法：</a:t>
            </a:r>
          </a:p>
          <a:p>
            <a:pPr marL="0" indent="0">
              <a:lnSpc>
                <a:spcPct val="80000"/>
              </a:lnSpc>
              <a:buFont typeface="Wingdings" panose="05000000000000000000" pitchFamily="2" charset="2"/>
              <a:buNone/>
            </a:pPr>
            <a:endParaRPr lang="zh-TW" altLang="zh-TW" sz="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zh-TW" sz="1600" dirty="0" smtClean="0">
                <a:solidFill>
                  <a:schemeClr val="tx2"/>
                </a:solidFill>
                <a:latin typeface="標楷體" panose="03000509000000000000" pitchFamily="65" charset="-120"/>
                <a:ea typeface="標楷體" panose="03000509000000000000" pitchFamily="65" charset="-120"/>
              </a:rPr>
              <a:t>ObjectAnimator物件.addListener(new AnimatorListener(){</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@Override</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public void onAnimationCancel(Animator animation) {</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 TODO Auto-generated method stub</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@Override</a:t>
            </a:r>
          </a:p>
          <a:p>
            <a:pPr marL="827088" lvl="1" indent="-285750">
              <a:lnSpc>
                <a:spcPct val="80000"/>
              </a:lnSpc>
              <a:buFont typeface="Wingdings" panose="05000000000000000000" pitchFamily="2" charset="2"/>
              <a:buNone/>
            </a:pPr>
            <a:r>
              <a:rPr lang="zh-TW" altLang="en-US" sz="1400" dirty="0" smtClean="0">
                <a:solidFill>
                  <a:schemeClr val="tx2"/>
                </a:solidFill>
                <a:latin typeface="標楷體" panose="03000509000000000000" pitchFamily="65" charset="-120"/>
                <a:ea typeface="標楷體" panose="03000509000000000000" pitchFamily="65" charset="-120"/>
              </a:rPr>
              <a:t>	</a:t>
            </a:r>
            <a:r>
              <a:rPr lang="zh-TW" altLang="zh-TW" sz="1400" dirty="0" smtClean="0">
                <a:solidFill>
                  <a:schemeClr val="tx2"/>
                </a:solidFill>
                <a:latin typeface="標楷體" panose="03000509000000000000" pitchFamily="65" charset="-120"/>
                <a:ea typeface="標楷體" panose="03000509000000000000" pitchFamily="65" charset="-120"/>
              </a:rPr>
              <a:t>public void onAnimationEnd(Animator animation) {</a:t>
            </a:r>
          </a:p>
          <a:p>
            <a:pPr marL="827088" lvl="1" indent="-285750">
              <a:lnSpc>
                <a:spcPct val="80000"/>
              </a:lnSpc>
              <a:buFont typeface="Wingdings" panose="05000000000000000000" pitchFamily="2" charset="2"/>
              <a:buNone/>
            </a:pPr>
            <a:r>
              <a:rPr lang="zh-TW" altLang="en-US" sz="1400" dirty="0" smtClean="0">
                <a:solidFill>
                  <a:schemeClr val="tx2"/>
                </a:solidFill>
                <a:latin typeface="標楷體" panose="03000509000000000000" pitchFamily="65" charset="-120"/>
                <a:ea typeface="標楷體" panose="03000509000000000000" pitchFamily="65" charset="-120"/>
              </a:rPr>
              <a:t>			</a:t>
            </a:r>
            <a:r>
              <a:rPr lang="zh-TW" altLang="zh-TW" sz="1400" dirty="0" smtClean="0">
                <a:solidFill>
                  <a:schemeClr val="tx2"/>
                </a:solidFill>
                <a:latin typeface="標楷體" panose="03000509000000000000" pitchFamily="65" charset="-120"/>
                <a:ea typeface="標楷體" panose="03000509000000000000" pitchFamily="65" charset="-120"/>
              </a:rPr>
              <a:t>// TODO Auto-generated method stub</a:t>
            </a:r>
          </a:p>
          <a:p>
            <a:pPr marL="827088" lvl="1" indent="-285750">
              <a:lnSpc>
                <a:spcPct val="80000"/>
              </a:lnSpc>
              <a:buFont typeface="Wingdings" panose="05000000000000000000" pitchFamily="2" charset="2"/>
              <a:buNone/>
            </a:pPr>
            <a:r>
              <a:rPr lang="zh-TW" altLang="en-US" sz="1400" dirty="0" smtClean="0">
                <a:solidFill>
                  <a:schemeClr val="tx2"/>
                </a:solidFill>
                <a:latin typeface="標楷體" panose="03000509000000000000" pitchFamily="65" charset="-120"/>
                <a:ea typeface="標楷體" panose="03000509000000000000" pitchFamily="65" charset="-120"/>
              </a:rPr>
              <a:t>	</a:t>
            </a:r>
            <a:r>
              <a:rPr lang="zh-TW" altLang="zh-TW" sz="1400" dirty="0" smtClean="0">
                <a:solidFill>
                  <a:schemeClr val="tx2"/>
                </a:solidFill>
                <a:latin typeface="標楷體" panose="03000509000000000000" pitchFamily="65" charset="-120"/>
                <a:ea typeface="標楷體" panose="03000509000000000000" pitchFamily="65" charset="-120"/>
              </a:rPr>
              <a:t>}</a:t>
            </a:r>
          </a:p>
          <a:p>
            <a:pPr marL="0" indent="0">
              <a:lnSpc>
                <a:spcPct val="80000"/>
              </a:lnSpc>
              <a:buFont typeface="Wingdings" panose="05000000000000000000" pitchFamily="2" charset="2"/>
              <a:buNone/>
            </a:pPr>
            <a:endParaRPr lang="zh-TW" altLang="zh-TW" sz="16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@Override</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public void onAnimationRepeat(Animator animation) {</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 TODO Auto-generated method stub</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a:t>
            </a:r>
          </a:p>
          <a:p>
            <a:pPr marL="0" indent="0">
              <a:lnSpc>
                <a:spcPct val="80000"/>
              </a:lnSpc>
              <a:buFont typeface="Wingdings" panose="05000000000000000000" pitchFamily="2" charset="2"/>
              <a:buNone/>
            </a:pPr>
            <a:endParaRPr lang="zh-TW" altLang="zh-TW" sz="16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@Override</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public void onAnimationStart(Animator animation) {</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 TODO Auto-generated method stub</a:t>
            </a:r>
          </a:p>
          <a:p>
            <a:pPr marL="0" indent="0">
              <a:lnSpc>
                <a:spcPct val="80000"/>
              </a:lnSpc>
              <a:buFont typeface="Wingdings" panose="05000000000000000000" pitchFamily="2" charset="2"/>
              <a:buNone/>
            </a:pPr>
            <a:r>
              <a:rPr lang="zh-TW" altLang="en-US" sz="1600" dirty="0" smtClean="0">
                <a:solidFill>
                  <a:schemeClr val="tx2"/>
                </a:solidFill>
                <a:latin typeface="標楷體" panose="03000509000000000000" pitchFamily="65" charset="-120"/>
                <a:ea typeface="標楷體" panose="03000509000000000000" pitchFamily="65" charset="-120"/>
              </a:rPr>
              <a:t>	</a:t>
            </a:r>
            <a:r>
              <a:rPr lang="zh-TW" altLang="zh-TW" sz="1600" dirty="0" smtClean="0">
                <a:solidFill>
                  <a:schemeClr val="tx2"/>
                </a:solidFill>
                <a:latin typeface="標楷體" panose="03000509000000000000" pitchFamily="65" charset="-120"/>
                <a:ea typeface="標楷體" panose="03000509000000000000" pitchFamily="65" charset="-120"/>
              </a:rPr>
              <a:t>}</a:t>
            </a:r>
            <a:endParaRPr lang="zh-TW" altLang="en-US" sz="16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zh-TW" sz="1600" dirty="0" smtClean="0">
                <a:solidFill>
                  <a:schemeClr val="tx2"/>
                </a:solidFill>
                <a:latin typeface="標楷體" panose="03000509000000000000" pitchFamily="65" charset="-120"/>
                <a:ea typeface="標楷體" panose="03000509000000000000" pitchFamily="65" charset="-120"/>
              </a:rPr>
              <a:t>});</a:t>
            </a:r>
          </a:p>
        </p:txBody>
      </p:sp>
    </p:spTree>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C4804BB2-800B-40DF-A42F-F105152F8416}" type="slidenum">
              <a:rPr kumimoji="0" lang="en-US" altLang="zh-TW" sz="1200">
                <a:latin typeface="Garamond" panose="02020404030301010803" pitchFamily="18" charset="0"/>
              </a:rPr>
              <a:pPr algn="r" eaLnBrk="1" hangingPunct="1">
                <a:spcBef>
                  <a:spcPct val="0"/>
                </a:spcBef>
                <a:buClrTx/>
                <a:buSzTx/>
                <a:buFontTx/>
                <a:buNone/>
              </a:pPr>
              <a:t>81</a:t>
            </a:fld>
            <a:endParaRPr kumimoji="0" lang="en-US" altLang="zh-TW" sz="1200" dirty="0">
              <a:latin typeface="Garamond" panose="02020404030301010803" pitchFamily="18" charset="0"/>
            </a:endParaRPr>
          </a:p>
        </p:txBody>
      </p:sp>
      <p:sp>
        <p:nvSpPr>
          <p:cNvPr id="86019" name="Rectangle 4"/>
          <p:cNvSpPr>
            <a:spLocks noGrp="1" noChangeArrowheads="1"/>
          </p:cNvSpPr>
          <p:nvPr>
            <p:ph type="title" idx="4294967295"/>
          </p:nvPr>
        </p:nvSpPr>
        <p:spPr>
          <a:xfrm>
            <a:off x="381000" y="304800"/>
            <a:ext cx="8763000" cy="838200"/>
          </a:xfrm>
        </p:spPr>
        <p:txBody>
          <a:bodyPr/>
          <a:lstStyle/>
          <a:p>
            <a:pPr eaLnBrk="1" hangingPunct="1"/>
            <a:r>
              <a:rPr lang="zh-TW" altLang="en-US" sz="4400" dirty="0" smtClean="0">
                <a:ea typeface="標楷體" panose="03000509000000000000" pitchFamily="65" charset="-120"/>
              </a:rPr>
              <a:t>加上動畫事件</a:t>
            </a:r>
            <a:r>
              <a:rPr lang="en-US" altLang="zh-TW" sz="4400" dirty="0" smtClean="0">
                <a:ea typeface="標楷體" panose="03000509000000000000" pitchFamily="65" charset="-120"/>
              </a:rPr>
              <a:t>Listener</a:t>
            </a:r>
            <a:endParaRPr lang="en-US" altLang="zh-TW" sz="4400" dirty="0" smtClean="0">
              <a:ea typeface="標楷體" panose="03000509000000000000" pitchFamily="65" charset="-120"/>
            </a:endParaRPr>
          </a:p>
        </p:txBody>
      </p:sp>
      <p:sp>
        <p:nvSpPr>
          <p:cNvPr id="86020" name="Rectangle 5"/>
          <p:cNvSpPr>
            <a:spLocks noGrp="1" noChangeArrowheads="1"/>
          </p:cNvSpPr>
          <p:nvPr>
            <p:ph type="body" idx="4294967295"/>
          </p:nvPr>
        </p:nvSpPr>
        <p:spPr>
          <a:xfrm>
            <a:off x="381000" y="1066800"/>
            <a:ext cx="8534400" cy="5334000"/>
          </a:xfrm>
        </p:spPr>
        <p:txBody>
          <a:bodyPr/>
          <a:lstStyle/>
          <a:p>
            <a:pPr marL="0" indent="0">
              <a:lnSpc>
                <a:spcPct val="80000"/>
              </a:lnSpc>
              <a:buFont typeface="Wingdings" panose="05000000000000000000" pitchFamily="2" charset="2"/>
              <a:buNone/>
            </a:pPr>
            <a:r>
              <a:rPr lang="zh-TW" altLang="zh-TW" sz="2400" dirty="0" smtClean="0">
                <a:solidFill>
                  <a:schemeClr val="tx2"/>
                </a:solidFill>
                <a:latin typeface="標楷體" panose="03000509000000000000" pitchFamily="65" charset="-120"/>
                <a:ea typeface="標楷體" panose="03000509000000000000" pitchFamily="65" charset="-120"/>
              </a:rPr>
              <a:t>AnimatorListener是一個介面，規定我們要完成四個方法，這四個方法就是當動畫開始播放到結束的過程中所經歷的start、end、repeat和cancel四種事件，只要將程式碼寫在這四個方法中，它們就會在該時間點執行。但是有時候我們不一定會用到全部四種事件，因此還有一種比較簡短的格式如下：</a:t>
            </a:r>
          </a:p>
          <a:p>
            <a:pPr marL="0" indent="0">
              <a:lnSpc>
                <a:spcPct val="80000"/>
              </a:lnSpc>
              <a:buFont typeface="Wingdings" panose="05000000000000000000" pitchFamily="2" charset="2"/>
              <a:buNone/>
            </a:pPr>
            <a:endParaRPr lang="zh-TW" altLang="zh-TW" sz="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zh-TW" sz="1800" dirty="0" smtClean="0">
                <a:solidFill>
                  <a:schemeClr val="tx2"/>
                </a:solidFill>
                <a:latin typeface="標楷體" panose="03000509000000000000" pitchFamily="65" charset="-120"/>
                <a:ea typeface="標楷體" panose="03000509000000000000" pitchFamily="65" charset="-120"/>
              </a:rPr>
              <a:t>ObjectAnimator物件.addListener(new AnimatorListenerAdapter(){});</a:t>
            </a:r>
          </a:p>
          <a:p>
            <a:pPr marL="0" indent="0">
              <a:lnSpc>
                <a:spcPct val="80000"/>
              </a:lnSpc>
              <a:buFont typeface="Wingdings" panose="05000000000000000000" pitchFamily="2" charset="2"/>
              <a:buNone/>
            </a:pPr>
            <a:endParaRPr lang="zh-TW" altLang="zh-TW" sz="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zh-TW" sz="2400" dirty="0" smtClean="0">
                <a:solidFill>
                  <a:schemeClr val="tx2"/>
                </a:solidFill>
                <a:latin typeface="標楷體" panose="03000509000000000000" pitchFamily="65" charset="-120"/>
                <a:ea typeface="標楷體" panose="03000509000000000000" pitchFamily="65" charset="-120"/>
              </a:rPr>
              <a:t>也就是換成使用AnimatorListenerAdapter抽象類別，這樣我們就可以只寫出需要的事件即可，例如以下範例：</a:t>
            </a:r>
          </a:p>
          <a:p>
            <a:pPr marL="0" indent="0">
              <a:lnSpc>
                <a:spcPct val="80000"/>
              </a:lnSpc>
              <a:buFont typeface="Wingdings" panose="05000000000000000000" pitchFamily="2" charset="2"/>
              <a:buNone/>
            </a:pPr>
            <a:endParaRPr lang="zh-TW" altLang="zh-TW" sz="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zh-TW" sz="1800" dirty="0" smtClean="0">
                <a:solidFill>
                  <a:schemeClr val="tx2"/>
                </a:solidFill>
                <a:latin typeface="標楷體" panose="03000509000000000000" pitchFamily="65" charset="-120"/>
                <a:ea typeface="標楷體" panose="03000509000000000000" pitchFamily="65" charset="-120"/>
              </a:rPr>
              <a:t>ObjectAnimator物件.addListener(new AnimatorListenerAdapter(){</a:t>
            </a:r>
          </a:p>
          <a:p>
            <a:pPr marL="0" indent="0">
              <a:lnSpc>
                <a:spcPct val="80000"/>
              </a:lnSpc>
              <a:buFont typeface="Wingdings" panose="05000000000000000000" pitchFamily="2" charset="2"/>
              <a:buNone/>
            </a:pPr>
            <a:r>
              <a:rPr lang="zh-TW" altLang="zh-TW" sz="1800" dirty="0" smtClean="0">
                <a:solidFill>
                  <a:schemeClr val="tx2"/>
                </a:solidFill>
                <a:latin typeface="標楷體" panose="03000509000000000000" pitchFamily="65" charset="-120"/>
                <a:ea typeface="標楷體" panose="03000509000000000000" pitchFamily="65" charset="-120"/>
              </a:rPr>
              <a:t>@Override</a:t>
            </a:r>
          </a:p>
          <a:p>
            <a:pPr marL="0" indent="0">
              <a:lnSpc>
                <a:spcPct val="80000"/>
              </a:lnSpc>
              <a:buFont typeface="Wingdings" panose="05000000000000000000" pitchFamily="2" charset="2"/>
              <a:buNone/>
            </a:pPr>
            <a:r>
              <a:rPr lang="zh-TW" altLang="zh-TW" sz="1800" dirty="0" smtClean="0">
                <a:solidFill>
                  <a:schemeClr val="tx2"/>
                </a:solidFill>
                <a:latin typeface="標楷體" panose="03000509000000000000" pitchFamily="65" charset="-120"/>
                <a:ea typeface="標楷體" panose="03000509000000000000" pitchFamily="65" charset="-120"/>
              </a:rPr>
              <a:t>public void onAnimationEnd(Animator animation) {</a:t>
            </a:r>
          </a:p>
          <a:p>
            <a:pPr marL="0" indent="0">
              <a:lnSpc>
                <a:spcPct val="80000"/>
              </a:lnSpc>
              <a:buFont typeface="Wingdings" panose="05000000000000000000" pitchFamily="2" charset="2"/>
              <a:buNone/>
            </a:pPr>
            <a:r>
              <a:rPr lang="zh-TW" altLang="en-US" sz="1800" dirty="0" smtClean="0">
                <a:solidFill>
                  <a:schemeClr val="tx2"/>
                </a:solidFill>
                <a:latin typeface="標楷體" panose="03000509000000000000" pitchFamily="65" charset="-120"/>
                <a:ea typeface="標楷體" panose="03000509000000000000" pitchFamily="65" charset="-120"/>
              </a:rPr>
              <a:t>	</a:t>
            </a:r>
            <a:r>
              <a:rPr lang="zh-TW" altLang="zh-TW" sz="1800" dirty="0" smtClean="0">
                <a:solidFill>
                  <a:schemeClr val="tx2"/>
                </a:solidFill>
                <a:latin typeface="標楷體" panose="03000509000000000000" pitchFamily="65" charset="-120"/>
                <a:ea typeface="標楷體" panose="03000509000000000000" pitchFamily="65" charset="-120"/>
              </a:rPr>
              <a:t>// TODO Auto-generated method stub</a:t>
            </a:r>
          </a:p>
          <a:p>
            <a:pPr marL="0" indent="0">
              <a:lnSpc>
                <a:spcPct val="80000"/>
              </a:lnSpc>
              <a:buFont typeface="Wingdings" panose="05000000000000000000" pitchFamily="2" charset="2"/>
              <a:buNone/>
            </a:pPr>
            <a:r>
              <a:rPr lang="zh-TW" altLang="en-US" sz="1800" dirty="0" smtClean="0">
                <a:solidFill>
                  <a:schemeClr val="tx2"/>
                </a:solidFill>
                <a:latin typeface="標楷體" panose="03000509000000000000" pitchFamily="65" charset="-120"/>
                <a:ea typeface="標楷體" panose="03000509000000000000" pitchFamily="65" charset="-120"/>
              </a:rPr>
              <a:t>	</a:t>
            </a:r>
            <a:r>
              <a:rPr lang="zh-TW" altLang="zh-TW" sz="1800" dirty="0" smtClean="0">
                <a:solidFill>
                  <a:schemeClr val="tx2"/>
                </a:solidFill>
                <a:latin typeface="標楷體" panose="03000509000000000000" pitchFamily="65" charset="-120"/>
                <a:ea typeface="標楷體" panose="03000509000000000000" pitchFamily="65" charset="-120"/>
              </a:rPr>
              <a:t>super.onAnimationEnd(animation);</a:t>
            </a:r>
          </a:p>
          <a:p>
            <a:pPr marL="0" indent="0">
              <a:lnSpc>
                <a:spcPct val="80000"/>
              </a:lnSpc>
              <a:buFont typeface="Wingdings" panose="05000000000000000000" pitchFamily="2" charset="2"/>
              <a:buNone/>
            </a:pPr>
            <a:endParaRPr lang="zh-TW" altLang="zh-TW" sz="1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en-US" sz="1800" dirty="0" smtClean="0">
                <a:solidFill>
                  <a:schemeClr val="tx2"/>
                </a:solidFill>
                <a:latin typeface="標楷體" panose="03000509000000000000" pitchFamily="65" charset="-120"/>
                <a:ea typeface="標楷體" panose="03000509000000000000" pitchFamily="65" charset="-120"/>
              </a:rPr>
              <a:t>	</a:t>
            </a:r>
            <a:r>
              <a:rPr lang="zh-TW" altLang="zh-TW" sz="1800" dirty="0" smtClean="0">
                <a:solidFill>
                  <a:schemeClr val="tx2"/>
                </a:solidFill>
                <a:latin typeface="標楷體" panose="03000509000000000000" pitchFamily="65" charset="-120"/>
                <a:ea typeface="標楷體" panose="03000509000000000000" pitchFamily="65" charset="-120"/>
              </a:rPr>
              <a:t>// 以下加上自己的程式碼</a:t>
            </a:r>
          </a:p>
          <a:p>
            <a:pPr marL="0" indent="0">
              <a:lnSpc>
                <a:spcPct val="80000"/>
              </a:lnSpc>
              <a:buFont typeface="Wingdings" panose="05000000000000000000" pitchFamily="2" charset="2"/>
              <a:buNone/>
            </a:pPr>
            <a:r>
              <a:rPr lang="zh-TW" altLang="zh-TW" sz="1800" dirty="0" smtClean="0">
                <a:solidFill>
                  <a:schemeClr val="tx2"/>
                </a:solidFill>
                <a:latin typeface="標楷體" panose="03000509000000000000" pitchFamily="65" charset="-120"/>
                <a:ea typeface="標楷體" panose="03000509000000000000" pitchFamily="65" charset="-120"/>
              </a:rPr>
              <a:t>}</a:t>
            </a:r>
            <a:r>
              <a:rPr lang="zh-TW" altLang="zh-TW" sz="1800" dirty="0" smtClean="0">
                <a:solidFill>
                  <a:schemeClr val="tx2"/>
                </a:solidFill>
                <a:latin typeface="標楷體" panose="03000509000000000000" pitchFamily="65" charset="-120"/>
                <a:ea typeface="標楷體" panose="03000509000000000000" pitchFamily="65" charset="-120"/>
              </a:rPr>
              <a:t>});</a:t>
            </a:r>
          </a:p>
        </p:txBody>
      </p:sp>
    </p:spTree>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9D8C5194-B5C8-4AB7-AD10-6F88D8BC2B35}" type="slidenum">
              <a:rPr kumimoji="0" lang="en-US" altLang="zh-TW" sz="1200">
                <a:latin typeface="Garamond" panose="02020404030301010803" pitchFamily="18" charset="0"/>
              </a:rPr>
              <a:pPr algn="r" eaLnBrk="1" hangingPunct="1">
                <a:spcBef>
                  <a:spcPct val="0"/>
                </a:spcBef>
                <a:buClrTx/>
                <a:buSzTx/>
                <a:buFontTx/>
                <a:buNone/>
              </a:pPr>
              <a:t>82</a:t>
            </a:fld>
            <a:endParaRPr kumimoji="0" lang="en-US" altLang="zh-TW" sz="1200" dirty="0">
              <a:latin typeface="Garamond" panose="02020404030301010803" pitchFamily="18" charset="0"/>
            </a:endParaRPr>
          </a:p>
        </p:txBody>
      </p:sp>
      <p:sp>
        <p:nvSpPr>
          <p:cNvPr id="87043" name="Rectangle 4"/>
          <p:cNvSpPr>
            <a:spLocks noGrp="1" noChangeArrowheads="1"/>
          </p:cNvSpPr>
          <p:nvPr>
            <p:ph type="title" idx="4294967295"/>
          </p:nvPr>
        </p:nvSpPr>
        <p:spPr>
          <a:xfrm>
            <a:off x="381000" y="304800"/>
            <a:ext cx="8763000" cy="838200"/>
          </a:xfrm>
        </p:spPr>
        <p:txBody>
          <a:bodyPr/>
          <a:lstStyle/>
          <a:p>
            <a:pPr eaLnBrk="1" hangingPunct="1"/>
            <a:r>
              <a:rPr lang="zh-TW" altLang="en-US" sz="4400" dirty="0" smtClean="0">
                <a:ea typeface="標楷體" panose="03000509000000000000" pitchFamily="65" charset="-120"/>
              </a:rPr>
              <a:t>加上動畫事件</a:t>
            </a:r>
            <a:r>
              <a:rPr lang="en-US" altLang="zh-TW" sz="4400" dirty="0" smtClean="0">
                <a:ea typeface="標楷體" panose="03000509000000000000" pitchFamily="65" charset="-120"/>
              </a:rPr>
              <a:t>Listener</a:t>
            </a:r>
            <a:endParaRPr lang="en-US" altLang="zh-TW" sz="4400" dirty="0" smtClean="0">
              <a:ea typeface="標楷體" panose="03000509000000000000" pitchFamily="65" charset="-120"/>
            </a:endParaRPr>
          </a:p>
        </p:txBody>
      </p:sp>
      <p:sp>
        <p:nvSpPr>
          <p:cNvPr id="87044" name="Rectangle 5"/>
          <p:cNvSpPr>
            <a:spLocks noGrp="1" noChangeArrowheads="1"/>
          </p:cNvSpPr>
          <p:nvPr>
            <p:ph type="body" idx="4294967295"/>
          </p:nvPr>
        </p:nvSpPr>
        <p:spPr>
          <a:xfrm>
            <a:off x="381000" y="1066800"/>
            <a:ext cx="8534400" cy="5334000"/>
          </a:xfrm>
        </p:spPr>
        <p:txBody>
          <a:bodyPr/>
          <a:lstStyle/>
          <a:p>
            <a:pPr marL="0" indent="0">
              <a:lnSpc>
                <a:spcPct val="80000"/>
              </a:lnSpc>
              <a:buFont typeface="Wingdings" panose="05000000000000000000" pitchFamily="2" charset="2"/>
              <a:buNone/>
            </a:pPr>
            <a:r>
              <a:rPr lang="zh-TW" altLang="en-US" sz="2800" dirty="0" smtClean="0">
                <a:solidFill>
                  <a:schemeClr val="tx2"/>
                </a:solidFill>
                <a:latin typeface="標楷體" panose="03000509000000000000" pitchFamily="65" charset="-120"/>
                <a:ea typeface="標楷體" panose="03000509000000000000" pitchFamily="65" charset="-120"/>
              </a:rPr>
              <a:t>使用</a:t>
            </a:r>
            <a:r>
              <a:rPr lang="zh-TW" altLang="zh-TW" sz="2800" dirty="0" smtClean="0">
                <a:solidFill>
                  <a:schemeClr val="tx2"/>
                </a:solidFill>
                <a:latin typeface="標楷體" panose="03000509000000000000" pitchFamily="65" charset="-120"/>
                <a:ea typeface="標楷體" panose="03000509000000000000" pitchFamily="65" charset="-120"/>
              </a:rPr>
              <a:t>addUpdateListener()</a:t>
            </a:r>
            <a:r>
              <a:rPr lang="zh-TW" altLang="en-US" sz="2800" dirty="0" smtClean="0">
                <a:solidFill>
                  <a:schemeClr val="tx2"/>
                </a:solidFill>
                <a:latin typeface="標楷體" panose="03000509000000000000" pitchFamily="65" charset="-120"/>
                <a:ea typeface="標楷體" panose="03000509000000000000" pitchFamily="65" charset="-120"/>
              </a:rPr>
              <a:t>的方法：</a:t>
            </a:r>
            <a:endParaRPr lang="zh-TW" altLang="zh-TW" sz="2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endParaRPr lang="zh-TW" altLang="en-US" sz="2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zh-TW" sz="2800" dirty="0" smtClean="0">
                <a:solidFill>
                  <a:schemeClr val="tx2"/>
                </a:solidFill>
                <a:latin typeface="標楷體" panose="03000509000000000000" pitchFamily="65" charset="-120"/>
                <a:ea typeface="標楷體" panose="03000509000000000000" pitchFamily="65" charset="-120"/>
              </a:rPr>
              <a:t>它是利用AnimatorUpdateListener介面加入update事件的listener如下，在onAnimationUpdate()方法中的程式碼是當每一次動畫畫面要更新時會被執行。</a:t>
            </a:r>
          </a:p>
          <a:p>
            <a:pPr marL="0" indent="0">
              <a:lnSpc>
                <a:spcPct val="80000"/>
              </a:lnSpc>
              <a:buFont typeface="Wingdings" panose="05000000000000000000" pitchFamily="2" charset="2"/>
              <a:buNone/>
            </a:pPr>
            <a:endParaRPr lang="zh-TW" altLang="zh-TW" sz="2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zh-TW" sz="1800" dirty="0" smtClean="0">
                <a:solidFill>
                  <a:schemeClr val="tx2"/>
                </a:solidFill>
                <a:latin typeface="標楷體" panose="03000509000000000000" pitchFamily="65" charset="-120"/>
                <a:ea typeface="標楷體" panose="03000509000000000000" pitchFamily="65" charset="-120"/>
              </a:rPr>
              <a:t>ObjectAnimator物件.addUpdateListener(new AnimatorUpdateListener(){</a:t>
            </a:r>
          </a:p>
          <a:p>
            <a:pPr marL="0" indent="0">
              <a:lnSpc>
                <a:spcPct val="80000"/>
              </a:lnSpc>
              <a:buFont typeface="Wingdings" panose="05000000000000000000" pitchFamily="2" charset="2"/>
              <a:buNone/>
            </a:pPr>
            <a:r>
              <a:rPr lang="zh-TW" altLang="en-US" sz="1800" dirty="0" smtClean="0">
                <a:solidFill>
                  <a:schemeClr val="tx2"/>
                </a:solidFill>
                <a:latin typeface="標楷體" panose="03000509000000000000" pitchFamily="65" charset="-120"/>
                <a:ea typeface="標楷體" panose="03000509000000000000" pitchFamily="65" charset="-120"/>
              </a:rPr>
              <a:t>	</a:t>
            </a:r>
            <a:r>
              <a:rPr lang="zh-TW" altLang="zh-TW" sz="1800" dirty="0" smtClean="0">
                <a:solidFill>
                  <a:schemeClr val="tx2"/>
                </a:solidFill>
                <a:latin typeface="標楷體" panose="03000509000000000000" pitchFamily="65" charset="-120"/>
                <a:ea typeface="標楷體" panose="03000509000000000000" pitchFamily="65" charset="-120"/>
              </a:rPr>
              <a:t>@Override</a:t>
            </a:r>
          </a:p>
          <a:p>
            <a:pPr marL="0" indent="0">
              <a:lnSpc>
                <a:spcPct val="80000"/>
              </a:lnSpc>
              <a:buFont typeface="Wingdings" panose="05000000000000000000" pitchFamily="2" charset="2"/>
              <a:buNone/>
            </a:pPr>
            <a:r>
              <a:rPr lang="zh-TW" altLang="zh-TW" sz="1800" dirty="0" smtClean="0">
                <a:solidFill>
                  <a:schemeClr val="tx2"/>
                </a:solidFill>
                <a:latin typeface="標楷體" panose="03000509000000000000" pitchFamily="65" charset="-120"/>
                <a:ea typeface="標楷體" panose="03000509000000000000" pitchFamily="65" charset="-120"/>
              </a:rPr>
              <a:t>    </a:t>
            </a:r>
            <a:r>
              <a:rPr lang="zh-TW" altLang="en-US" sz="1800" dirty="0" smtClean="0">
                <a:solidFill>
                  <a:schemeClr val="tx2"/>
                </a:solidFill>
                <a:latin typeface="標楷體" panose="03000509000000000000" pitchFamily="65" charset="-120"/>
                <a:ea typeface="標楷體" panose="03000509000000000000" pitchFamily="65" charset="-120"/>
              </a:rPr>
              <a:t>	</a:t>
            </a:r>
            <a:r>
              <a:rPr lang="zh-TW" altLang="zh-TW" sz="1800" dirty="0" smtClean="0">
                <a:solidFill>
                  <a:schemeClr val="tx2"/>
                </a:solidFill>
                <a:latin typeface="標楷體" panose="03000509000000000000" pitchFamily="65" charset="-120"/>
                <a:ea typeface="標楷體" panose="03000509000000000000" pitchFamily="65" charset="-120"/>
              </a:rPr>
              <a:t>public void onAnimationUpdate(ValueAnimator animation) {</a:t>
            </a:r>
          </a:p>
          <a:p>
            <a:pPr marL="0" indent="0">
              <a:lnSpc>
                <a:spcPct val="80000"/>
              </a:lnSpc>
              <a:buFont typeface="Wingdings" panose="05000000000000000000" pitchFamily="2" charset="2"/>
              <a:buNone/>
            </a:pPr>
            <a:r>
              <a:rPr lang="zh-TW" altLang="zh-TW" sz="1800" dirty="0" smtClean="0">
                <a:solidFill>
                  <a:schemeClr val="tx2"/>
                </a:solidFill>
                <a:latin typeface="標楷體" panose="03000509000000000000" pitchFamily="65" charset="-120"/>
                <a:ea typeface="標楷體" panose="03000509000000000000" pitchFamily="65" charset="-120"/>
              </a:rPr>
              <a:t>        </a:t>
            </a:r>
            <a:r>
              <a:rPr lang="zh-TW" altLang="en-US" sz="1800" dirty="0" smtClean="0">
                <a:solidFill>
                  <a:schemeClr val="tx2"/>
                </a:solidFill>
                <a:latin typeface="標楷體" panose="03000509000000000000" pitchFamily="65" charset="-120"/>
                <a:ea typeface="標楷體" panose="03000509000000000000" pitchFamily="65" charset="-120"/>
              </a:rPr>
              <a:t>	</a:t>
            </a:r>
            <a:r>
              <a:rPr lang="zh-TW" altLang="zh-TW" sz="1800" dirty="0" smtClean="0">
                <a:solidFill>
                  <a:schemeClr val="tx2"/>
                </a:solidFill>
                <a:latin typeface="標楷體" panose="03000509000000000000" pitchFamily="65" charset="-120"/>
                <a:ea typeface="標楷體" panose="03000509000000000000" pitchFamily="65" charset="-120"/>
              </a:rPr>
              <a:t>// TODO Auto-generated method stub</a:t>
            </a:r>
          </a:p>
          <a:p>
            <a:pPr marL="0" indent="0">
              <a:lnSpc>
                <a:spcPct val="80000"/>
              </a:lnSpc>
              <a:buFont typeface="Wingdings" panose="05000000000000000000" pitchFamily="2" charset="2"/>
              <a:buNone/>
            </a:pPr>
            <a:endParaRPr lang="zh-TW" altLang="zh-TW" sz="1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r>
              <a:rPr lang="zh-TW" altLang="en-US" sz="1800" dirty="0" smtClean="0">
                <a:solidFill>
                  <a:schemeClr val="tx2"/>
                </a:solidFill>
                <a:latin typeface="標楷體" panose="03000509000000000000" pitchFamily="65" charset="-120"/>
                <a:ea typeface="標楷體" panose="03000509000000000000" pitchFamily="65" charset="-120"/>
              </a:rPr>
              <a:t>		</a:t>
            </a:r>
            <a:r>
              <a:rPr lang="zh-TW" altLang="zh-TW" sz="1800" dirty="0" smtClean="0">
                <a:solidFill>
                  <a:schemeClr val="tx2"/>
                </a:solidFill>
                <a:latin typeface="標楷體" panose="03000509000000000000" pitchFamily="65" charset="-120"/>
                <a:ea typeface="標楷體" panose="03000509000000000000" pitchFamily="65" charset="-120"/>
              </a:rPr>
              <a:t>// 以下加上自己的程式碼</a:t>
            </a:r>
          </a:p>
          <a:p>
            <a:pPr marL="0" indent="0">
              <a:lnSpc>
                <a:spcPct val="80000"/>
              </a:lnSpc>
              <a:buFont typeface="Wingdings" panose="05000000000000000000" pitchFamily="2" charset="2"/>
              <a:buNone/>
            </a:pPr>
            <a:r>
              <a:rPr lang="zh-TW" altLang="en-US" sz="1800" dirty="0" smtClean="0">
                <a:solidFill>
                  <a:schemeClr val="tx2"/>
                </a:solidFill>
                <a:latin typeface="標楷體" panose="03000509000000000000" pitchFamily="65" charset="-120"/>
                <a:ea typeface="標楷體" panose="03000509000000000000" pitchFamily="65" charset="-120"/>
              </a:rPr>
              <a:t>	</a:t>
            </a:r>
            <a:r>
              <a:rPr lang="zh-TW" altLang="zh-TW" sz="1800" dirty="0" smtClean="0">
                <a:solidFill>
                  <a:schemeClr val="tx2"/>
                </a:solidFill>
                <a:latin typeface="標楷體" panose="03000509000000000000" pitchFamily="65" charset="-120"/>
                <a:ea typeface="標楷體" panose="03000509000000000000" pitchFamily="65" charset="-120"/>
              </a:rPr>
              <a:t>}</a:t>
            </a:r>
          </a:p>
          <a:p>
            <a:pPr marL="0" indent="0">
              <a:lnSpc>
                <a:spcPct val="80000"/>
              </a:lnSpc>
              <a:buFont typeface="Wingdings" panose="05000000000000000000" pitchFamily="2" charset="2"/>
              <a:buNone/>
            </a:pPr>
            <a:r>
              <a:rPr lang="zh-TW" altLang="zh-TW" sz="1800" dirty="0" smtClean="0">
                <a:solidFill>
                  <a:schemeClr val="tx2"/>
                </a:solidFill>
                <a:latin typeface="標楷體" panose="03000509000000000000" pitchFamily="65" charset="-120"/>
                <a:ea typeface="標楷體" panose="03000509000000000000" pitchFamily="65" charset="-120"/>
              </a:rPr>
              <a:t>});</a:t>
            </a:r>
          </a:p>
          <a:p>
            <a:pPr marL="0" indent="0">
              <a:lnSpc>
                <a:spcPct val="80000"/>
              </a:lnSpc>
              <a:buFont typeface="Wingdings" panose="05000000000000000000" pitchFamily="2" charset="2"/>
              <a:buNone/>
            </a:pPr>
            <a:endParaRPr lang="zh-TW" altLang="zh-TW" sz="1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endParaRPr lang="zh-TW" altLang="zh-TW" sz="1800" dirty="0" smtClean="0">
              <a:solidFill>
                <a:schemeClr val="tx2"/>
              </a:solidFill>
              <a:latin typeface="標楷體" panose="03000509000000000000" pitchFamily="65" charset="-120"/>
              <a:ea typeface="標楷體" panose="03000509000000000000" pitchFamily="65" charset="-120"/>
            </a:endParaRPr>
          </a:p>
          <a:p>
            <a:pPr marL="0" indent="0">
              <a:lnSpc>
                <a:spcPct val="80000"/>
              </a:lnSpc>
              <a:buFont typeface="Wingdings" panose="05000000000000000000" pitchFamily="2" charset="2"/>
              <a:buNone/>
            </a:pPr>
            <a:endParaRPr lang="zh-TW" altLang="zh-TW" sz="1800" dirty="0" smtClean="0">
              <a:solidFill>
                <a:schemeClr val="tx2"/>
              </a:solidFill>
              <a:latin typeface="標楷體" panose="03000509000000000000" pitchFamily="65" charset="-120"/>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AFD5C239-C5A6-4344-B743-B23BCBD46B68}" type="slidenum">
              <a:rPr kumimoji="0" lang="en-US" altLang="zh-TW" sz="1200">
                <a:latin typeface="Garamond" panose="02020404030301010803" pitchFamily="18" charset="0"/>
              </a:rPr>
              <a:pPr>
                <a:spcBef>
                  <a:spcPct val="0"/>
                </a:spcBef>
                <a:buClrTx/>
                <a:buSzTx/>
                <a:buFontTx/>
                <a:buNone/>
              </a:pPr>
              <a:t>83</a:t>
            </a:fld>
            <a:endParaRPr kumimoji="0" lang="en-US" altLang="zh-TW" sz="1200" dirty="0">
              <a:latin typeface="Garamond" panose="02020404030301010803" pitchFamily="18" charset="0"/>
            </a:endParaRPr>
          </a:p>
        </p:txBody>
      </p:sp>
      <p:sp>
        <p:nvSpPr>
          <p:cNvPr id="88067" name="Rectangle 4"/>
          <p:cNvSpPr>
            <a:spLocks noGrp="1" noChangeArrowheads="1"/>
          </p:cNvSpPr>
          <p:nvPr>
            <p:ph type="title"/>
          </p:nvPr>
        </p:nvSpPr>
        <p:spPr>
          <a:xfrm>
            <a:off x="381000" y="304800"/>
            <a:ext cx="8763000" cy="838200"/>
          </a:xfrm>
        </p:spPr>
        <p:txBody>
          <a:bodyPr/>
          <a:lstStyle/>
          <a:p>
            <a:pPr eaLnBrk="1" hangingPunct="1"/>
            <a:r>
              <a:rPr lang="en-US" altLang="en-US" sz="4000" dirty="0" err="1" smtClean="0">
                <a:ea typeface="標楷體" panose="03000509000000000000" pitchFamily="65" charset="-120"/>
              </a:rPr>
              <a:t>ValueAnimator</a:t>
            </a:r>
            <a:endParaRPr lang="zh-TW" altLang="en-US" sz="4000" dirty="0" smtClean="0">
              <a:ea typeface="標楷體" panose="03000509000000000000" pitchFamily="65" charset="-120"/>
            </a:endParaRPr>
          </a:p>
        </p:txBody>
      </p:sp>
      <p:sp>
        <p:nvSpPr>
          <p:cNvPr id="88068" name="Rectangle 5"/>
          <p:cNvSpPr>
            <a:spLocks noGrp="1" noChangeArrowheads="1"/>
          </p:cNvSpPr>
          <p:nvPr>
            <p:ph type="body" idx="1"/>
          </p:nvPr>
        </p:nvSpPr>
        <p:spPr>
          <a:xfrm>
            <a:off x="533400" y="1447800"/>
            <a:ext cx="8229600" cy="4953000"/>
          </a:xfrm>
        </p:spPr>
        <p:txBody>
          <a:bodyPr/>
          <a:lstStyle/>
          <a:p>
            <a:pPr marL="0" indent="0">
              <a:buFont typeface="Wingdings" panose="05000000000000000000" pitchFamily="2" charset="2"/>
              <a:buNone/>
            </a:pPr>
            <a:r>
              <a:rPr lang="zh-TW" altLang="en-US" sz="2800" dirty="0" smtClean="0">
                <a:solidFill>
                  <a:schemeClr val="tx2"/>
                </a:solidFill>
                <a:ea typeface="標楷體" panose="03000509000000000000" pitchFamily="65" charset="-120"/>
              </a:rPr>
              <a:t>建立</a:t>
            </a:r>
            <a:r>
              <a:rPr lang="en-US" altLang="zh-TW" sz="2800" dirty="0" err="1" smtClean="0">
                <a:solidFill>
                  <a:schemeClr val="tx2"/>
                </a:solidFill>
                <a:ea typeface="標楷體" panose="03000509000000000000" pitchFamily="65" charset="-120"/>
              </a:rPr>
              <a:t>ObjectAnimator</a:t>
            </a:r>
            <a:r>
              <a:rPr lang="zh-TW" altLang="en-US" sz="2800" dirty="0" smtClean="0">
                <a:solidFill>
                  <a:schemeClr val="tx2"/>
                </a:solidFill>
                <a:ea typeface="標楷體" panose="03000509000000000000" pitchFamily="65" charset="-120"/>
              </a:rPr>
              <a:t>物件時會指定動畫套用的物件和它的屬性，可是在少數的情況下可能不適合使用這種方式，像是要改變物體或是背景的顏色。</a:t>
            </a:r>
          </a:p>
          <a:p>
            <a:pPr marL="0" indent="0">
              <a:buFont typeface="Wingdings" panose="05000000000000000000" pitchFamily="2" charset="2"/>
              <a:buNone/>
            </a:pPr>
            <a:r>
              <a:rPr lang="zh-TW" altLang="en-US" sz="2800" dirty="0" smtClean="0">
                <a:solidFill>
                  <a:schemeClr val="tx2"/>
                </a:solidFill>
                <a:ea typeface="標楷體" panose="03000509000000000000" pitchFamily="65" charset="-120"/>
              </a:rPr>
              <a:t>計算機是用一個整數來表示顏色，其中高位元組代表紅色強度，中位元組代表綠色強度，低位元組代表藍色強度，如果我們想要藉由改變紅色強度來顯示顏色動畫，那麼顏色整數值的變化就不會是連續的，因為我們只能改變高位元組的部分。這種情況就無法使用</a:t>
            </a:r>
            <a:r>
              <a:rPr lang="en-US" altLang="zh-TW" sz="2800" dirty="0" err="1" smtClean="0">
                <a:solidFill>
                  <a:schemeClr val="tx2"/>
                </a:solidFill>
                <a:ea typeface="標楷體" panose="03000509000000000000" pitchFamily="65" charset="-120"/>
              </a:rPr>
              <a:t>ObjectAnimator</a:t>
            </a:r>
            <a:r>
              <a:rPr lang="zh-TW" altLang="en-US" sz="2800" dirty="0" smtClean="0">
                <a:solidFill>
                  <a:schemeClr val="tx2"/>
                </a:solidFill>
                <a:ea typeface="標楷體" panose="03000509000000000000" pitchFamily="65" charset="-120"/>
              </a:rPr>
              <a:t>直接建立動畫，而必須改成使用</a:t>
            </a:r>
            <a:r>
              <a:rPr lang="en-US" altLang="zh-TW" sz="2800" dirty="0" err="1" smtClean="0">
                <a:solidFill>
                  <a:schemeClr val="tx2"/>
                </a:solidFill>
                <a:ea typeface="標楷體" panose="03000509000000000000" pitchFamily="65" charset="-120"/>
              </a:rPr>
              <a:t>ValueAnimator</a:t>
            </a:r>
            <a:r>
              <a:rPr lang="zh-TW" altLang="en-US" sz="2800" dirty="0" smtClean="0">
                <a:solidFill>
                  <a:schemeClr val="tx2"/>
                </a:solidFill>
                <a:ea typeface="標楷體" panose="03000509000000000000" pitchFamily="65" charset="-120"/>
              </a:rPr>
              <a:t>，配合動畫事件</a:t>
            </a:r>
            <a:r>
              <a:rPr lang="en-US" altLang="zh-TW" sz="2800" dirty="0" smtClean="0">
                <a:solidFill>
                  <a:schemeClr val="tx2"/>
                </a:solidFill>
                <a:ea typeface="標楷體" panose="03000509000000000000" pitchFamily="65" charset="-120"/>
              </a:rPr>
              <a:t>listener</a:t>
            </a:r>
            <a:r>
              <a:rPr lang="zh-TW" altLang="en-US" sz="2800" dirty="0" smtClean="0">
                <a:solidFill>
                  <a:schemeClr val="tx2"/>
                </a:solidFill>
                <a:ea typeface="標楷體" panose="03000509000000000000" pitchFamily="65" charset="-120"/>
              </a:rPr>
              <a:t>來達成。</a:t>
            </a:r>
            <a:endParaRPr lang="zh-TW" altLang="en-US" sz="28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364EC1DF-FEF0-4491-8FEF-A13295A007C5}" type="slidenum">
              <a:rPr kumimoji="0" lang="en-US" altLang="zh-TW" sz="1200">
                <a:latin typeface="Garamond" panose="02020404030301010803" pitchFamily="18" charset="0"/>
              </a:rPr>
              <a:pPr algn="r" eaLnBrk="1" hangingPunct="1">
                <a:spcBef>
                  <a:spcPct val="0"/>
                </a:spcBef>
                <a:buClrTx/>
                <a:buSzTx/>
                <a:buFontTx/>
                <a:buNone/>
              </a:pPr>
              <a:t>84</a:t>
            </a:fld>
            <a:endParaRPr kumimoji="0" lang="en-US" altLang="zh-TW" sz="1200" dirty="0">
              <a:latin typeface="Garamond" panose="02020404030301010803" pitchFamily="18" charset="0"/>
            </a:endParaRPr>
          </a:p>
        </p:txBody>
      </p:sp>
      <p:sp>
        <p:nvSpPr>
          <p:cNvPr id="89091" name="Rectangle 4"/>
          <p:cNvSpPr>
            <a:spLocks noGrp="1" noChangeArrowheads="1"/>
          </p:cNvSpPr>
          <p:nvPr>
            <p:ph type="title" idx="4294967295"/>
          </p:nvPr>
        </p:nvSpPr>
        <p:spPr>
          <a:xfrm>
            <a:off x="381000" y="304800"/>
            <a:ext cx="8763000" cy="838200"/>
          </a:xfrm>
        </p:spPr>
        <p:txBody>
          <a:bodyPr/>
          <a:lstStyle/>
          <a:p>
            <a:pPr eaLnBrk="1" hangingPunct="1"/>
            <a:r>
              <a:rPr lang="en-US" altLang="en-US" sz="4000" dirty="0" err="1" smtClean="0">
                <a:ea typeface="標楷體" panose="03000509000000000000" pitchFamily="65" charset="-120"/>
              </a:rPr>
              <a:t>ValueAnimator</a:t>
            </a:r>
            <a:endParaRPr lang="zh-TW" altLang="en-US" sz="4000" dirty="0" smtClean="0">
              <a:ea typeface="標楷體" panose="03000509000000000000" pitchFamily="65" charset="-120"/>
            </a:endParaRPr>
          </a:p>
        </p:txBody>
      </p:sp>
      <p:sp>
        <p:nvSpPr>
          <p:cNvPr id="89092" name="Rectangle 5"/>
          <p:cNvSpPr>
            <a:spLocks noGrp="1" noChangeArrowheads="1"/>
          </p:cNvSpPr>
          <p:nvPr>
            <p:ph type="body" idx="4294967295"/>
          </p:nvPr>
        </p:nvSpPr>
        <p:spPr>
          <a:xfrm>
            <a:off x="533400" y="1143000"/>
            <a:ext cx="8229600" cy="5715000"/>
          </a:xfrm>
        </p:spPr>
        <p:txBody>
          <a:bodyPr/>
          <a:lstStyle/>
          <a:p>
            <a:pPr marL="0" indent="0">
              <a:lnSpc>
                <a:spcPct val="80000"/>
              </a:lnSpc>
              <a:buFont typeface="Wingdings" panose="05000000000000000000" pitchFamily="2" charset="2"/>
              <a:buNone/>
            </a:pPr>
            <a:r>
              <a:rPr lang="zh-TW" altLang="en-US" sz="2400" dirty="0" smtClean="0">
                <a:solidFill>
                  <a:schemeClr val="tx2"/>
                </a:solidFill>
                <a:ea typeface="標楷體" panose="03000509000000000000" pitchFamily="65" charset="-120"/>
              </a:rPr>
              <a:t>建立</a:t>
            </a:r>
            <a:r>
              <a:rPr lang="en-US" altLang="zh-TW" sz="2400" dirty="0" err="1" smtClean="0">
                <a:solidFill>
                  <a:schemeClr val="tx2"/>
                </a:solidFill>
                <a:ea typeface="標楷體" panose="03000509000000000000" pitchFamily="65" charset="-120"/>
              </a:rPr>
              <a:t>ValueAnimator</a:t>
            </a:r>
            <a:r>
              <a:rPr lang="zh-TW" altLang="en-US" sz="2400" dirty="0" smtClean="0">
                <a:solidFill>
                  <a:schemeClr val="tx2"/>
                </a:solidFill>
                <a:ea typeface="標楷體" panose="03000509000000000000" pitchFamily="65" charset="-120"/>
              </a:rPr>
              <a:t>物件時我們只需要設定動畫參數的起始值和結束值，然後設定動畫的</a:t>
            </a:r>
            <a:r>
              <a:rPr lang="en-US" altLang="zh-TW" sz="2400" dirty="0" smtClean="0">
                <a:solidFill>
                  <a:schemeClr val="tx2"/>
                </a:solidFill>
                <a:ea typeface="標楷體" panose="03000509000000000000" pitchFamily="65" charset="-120"/>
              </a:rPr>
              <a:t>duration</a:t>
            </a:r>
            <a:r>
              <a:rPr lang="zh-TW" altLang="en-US" sz="2400" dirty="0" smtClean="0">
                <a:solidFill>
                  <a:schemeClr val="tx2"/>
                </a:solidFill>
                <a:ea typeface="標楷體" panose="03000509000000000000" pitchFamily="65" charset="-120"/>
              </a:rPr>
              <a:t>、</a:t>
            </a:r>
            <a:r>
              <a:rPr lang="en-US" altLang="zh-TW" sz="2400" dirty="0" smtClean="0">
                <a:solidFill>
                  <a:schemeClr val="tx2"/>
                </a:solidFill>
                <a:ea typeface="標楷體" panose="03000509000000000000" pitchFamily="65" charset="-120"/>
              </a:rPr>
              <a:t>interpolator</a:t>
            </a:r>
            <a:r>
              <a:rPr lang="zh-TW" altLang="en-US" sz="2400" dirty="0" smtClean="0">
                <a:solidFill>
                  <a:schemeClr val="tx2"/>
                </a:solidFill>
                <a:ea typeface="標楷體" panose="03000509000000000000" pitchFamily="65" charset="-120"/>
              </a:rPr>
              <a:t>和</a:t>
            </a:r>
            <a:r>
              <a:rPr lang="en-US" altLang="zh-TW" sz="2400" dirty="0" smtClean="0">
                <a:solidFill>
                  <a:schemeClr val="tx2"/>
                </a:solidFill>
                <a:ea typeface="標楷體" panose="03000509000000000000" pitchFamily="65" charset="-120"/>
              </a:rPr>
              <a:t>repeat</a:t>
            </a:r>
            <a:r>
              <a:rPr lang="zh-TW" altLang="en-US" sz="2400" dirty="0" smtClean="0">
                <a:solidFill>
                  <a:schemeClr val="tx2"/>
                </a:solidFill>
                <a:ea typeface="標楷體" panose="03000509000000000000" pitchFamily="65" charset="-120"/>
              </a:rPr>
              <a:t>模式：</a:t>
            </a:r>
          </a:p>
          <a:p>
            <a:pPr marL="0" indent="0">
              <a:lnSpc>
                <a:spcPct val="80000"/>
              </a:lnSpc>
              <a:buFont typeface="Wingdings" panose="05000000000000000000" pitchFamily="2" charset="2"/>
              <a:buNone/>
            </a:pPr>
            <a:endParaRPr lang="zh-TW" altLang="en-US" sz="900" dirty="0" smtClean="0">
              <a:solidFill>
                <a:schemeClr val="tx2"/>
              </a:solidFill>
              <a:ea typeface="標楷體" panose="03000509000000000000" pitchFamily="65" charset="-120"/>
            </a:endParaRPr>
          </a:p>
          <a:p>
            <a:pPr marL="0" indent="0">
              <a:lnSpc>
                <a:spcPct val="80000"/>
              </a:lnSpc>
              <a:buFont typeface="Wingdings" panose="05000000000000000000" pitchFamily="2" charset="2"/>
              <a:buNone/>
            </a:pPr>
            <a:r>
              <a:rPr lang="en-US" altLang="zh-TW" sz="1600" dirty="0" err="1" smtClean="0">
                <a:solidFill>
                  <a:schemeClr val="tx2"/>
                </a:solidFill>
                <a:ea typeface="標楷體" panose="03000509000000000000" pitchFamily="65" charset="-120"/>
              </a:rPr>
              <a:t>ValueAnimator</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animVal</a:t>
            </a:r>
            <a:r>
              <a:rPr lang="en-US" altLang="zh-TW" sz="1600" dirty="0" smtClean="0">
                <a:solidFill>
                  <a:schemeClr val="tx2"/>
                </a:solidFill>
                <a:ea typeface="標楷體" panose="03000509000000000000" pitchFamily="65" charset="-120"/>
              </a:rPr>
              <a:t> = </a:t>
            </a:r>
            <a:r>
              <a:rPr lang="en-US" altLang="zh-TW" sz="1600" dirty="0" err="1" smtClean="0">
                <a:solidFill>
                  <a:schemeClr val="tx2"/>
                </a:solidFill>
                <a:ea typeface="標楷體" panose="03000509000000000000" pitchFamily="65" charset="-120"/>
              </a:rPr>
              <a:t>ValueAnimator.ofInt</a:t>
            </a:r>
            <a:r>
              <a:rPr lang="en-US" altLang="zh-TW" sz="1600" dirty="0" smtClean="0">
                <a:solidFill>
                  <a:schemeClr val="tx2"/>
                </a:solidFill>
                <a:ea typeface="標楷體" panose="03000509000000000000" pitchFamily="65" charset="-120"/>
              </a:rPr>
              <a:t>(0, 100);</a:t>
            </a:r>
          </a:p>
          <a:p>
            <a:pPr marL="0" indent="0">
              <a:lnSpc>
                <a:spcPct val="80000"/>
              </a:lnSpc>
              <a:buFont typeface="Wingdings" panose="05000000000000000000" pitchFamily="2" charset="2"/>
              <a:buNone/>
            </a:pPr>
            <a:r>
              <a:rPr lang="en-US" altLang="zh-TW" sz="1600" dirty="0" err="1" smtClean="0">
                <a:solidFill>
                  <a:schemeClr val="tx2"/>
                </a:solidFill>
                <a:ea typeface="標楷體" panose="03000509000000000000" pitchFamily="65" charset="-120"/>
              </a:rPr>
              <a:t>animVal.setDuration</a:t>
            </a:r>
            <a:r>
              <a:rPr lang="en-US" altLang="zh-TW" sz="1600" dirty="0" smtClean="0">
                <a:solidFill>
                  <a:schemeClr val="tx2"/>
                </a:solidFill>
                <a:ea typeface="標楷體" panose="03000509000000000000" pitchFamily="65" charset="-120"/>
              </a:rPr>
              <a:t>(3000);</a:t>
            </a:r>
          </a:p>
          <a:p>
            <a:pPr marL="0" indent="0">
              <a:lnSpc>
                <a:spcPct val="80000"/>
              </a:lnSpc>
              <a:buFont typeface="Wingdings" panose="05000000000000000000" pitchFamily="2" charset="2"/>
              <a:buNone/>
            </a:pPr>
            <a:r>
              <a:rPr lang="en-US" altLang="zh-TW" sz="1600" dirty="0" err="1" smtClean="0">
                <a:solidFill>
                  <a:schemeClr val="tx2"/>
                </a:solidFill>
                <a:ea typeface="標楷體" panose="03000509000000000000" pitchFamily="65" charset="-120"/>
              </a:rPr>
              <a:t>animVal.setInterpolator</a:t>
            </a:r>
            <a:r>
              <a:rPr lang="en-US" altLang="zh-TW" sz="1600" dirty="0" smtClean="0">
                <a:solidFill>
                  <a:schemeClr val="tx2"/>
                </a:solidFill>
                <a:ea typeface="標楷體" panose="03000509000000000000" pitchFamily="65" charset="-120"/>
              </a:rPr>
              <a:t>(new </a:t>
            </a:r>
            <a:r>
              <a:rPr lang="en-US" altLang="zh-TW" sz="1600" dirty="0" err="1" smtClean="0">
                <a:solidFill>
                  <a:schemeClr val="tx2"/>
                </a:solidFill>
                <a:ea typeface="標楷體" panose="03000509000000000000" pitchFamily="65" charset="-120"/>
              </a:rPr>
              <a:t>LinearInterpolator</a:t>
            </a:r>
            <a:r>
              <a:rPr lang="en-US" altLang="zh-TW" sz="1600" dirty="0" smtClean="0">
                <a:solidFill>
                  <a:schemeClr val="tx2"/>
                </a:solidFill>
                <a:ea typeface="標楷體" panose="03000509000000000000" pitchFamily="65" charset="-120"/>
              </a:rPr>
              <a:t>());</a:t>
            </a:r>
          </a:p>
          <a:p>
            <a:pPr marL="0" indent="0">
              <a:lnSpc>
                <a:spcPct val="80000"/>
              </a:lnSpc>
              <a:buFont typeface="Wingdings" panose="05000000000000000000" pitchFamily="2" charset="2"/>
              <a:buNone/>
            </a:pPr>
            <a:r>
              <a:rPr lang="en-US" altLang="zh-TW" sz="1600" dirty="0" err="1" smtClean="0">
                <a:solidFill>
                  <a:schemeClr val="tx2"/>
                </a:solidFill>
                <a:ea typeface="標楷體" panose="03000509000000000000" pitchFamily="65" charset="-120"/>
              </a:rPr>
              <a:t>animVal.start</a:t>
            </a:r>
            <a:r>
              <a:rPr lang="en-US" altLang="zh-TW" sz="1600" dirty="0" smtClean="0">
                <a:solidFill>
                  <a:schemeClr val="tx2"/>
                </a:solidFill>
                <a:ea typeface="標楷體" panose="03000509000000000000" pitchFamily="65" charset="-120"/>
              </a:rPr>
              <a:t>();</a:t>
            </a:r>
          </a:p>
          <a:p>
            <a:pPr marL="0" indent="0">
              <a:lnSpc>
                <a:spcPct val="80000"/>
              </a:lnSpc>
              <a:buFont typeface="Wingdings" panose="05000000000000000000" pitchFamily="2" charset="2"/>
              <a:buNone/>
            </a:pPr>
            <a:r>
              <a:rPr lang="en-US" altLang="zh-TW" sz="1600" dirty="0" err="1" smtClean="0">
                <a:solidFill>
                  <a:schemeClr val="tx2"/>
                </a:solidFill>
                <a:ea typeface="標楷體" panose="03000509000000000000" pitchFamily="65" charset="-120"/>
              </a:rPr>
              <a:t>animVal.addUpdateListener</a:t>
            </a:r>
            <a:r>
              <a:rPr lang="en-US" altLang="zh-TW" sz="1600" dirty="0" smtClean="0">
                <a:solidFill>
                  <a:schemeClr val="tx2"/>
                </a:solidFill>
                <a:ea typeface="標楷體" panose="03000509000000000000" pitchFamily="65" charset="-120"/>
              </a:rPr>
              <a:t>(new </a:t>
            </a:r>
            <a:r>
              <a:rPr lang="en-US" altLang="zh-TW" sz="1600" dirty="0" err="1" smtClean="0">
                <a:solidFill>
                  <a:schemeClr val="tx2"/>
                </a:solidFill>
                <a:ea typeface="標楷體" panose="03000509000000000000" pitchFamily="65" charset="-120"/>
              </a:rPr>
              <a:t>AnimatorUpdateListener</a:t>
            </a:r>
            <a:r>
              <a:rPr lang="en-US" altLang="zh-TW" sz="1600" dirty="0" smtClean="0">
                <a:solidFill>
                  <a:schemeClr val="tx2"/>
                </a:solidFill>
                <a:ea typeface="標楷體" panose="03000509000000000000" pitchFamily="65" charset="-120"/>
              </a:rPr>
              <a:t>(){</a:t>
            </a:r>
          </a:p>
          <a:p>
            <a:pPr marL="0" indent="0">
              <a:lnSpc>
                <a:spcPct val="80000"/>
              </a:lnSpc>
              <a:buFont typeface="Wingdings" panose="05000000000000000000" pitchFamily="2" charset="2"/>
              <a:buNone/>
            </a:pPr>
            <a:r>
              <a:rPr lang="en-US" altLang="zh-TW" sz="1600" dirty="0" smtClean="0">
                <a:solidFill>
                  <a:schemeClr val="tx2"/>
                </a:solidFill>
                <a:ea typeface="標楷體" panose="03000509000000000000" pitchFamily="65" charset="-120"/>
              </a:rPr>
              <a:t>@Override</a:t>
            </a:r>
          </a:p>
          <a:p>
            <a:pPr marL="0" indent="0">
              <a:lnSpc>
                <a:spcPct val="80000"/>
              </a:lnSpc>
              <a:buFont typeface="Wingdings" panose="05000000000000000000" pitchFamily="2" charset="2"/>
              <a:buNone/>
            </a:pPr>
            <a:r>
              <a:rPr lang="en-US" altLang="zh-TW" sz="1600" dirty="0" smtClean="0">
                <a:solidFill>
                  <a:schemeClr val="tx2"/>
                </a:solidFill>
                <a:ea typeface="標楷體" panose="03000509000000000000" pitchFamily="65" charset="-120"/>
              </a:rPr>
              <a:t>public void </a:t>
            </a:r>
            <a:r>
              <a:rPr lang="en-US" altLang="zh-TW" sz="1600" dirty="0" err="1" smtClean="0">
                <a:solidFill>
                  <a:schemeClr val="tx2"/>
                </a:solidFill>
                <a:ea typeface="標楷體" panose="03000509000000000000" pitchFamily="65" charset="-120"/>
              </a:rPr>
              <a:t>onAnimationUpdate</a:t>
            </a:r>
            <a:r>
              <a:rPr lang="en-US" altLang="zh-TW" sz="1600" dirty="0" smtClean="0">
                <a:solidFill>
                  <a:schemeClr val="tx2"/>
                </a:solidFill>
                <a:ea typeface="標楷體" panose="03000509000000000000" pitchFamily="65" charset="-120"/>
              </a:rPr>
              <a:t>(</a:t>
            </a:r>
            <a:r>
              <a:rPr lang="en-US" altLang="zh-TW" sz="1600" dirty="0" err="1" smtClean="0">
                <a:solidFill>
                  <a:schemeClr val="tx2"/>
                </a:solidFill>
                <a:ea typeface="標楷體" panose="03000509000000000000" pitchFamily="65" charset="-120"/>
              </a:rPr>
              <a:t>ValueAnimator</a:t>
            </a:r>
            <a:r>
              <a:rPr lang="en-US" altLang="zh-TW" sz="1600" dirty="0" smtClean="0">
                <a:solidFill>
                  <a:schemeClr val="tx2"/>
                </a:solidFill>
                <a:ea typeface="標楷體" panose="03000509000000000000" pitchFamily="65" charset="-120"/>
              </a:rPr>
              <a:t> animation) {</a:t>
            </a:r>
          </a:p>
          <a:p>
            <a:pPr marL="0" indent="0">
              <a:lnSpc>
                <a:spcPct val="80000"/>
              </a:lnSpc>
              <a:buFont typeface="Wingdings" panose="05000000000000000000" pitchFamily="2" charset="2"/>
              <a:buNone/>
            </a:pPr>
            <a:r>
              <a:rPr lang="en-US" altLang="zh-TW" sz="1600" dirty="0" smtClean="0">
                <a:solidFill>
                  <a:schemeClr val="tx2"/>
                </a:solidFill>
                <a:ea typeface="標楷體" panose="03000509000000000000" pitchFamily="65" charset="-120"/>
              </a:rPr>
              <a:t>// TODO Auto-generated method stub</a:t>
            </a:r>
          </a:p>
          <a:p>
            <a:pPr marL="0" indent="0">
              <a:lnSpc>
                <a:spcPct val="80000"/>
              </a:lnSpc>
              <a:buFont typeface="Wingdings" panose="05000000000000000000" pitchFamily="2" charset="2"/>
              <a:buNone/>
            </a:pPr>
            <a:endParaRPr lang="en-US" altLang="zh-TW" sz="1600" dirty="0" smtClean="0">
              <a:solidFill>
                <a:schemeClr val="tx2"/>
              </a:solidFill>
              <a:ea typeface="標楷體" panose="03000509000000000000" pitchFamily="65" charset="-120"/>
            </a:endParaRPr>
          </a:p>
          <a:p>
            <a:pPr marL="0" indent="0">
              <a:lnSpc>
                <a:spcPct val="80000"/>
              </a:lnSpc>
              <a:buFont typeface="Wingdings" panose="05000000000000000000" pitchFamily="2" charset="2"/>
              <a:buNone/>
            </a:pPr>
            <a:r>
              <a:rPr lang="en-US" altLang="zh-TW" sz="1600" dirty="0" smtClean="0">
                <a:solidFill>
                  <a:schemeClr val="tx2"/>
                </a:solidFill>
                <a:ea typeface="標楷體" panose="03000509000000000000" pitchFamily="65" charset="-120"/>
              </a:rPr>
              <a:t>        // </a:t>
            </a:r>
            <a:r>
              <a:rPr lang="zh-TW" altLang="en-US" sz="1600" dirty="0" smtClean="0">
                <a:solidFill>
                  <a:schemeClr val="tx2"/>
                </a:solidFill>
                <a:ea typeface="標楷體" panose="03000509000000000000" pitchFamily="65" charset="-120"/>
              </a:rPr>
              <a:t>顯示每一個動畫畫面，我們可以取得目前畫面的參數數值如下</a:t>
            </a:r>
          </a:p>
          <a:p>
            <a:pPr marL="0" indent="0">
              <a:lnSpc>
                <a:spcPct val="80000"/>
              </a:lnSpc>
              <a:buFont typeface="Wingdings" panose="05000000000000000000" pitchFamily="2" charset="2"/>
              <a:buNone/>
            </a:pPr>
            <a:r>
              <a:rPr lang="zh-TW" altLang="en-US"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int</a:t>
            </a:r>
            <a:r>
              <a:rPr lang="en-US" altLang="zh-TW" sz="1600" dirty="0" smtClean="0">
                <a:solidFill>
                  <a:schemeClr val="tx2"/>
                </a:solidFill>
                <a:ea typeface="標楷體" panose="03000509000000000000" pitchFamily="65" charset="-120"/>
              </a:rPr>
              <a:t> </a:t>
            </a:r>
            <a:r>
              <a:rPr lang="en-US" altLang="zh-TW" sz="1600" dirty="0" err="1" smtClean="0">
                <a:solidFill>
                  <a:schemeClr val="tx2"/>
                </a:solidFill>
                <a:ea typeface="標楷體" panose="03000509000000000000" pitchFamily="65" charset="-120"/>
              </a:rPr>
              <a:t>val</a:t>
            </a:r>
            <a:r>
              <a:rPr lang="en-US" altLang="zh-TW" sz="1600" dirty="0" smtClean="0">
                <a:solidFill>
                  <a:schemeClr val="tx2"/>
                </a:solidFill>
                <a:ea typeface="標楷體" panose="03000509000000000000" pitchFamily="65" charset="-120"/>
              </a:rPr>
              <a:t> = (Integer)</a:t>
            </a:r>
            <a:r>
              <a:rPr lang="en-US" altLang="zh-TW" sz="1600" dirty="0" err="1" smtClean="0">
                <a:solidFill>
                  <a:schemeClr val="tx2"/>
                </a:solidFill>
                <a:ea typeface="標楷體" panose="03000509000000000000" pitchFamily="65" charset="-120"/>
              </a:rPr>
              <a:t>animation.getAnimatedValue</a:t>
            </a:r>
            <a:r>
              <a:rPr lang="en-US" altLang="zh-TW" sz="1600" dirty="0" smtClean="0">
                <a:solidFill>
                  <a:schemeClr val="tx2"/>
                </a:solidFill>
                <a:ea typeface="標楷體" panose="03000509000000000000" pitchFamily="65" charset="-120"/>
              </a:rPr>
              <a:t>();</a:t>
            </a:r>
          </a:p>
          <a:p>
            <a:pPr marL="0" indent="0">
              <a:lnSpc>
                <a:spcPct val="80000"/>
              </a:lnSpc>
              <a:buFont typeface="Wingdings" panose="05000000000000000000" pitchFamily="2" charset="2"/>
              <a:buNone/>
            </a:pPr>
            <a:r>
              <a:rPr lang="en-US" altLang="zh-TW" sz="1600" dirty="0" smtClean="0">
                <a:solidFill>
                  <a:schemeClr val="tx2"/>
                </a:solidFill>
                <a:ea typeface="標楷體" panose="03000509000000000000" pitchFamily="65" charset="-120"/>
              </a:rPr>
              <a:t>}</a:t>
            </a:r>
          </a:p>
          <a:p>
            <a:pPr marL="0" indent="0">
              <a:lnSpc>
                <a:spcPct val="80000"/>
              </a:lnSpc>
              <a:buFont typeface="Wingdings" panose="05000000000000000000" pitchFamily="2" charset="2"/>
              <a:buNone/>
            </a:pPr>
            <a:r>
              <a:rPr lang="en-US" altLang="zh-TW" sz="1600" dirty="0" smtClean="0">
                <a:solidFill>
                  <a:schemeClr val="tx2"/>
                </a:solidFill>
                <a:ea typeface="標楷體" panose="03000509000000000000" pitchFamily="65" charset="-120"/>
              </a:rPr>
              <a:t>});</a:t>
            </a:r>
          </a:p>
          <a:p>
            <a:pPr marL="0" indent="0">
              <a:lnSpc>
                <a:spcPct val="80000"/>
              </a:lnSpc>
              <a:buFont typeface="Wingdings" panose="05000000000000000000" pitchFamily="2" charset="2"/>
              <a:buNone/>
            </a:pPr>
            <a:endParaRPr lang="en-US" altLang="zh-TW" sz="800" dirty="0" smtClean="0">
              <a:solidFill>
                <a:schemeClr val="tx2"/>
              </a:solidFill>
              <a:ea typeface="標楷體" panose="03000509000000000000" pitchFamily="65" charset="-120"/>
            </a:endParaRPr>
          </a:p>
          <a:p>
            <a:pPr marL="0" indent="0">
              <a:lnSpc>
                <a:spcPct val="80000"/>
              </a:lnSpc>
              <a:buFont typeface="Wingdings" panose="05000000000000000000" pitchFamily="2" charset="2"/>
              <a:buNone/>
            </a:pPr>
            <a:r>
              <a:rPr lang="zh-TW" altLang="en-US" sz="2400" dirty="0" smtClean="0">
                <a:solidFill>
                  <a:schemeClr val="tx2"/>
                </a:solidFill>
                <a:ea typeface="標楷體" panose="03000509000000000000" pitchFamily="65" charset="-120"/>
              </a:rPr>
              <a:t>也就是說</a:t>
            </a:r>
            <a:r>
              <a:rPr lang="en-US" altLang="zh-TW" sz="2400" dirty="0" err="1" smtClean="0">
                <a:solidFill>
                  <a:schemeClr val="tx2"/>
                </a:solidFill>
                <a:ea typeface="標楷體" panose="03000509000000000000" pitchFamily="65" charset="-120"/>
              </a:rPr>
              <a:t>ValueAnimator</a:t>
            </a:r>
            <a:r>
              <a:rPr lang="zh-TW" altLang="en-US" sz="2400" dirty="0" smtClean="0">
                <a:solidFill>
                  <a:schemeClr val="tx2"/>
                </a:solidFill>
                <a:ea typeface="標楷體" panose="03000509000000000000" pitchFamily="65" charset="-120"/>
              </a:rPr>
              <a:t>只是幫我們計算每一個動畫畫面所對應的參數值，這個參數值會藉由</a:t>
            </a:r>
            <a:r>
              <a:rPr lang="en-US" altLang="zh-TW" sz="2400" dirty="0" smtClean="0">
                <a:solidFill>
                  <a:schemeClr val="tx2"/>
                </a:solidFill>
                <a:ea typeface="標楷體" panose="03000509000000000000" pitchFamily="65" charset="-120"/>
              </a:rPr>
              <a:t>animation</a:t>
            </a:r>
            <a:r>
              <a:rPr lang="zh-TW" altLang="en-US" sz="2400" dirty="0" smtClean="0">
                <a:solidFill>
                  <a:schemeClr val="tx2"/>
                </a:solidFill>
                <a:ea typeface="標楷體" panose="03000509000000000000" pitchFamily="65" charset="-120"/>
              </a:rPr>
              <a:t>引數傳進來，然後我們的程式碼便根據這個參數值，自行決定動畫物體的真正屬性值，並將它繪製在程式畫面上。</a:t>
            </a:r>
            <a:endParaRPr lang="zh-TW" altLang="en-US" sz="2400" dirty="0" smtClean="0">
              <a:solidFill>
                <a:schemeClr val="tx2"/>
              </a:solidFill>
              <a:ea typeface="標楷體" panose="03000509000000000000" pitchFamily="65" charset="-120"/>
            </a:endParaRPr>
          </a:p>
        </p:txBody>
      </p:sp>
    </p:spTree>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B24DEC24-1E6C-4B32-99D9-3E141D65E96A}" type="slidenum">
              <a:rPr kumimoji="0" lang="en-US" altLang="zh-TW" sz="1200">
                <a:latin typeface="Garamond" panose="02020404030301010803" pitchFamily="18" charset="0"/>
              </a:rPr>
              <a:pPr>
                <a:spcBef>
                  <a:spcPct val="0"/>
                </a:spcBef>
                <a:buClrTx/>
                <a:buSzTx/>
                <a:buFontTx/>
                <a:buNone/>
              </a:pPr>
              <a:t>85</a:t>
            </a:fld>
            <a:endParaRPr kumimoji="0" lang="en-US" altLang="zh-TW" sz="1200" dirty="0">
              <a:latin typeface="Garamond" panose="02020404030301010803" pitchFamily="18" charset="0"/>
            </a:endParaRPr>
          </a:p>
        </p:txBody>
      </p:sp>
      <p:sp>
        <p:nvSpPr>
          <p:cNvPr id="90115" name="Rectangle 4"/>
          <p:cNvSpPr>
            <a:spLocks noGrp="1" noChangeArrowheads="1"/>
          </p:cNvSpPr>
          <p:nvPr>
            <p:ph type="title"/>
          </p:nvPr>
        </p:nvSpPr>
        <p:spPr>
          <a:xfrm>
            <a:off x="381000" y="304800"/>
            <a:ext cx="8763000" cy="838200"/>
          </a:xfrm>
        </p:spPr>
        <p:txBody>
          <a:bodyPr/>
          <a:lstStyle/>
          <a:p>
            <a:pPr eaLnBrk="1" hangingPunct="1"/>
            <a:r>
              <a:rPr lang="zh-TW" altLang="zh-TW" sz="4000" dirty="0" smtClean="0">
                <a:ea typeface="標楷體" panose="03000509000000000000" pitchFamily="65" charset="-120"/>
              </a:rPr>
              <a:t>範例程式</a:t>
            </a:r>
            <a:endParaRPr lang="en-US" altLang="zh-TW" sz="4000" dirty="0" smtClean="0">
              <a:ea typeface="標楷體" panose="03000509000000000000" pitchFamily="65" charset="-120"/>
            </a:endParaRPr>
          </a:p>
        </p:txBody>
      </p:sp>
      <p:sp>
        <p:nvSpPr>
          <p:cNvPr id="90116" name="Rectangle 5"/>
          <p:cNvSpPr>
            <a:spLocks noGrp="1" noChangeArrowheads="1"/>
          </p:cNvSpPr>
          <p:nvPr>
            <p:ph type="body" idx="1"/>
          </p:nvPr>
        </p:nvSpPr>
        <p:spPr>
          <a:xfrm>
            <a:off x="533400" y="1143000"/>
            <a:ext cx="8229600" cy="5257800"/>
          </a:xfrm>
        </p:spPr>
        <p:txBody>
          <a:bodyPr/>
          <a:lstStyle/>
          <a:p>
            <a:pPr marL="0" indent="0" eaLnBrk="1" hangingPunct="1">
              <a:lnSpc>
                <a:spcPct val="80000"/>
              </a:lnSpc>
              <a:buFont typeface="Wingdings" panose="05000000000000000000" pitchFamily="2" charset="2"/>
              <a:buNone/>
            </a:pPr>
            <a:r>
              <a:rPr lang="zh-TW" altLang="en-US" sz="2800" dirty="0" smtClean="0">
                <a:solidFill>
                  <a:schemeClr val="tx2"/>
                </a:solidFill>
                <a:latin typeface="標楷體" panose="03000509000000000000" pitchFamily="65" charset="-120"/>
                <a:ea typeface="標楷體" panose="03000509000000000000" pitchFamily="65" charset="-120"/>
              </a:rPr>
              <a:t>接續上一單元的程式專案，繼續加上「放大文字」、「左右移動文字」和「改變背景顏色」。</a:t>
            </a:r>
            <a:r>
              <a:rPr lang="zh-TW" altLang="en-US" sz="2000" dirty="0" smtClean="0">
                <a:solidFill>
                  <a:schemeClr val="tx2"/>
                </a:solidFill>
                <a:latin typeface="標楷體" panose="03000509000000000000" pitchFamily="65" charset="-120"/>
                <a:ea typeface="標楷體" panose="03000509000000000000" pitchFamily="65" charset="-120"/>
              </a:rPr>
              <a:t> </a:t>
            </a:r>
            <a:endParaRPr lang="zh-TW" altLang="en-US" sz="2000" dirty="0" smtClean="0">
              <a:solidFill>
                <a:schemeClr val="tx2"/>
              </a:solidFill>
              <a:latin typeface="標楷體" panose="03000509000000000000" pitchFamily="65" charset="-120"/>
              <a:ea typeface="標楷體" panose="03000509000000000000" pitchFamily="65" charset="-120"/>
            </a:endParaRPr>
          </a:p>
        </p:txBody>
      </p:sp>
      <p:pic>
        <p:nvPicPr>
          <p:cNvPr id="90117" name="Picture 6" descr="fig24-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6858000"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投影片編號版面配置區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buClrTx/>
              <a:buSzTx/>
              <a:buFontTx/>
              <a:buNone/>
            </a:pPr>
            <a:fld id="{15ACDF96-11CC-4318-944D-FE1854F9FF0E}" type="slidenum">
              <a:rPr kumimoji="0" lang="en-US" altLang="zh-TW" sz="1200">
                <a:latin typeface="Garamond" panose="02020404030301010803" pitchFamily="18" charset="0"/>
              </a:rPr>
              <a:pPr algn="r" eaLnBrk="1" hangingPunct="1">
                <a:spcBef>
                  <a:spcPct val="0"/>
                </a:spcBef>
                <a:buClrTx/>
                <a:buSzTx/>
                <a:buFontTx/>
                <a:buNone/>
              </a:pPr>
              <a:t>86</a:t>
            </a:fld>
            <a:endParaRPr kumimoji="0" lang="en-US" altLang="zh-TW" sz="1200" dirty="0">
              <a:latin typeface="Garamond" panose="02020404030301010803" pitchFamily="18" charset="0"/>
            </a:endParaRPr>
          </a:p>
        </p:txBody>
      </p:sp>
      <p:sp>
        <p:nvSpPr>
          <p:cNvPr id="91139" name="Rectangle 4"/>
          <p:cNvSpPr>
            <a:spLocks noGrp="1" noChangeArrowheads="1"/>
          </p:cNvSpPr>
          <p:nvPr>
            <p:ph type="title" idx="4294967295"/>
          </p:nvPr>
        </p:nvSpPr>
        <p:spPr>
          <a:xfrm>
            <a:off x="381000" y="304800"/>
            <a:ext cx="8763000" cy="838200"/>
          </a:xfrm>
        </p:spPr>
        <p:txBody>
          <a:bodyPr/>
          <a:lstStyle/>
          <a:p>
            <a:pPr eaLnBrk="1" hangingPunct="1"/>
            <a:r>
              <a:rPr lang="zh-TW" altLang="zh-TW" sz="4000" dirty="0" smtClean="0">
                <a:ea typeface="標楷體" panose="03000509000000000000" pitchFamily="65" charset="-120"/>
              </a:rPr>
              <a:t>範例程式</a:t>
            </a:r>
            <a:endParaRPr lang="en-US" altLang="zh-TW" sz="4000" dirty="0" smtClean="0">
              <a:ea typeface="標楷體" panose="03000509000000000000" pitchFamily="65" charset="-120"/>
            </a:endParaRPr>
          </a:p>
        </p:txBody>
      </p:sp>
      <p:sp>
        <p:nvSpPr>
          <p:cNvPr id="91140" name="Rectangle 5"/>
          <p:cNvSpPr>
            <a:spLocks noGrp="1" noChangeArrowheads="1"/>
          </p:cNvSpPr>
          <p:nvPr>
            <p:ph type="body" idx="4294967295"/>
          </p:nvPr>
        </p:nvSpPr>
        <p:spPr>
          <a:xfrm>
            <a:off x="533400" y="1143000"/>
            <a:ext cx="8229600" cy="3200400"/>
          </a:xfrm>
        </p:spPr>
        <p:txBody>
          <a:bodyPr/>
          <a:lstStyle/>
          <a:p>
            <a:pPr marL="1076325" indent="-1076325" eaLnBrk="1" hangingPunct="1">
              <a:lnSpc>
                <a:spcPct val="80000"/>
              </a:lnSpc>
              <a:buFont typeface="Wingdings" panose="05000000000000000000" pitchFamily="2" charset="2"/>
              <a:buNone/>
            </a:pPr>
            <a:r>
              <a:rPr lang="zh-TW" altLang="en-US" sz="2800" dirty="0" smtClean="0">
                <a:solidFill>
                  <a:schemeClr val="tx2"/>
                </a:solidFill>
                <a:latin typeface="標楷體" panose="03000509000000000000" pitchFamily="65" charset="-120"/>
                <a:ea typeface="標楷體" panose="03000509000000000000" pitchFamily="65" charset="-120"/>
              </a:rPr>
              <a:t>步驟一：開啟程式專案的</a:t>
            </a:r>
            <a:r>
              <a:rPr lang="en-US" altLang="zh-TW" sz="2800" dirty="0" smtClean="0">
                <a:solidFill>
                  <a:schemeClr val="tx2"/>
                </a:solidFill>
                <a:latin typeface="標楷體" panose="03000509000000000000" pitchFamily="65" charset="-120"/>
                <a:ea typeface="標楷體" panose="03000509000000000000" pitchFamily="65" charset="-120"/>
              </a:rPr>
              <a:t>res/layout</a:t>
            </a:r>
            <a:r>
              <a:rPr lang="zh-TW" altLang="en-US" sz="2800" dirty="0" smtClean="0">
                <a:solidFill>
                  <a:schemeClr val="tx2"/>
                </a:solidFill>
                <a:latin typeface="標楷體" panose="03000509000000000000" pitchFamily="65" charset="-120"/>
                <a:ea typeface="標楷體" panose="03000509000000000000" pitchFamily="65" charset="-120"/>
              </a:rPr>
              <a:t>資料夾中的介面佈局檔，加上三個</a:t>
            </a:r>
            <a:r>
              <a:rPr lang="en-US" altLang="zh-TW" sz="2800" dirty="0" smtClean="0">
                <a:solidFill>
                  <a:schemeClr val="tx2"/>
                </a:solidFill>
                <a:latin typeface="標楷體" panose="03000509000000000000" pitchFamily="65" charset="-120"/>
                <a:ea typeface="標楷體" panose="03000509000000000000" pitchFamily="65" charset="-120"/>
              </a:rPr>
              <a:t>Button</a:t>
            </a:r>
            <a:r>
              <a:rPr lang="zh-TW" altLang="en-US" sz="2800" dirty="0" smtClean="0">
                <a:solidFill>
                  <a:schemeClr val="tx2"/>
                </a:solidFill>
                <a:latin typeface="標楷體" panose="03000509000000000000" pitchFamily="65" charset="-120"/>
                <a:ea typeface="標楷體" panose="03000509000000000000" pitchFamily="65" charset="-120"/>
              </a:rPr>
              <a:t>組件。</a:t>
            </a:r>
          </a:p>
          <a:p>
            <a:pPr marL="1076325" indent="-1076325" eaLnBrk="1" hangingPunct="1">
              <a:lnSpc>
                <a:spcPct val="80000"/>
              </a:lnSpc>
              <a:buFont typeface="Wingdings" panose="05000000000000000000" pitchFamily="2" charset="2"/>
              <a:buNone/>
            </a:pPr>
            <a:endParaRPr lang="zh-TW" altLang="en-US" sz="2800" dirty="0" smtClean="0">
              <a:solidFill>
                <a:schemeClr val="tx2"/>
              </a:solidFill>
              <a:latin typeface="標楷體" panose="03000509000000000000" pitchFamily="65" charset="-120"/>
              <a:ea typeface="標楷體" panose="03000509000000000000" pitchFamily="65" charset="-120"/>
            </a:endParaRPr>
          </a:p>
          <a:p>
            <a:pPr marL="1076325" indent="-1076325" eaLnBrk="1" hangingPunct="1">
              <a:lnSpc>
                <a:spcPct val="80000"/>
              </a:lnSpc>
              <a:buFont typeface="Wingdings" panose="05000000000000000000" pitchFamily="2" charset="2"/>
              <a:buNone/>
            </a:pPr>
            <a:r>
              <a:rPr lang="zh-TW" altLang="en-US" sz="2800" dirty="0" smtClean="0">
                <a:solidFill>
                  <a:schemeClr val="tx2"/>
                </a:solidFill>
                <a:latin typeface="標楷體" panose="03000509000000000000" pitchFamily="65" charset="-120"/>
                <a:ea typeface="標楷體" panose="03000509000000000000" pitchFamily="65" charset="-120"/>
              </a:rPr>
              <a:t>步驟二：	開啟程式專案的「</a:t>
            </a:r>
            <a:r>
              <a:rPr lang="en-US" altLang="zh-TW" sz="2800" dirty="0" err="1" smtClean="0">
                <a:solidFill>
                  <a:schemeClr val="tx2"/>
                </a:solidFill>
                <a:latin typeface="標楷體" panose="03000509000000000000" pitchFamily="65" charset="-120"/>
                <a:ea typeface="標楷體" panose="03000509000000000000" pitchFamily="65" charset="-120"/>
              </a:rPr>
              <a:t>src</a:t>
            </a:r>
            <a:r>
              <a:rPr lang="en-US" altLang="zh-TW" sz="2800" dirty="0" smtClean="0">
                <a:solidFill>
                  <a:schemeClr val="tx2"/>
                </a:solidFill>
                <a:latin typeface="標楷體" panose="03000509000000000000" pitchFamily="65" charset="-120"/>
                <a:ea typeface="標楷體" panose="03000509000000000000" pitchFamily="65" charset="-120"/>
              </a:rPr>
              <a:t>/(</a:t>
            </a:r>
            <a:r>
              <a:rPr lang="zh-TW" altLang="en-US" sz="2800" dirty="0" smtClean="0">
                <a:solidFill>
                  <a:schemeClr val="tx2"/>
                </a:solidFill>
                <a:latin typeface="標楷體" panose="03000509000000000000" pitchFamily="65" charset="-120"/>
                <a:ea typeface="標楷體" panose="03000509000000000000" pitchFamily="65" charset="-120"/>
              </a:rPr>
              <a:t>套件名稱</a:t>
            </a:r>
            <a:r>
              <a:rPr lang="en-US" altLang="zh-TW" sz="2800" dirty="0" smtClean="0">
                <a:solidFill>
                  <a:schemeClr val="tx2"/>
                </a:solidFill>
                <a:latin typeface="標楷體" panose="03000509000000000000" pitchFamily="65" charset="-120"/>
                <a:ea typeface="標楷體" panose="03000509000000000000" pitchFamily="65" charset="-120"/>
              </a:rPr>
              <a:t>)</a:t>
            </a:r>
            <a:r>
              <a:rPr lang="zh-TW" altLang="en-US" sz="2800" dirty="0" smtClean="0">
                <a:solidFill>
                  <a:schemeClr val="tx2"/>
                </a:solidFill>
                <a:latin typeface="標楷體" panose="03000509000000000000" pitchFamily="65" charset="-120"/>
                <a:ea typeface="標楷體" panose="03000509000000000000" pitchFamily="65" charset="-120"/>
              </a:rPr>
              <a:t>」資料夾中的程式檔，在</a:t>
            </a:r>
            <a:r>
              <a:rPr lang="en-US" altLang="zh-TW" sz="2800" dirty="0" err="1" smtClean="0">
                <a:solidFill>
                  <a:schemeClr val="tx2"/>
                </a:solidFill>
                <a:latin typeface="標楷體" panose="03000509000000000000" pitchFamily="65" charset="-120"/>
                <a:ea typeface="標楷體" panose="03000509000000000000" pitchFamily="65" charset="-120"/>
              </a:rPr>
              <a:t>setupViewComponent</a:t>
            </a:r>
            <a:r>
              <a:rPr lang="en-US" altLang="zh-TW" sz="2800" dirty="0" smtClean="0">
                <a:solidFill>
                  <a:schemeClr val="tx2"/>
                </a:solidFill>
                <a:latin typeface="標楷體" panose="03000509000000000000" pitchFamily="65" charset="-120"/>
                <a:ea typeface="標楷體" panose="03000509000000000000" pitchFamily="65" charset="-120"/>
              </a:rPr>
              <a:t>()</a:t>
            </a:r>
            <a:r>
              <a:rPr lang="zh-TW" altLang="en-US" sz="2800" dirty="0" smtClean="0">
                <a:solidFill>
                  <a:schemeClr val="tx2"/>
                </a:solidFill>
                <a:latin typeface="標楷體" panose="03000509000000000000" pitchFamily="65" charset="-120"/>
                <a:ea typeface="標楷體" panose="03000509000000000000" pitchFamily="65" charset="-120"/>
              </a:rPr>
              <a:t>方法中設定好新增的三個按鈕物件和它們的</a:t>
            </a:r>
            <a:r>
              <a:rPr lang="en-US" altLang="zh-TW" sz="2800" dirty="0" err="1" smtClean="0">
                <a:solidFill>
                  <a:schemeClr val="tx2"/>
                </a:solidFill>
                <a:latin typeface="標楷體" panose="03000509000000000000" pitchFamily="65" charset="-120"/>
                <a:ea typeface="標楷體" panose="03000509000000000000" pitchFamily="65" charset="-120"/>
              </a:rPr>
              <a:t>OnClickListener</a:t>
            </a:r>
            <a:r>
              <a:rPr lang="zh-TW" altLang="en-US" sz="2800" dirty="0" smtClean="0">
                <a:solidFill>
                  <a:schemeClr val="tx2"/>
                </a:solidFill>
                <a:latin typeface="標楷體" panose="03000509000000000000" pitchFamily="65" charset="-120"/>
                <a:ea typeface="標楷體" panose="03000509000000000000" pitchFamily="65" charset="-120"/>
              </a:rPr>
              <a:t>，詳細程式碼請參考範例程式專案。</a:t>
            </a:r>
          </a:p>
          <a:p>
            <a:pPr marL="1076325" indent="-1076325" eaLnBrk="1" hangingPunct="1">
              <a:lnSpc>
                <a:spcPct val="80000"/>
              </a:lnSpc>
              <a:buFont typeface="Wingdings" panose="05000000000000000000" pitchFamily="2" charset="2"/>
              <a:buNone/>
            </a:pPr>
            <a:endParaRPr lang="zh-TW" altLang="en-US" sz="2800" dirty="0" smtClean="0">
              <a:solidFill>
                <a:schemeClr val="tx2"/>
              </a:solidFill>
              <a:latin typeface="標楷體" panose="03000509000000000000" pitchFamily="65" charset="-120"/>
              <a:ea typeface="標楷體" panose="03000509000000000000" pitchFamily="65" charset="-120"/>
            </a:endParaRPr>
          </a:p>
        </p:txBody>
      </p:sp>
      <p:sp>
        <p:nvSpPr>
          <p:cNvPr id="91141" name="Rectangle 5"/>
          <p:cNvSpPr>
            <a:spLocks noChangeArrowheads="1"/>
          </p:cNvSpPr>
          <p:nvPr/>
        </p:nvSpPr>
        <p:spPr bwMode="auto">
          <a:xfrm>
            <a:off x="533400" y="4495800"/>
            <a:ext cx="822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lnSpc>
                <a:spcPct val="80000"/>
              </a:lnSpc>
              <a:buFont typeface="Wingdings" panose="05000000000000000000" pitchFamily="2" charset="2"/>
              <a:buNone/>
            </a:pPr>
            <a:r>
              <a:rPr lang="zh-TW" altLang="en-US" sz="2800" dirty="0">
                <a:solidFill>
                  <a:schemeClr val="tx2"/>
                </a:solidFill>
                <a:latin typeface="標楷體" panose="03000509000000000000" pitchFamily="65" charset="-120"/>
                <a:ea typeface="標楷體" panose="03000509000000000000" pitchFamily="65" charset="-120"/>
              </a:rPr>
              <a:t>完成以上修改後執行程式並測試新的動畫效果，</a:t>
            </a:r>
            <a:r>
              <a:rPr lang="zh-TW" altLang="en-US" sz="2800" b="1" dirty="0">
                <a:solidFill>
                  <a:srgbClr val="0000FF"/>
                </a:solidFill>
                <a:latin typeface="標楷體" panose="03000509000000000000" pitchFamily="65" charset="-120"/>
                <a:ea typeface="標楷體" panose="03000509000000000000" pitchFamily="65" charset="-120"/>
              </a:rPr>
              <a:t>還可以試看看連續按下多個按鈕會得到什麼結果？</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D081CEEF-E7D5-41E9-8F82-23E46B588C7B}" type="slidenum">
              <a:rPr kumimoji="0" lang="en-US" altLang="zh-TW" sz="1200">
                <a:latin typeface="Garamond" panose="02020404030301010803" pitchFamily="18" charset="0"/>
              </a:rPr>
              <a:pPr>
                <a:spcBef>
                  <a:spcPct val="0"/>
                </a:spcBef>
                <a:buClrTx/>
                <a:buSzTx/>
                <a:buFontTx/>
                <a:buNone/>
              </a:pPr>
              <a:t>9</a:t>
            </a:fld>
            <a:endParaRPr kumimoji="0" lang="en-US" altLang="zh-TW" sz="1200" dirty="0">
              <a:latin typeface="Garamond" panose="02020404030301010803" pitchFamily="18" charset="0"/>
            </a:endParaRPr>
          </a:p>
        </p:txBody>
      </p:sp>
      <p:sp>
        <p:nvSpPr>
          <p:cNvPr id="12291" name="Rectangle 4"/>
          <p:cNvSpPr>
            <a:spLocks noGrp="1" noChangeArrowheads="1"/>
          </p:cNvSpPr>
          <p:nvPr>
            <p:ph type="title"/>
          </p:nvPr>
        </p:nvSpPr>
        <p:spPr>
          <a:xfrm>
            <a:off x="381000" y="304800"/>
            <a:ext cx="8763000" cy="838200"/>
          </a:xfrm>
        </p:spPr>
        <p:txBody>
          <a:bodyPr/>
          <a:lstStyle/>
          <a:p>
            <a:pPr eaLnBrk="1" hangingPunct="1"/>
            <a:r>
              <a:rPr lang="zh-TW" altLang="en-US" sz="4000" dirty="0" smtClean="0">
                <a:ea typeface="標楷體" panose="03000509000000000000" pitchFamily="65" charset="-120"/>
              </a:rPr>
              <a:t>「影像畫廊」程式</a:t>
            </a:r>
            <a:endParaRPr lang="en-US" altLang="zh-TW" sz="4000" dirty="0" smtClean="0">
              <a:ea typeface="標楷體" panose="03000509000000000000" pitchFamily="65" charset="-120"/>
            </a:endParaRPr>
          </a:p>
        </p:txBody>
      </p:sp>
      <p:sp>
        <p:nvSpPr>
          <p:cNvPr id="12292" name="Rectangle 5"/>
          <p:cNvSpPr>
            <a:spLocks noGrp="1" noChangeArrowheads="1"/>
          </p:cNvSpPr>
          <p:nvPr>
            <p:ph type="body" idx="1"/>
          </p:nvPr>
        </p:nvSpPr>
        <p:spPr>
          <a:xfrm>
            <a:off x="533400" y="1143000"/>
            <a:ext cx="4038600" cy="5257800"/>
          </a:xfrm>
        </p:spPr>
        <p:txBody>
          <a:bodyPr/>
          <a:lstStyle/>
          <a:p>
            <a:pPr marL="0" indent="0" eaLnBrk="1" hangingPunct="1">
              <a:buFont typeface="Wingdings" panose="05000000000000000000" pitchFamily="2" charset="2"/>
              <a:buNone/>
            </a:pPr>
            <a:r>
              <a:rPr lang="zh-TW" altLang="en-US" sz="2000" dirty="0" smtClean="0">
                <a:solidFill>
                  <a:schemeClr val="tx2"/>
                </a:solidFill>
                <a:ea typeface="標楷體" panose="03000509000000000000" pitchFamily="65" charset="-120"/>
              </a:rPr>
              <a:t>「影像畫廊」程式必須使用二個影像相關的介面元件：</a:t>
            </a:r>
            <a:r>
              <a:rPr lang="en-US" altLang="zh-TW" sz="2000" dirty="0" smtClean="0">
                <a:solidFill>
                  <a:schemeClr val="tx2"/>
                </a:solidFill>
                <a:ea typeface="標楷體" panose="03000509000000000000" pitchFamily="65" charset="-120"/>
              </a:rPr>
              <a:t>Gallery</a:t>
            </a:r>
            <a:r>
              <a:rPr lang="zh-TW" altLang="en-US" sz="2000" dirty="0" smtClean="0">
                <a:solidFill>
                  <a:schemeClr val="tx2"/>
                </a:solidFill>
                <a:ea typeface="標楷體" panose="03000509000000000000" pitchFamily="65" charset="-120"/>
              </a:rPr>
              <a:t>和</a:t>
            </a:r>
            <a:r>
              <a:rPr lang="en-US" altLang="zh-TW" sz="2000" dirty="0" err="1" smtClean="0">
                <a:solidFill>
                  <a:schemeClr val="tx2"/>
                </a:solidFill>
                <a:ea typeface="標楷體" panose="03000509000000000000" pitchFamily="65" charset="-120"/>
              </a:rPr>
              <a:t>ImageSwitcher</a:t>
            </a:r>
            <a:r>
              <a:rPr lang="zh-TW" altLang="en-US" sz="2000" dirty="0" smtClean="0">
                <a:solidFill>
                  <a:schemeClr val="tx2"/>
                </a:solidFill>
                <a:ea typeface="標楷體" panose="03000509000000000000" pitchFamily="65" charset="-120"/>
              </a:rPr>
              <a:t>。</a:t>
            </a:r>
            <a:r>
              <a:rPr lang="en-US" altLang="zh-TW" sz="2000" dirty="0" smtClean="0">
                <a:solidFill>
                  <a:schemeClr val="tx2"/>
                </a:solidFill>
                <a:ea typeface="標楷體" panose="03000509000000000000" pitchFamily="65" charset="-120"/>
              </a:rPr>
              <a:t>Gallery</a:t>
            </a:r>
            <a:r>
              <a:rPr lang="zh-TW" altLang="en-US" sz="2000" dirty="0" smtClean="0">
                <a:solidFill>
                  <a:schemeClr val="tx2"/>
                </a:solidFill>
                <a:ea typeface="標楷體" panose="03000509000000000000" pitchFamily="65" charset="-120"/>
              </a:rPr>
              <a:t>元件是提供影像縮圖的流覽功能，它可以將許多影像縮圖排成一列讓使用者檢視並點選，它也會隨著使用者的操作，自動轉換影像縮圖的位置。另外還需要一個可以顯示原來影像的元件，</a:t>
            </a:r>
            <a:r>
              <a:rPr lang="en-US" altLang="zh-TW" sz="2000" dirty="0" err="1" smtClean="0">
                <a:solidFill>
                  <a:schemeClr val="tx2"/>
                </a:solidFill>
                <a:ea typeface="標楷體" panose="03000509000000000000" pitchFamily="65" charset="-120"/>
              </a:rPr>
              <a:t>ImageView</a:t>
            </a:r>
            <a:r>
              <a:rPr lang="zh-TW" altLang="en-US" sz="2000" dirty="0" smtClean="0">
                <a:solidFill>
                  <a:schemeClr val="tx2"/>
                </a:solidFill>
                <a:ea typeface="標楷體" panose="03000509000000000000" pitchFamily="65" charset="-120"/>
              </a:rPr>
              <a:t>雖然可以用來顯示影像，但是</a:t>
            </a:r>
            <a:r>
              <a:rPr lang="en-US" altLang="zh-TW" sz="2000" dirty="0" err="1" smtClean="0">
                <a:solidFill>
                  <a:schemeClr val="tx2"/>
                </a:solidFill>
                <a:ea typeface="標楷體" panose="03000509000000000000" pitchFamily="65" charset="-120"/>
              </a:rPr>
              <a:t>ImageSwitcher</a:t>
            </a:r>
            <a:r>
              <a:rPr lang="zh-TW" altLang="en-US" sz="2000" dirty="0" smtClean="0">
                <a:solidFill>
                  <a:schemeClr val="tx2"/>
                </a:solidFill>
                <a:ea typeface="標楷體" panose="03000509000000000000" pitchFamily="65" charset="-120"/>
              </a:rPr>
              <a:t>元件更可以做到生動有趣的效果。</a:t>
            </a:r>
            <a:r>
              <a:rPr lang="en-US" altLang="zh-TW" sz="2000" dirty="0" err="1" smtClean="0">
                <a:solidFill>
                  <a:schemeClr val="tx2"/>
                </a:solidFill>
                <a:ea typeface="標楷體" panose="03000509000000000000" pitchFamily="65" charset="-120"/>
              </a:rPr>
              <a:t>ImageSwitcher</a:t>
            </a:r>
            <a:r>
              <a:rPr lang="zh-TW" altLang="en-US" sz="2000" dirty="0" smtClean="0">
                <a:solidFill>
                  <a:schemeClr val="tx2"/>
                </a:solidFill>
                <a:ea typeface="標楷體" panose="03000509000000000000" pitchFamily="65" charset="-120"/>
              </a:rPr>
              <a:t>元件顧名思義就是一個影像切換器，它裡頭其實就是</a:t>
            </a:r>
            <a:r>
              <a:rPr lang="en-US" altLang="zh-TW" sz="2000" dirty="0" err="1" smtClean="0">
                <a:solidFill>
                  <a:schemeClr val="tx2"/>
                </a:solidFill>
                <a:ea typeface="標楷體" panose="03000509000000000000" pitchFamily="65" charset="-120"/>
              </a:rPr>
              <a:t>ImageView</a:t>
            </a:r>
            <a:r>
              <a:rPr lang="zh-TW" altLang="en-US" sz="2000" dirty="0" smtClean="0">
                <a:solidFill>
                  <a:schemeClr val="tx2"/>
                </a:solidFill>
                <a:ea typeface="標楷體" panose="03000509000000000000" pitchFamily="65" charset="-120"/>
              </a:rPr>
              <a:t>物件，只是當其中顯示的影像改變時，可以自動完成影像切換過程中的動畫效果。</a:t>
            </a:r>
            <a:endParaRPr lang="zh-TW" altLang="en-US" sz="2000" dirty="0" smtClean="0">
              <a:solidFill>
                <a:schemeClr val="tx2"/>
              </a:solidFill>
              <a:ea typeface="標楷體" panose="03000509000000000000" pitchFamily="65" charset="-120"/>
            </a:endParaRPr>
          </a:p>
        </p:txBody>
      </p:sp>
      <p:pic>
        <p:nvPicPr>
          <p:cNvPr id="12293" name="Picture 7" descr="fig2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1752600"/>
            <a:ext cx="430530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1839</TotalTime>
  <Words>4578</Words>
  <Application>Microsoft Office PowerPoint</Application>
  <PresentationFormat>如螢幕大小 (4:3)</PresentationFormat>
  <Paragraphs>760</Paragraphs>
  <Slides>86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86</vt:i4>
      </vt:variant>
    </vt:vector>
  </HeadingPairs>
  <TitlesOfParts>
    <vt:vector size="93" baseType="lpstr">
      <vt:lpstr>新細明體</vt:lpstr>
      <vt:lpstr>標楷體</vt:lpstr>
      <vt:lpstr>Arial</vt:lpstr>
      <vt:lpstr>Garamond</vt:lpstr>
      <vt:lpstr>Times New Roman</vt:lpstr>
      <vt:lpstr>Wingdings</vt:lpstr>
      <vt:lpstr>Edge</vt:lpstr>
      <vt:lpstr>PowerPoint 簡報</vt:lpstr>
      <vt:lpstr>Part 4 影像介面元件與動畫效果</vt:lpstr>
      <vt:lpstr>單元19 ImageButton和ImageView介面元件</vt:lpstr>
      <vt:lpstr> ImageButton介面元件</vt:lpstr>
      <vt:lpstr> ImageView介面元件</vt:lpstr>
      <vt:lpstr>使用影像元件改良「電腦猜拳遊戲」程式的操作介面</vt:lpstr>
      <vt:lpstr>「電腦猜拳遊戲」程式的檔案說明</vt:lpstr>
      <vt:lpstr>單元20 Gallery、GridView和ImageSwitcher介面元件</vt:lpstr>
      <vt:lpstr>「影像畫廊」程式</vt:lpstr>
      <vt:lpstr>GridView介面元件</vt:lpstr>
      <vt:lpstr> Gallery組件的用法</vt:lpstr>
      <vt:lpstr> Gallery組件的用法</vt:lpstr>
      <vt:lpstr> Gallery組件的用法</vt:lpstr>
      <vt:lpstr> Gallery組件的用法</vt:lpstr>
      <vt:lpstr>建立ImageAdapter類別的步驟</vt:lpstr>
      <vt:lpstr>建立ImageAdapter類別的步驟</vt:lpstr>
      <vt:lpstr>建立ImageAdapter類別的步驟</vt:lpstr>
      <vt:lpstr> GridView組件的用法</vt:lpstr>
      <vt:lpstr> GridView組件的用法</vt:lpstr>
      <vt:lpstr> GridView組件的用法</vt:lpstr>
      <vt:lpstr>ImageSwitcher組件的用法</vt:lpstr>
      <vt:lpstr>ImageSwitcher組件的用法</vt:lpstr>
      <vt:lpstr>ImageSwitcher組件的用法</vt:lpstr>
      <vt:lpstr>ImageSwitcher組件的用法</vt:lpstr>
      <vt:lpstr>完成「影像畫廊」程式</vt:lpstr>
      <vt:lpstr>「影像畫廊」程式的檔案說明</vt:lpstr>
      <vt:lpstr>單元21 使用Tween動畫效果</vt:lpstr>
      <vt:lpstr>Android程式支援二種動畫效果</vt:lpstr>
      <vt:lpstr>Android程式建立動畫的二種方式</vt:lpstr>
      <vt:lpstr>4種Tween類型的動畫效果</vt:lpstr>
      <vt:lpstr> Android系統提供4種類型的動畫效果</vt:lpstr>
      <vt:lpstr>建立動畫資源檔的步驟</vt:lpstr>
      <vt:lpstr>建立動畫資源檔的步驟</vt:lpstr>
      <vt:lpstr>建立動畫資源檔的步驟</vt:lpstr>
      <vt:lpstr>建立動畫資源檔的步驟</vt:lpstr>
      <vt:lpstr>建立動畫資源檔的步驟</vt:lpstr>
      <vt:lpstr>建立4種Tween動畫類型的相關屬性</vt:lpstr>
      <vt:lpstr>建立4種Tween動畫類型的相關屬性</vt:lpstr>
      <vt:lpstr>動畫資源檔範例</vt:lpstr>
      <vt:lpstr>動畫資源檔範例</vt:lpstr>
      <vt:lpstr>動畫資源檔範例</vt:lpstr>
      <vt:lpstr>動畫資源檔範例</vt:lpstr>
      <vt:lpstr>動畫資源檔範例</vt:lpstr>
      <vt:lpstr>動畫資源檔範例</vt:lpstr>
      <vt:lpstr>使用隨機動畫的「影像畫廊」程式</vt:lpstr>
      <vt:lpstr>使用隨機動畫的「影像畫廊」程式</vt:lpstr>
      <vt:lpstr>在程式碼中建立動畫效果</vt:lpstr>
      <vt:lpstr>範例：ScaleAnimation</vt:lpstr>
      <vt:lpstr>範例：TranslateAnimation</vt:lpstr>
      <vt:lpstr>利用AnimationSet產生混合動畫效果</vt:lpstr>
      <vt:lpstr>單元22 Frame Animation和Multi-Thread遊戲程式</vt:lpstr>
      <vt:lpstr>Frame animation動畫效果</vt:lpstr>
      <vt:lpstr>使用xml動畫資源檔建立Frame animation</vt:lpstr>
      <vt:lpstr>在程式中載入Frame animation動畫資源檔</vt:lpstr>
      <vt:lpstr>利用程式碼建立Frame animation</vt:lpstr>
      <vt:lpstr>在程式中使用Frame animation的流程</vt:lpstr>
      <vt:lpstr>Multi-Thread擲骰子動畫遊戲程式</vt:lpstr>
      <vt:lpstr>Multi-Thread擲骰子動畫遊戲程式</vt:lpstr>
      <vt:lpstr>使用Handler物件傳送訊息</vt:lpstr>
      <vt:lpstr>使用Handler物件傳送訊息</vt:lpstr>
      <vt:lpstr>實作「擲骰子遊戲」程式</vt:lpstr>
      <vt:lpstr>實作「擲骰子遊戲」程式</vt:lpstr>
      <vt:lpstr>實作「擲骰子遊戲」程式</vt:lpstr>
      <vt:lpstr>單元23 Property Animation初體驗</vt:lpstr>
      <vt:lpstr>Tween animation套用到介面元件</vt:lpstr>
      <vt:lpstr>Tween animation套用到介面元件</vt:lpstr>
      <vt:lpstr>Tween animation套用到介面元件的限制</vt:lpstr>
      <vt:lpstr>Property animation動畫技術</vt:lpstr>
      <vt:lpstr>Property animation動畫技術</vt:lpstr>
      <vt:lpstr>Property animation動畫技術</vt:lpstr>
      <vt:lpstr>各種interpolator模式</vt:lpstr>
      <vt:lpstr>Property animation範例程式</vt:lpstr>
      <vt:lpstr>Property animation範例程式</vt:lpstr>
      <vt:lpstr>單元24 Property Animation加上Listener成為動畫超人</vt:lpstr>
      <vt:lpstr>使用AnimatorSet</vt:lpstr>
      <vt:lpstr>使用AnimatorSet</vt:lpstr>
      <vt:lpstr>使用AnimatorSet</vt:lpstr>
      <vt:lpstr>使用AnimatorSet</vt:lpstr>
      <vt:lpstr>加上動畫事件Listener</vt:lpstr>
      <vt:lpstr>加上動畫事件Listener</vt:lpstr>
      <vt:lpstr>加上動畫事件Listener</vt:lpstr>
      <vt:lpstr>加上動畫事件Listener</vt:lpstr>
      <vt:lpstr>ValueAnimator</vt:lpstr>
      <vt:lpstr>ValueAnimator</vt:lpstr>
      <vt:lpstr>範例程式</vt:lpstr>
      <vt:lpstr>範例程式</vt:lpstr>
    </vt:vector>
  </TitlesOfParts>
  <Company>ulead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djurling</dc:creator>
  <cp:lastModifiedBy>Computer Center</cp:lastModifiedBy>
  <cp:revision>244</cp:revision>
  <dcterms:created xsi:type="dcterms:W3CDTF">2001-07-19T01:24:10Z</dcterms:created>
  <dcterms:modified xsi:type="dcterms:W3CDTF">2018-04-10T09:14:55Z</dcterms:modified>
</cp:coreProperties>
</file>